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  <p:sldId id="438" r:id="rId184"/>
    <p:sldId id="439" r:id="rId185"/>
    <p:sldId id="440" r:id="rId186"/>
    <p:sldId id="441" r:id="rId187"/>
    <p:sldId id="442" r:id="rId188"/>
    <p:sldId id="443" r:id="rId189"/>
    <p:sldId id="444" r:id="rId190"/>
    <p:sldId id="445" r:id="rId191"/>
    <p:sldId id="446" r:id="rId192"/>
    <p:sldId id="447" r:id="rId193"/>
    <p:sldId id="448" r:id="rId194"/>
    <p:sldId id="449" r:id="rId195"/>
    <p:sldId id="450" r:id="rId196"/>
    <p:sldId id="451" r:id="rId197"/>
    <p:sldId id="452" r:id="rId198"/>
    <p:sldId id="453" r:id="rId199"/>
    <p:sldId id="454" r:id="rId200"/>
    <p:sldId id="455" r:id="rId201"/>
    <p:sldId id="456" r:id="rId202"/>
    <p:sldId id="457" r:id="rId203"/>
    <p:sldId id="458" r:id="rId204"/>
    <p:sldId id="459" r:id="rId205"/>
    <p:sldId id="460" r:id="rId206"/>
    <p:sldId id="461" r:id="rId207"/>
    <p:sldId id="462" r:id="rId208"/>
    <p:sldId id="463" r:id="rId209"/>
    <p:sldId id="464" r:id="rId210"/>
    <p:sldId id="465" r:id="rId211"/>
    <p:sldId id="466" r:id="rId212"/>
    <p:sldId id="467" r:id="rId213"/>
    <p:sldId id="468" r:id="rId214"/>
    <p:sldId id="469" r:id="rId215"/>
    <p:sldId id="470" r:id="rId216"/>
    <p:sldId id="471" r:id="rId217"/>
    <p:sldId id="472" r:id="rId218"/>
    <p:sldId id="473" r:id="rId219"/>
    <p:sldId id="474" r:id="rId220"/>
    <p:sldId id="475" r:id="rId221"/>
    <p:sldId id="476" r:id="rId222"/>
    <p:sldId id="477" r:id="rId223"/>
    <p:sldId id="478" r:id="rId224"/>
    <p:sldId id="479" r:id="rId225"/>
    <p:sldId id="480" r:id="rId226"/>
    <p:sldId id="481" r:id="rId227"/>
    <p:sldId id="482" r:id="rId228"/>
    <p:sldId id="483" r:id="rId229"/>
    <p:sldId id="484" r:id="rId230"/>
    <p:sldId id="485" r:id="rId231"/>
    <p:sldId id="486" r:id="rId232"/>
    <p:sldId id="487" r:id="rId233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7"/>
    <p:restoredTop sz="86404"/>
  </p:normalViewPr>
  <p:slideViewPr>
    <p:cSldViewPr>
      <p:cViewPr varScale="1">
        <p:scale>
          <a:sx n="121" d="100"/>
          <a:sy n="121" d="100"/>
        </p:scale>
        <p:origin x="51" y="507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theme" Target="theme/theme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tableStyles" Target="tableStyles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viewProps" Target="viewProps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presProps" Target="presProps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2E285-6044-E241-BAA2-55916F20EE7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2D3C7-F1A6-BE44-B7F0-C2F99C453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D3C7-F1A6-BE44-B7F0-C2F99C453E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09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D3C7-F1A6-BE44-B7F0-C2F99C453E7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58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D3C7-F1A6-BE44-B7F0-C2F99C453E7F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37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D3C7-F1A6-BE44-B7F0-C2F99C453E7F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82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D3C7-F1A6-BE44-B7F0-C2F99C453E7F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09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D3C7-F1A6-BE44-B7F0-C2F99C453E7F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04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D3C7-F1A6-BE44-B7F0-C2F99C453E7F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13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D3C7-F1A6-BE44-B7F0-C2F99C453E7F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77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D3C7-F1A6-BE44-B7F0-C2F99C453E7F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68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D3C7-F1A6-BE44-B7F0-C2F99C453E7F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49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D3C7-F1A6-BE44-B7F0-C2F99C453E7F}" type="slidenum">
              <a:rPr lang="en-US" smtClean="0"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0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D3C7-F1A6-BE44-B7F0-C2F99C453E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6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D3C7-F1A6-BE44-B7F0-C2F99C453E7F}" type="slidenum">
              <a:rPr lang="en-US" smtClean="0"/>
              <a:t>179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105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D3C7-F1A6-BE44-B7F0-C2F99C453E7F}" type="slidenum">
              <a:rPr lang="en-US" smtClean="0"/>
              <a:t>182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57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D3C7-F1A6-BE44-B7F0-C2F99C453E7F}" type="slidenum">
              <a:rPr lang="en-US" smtClean="0"/>
              <a:t>202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697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D3C7-F1A6-BE44-B7F0-C2F99C453E7F}" type="slidenum">
              <a:rPr lang="en-US" smtClean="0"/>
              <a:t>222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025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D3C7-F1A6-BE44-B7F0-C2F99C453E7F}" type="slidenum">
              <a:rPr lang="en-US" smtClean="0"/>
              <a:t>230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91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D3C7-F1A6-BE44-B7F0-C2F99C453E7F}" type="slidenum">
              <a:rPr lang="en-US" smtClean="0"/>
              <a:t>232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89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D3C7-F1A6-BE44-B7F0-C2F99C453E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86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D3C7-F1A6-BE44-B7F0-C2F99C453E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5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D3C7-F1A6-BE44-B7F0-C2F99C453E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96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D3C7-F1A6-BE44-B7F0-C2F99C453E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86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D3C7-F1A6-BE44-B7F0-C2F99C453E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83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D3C7-F1A6-BE44-B7F0-C2F99C453E7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11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2D3C7-F1A6-BE44-B7F0-C2F99C453E7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9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96849" y="397255"/>
            <a:ext cx="7750301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339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60020" y="3559603"/>
            <a:ext cx="7823959" cy="830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033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339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286000" cy="5143500"/>
          </a:xfrm>
          <a:custGeom>
            <a:avLst/>
            <a:gdLst/>
            <a:ahLst/>
            <a:cxnLst/>
            <a:rect l="l" t="t" r="r" b="b"/>
            <a:pathLst>
              <a:path w="2286000" h="5143500">
                <a:moveTo>
                  <a:pt x="2286000" y="0"/>
                </a:moveTo>
                <a:lnTo>
                  <a:pt x="0" y="0"/>
                </a:lnTo>
                <a:lnTo>
                  <a:pt x="0" y="5143500"/>
                </a:lnTo>
                <a:lnTo>
                  <a:pt x="2286000" y="5143500"/>
                </a:lnTo>
                <a:lnTo>
                  <a:pt x="2286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339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88848" y="1376320"/>
            <a:ext cx="2354579" cy="2805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286000" cy="5143500"/>
          </a:xfrm>
          <a:custGeom>
            <a:avLst/>
            <a:gdLst/>
            <a:ahLst/>
            <a:cxnLst/>
            <a:rect l="l" t="t" r="r" b="b"/>
            <a:pathLst>
              <a:path w="2286000" h="5143500">
                <a:moveTo>
                  <a:pt x="2286000" y="0"/>
                </a:moveTo>
                <a:lnTo>
                  <a:pt x="0" y="0"/>
                </a:lnTo>
                <a:lnTo>
                  <a:pt x="0" y="5143500"/>
                </a:lnTo>
                <a:lnTo>
                  <a:pt x="2286000" y="5143500"/>
                </a:lnTo>
                <a:lnTo>
                  <a:pt x="2286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339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286000" cy="5143500"/>
          </a:xfrm>
          <a:custGeom>
            <a:avLst/>
            <a:gdLst/>
            <a:ahLst/>
            <a:cxnLst/>
            <a:rect l="l" t="t" r="r" b="b"/>
            <a:pathLst>
              <a:path w="2286000" h="5143500">
                <a:moveTo>
                  <a:pt x="2286000" y="0"/>
                </a:moveTo>
                <a:lnTo>
                  <a:pt x="0" y="0"/>
                </a:lnTo>
                <a:lnTo>
                  <a:pt x="0" y="5143500"/>
                </a:lnTo>
                <a:lnTo>
                  <a:pt x="2286000" y="5143500"/>
                </a:lnTo>
                <a:lnTo>
                  <a:pt x="2286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0939" y="-18034"/>
            <a:ext cx="8342121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339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7173" y="1273821"/>
            <a:ext cx="7629652" cy="3378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80084" y="5017646"/>
            <a:ext cx="1183004" cy="127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89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2.jp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.jp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5" Type="http://schemas.openxmlformats.org/officeDocument/2006/relationships/image" Target="../media/image2.jp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eoc.gov/harass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9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8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.jp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2.jp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2.jp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8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25139" y="3486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ECE1481-EE0B-C844-BD38-D09EAA989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5600" y="1289248"/>
            <a:ext cx="5562600" cy="2169825"/>
          </a:xfrm>
        </p:spPr>
        <p:txBody>
          <a:bodyPr/>
          <a:lstStyle/>
          <a:p>
            <a:r>
              <a:rPr lang="en-US" sz="4700" dirty="0"/>
              <a:t>Title IX &amp; Sexual Harassment Response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8230" marR="5080">
              <a:lnSpc>
                <a:spcPct val="120000"/>
              </a:lnSpc>
              <a:spcBef>
                <a:spcPts val="100"/>
              </a:spcBef>
            </a:pPr>
            <a:r>
              <a:rPr spc="-90" dirty="0"/>
              <a:t>Participants </a:t>
            </a:r>
            <a:r>
              <a:rPr spc="-30" dirty="0"/>
              <a:t>in </a:t>
            </a:r>
            <a:r>
              <a:rPr spc="-175" dirty="0"/>
              <a:t>Sexual </a:t>
            </a:r>
            <a:r>
              <a:rPr spc="-130" dirty="0"/>
              <a:t>Harassment </a:t>
            </a:r>
            <a:r>
              <a:rPr spc="-70" dirty="0"/>
              <a:t>policy </a:t>
            </a:r>
            <a:r>
              <a:rPr spc="-135" dirty="0"/>
              <a:t>process  </a:t>
            </a:r>
            <a:r>
              <a:rPr spc="-140" dirty="0"/>
              <a:t>Fall</a:t>
            </a:r>
            <a:r>
              <a:rPr spc="-125" dirty="0"/>
              <a:t> </a:t>
            </a:r>
            <a:r>
              <a:rPr spc="-114" dirty="0"/>
              <a:t>2020</a:t>
            </a:r>
          </a:p>
        </p:txBody>
      </p:sp>
      <p:sp>
        <p:nvSpPr>
          <p:cNvPr id="6" name="object 6" descr="HuschBlackwell Logo"/>
          <p:cNvSpPr/>
          <p:nvPr/>
        </p:nvSpPr>
        <p:spPr>
          <a:xfrm>
            <a:off x="3025140" y="1048511"/>
            <a:ext cx="2314955" cy="140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 descr="HuschBlackwell Logo">
            <a:extLst>
              <a:ext uri="{FF2B5EF4-FFF2-40B4-BE49-F238E27FC236}">
                <a16:creationId xmlns:a16="http://schemas.microsoft.com/office/drawing/2014/main" id="{C3C50493-338B-2E47-A4BE-DCC9603BBFB6}"/>
              </a:ext>
            </a:extLst>
          </p:cNvPr>
          <p:cNvGrpSpPr/>
          <p:nvPr/>
        </p:nvGrpSpPr>
        <p:grpSpPr>
          <a:xfrm>
            <a:off x="0" y="0"/>
            <a:ext cx="2011680" cy="5143500"/>
            <a:chOff x="0" y="0"/>
            <a:chExt cx="2011680" cy="5143500"/>
          </a:xfrm>
        </p:grpSpPr>
        <p:sp>
          <p:nvSpPr>
            <p:cNvPr id="3" name="object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011680" cy="5143500"/>
            </a:xfrm>
            <a:custGeom>
              <a:avLst/>
              <a:gdLst/>
              <a:ahLst/>
              <a:cxnLst/>
              <a:rect l="l" t="t" r="r" b="b"/>
              <a:pathLst>
                <a:path w="2011680" h="5143500">
                  <a:moveTo>
                    <a:pt x="201168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2011680" y="5143500"/>
                  </a:lnTo>
                  <a:lnTo>
                    <a:pt x="2011680" y="0"/>
                  </a:lnTo>
                  <a:close/>
                </a:path>
              </a:pathLst>
            </a:custGeom>
            <a:solidFill>
              <a:srgbClr val="003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4236" y="408432"/>
              <a:ext cx="1312163" cy="43266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870810" y="4839032"/>
            <a:ext cx="20402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80" dirty="0">
                <a:solidFill>
                  <a:srgbClr val="7E7E7E"/>
                </a:solidFill>
                <a:latin typeface="Arial"/>
                <a:cs typeface="Arial"/>
              </a:rPr>
              <a:t>© </a:t>
            </a:r>
            <a:r>
              <a:rPr sz="800" spc="-40" dirty="0">
                <a:solidFill>
                  <a:srgbClr val="7E7E7E"/>
                </a:solidFill>
                <a:latin typeface="Arial"/>
                <a:cs typeface="Arial"/>
              </a:rPr>
              <a:t>2020 </a:t>
            </a:r>
            <a:r>
              <a:rPr sz="800" spc="-60" dirty="0">
                <a:solidFill>
                  <a:srgbClr val="7E7E7E"/>
                </a:solidFill>
                <a:latin typeface="Arial"/>
                <a:cs typeface="Arial"/>
              </a:rPr>
              <a:t>Husch </a:t>
            </a:r>
            <a:r>
              <a:rPr sz="800" spc="-40" dirty="0">
                <a:solidFill>
                  <a:srgbClr val="7E7E7E"/>
                </a:solidFill>
                <a:latin typeface="Arial"/>
                <a:cs typeface="Arial"/>
              </a:rPr>
              <a:t>Blackwell </a:t>
            </a:r>
            <a:r>
              <a:rPr sz="800" spc="-95" dirty="0">
                <a:solidFill>
                  <a:srgbClr val="7E7E7E"/>
                </a:solidFill>
                <a:latin typeface="Arial"/>
                <a:cs typeface="Arial"/>
              </a:rPr>
              <a:t>LLP. </a:t>
            </a:r>
            <a:r>
              <a:rPr sz="800" spc="-20" dirty="0">
                <a:solidFill>
                  <a:srgbClr val="7E7E7E"/>
                </a:solidFill>
                <a:latin typeface="Arial"/>
                <a:cs typeface="Arial"/>
              </a:rPr>
              <a:t>All </a:t>
            </a:r>
            <a:r>
              <a:rPr sz="800" spc="-50" dirty="0">
                <a:solidFill>
                  <a:srgbClr val="7E7E7E"/>
                </a:solidFill>
                <a:latin typeface="Arial"/>
                <a:cs typeface="Arial"/>
              </a:rPr>
              <a:t>Rights</a:t>
            </a:r>
            <a:r>
              <a:rPr sz="800" spc="-14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800" spc="-55" dirty="0">
                <a:solidFill>
                  <a:srgbClr val="7E7E7E"/>
                </a:solidFill>
                <a:latin typeface="Arial"/>
                <a:cs typeface="Arial"/>
              </a:rPr>
              <a:t>Reserved.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HuschBlackwell Logo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3601" y="397255"/>
            <a:ext cx="6732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 (included in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EP&amp;A)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02100" y="1546852"/>
            <a:ext cx="3846829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">
              <a:lnSpc>
                <a:spcPct val="100000"/>
              </a:lnSpc>
              <a:spcBef>
                <a:spcPts val="100"/>
              </a:spcBef>
            </a:pP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is sexually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assaulted</a:t>
            </a:r>
            <a:r>
              <a:rPr sz="24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residence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hall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on-campus.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2351405" algn="l"/>
              </a:tabLst>
            </a:pP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sexual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assault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occurs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Saturday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evening.	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identity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perpetrator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not 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immediately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known.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1657096" y="1827656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10" h="1564004">
                <a:moveTo>
                  <a:pt x="744156" y="321932"/>
                </a:moveTo>
                <a:lnTo>
                  <a:pt x="740702" y="304977"/>
                </a:lnTo>
                <a:lnTo>
                  <a:pt x="730338" y="289750"/>
                </a:lnTo>
                <a:lnTo>
                  <a:pt x="715073" y="279400"/>
                </a:lnTo>
                <a:lnTo>
                  <a:pt x="698080" y="275945"/>
                </a:lnTo>
                <a:lnTo>
                  <a:pt x="681088" y="279400"/>
                </a:lnTo>
                <a:lnTo>
                  <a:pt x="665822" y="289750"/>
                </a:lnTo>
                <a:lnTo>
                  <a:pt x="559841" y="395528"/>
                </a:lnTo>
                <a:lnTo>
                  <a:pt x="453872" y="289750"/>
                </a:lnTo>
                <a:lnTo>
                  <a:pt x="438607" y="279400"/>
                </a:lnTo>
                <a:lnTo>
                  <a:pt x="421614" y="275945"/>
                </a:lnTo>
                <a:lnTo>
                  <a:pt x="404622" y="279400"/>
                </a:lnTo>
                <a:lnTo>
                  <a:pt x="389356" y="289750"/>
                </a:lnTo>
                <a:lnTo>
                  <a:pt x="378993" y="304977"/>
                </a:lnTo>
                <a:lnTo>
                  <a:pt x="375539" y="321932"/>
                </a:lnTo>
                <a:lnTo>
                  <a:pt x="378993" y="338899"/>
                </a:lnTo>
                <a:lnTo>
                  <a:pt x="389356" y="354126"/>
                </a:lnTo>
                <a:lnTo>
                  <a:pt x="495338" y="459917"/>
                </a:lnTo>
                <a:lnTo>
                  <a:pt x="389356" y="565696"/>
                </a:lnTo>
                <a:lnTo>
                  <a:pt x="378993" y="580923"/>
                </a:lnTo>
                <a:lnTo>
                  <a:pt x="375539" y="597890"/>
                </a:lnTo>
                <a:lnTo>
                  <a:pt x="378993" y="614845"/>
                </a:lnTo>
                <a:lnTo>
                  <a:pt x="413016" y="643013"/>
                </a:lnTo>
                <a:lnTo>
                  <a:pt x="421614" y="643877"/>
                </a:lnTo>
                <a:lnTo>
                  <a:pt x="430212" y="643013"/>
                </a:lnTo>
                <a:lnTo>
                  <a:pt x="438607" y="640422"/>
                </a:lnTo>
                <a:lnTo>
                  <a:pt x="446557" y="636117"/>
                </a:lnTo>
                <a:lnTo>
                  <a:pt x="453872" y="630085"/>
                </a:lnTo>
                <a:lnTo>
                  <a:pt x="559841" y="524294"/>
                </a:lnTo>
                <a:lnTo>
                  <a:pt x="665822" y="630085"/>
                </a:lnTo>
                <a:lnTo>
                  <a:pt x="681088" y="640422"/>
                </a:lnTo>
                <a:lnTo>
                  <a:pt x="698080" y="643877"/>
                </a:lnTo>
                <a:lnTo>
                  <a:pt x="715073" y="640422"/>
                </a:lnTo>
                <a:lnTo>
                  <a:pt x="730338" y="630085"/>
                </a:lnTo>
                <a:lnTo>
                  <a:pt x="740702" y="614845"/>
                </a:lnTo>
                <a:lnTo>
                  <a:pt x="744156" y="597890"/>
                </a:lnTo>
                <a:lnTo>
                  <a:pt x="740702" y="580923"/>
                </a:lnTo>
                <a:lnTo>
                  <a:pt x="730338" y="565696"/>
                </a:lnTo>
                <a:lnTo>
                  <a:pt x="624357" y="459917"/>
                </a:lnTo>
                <a:lnTo>
                  <a:pt x="730338" y="354126"/>
                </a:lnTo>
                <a:lnTo>
                  <a:pt x="740702" y="338899"/>
                </a:lnTo>
                <a:lnTo>
                  <a:pt x="744156" y="321932"/>
                </a:lnTo>
                <a:close/>
              </a:path>
              <a:path w="1527810" h="1564004">
                <a:moveTo>
                  <a:pt x="1251013" y="965809"/>
                </a:moveTo>
                <a:lnTo>
                  <a:pt x="1229880" y="927582"/>
                </a:lnTo>
                <a:lnTo>
                  <a:pt x="1204937" y="919822"/>
                </a:lnTo>
                <a:lnTo>
                  <a:pt x="1196327" y="920686"/>
                </a:lnTo>
                <a:lnTo>
                  <a:pt x="1187945" y="923277"/>
                </a:lnTo>
                <a:lnTo>
                  <a:pt x="1179982" y="927582"/>
                </a:lnTo>
                <a:lnTo>
                  <a:pt x="1172679" y="933615"/>
                </a:lnTo>
                <a:lnTo>
                  <a:pt x="1066698" y="1039406"/>
                </a:lnTo>
                <a:lnTo>
                  <a:pt x="960716" y="933615"/>
                </a:lnTo>
                <a:lnTo>
                  <a:pt x="945464" y="923277"/>
                </a:lnTo>
                <a:lnTo>
                  <a:pt x="928471" y="919822"/>
                </a:lnTo>
                <a:lnTo>
                  <a:pt x="911479" y="923277"/>
                </a:lnTo>
                <a:lnTo>
                  <a:pt x="896213" y="933615"/>
                </a:lnTo>
                <a:lnTo>
                  <a:pt x="885850" y="948855"/>
                </a:lnTo>
                <a:lnTo>
                  <a:pt x="882396" y="965809"/>
                </a:lnTo>
                <a:lnTo>
                  <a:pt x="885850" y="982776"/>
                </a:lnTo>
                <a:lnTo>
                  <a:pt x="896213" y="998004"/>
                </a:lnTo>
                <a:lnTo>
                  <a:pt x="1002195" y="1103782"/>
                </a:lnTo>
                <a:lnTo>
                  <a:pt x="896213" y="1209573"/>
                </a:lnTo>
                <a:lnTo>
                  <a:pt x="885850" y="1224800"/>
                </a:lnTo>
                <a:lnTo>
                  <a:pt x="882396" y="1241755"/>
                </a:lnTo>
                <a:lnTo>
                  <a:pt x="885850" y="1258722"/>
                </a:lnTo>
                <a:lnTo>
                  <a:pt x="896213" y="1273949"/>
                </a:lnTo>
                <a:lnTo>
                  <a:pt x="911479" y="1284300"/>
                </a:lnTo>
                <a:lnTo>
                  <a:pt x="928471" y="1287754"/>
                </a:lnTo>
                <a:lnTo>
                  <a:pt x="945464" y="1284300"/>
                </a:lnTo>
                <a:lnTo>
                  <a:pt x="960716" y="1273949"/>
                </a:lnTo>
                <a:lnTo>
                  <a:pt x="1066698" y="1168171"/>
                </a:lnTo>
                <a:lnTo>
                  <a:pt x="1172679" y="1273949"/>
                </a:lnTo>
                <a:lnTo>
                  <a:pt x="1187945" y="1284300"/>
                </a:lnTo>
                <a:lnTo>
                  <a:pt x="1204937" y="1287754"/>
                </a:lnTo>
                <a:lnTo>
                  <a:pt x="1221917" y="1284300"/>
                </a:lnTo>
                <a:lnTo>
                  <a:pt x="1237183" y="1273949"/>
                </a:lnTo>
                <a:lnTo>
                  <a:pt x="1247559" y="1258722"/>
                </a:lnTo>
                <a:lnTo>
                  <a:pt x="1251013" y="1241755"/>
                </a:lnTo>
                <a:lnTo>
                  <a:pt x="1247559" y="1224800"/>
                </a:lnTo>
                <a:lnTo>
                  <a:pt x="1237183" y="1209573"/>
                </a:lnTo>
                <a:lnTo>
                  <a:pt x="1131214" y="1103782"/>
                </a:lnTo>
                <a:lnTo>
                  <a:pt x="1237183" y="998004"/>
                </a:lnTo>
                <a:lnTo>
                  <a:pt x="1247559" y="982776"/>
                </a:lnTo>
                <a:lnTo>
                  <a:pt x="1251013" y="965809"/>
                </a:lnTo>
                <a:close/>
              </a:path>
              <a:path w="1527810" h="1564004">
                <a:moveTo>
                  <a:pt x="1251013" y="459917"/>
                </a:moveTo>
                <a:lnTo>
                  <a:pt x="1098956" y="289750"/>
                </a:lnTo>
                <a:lnTo>
                  <a:pt x="1066698" y="275945"/>
                </a:lnTo>
                <a:lnTo>
                  <a:pt x="1058100" y="276809"/>
                </a:lnTo>
                <a:lnTo>
                  <a:pt x="896213" y="427723"/>
                </a:lnTo>
                <a:lnTo>
                  <a:pt x="882396" y="459917"/>
                </a:lnTo>
                <a:lnTo>
                  <a:pt x="885850" y="476872"/>
                </a:lnTo>
                <a:lnTo>
                  <a:pt x="896213" y="492099"/>
                </a:lnTo>
                <a:lnTo>
                  <a:pt x="911479" y="502450"/>
                </a:lnTo>
                <a:lnTo>
                  <a:pt x="928471" y="505904"/>
                </a:lnTo>
                <a:lnTo>
                  <a:pt x="945464" y="502450"/>
                </a:lnTo>
                <a:lnTo>
                  <a:pt x="960716" y="492099"/>
                </a:lnTo>
                <a:lnTo>
                  <a:pt x="1020622" y="432320"/>
                </a:lnTo>
                <a:lnTo>
                  <a:pt x="1020622" y="689864"/>
                </a:lnTo>
                <a:lnTo>
                  <a:pt x="1016990" y="707720"/>
                </a:lnTo>
                <a:lnTo>
                  <a:pt x="1007084" y="722350"/>
                </a:lnTo>
                <a:lnTo>
                  <a:pt x="992441" y="732231"/>
                </a:lnTo>
                <a:lnTo>
                  <a:pt x="974547" y="735863"/>
                </a:lnTo>
                <a:lnTo>
                  <a:pt x="652005" y="735863"/>
                </a:lnTo>
                <a:lnTo>
                  <a:pt x="608431" y="742924"/>
                </a:lnTo>
                <a:lnTo>
                  <a:pt x="570496" y="762571"/>
                </a:lnTo>
                <a:lnTo>
                  <a:pt x="540537" y="792480"/>
                </a:lnTo>
                <a:lnTo>
                  <a:pt x="520852" y="830338"/>
                </a:lnTo>
                <a:lnTo>
                  <a:pt x="513765" y="873836"/>
                </a:lnTo>
                <a:lnTo>
                  <a:pt x="513765" y="926719"/>
                </a:lnTo>
                <a:lnTo>
                  <a:pt x="471703" y="943292"/>
                </a:lnTo>
                <a:lnTo>
                  <a:pt x="436029" y="968883"/>
                </a:lnTo>
                <a:lnTo>
                  <a:pt x="407797" y="1001750"/>
                </a:lnTo>
                <a:lnTo>
                  <a:pt x="387997" y="1040168"/>
                </a:lnTo>
                <a:lnTo>
                  <a:pt x="377672" y="1082421"/>
                </a:lnTo>
                <a:lnTo>
                  <a:pt x="377837" y="1126782"/>
                </a:lnTo>
                <a:lnTo>
                  <a:pt x="388924" y="1170647"/>
                </a:lnTo>
                <a:lnTo>
                  <a:pt x="409663" y="1209395"/>
                </a:lnTo>
                <a:lnTo>
                  <a:pt x="438607" y="1241755"/>
                </a:lnTo>
                <a:lnTo>
                  <a:pt x="474268" y="1266456"/>
                </a:lnTo>
                <a:lnTo>
                  <a:pt x="515162" y="1282217"/>
                </a:lnTo>
                <a:lnTo>
                  <a:pt x="559841" y="1287754"/>
                </a:lnTo>
                <a:lnTo>
                  <a:pt x="604532" y="1282217"/>
                </a:lnTo>
                <a:lnTo>
                  <a:pt x="645426" y="1266456"/>
                </a:lnTo>
                <a:lnTo>
                  <a:pt x="681088" y="1241755"/>
                </a:lnTo>
                <a:lnTo>
                  <a:pt x="710031" y="1209395"/>
                </a:lnTo>
                <a:lnTo>
                  <a:pt x="717321" y="1195768"/>
                </a:lnTo>
                <a:lnTo>
                  <a:pt x="730770" y="1170647"/>
                </a:lnTo>
                <a:lnTo>
                  <a:pt x="741857" y="1126782"/>
                </a:lnTo>
                <a:lnTo>
                  <a:pt x="742022" y="1081620"/>
                </a:lnTo>
                <a:lnTo>
                  <a:pt x="731697" y="1039139"/>
                </a:lnTo>
                <a:lnTo>
                  <a:pt x="717550" y="1011809"/>
                </a:lnTo>
                <a:lnTo>
                  <a:pt x="711898" y="1000887"/>
                </a:lnTo>
                <a:lnTo>
                  <a:pt x="683653" y="968375"/>
                </a:lnTo>
                <a:lnTo>
                  <a:pt x="652005" y="945984"/>
                </a:lnTo>
                <a:lnTo>
                  <a:pt x="652005" y="1103782"/>
                </a:lnTo>
                <a:lnTo>
                  <a:pt x="644728" y="1139507"/>
                </a:lnTo>
                <a:lnTo>
                  <a:pt x="624928" y="1168755"/>
                </a:lnTo>
                <a:lnTo>
                  <a:pt x="595630" y="1188516"/>
                </a:lnTo>
                <a:lnTo>
                  <a:pt x="559841" y="1195768"/>
                </a:lnTo>
                <a:lnTo>
                  <a:pt x="524065" y="1188516"/>
                </a:lnTo>
                <a:lnTo>
                  <a:pt x="494766" y="1168755"/>
                </a:lnTo>
                <a:lnTo>
                  <a:pt x="474967" y="1139507"/>
                </a:lnTo>
                <a:lnTo>
                  <a:pt x="467690" y="1103782"/>
                </a:lnTo>
                <a:lnTo>
                  <a:pt x="474967" y="1068070"/>
                </a:lnTo>
                <a:lnTo>
                  <a:pt x="494766" y="1038821"/>
                </a:lnTo>
                <a:lnTo>
                  <a:pt x="524065" y="1019060"/>
                </a:lnTo>
                <a:lnTo>
                  <a:pt x="559841" y="1011809"/>
                </a:lnTo>
                <a:lnTo>
                  <a:pt x="595630" y="1019060"/>
                </a:lnTo>
                <a:lnTo>
                  <a:pt x="624928" y="1038821"/>
                </a:lnTo>
                <a:lnTo>
                  <a:pt x="644728" y="1068070"/>
                </a:lnTo>
                <a:lnTo>
                  <a:pt x="652005" y="1103782"/>
                </a:lnTo>
                <a:lnTo>
                  <a:pt x="652005" y="945984"/>
                </a:lnTo>
                <a:lnTo>
                  <a:pt x="647992" y="943140"/>
                </a:lnTo>
                <a:lnTo>
                  <a:pt x="605929" y="926719"/>
                </a:lnTo>
                <a:lnTo>
                  <a:pt x="605929" y="873836"/>
                </a:lnTo>
                <a:lnTo>
                  <a:pt x="609561" y="855980"/>
                </a:lnTo>
                <a:lnTo>
                  <a:pt x="619455" y="841349"/>
                </a:lnTo>
                <a:lnTo>
                  <a:pt x="634111" y="831469"/>
                </a:lnTo>
                <a:lnTo>
                  <a:pt x="652005" y="827836"/>
                </a:lnTo>
                <a:lnTo>
                  <a:pt x="974547" y="827836"/>
                </a:lnTo>
                <a:lnTo>
                  <a:pt x="1018120" y="820775"/>
                </a:lnTo>
                <a:lnTo>
                  <a:pt x="1056043" y="801128"/>
                </a:lnTo>
                <a:lnTo>
                  <a:pt x="1086015" y="771220"/>
                </a:lnTo>
                <a:lnTo>
                  <a:pt x="1105700" y="733361"/>
                </a:lnTo>
                <a:lnTo>
                  <a:pt x="1112774" y="689864"/>
                </a:lnTo>
                <a:lnTo>
                  <a:pt x="1112774" y="432320"/>
                </a:lnTo>
                <a:lnTo>
                  <a:pt x="1172679" y="492099"/>
                </a:lnTo>
                <a:lnTo>
                  <a:pt x="1187945" y="502450"/>
                </a:lnTo>
                <a:lnTo>
                  <a:pt x="1204937" y="505904"/>
                </a:lnTo>
                <a:lnTo>
                  <a:pt x="1221917" y="502450"/>
                </a:lnTo>
                <a:lnTo>
                  <a:pt x="1237183" y="492099"/>
                </a:lnTo>
                <a:lnTo>
                  <a:pt x="1247559" y="476872"/>
                </a:lnTo>
                <a:lnTo>
                  <a:pt x="1251013" y="459917"/>
                </a:lnTo>
                <a:close/>
              </a:path>
              <a:path w="1527810" h="1564004">
                <a:moveTo>
                  <a:pt x="1527479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26" y="137972"/>
                </a:lnTo>
                <a:lnTo>
                  <a:pt x="43853" y="144551"/>
                </a:lnTo>
                <a:lnTo>
                  <a:pt x="24193" y="159537"/>
                </a:lnTo>
                <a:lnTo>
                  <a:pt x="11455" y="180987"/>
                </a:lnTo>
                <a:lnTo>
                  <a:pt x="6921" y="206959"/>
                </a:lnTo>
                <a:lnTo>
                  <a:pt x="10477" y="232943"/>
                </a:lnTo>
                <a:lnTo>
                  <a:pt x="23329" y="254393"/>
                </a:lnTo>
                <a:lnTo>
                  <a:pt x="43522" y="269379"/>
                </a:lnTo>
                <a:lnTo>
                  <a:pt x="69126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26" y="367931"/>
                </a:lnTo>
                <a:lnTo>
                  <a:pt x="41795" y="373214"/>
                </a:lnTo>
                <a:lnTo>
                  <a:pt x="19875" y="387769"/>
                </a:lnTo>
                <a:lnTo>
                  <a:pt x="5295" y="409651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26" y="505904"/>
                </a:lnTo>
                <a:lnTo>
                  <a:pt x="99072" y="505904"/>
                </a:lnTo>
                <a:lnTo>
                  <a:pt x="99072" y="597890"/>
                </a:lnTo>
                <a:lnTo>
                  <a:pt x="69126" y="597890"/>
                </a:lnTo>
                <a:lnTo>
                  <a:pt x="41795" y="603173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77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80"/>
                </a:lnTo>
                <a:lnTo>
                  <a:pt x="69126" y="735863"/>
                </a:lnTo>
                <a:lnTo>
                  <a:pt x="99072" y="735863"/>
                </a:lnTo>
                <a:lnTo>
                  <a:pt x="99072" y="827849"/>
                </a:lnTo>
                <a:lnTo>
                  <a:pt x="69126" y="827849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35"/>
                </a:lnTo>
                <a:lnTo>
                  <a:pt x="5295" y="924102"/>
                </a:lnTo>
                <a:lnTo>
                  <a:pt x="19875" y="945984"/>
                </a:lnTo>
                <a:lnTo>
                  <a:pt x="41795" y="960539"/>
                </a:lnTo>
                <a:lnTo>
                  <a:pt x="69126" y="965822"/>
                </a:lnTo>
                <a:lnTo>
                  <a:pt x="99072" y="965822"/>
                </a:lnTo>
                <a:lnTo>
                  <a:pt x="99072" y="1057795"/>
                </a:lnTo>
                <a:lnTo>
                  <a:pt x="69126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61"/>
                </a:lnTo>
                <a:lnTo>
                  <a:pt x="19875" y="1175943"/>
                </a:lnTo>
                <a:lnTo>
                  <a:pt x="41795" y="1190485"/>
                </a:lnTo>
                <a:lnTo>
                  <a:pt x="69126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26" y="1287754"/>
                </a:lnTo>
                <a:lnTo>
                  <a:pt x="41795" y="1293037"/>
                </a:lnTo>
                <a:lnTo>
                  <a:pt x="19875" y="1307592"/>
                </a:lnTo>
                <a:lnTo>
                  <a:pt x="5295" y="1329474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26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79" y="1563700"/>
                </a:lnTo>
                <a:lnTo>
                  <a:pt x="1527479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 the purpose </a:t>
            </a:r>
            <a:r>
              <a:rPr dirty="0"/>
              <a:t>of</a:t>
            </a:r>
            <a:r>
              <a:rPr spc="-85" dirty="0"/>
              <a:t> </a:t>
            </a:r>
            <a:r>
              <a:rPr dirty="0"/>
              <a:t>an  </a:t>
            </a:r>
            <a:r>
              <a:rPr spc="-5" dirty="0"/>
              <a:t>investigation?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325484"/>
            <a:ext cx="5516880" cy="305562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70" dirty="0">
                <a:latin typeface="Arial"/>
                <a:cs typeface="Arial"/>
              </a:rPr>
              <a:t>For </a:t>
            </a:r>
            <a:r>
              <a:rPr sz="2800" spc="-40" dirty="0">
                <a:latin typeface="Arial"/>
                <a:cs typeface="Arial"/>
              </a:rPr>
              <a:t>the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institution</a:t>
            </a:r>
            <a:endParaRPr sz="2800">
              <a:latin typeface="Arial"/>
              <a:cs typeface="Arial"/>
            </a:endParaRPr>
          </a:p>
          <a:p>
            <a:pPr marL="355600" marR="207010" indent="-343535">
              <a:lnSpc>
                <a:spcPts val="3030"/>
              </a:lnSpc>
              <a:spcBef>
                <a:spcPts val="71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345" dirty="0">
                <a:latin typeface="Arial"/>
                <a:cs typeface="Arial"/>
              </a:rPr>
              <a:t>To </a:t>
            </a:r>
            <a:r>
              <a:rPr sz="2800" spc="-80" dirty="0">
                <a:latin typeface="Arial"/>
                <a:cs typeface="Arial"/>
              </a:rPr>
              <a:t>collect </a:t>
            </a:r>
            <a:r>
              <a:rPr sz="2800" spc="-90" dirty="0">
                <a:latin typeface="Arial"/>
                <a:cs typeface="Arial"/>
              </a:rPr>
              <a:t>relevant </a:t>
            </a:r>
            <a:r>
              <a:rPr sz="2800" spc="-70" dirty="0">
                <a:latin typeface="Arial"/>
                <a:cs typeface="Arial"/>
              </a:rPr>
              <a:t>inculpatory </a:t>
            </a:r>
            <a:r>
              <a:rPr sz="2800" spc="-135" dirty="0">
                <a:latin typeface="Arial"/>
                <a:cs typeface="Arial"/>
              </a:rPr>
              <a:t>and  </a:t>
            </a:r>
            <a:r>
              <a:rPr sz="2800" spc="-105" dirty="0">
                <a:latin typeface="Arial"/>
                <a:cs typeface="Arial"/>
              </a:rPr>
              <a:t>exculpatory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evidence</a:t>
            </a:r>
            <a:endParaRPr sz="2800">
              <a:latin typeface="Arial"/>
              <a:cs typeface="Arial"/>
            </a:endParaRPr>
          </a:p>
          <a:p>
            <a:pPr marL="355600" marR="548640" indent="-343535">
              <a:lnSpc>
                <a:spcPts val="3030"/>
              </a:lnSpc>
              <a:spcBef>
                <a:spcPts val="65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90" dirty="0">
                <a:latin typeface="Arial"/>
                <a:cs typeface="Arial"/>
              </a:rPr>
              <a:t>Sufficient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sz="2800" spc="-30" dirty="0">
                <a:latin typeface="Arial"/>
                <a:cs typeface="Arial"/>
              </a:rPr>
              <a:t>permit </a:t>
            </a:r>
            <a:r>
              <a:rPr sz="2800" spc="-155" dirty="0">
                <a:latin typeface="Arial"/>
                <a:cs typeface="Arial"/>
              </a:rPr>
              <a:t>an</a:t>
            </a:r>
            <a:r>
              <a:rPr sz="2800" spc="-52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impartial  </a:t>
            </a:r>
            <a:r>
              <a:rPr sz="2800" spc="-125" dirty="0">
                <a:latin typeface="Arial"/>
                <a:cs typeface="Arial"/>
              </a:rPr>
              <a:t>decision-maker </a:t>
            </a:r>
            <a:r>
              <a:rPr sz="2800" spc="25" dirty="0">
                <a:latin typeface="Arial"/>
                <a:cs typeface="Arial"/>
              </a:rPr>
              <a:t>to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determine</a:t>
            </a:r>
            <a:endParaRPr sz="2800">
              <a:latin typeface="Arial"/>
              <a:cs typeface="Arial"/>
            </a:endParaRPr>
          </a:p>
          <a:p>
            <a:pPr marL="355600" marR="5080" indent="-343535">
              <a:lnSpc>
                <a:spcPts val="3030"/>
              </a:lnSpc>
              <a:spcBef>
                <a:spcPts val="66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75" dirty="0">
                <a:latin typeface="Arial"/>
                <a:cs typeface="Arial"/>
              </a:rPr>
              <a:t>Whether </a:t>
            </a:r>
            <a:r>
              <a:rPr sz="2800" spc="-25" dirty="0">
                <a:latin typeface="Arial"/>
                <a:cs typeface="Arial"/>
              </a:rPr>
              <a:t>or </a:t>
            </a:r>
            <a:r>
              <a:rPr sz="2800" spc="-10" dirty="0">
                <a:latin typeface="Arial"/>
                <a:cs typeface="Arial"/>
              </a:rPr>
              <a:t>not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spc="-55" dirty="0">
                <a:latin typeface="Arial"/>
                <a:cs typeface="Arial"/>
              </a:rPr>
              <a:t>reported</a:t>
            </a:r>
            <a:r>
              <a:rPr sz="2800" spc="-515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sexual  </a:t>
            </a:r>
            <a:r>
              <a:rPr sz="2800" spc="-145" dirty="0">
                <a:latin typeface="Arial"/>
                <a:cs typeface="Arial"/>
              </a:rPr>
              <a:t>harassment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occurred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75308" y="397255"/>
            <a:ext cx="7096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 inculpatory</a:t>
            </a:r>
            <a:r>
              <a:rPr spc="-25" dirty="0"/>
              <a:t> </a:t>
            </a:r>
            <a:r>
              <a:rPr spc="-5" dirty="0"/>
              <a:t>evidence?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338326"/>
            <a:ext cx="4923790" cy="339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5" dirty="0">
                <a:latin typeface="Arial"/>
                <a:cs typeface="Arial"/>
              </a:rPr>
              <a:t>Evidence </a:t>
            </a:r>
            <a:r>
              <a:rPr sz="2400" spc="-65" dirty="0">
                <a:latin typeface="Arial"/>
                <a:cs typeface="Arial"/>
              </a:rPr>
              <a:t>tending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60" dirty="0">
                <a:latin typeface="Arial"/>
                <a:cs typeface="Arial"/>
              </a:rPr>
              <a:t>support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55" dirty="0">
                <a:latin typeface="Arial"/>
                <a:cs typeface="Arial"/>
              </a:rPr>
              <a:t>proposition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85" dirty="0">
                <a:latin typeface="Arial"/>
                <a:cs typeface="Arial"/>
              </a:rPr>
              <a:t>respondent </a:t>
            </a:r>
            <a:r>
              <a:rPr sz="2400" spc="-50" dirty="0">
                <a:latin typeface="Arial"/>
                <a:cs typeface="Arial"/>
              </a:rPr>
              <a:t>committed  </a:t>
            </a:r>
            <a:r>
              <a:rPr sz="2400" spc="-145" dirty="0">
                <a:latin typeface="Arial"/>
                <a:cs typeface="Arial"/>
              </a:rPr>
              <a:t>sexual </a:t>
            </a:r>
            <a:r>
              <a:rPr sz="2400" spc="-120" dirty="0">
                <a:latin typeface="Arial"/>
                <a:cs typeface="Arial"/>
              </a:rPr>
              <a:t>harassment </a:t>
            </a:r>
            <a:r>
              <a:rPr sz="2400" spc="-225" dirty="0">
                <a:latin typeface="Arial"/>
                <a:cs typeface="Arial"/>
              </a:rPr>
              <a:t>as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alleged</a:t>
            </a:r>
            <a:endParaRPr sz="2400">
              <a:latin typeface="Arial"/>
              <a:cs typeface="Arial"/>
            </a:endParaRPr>
          </a:p>
          <a:p>
            <a:pPr marL="355600" marR="558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  <a:tab pos="1620520" algn="l"/>
                <a:tab pos="2769870" algn="l"/>
                <a:tab pos="2898775" algn="l"/>
              </a:tabLst>
            </a:pPr>
            <a:r>
              <a:rPr sz="2400" spc="-145" dirty="0">
                <a:latin typeface="Arial"/>
                <a:cs typeface="Arial"/>
              </a:rPr>
              <a:t>Example:	</a:t>
            </a:r>
            <a:r>
              <a:rPr sz="2400" spc="-215" dirty="0">
                <a:latin typeface="Arial"/>
                <a:cs typeface="Arial"/>
              </a:rPr>
              <a:t>A </a:t>
            </a:r>
            <a:r>
              <a:rPr sz="2400" spc="-20" dirty="0">
                <a:latin typeface="Arial"/>
                <a:cs typeface="Arial"/>
              </a:rPr>
              <a:t>text </a:t>
            </a:r>
            <a:r>
              <a:rPr sz="2400" spc="-190" dirty="0">
                <a:latin typeface="Arial"/>
                <a:cs typeface="Arial"/>
              </a:rPr>
              <a:t>message </a:t>
            </a:r>
            <a:r>
              <a:rPr sz="2400" spc="-95" dirty="0">
                <a:latin typeface="Arial"/>
                <a:cs typeface="Arial"/>
              </a:rPr>
              <a:t>sent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145" dirty="0">
                <a:latin typeface="Arial"/>
                <a:cs typeface="Arial"/>
              </a:rPr>
              <a:t>day </a:t>
            </a:r>
            <a:r>
              <a:rPr sz="2400" spc="-25" dirty="0">
                <a:latin typeface="Arial"/>
                <a:cs typeface="Arial"/>
              </a:rPr>
              <a:t>after </a:t>
            </a:r>
            <a:r>
              <a:rPr sz="2400" spc="-130" dirty="0">
                <a:latin typeface="Arial"/>
                <a:cs typeface="Arial"/>
              </a:rPr>
              <a:t>an </a:t>
            </a:r>
            <a:r>
              <a:rPr sz="2400" spc="-55" dirty="0">
                <a:latin typeface="Arial"/>
                <a:cs typeface="Arial"/>
              </a:rPr>
              <a:t>incident </a:t>
            </a:r>
            <a:r>
              <a:rPr sz="2400" spc="-25" dirty="0">
                <a:latin typeface="Arial"/>
                <a:cs typeface="Arial"/>
              </a:rPr>
              <a:t>from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85" dirty="0">
                <a:latin typeface="Arial"/>
                <a:cs typeface="Arial"/>
              </a:rPr>
              <a:t>respondent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stating:		</a:t>
            </a:r>
            <a:r>
              <a:rPr sz="2400" spc="70" dirty="0">
                <a:latin typeface="Arial"/>
                <a:cs typeface="Arial"/>
              </a:rPr>
              <a:t>“I </a:t>
            </a:r>
            <a:r>
              <a:rPr sz="2400" spc="-95" dirty="0">
                <a:latin typeface="Arial"/>
                <a:cs typeface="Arial"/>
              </a:rPr>
              <a:t>never should  </a:t>
            </a:r>
            <a:r>
              <a:rPr sz="2400" spc="-150" dirty="0">
                <a:latin typeface="Arial"/>
                <a:cs typeface="Arial"/>
              </a:rPr>
              <a:t>have </a:t>
            </a:r>
            <a:r>
              <a:rPr sz="2400" spc="-80" dirty="0">
                <a:latin typeface="Arial"/>
                <a:cs typeface="Arial"/>
              </a:rPr>
              <a:t>forced </a:t>
            </a:r>
            <a:r>
              <a:rPr sz="2400" spc="-100" dirty="0">
                <a:latin typeface="Arial"/>
                <a:cs typeface="Arial"/>
              </a:rPr>
              <a:t>you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150" dirty="0">
                <a:latin typeface="Arial"/>
                <a:cs typeface="Arial"/>
              </a:rPr>
              <a:t>have </a:t>
            </a:r>
            <a:r>
              <a:rPr sz="2400" spc="-204" dirty="0">
                <a:latin typeface="Arial"/>
                <a:cs typeface="Arial"/>
              </a:rPr>
              <a:t>sex </a:t>
            </a:r>
            <a:r>
              <a:rPr sz="2400" spc="15" dirty="0">
                <a:latin typeface="Arial"/>
                <a:cs typeface="Arial"/>
              </a:rPr>
              <a:t>with</a:t>
            </a:r>
            <a:r>
              <a:rPr sz="2400" spc="-26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me  </a:t>
            </a:r>
            <a:r>
              <a:rPr sz="2400" spc="-25" dirty="0">
                <a:latin typeface="Arial"/>
                <a:cs typeface="Arial"/>
              </a:rPr>
              <a:t>after </a:t>
            </a:r>
            <a:r>
              <a:rPr sz="2400" spc="-100" dirty="0">
                <a:latin typeface="Arial"/>
                <a:cs typeface="Arial"/>
              </a:rPr>
              <a:t>you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said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‘no.’	</a:t>
            </a:r>
            <a:r>
              <a:rPr sz="2400" spc="-45" dirty="0">
                <a:latin typeface="Arial"/>
                <a:cs typeface="Arial"/>
              </a:rPr>
              <a:t>I’m </a:t>
            </a:r>
            <a:r>
              <a:rPr sz="2400" spc="-170" dirty="0">
                <a:latin typeface="Arial"/>
                <a:cs typeface="Arial"/>
              </a:rPr>
              <a:t>so </a:t>
            </a:r>
            <a:r>
              <a:rPr sz="2400" spc="-75" dirty="0">
                <a:latin typeface="Arial"/>
                <a:cs typeface="Arial"/>
              </a:rPr>
              <a:t>sorry </a:t>
            </a:r>
            <a:r>
              <a:rPr sz="2400" spc="-10" dirty="0">
                <a:latin typeface="Arial"/>
                <a:cs typeface="Arial"/>
              </a:rPr>
              <a:t>for  </a:t>
            </a:r>
            <a:r>
              <a:rPr sz="2400" spc="-45" dirty="0">
                <a:latin typeface="Arial"/>
                <a:cs typeface="Arial"/>
              </a:rPr>
              <a:t>what </a:t>
            </a:r>
            <a:r>
              <a:rPr sz="2400" spc="-65" dirty="0">
                <a:latin typeface="Arial"/>
                <a:cs typeface="Arial"/>
              </a:rPr>
              <a:t>I</a:t>
            </a:r>
            <a:r>
              <a:rPr sz="2400" spc="-23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did.”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Scales of justice"/>
          <p:cNvSpPr/>
          <p:nvPr/>
        </p:nvSpPr>
        <p:spPr>
          <a:xfrm>
            <a:off x="6730466" y="1752599"/>
            <a:ext cx="1938020" cy="1979295"/>
          </a:xfrm>
          <a:custGeom>
            <a:avLst/>
            <a:gdLst/>
            <a:ahLst/>
            <a:cxnLst/>
            <a:rect l="l" t="t" r="r" b="b"/>
            <a:pathLst>
              <a:path w="1938020" h="1979295">
                <a:moveTo>
                  <a:pt x="686015" y="1257007"/>
                </a:moveTo>
                <a:lnTo>
                  <a:pt x="682320" y="1223886"/>
                </a:lnTo>
                <a:lnTo>
                  <a:pt x="145796" y="1413306"/>
                </a:lnTo>
                <a:lnTo>
                  <a:pt x="163715" y="1441386"/>
                </a:lnTo>
                <a:lnTo>
                  <a:pt x="193903" y="1462379"/>
                </a:lnTo>
                <a:lnTo>
                  <a:pt x="234442" y="1476032"/>
                </a:lnTo>
                <a:lnTo>
                  <a:pt x="283375" y="1482115"/>
                </a:lnTo>
                <a:lnTo>
                  <a:pt x="338797" y="1480375"/>
                </a:lnTo>
                <a:lnTo>
                  <a:pt x="398754" y="1470571"/>
                </a:lnTo>
                <a:lnTo>
                  <a:pt x="461327" y="1452473"/>
                </a:lnTo>
                <a:lnTo>
                  <a:pt x="521385" y="1427276"/>
                </a:lnTo>
                <a:lnTo>
                  <a:pt x="574205" y="1397266"/>
                </a:lnTo>
                <a:lnTo>
                  <a:pt x="618439" y="1363827"/>
                </a:lnTo>
                <a:lnTo>
                  <a:pt x="652716" y="1328369"/>
                </a:lnTo>
                <a:lnTo>
                  <a:pt x="675690" y="1292301"/>
                </a:lnTo>
                <a:lnTo>
                  <a:pt x="686015" y="1257007"/>
                </a:lnTo>
                <a:close/>
              </a:path>
              <a:path w="1938020" h="1979295">
                <a:moveTo>
                  <a:pt x="1843544" y="738657"/>
                </a:moveTo>
                <a:lnTo>
                  <a:pt x="1535633" y="275196"/>
                </a:lnTo>
                <a:lnTo>
                  <a:pt x="1451902" y="149174"/>
                </a:lnTo>
                <a:lnTo>
                  <a:pt x="1480959" y="138912"/>
                </a:lnTo>
                <a:lnTo>
                  <a:pt x="1505661" y="124421"/>
                </a:lnTo>
                <a:lnTo>
                  <a:pt x="1521955" y="102793"/>
                </a:lnTo>
                <a:lnTo>
                  <a:pt x="1522907" y="99009"/>
                </a:lnTo>
                <a:lnTo>
                  <a:pt x="1528597" y="76568"/>
                </a:lnTo>
                <a:lnTo>
                  <a:pt x="1524393" y="48285"/>
                </a:lnTo>
                <a:lnTo>
                  <a:pt x="1509915" y="23647"/>
                </a:lnTo>
                <a:lnTo>
                  <a:pt x="1491399" y="9753"/>
                </a:lnTo>
                <a:lnTo>
                  <a:pt x="1488274" y="7404"/>
                </a:lnTo>
                <a:lnTo>
                  <a:pt x="1462011" y="787"/>
                </a:lnTo>
                <a:lnTo>
                  <a:pt x="1433690" y="5029"/>
                </a:lnTo>
                <a:lnTo>
                  <a:pt x="856919" y="208648"/>
                </a:lnTo>
                <a:lnTo>
                  <a:pt x="842200" y="197459"/>
                </a:lnTo>
                <a:lnTo>
                  <a:pt x="825830" y="188252"/>
                </a:lnTo>
                <a:lnTo>
                  <a:pt x="811606" y="182600"/>
                </a:lnTo>
                <a:lnTo>
                  <a:pt x="811606" y="319417"/>
                </a:lnTo>
                <a:lnTo>
                  <a:pt x="807008" y="336994"/>
                </a:lnTo>
                <a:lnTo>
                  <a:pt x="796175" y="351612"/>
                </a:lnTo>
                <a:lnTo>
                  <a:pt x="780059" y="361251"/>
                </a:lnTo>
                <a:lnTo>
                  <a:pt x="761453" y="363867"/>
                </a:lnTo>
                <a:lnTo>
                  <a:pt x="743851" y="359295"/>
                </a:lnTo>
                <a:lnTo>
                  <a:pt x="729234" y="348500"/>
                </a:lnTo>
                <a:lnTo>
                  <a:pt x="719594" y="332409"/>
                </a:lnTo>
                <a:lnTo>
                  <a:pt x="717003" y="313842"/>
                </a:lnTo>
                <a:lnTo>
                  <a:pt x="721601" y="296265"/>
                </a:lnTo>
                <a:lnTo>
                  <a:pt x="732434" y="281647"/>
                </a:lnTo>
                <a:lnTo>
                  <a:pt x="748550" y="272008"/>
                </a:lnTo>
                <a:lnTo>
                  <a:pt x="767156" y="269392"/>
                </a:lnTo>
                <a:lnTo>
                  <a:pt x="784758" y="273964"/>
                </a:lnTo>
                <a:lnTo>
                  <a:pt x="799363" y="284759"/>
                </a:lnTo>
                <a:lnTo>
                  <a:pt x="809015" y="300850"/>
                </a:lnTo>
                <a:lnTo>
                  <a:pt x="811606" y="319417"/>
                </a:lnTo>
                <a:lnTo>
                  <a:pt x="811606" y="182600"/>
                </a:lnTo>
                <a:lnTo>
                  <a:pt x="808380" y="181317"/>
                </a:lnTo>
                <a:lnTo>
                  <a:pt x="790409" y="176923"/>
                </a:lnTo>
                <a:lnTo>
                  <a:pt x="744715" y="47498"/>
                </a:lnTo>
                <a:lnTo>
                  <a:pt x="730237" y="22847"/>
                </a:lnTo>
                <a:lnTo>
                  <a:pt x="708596" y="6616"/>
                </a:lnTo>
                <a:lnTo>
                  <a:pt x="682332" y="0"/>
                </a:lnTo>
                <a:lnTo>
                  <a:pt x="654011" y="4241"/>
                </a:lnTo>
                <a:lnTo>
                  <a:pt x="629310" y="18719"/>
                </a:lnTo>
                <a:lnTo>
                  <a:pt x="613029" y="40347"/>
                </a:lnTo>
                <a:lnTo>
                  <a:pt x="606374" y="66586"/>
                </a:lnTo>
                <a:lnTo>
                  <a:pt x="610577" y="94856"/>
                </a:lnTo>
                <a:lnTo>
                  <a:pt x="656272" y="224282"/>
                </a:lnTo>
                <a:lnTo>
                  <a:pt x="645045" y="238988"/>
                </a:lnTo>
                <a:lnTo>
                  <a:pt x="635812" y="255333"/>
                </a:lnTo>
                <a:lnTo>
                  <a:pt x="628853" y="272770"/>
                </a:lnTo>
                <a:lnTo>
                  <a:pt x="624420" y="290728"/>
                </a:lnTo>
                <a:lnTo>
                  <a:pt x="47650" y="494347"/>
                </a:lnTo>
                <a:lnTo>
                  <a:pt x="22948" y="508838"/>
                </a:lnTo>
                <a:lnTo>
                  <a:pt x="6654" y="530466"/>
                </a:lnTo>
                <a:lnTo>
                  <a:pt x="0" y="556691"/>
                </a:lnTo>
                <a:lnTo>
                  <a:pt x="4216" y="584974"/>
                </a:lnTo>
                <a:lnTo>
                  <a:pt x="16192" y="606221"/>
                </a:lnTo>
                <a:lnTo>
                  <a:pt x="34264" y="622033"/>
                </a:lnTo>
                <a:lnTo>
                  <a:pt x="56438" y="630758"/>
                </a:lnTo>
                <a:lnTo>
                  <a:pt x="80708" y="630732"/>
                </a:lnTo>
                <a:lnTo>
                  <a:pt x="182524" y="1325054"/>
                </a:lnTo>
                <a:lnTo>
                  <a:pt x="274180" y="1292694"/>
                </a:lnTo>
                <a:lnTo>
                  <a:pt x="192938" y="749211"/>
                </a:lnTo>
                <a:lnTo>
                  <a:pt x="499973" y="1212977"/>
                </a:lnTo>
                <a:lnTo>
                  <a:pt x="591629" y="1180617"/>
                </a:lnTo>
                <a:lnTo>
                  <a:pt x="283718" y="717169"/>
                </a:lnTo>
                <a:lnTo>
                  <a:pt x="199986" y="591134"/>
                </a:lnTo>
                <a:lnTo>
                  <a:pt x="669455" y="425399"/>
                </a:lnTo>
                <a:lnTo>
                  <a:pt x="684161" y="436600"/>
                </a:lnTo>
                <a:lnTo>
                  <a:pt x="700532" y="445795"/>
                </a:lnTo>
                <a:lnTo>
                  <a:pt x="717994" y="452729"/>
                </a:lnTo>
                <a:lnTo>
                  <a:pt x="735965" y="457123"/>
                </a:lnTo>
                <a:lnTo>
                  <a:pt x="1136129" y="1590662"/>
                </a:lnTo>
                <a:lnTo>
                  <a:pt x="979652" y="1645907"/>
                </a:lnTo>
                <a:lnTo>
                  <a:pt x="963536" y="1655559"/>
                </a:lnTo>
                <a:lnTo>
                  <a:pt x="952703" y="1670164"/>
                </a:lnTo>
                <a:lnTo>
                  <a:pt x="948105" y="1687753"/>
                </a:lnTo>
                <a:lnTo>
                  <a:pt x="950696" y="1706321"/>
                </a:lnTo>
                <a:lnTo>
                  <a:pt x="966444" y="1750949"/>
                </a:lnTo>
                <a:lnTo>
                  <a:pt x="700417" y="1844865"/>
                </a:lnTo>
                <a:lnTo>
                  <a:pt x="747687" y="1978748"/>
                </a:lnTo>
                <a:lnTo>
                  <a:pt x="1820748" y="1599920"/>
                </a:lnTo>
                <a:lnTo>
                  <a:pt x="1773491" y="1466037"/>
                </a:lnTo>
                <a:lnTo>
                  <a:pt x="1185875" y="1673491"/>
                </a:lnTo>
                <a:lnTo>
                  <a:pt x="1505216" y="1560741"/>
                </a:lnTo>
                <a:lnTo>
                  <a:pt x="1489468" y="1516113"/>
                </a:lnTo>
                <a:lnTo>
                  <a:pt x="1479816" y="1500035"/>
                </a:lnTo>
                <a:lnTo>
                  <a:pt x="1465211" y="1489240"/>
                </a:lnTo>
                <a:lnTo>
                  <a:pt x="1447609" y="1484668"/>
                </a:lnTo>
                <a:lnTo>
                  <a:pt x="1429004" y="1487271"/>
                </a:lnTo>
                <a:lnTo>
                  <a:pt x="1272514" y="1542516"/>
                </a:lnTo>
                <a:lnTo>
                  <a:pt x="872337" y="408978"/>
                </a:lnTo>
                <a:lnTo>
                  <a:pt x="883564" y="394271"/>
                </a:lnTo>
                <a:lnTo>
                  <a:pt x="892797" y="377926"/>
                </a:lnTo>
                <a:lnTo>
                  <a:pt x="899756" y="360489"/>
                </a:lnTo>
                <a:lnTo>
                  <a:pt x="904189" y="342531"/>
                </a:lnTo>
                <a:lnTo>
                  <a:pt x="1333411" y="191008"/>
                </a:lnTo>
                <a:lnTo>
                  <a:pt x="1436674" y="882294"/>
                </a:lnTo>
                <a:lnTo>
                  <a:pt x="1528330" y="849934"/>
                </a:lnTo>
                <a:lnTo>
                  <a:pt x="1447088" y="306451"/>
                </a:lnTo>
                <a:lnTo>
                  <a:pt x="1751888" y="771017"/>
                </a:lnTo>
                <a:lnTo>
                  <a:pt x="1843544" y="738657"/>
                </a:lnTo>
                <a:close/>
              </a:path>
              <a:path w="1938020" h="1979295">
                <a:moveTo>
                  <a:pt x="1937931" y="815035"/>
                </a:moveTo>
                <a:lnTo>
                  <a:pt x="1934235" y="781913"/>
                </a:lnTo>
                <a:lnTo>
                  <a:pt x="1397698" y="971334"/>
                </a:lnTo>
                <a:lnTo>
                  <a:pt x="1415630" y="999426"/>
                </a:lnTo>
                <a:lnTo>
                  <a:pt x="1445818" y="1020419"/>
                </a:lnTo>
                <a:lnTo>
                  <a:pt x="1486344" y="1034072"/>
                </a:lnTo>
                <a:lnTo>
                  <a:pt x="1535290" y="1040142"/>
                </a:lnTo>
                <a:lnTo>
                  <a:pt x="1590700" y="1038402"/>
                </a:lnTo>
                <a:lnTo>
                  <a:pt x="1650669" y="1028598"/>
                </a:lnTo>
                <a:lnTo>
                  <a:pt x="1713242" y="1010513"/>
                </a:lnTo>
                <a:lnTo>
                  <a:pt x="1773301" y="985304"/>
                </a:lnTo>
                <a:lnTo>
                  <a:pt x="1826120" y="955294"/>
                </a:lnTo>
                <a:lnTo>
                  <a:pt x="1870354" y="921854"/>
                </a:lnTo>
                <a:lnTo>
                  <a:pt x="1904631" y="886396"/>
                </a:lnTo>
                <a:lnTo>
                  <a:pt x="1927606" y="850328"/>
                </a:lnTo>
                <a:lnTo>
                  <a:pt x="1937931" y="815035"/>
                </a:lnTo>
                <a:close/>
              </a:path>
            </a:pathLst>
          </a:custGeom>
          <a:solidFill>
            <a:srgbClr val="1F2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4075" y="397255"/>
            <a:ext cx="71475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 exculpatory</a:t>
            </a:r>
            <a:r>
              <a:rPr spc="-35" dirty="0"/>
              <a:t> </a:t>
            </a:r>
            <a:r>
              <a:rPr spc="-5" dirty="0"/>
              <a:t>evidence?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29076" y="1185926"/>
            <a:ext cx="5165090" cy="339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6416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55" dirty="0">
                <a:latin typeface="Arial"/>
                <a:cs typeface="Arial"/>
              </a:rPr>
              <a:t>Evidence </a:t>
            </a:r>
            <a:r>
              <a:rPr sz="2400" spc="-65" dirty="0">
                <a:latin typeface="Arial"/>
                <a:cs typeface="Arial"/>
              </a:rPr>
              <a:t>tending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60" dirty="0">
                <a:latin typeface="Arial"/>
                <a:cs typeface="Arial"/>
              </a:rPr>
              <a:t>support </a:t>
            </a:r>
            <a:r>
              <a:rPr sz="2400" spc="-5" dirty="0">
                <a:latin typeface="Arial"/>
                <a:cs typeface="Arial"/>
              </a:rPr>
              <a:t>that</a:t>
            </a:r>
            <a:r>
              <a:rPr sz="2400" spc="-42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85" dirty="0">
                <a:latin typeface="Arial"/>
                <a:cs typeface="Arial"/>
              </a:rPr>
              <a:t>respondent </a:t>
            </a:r>
            <a:r>
              <a:rPr sz="2400" spc="-45" dirty="0">
                <a:latin typeface="Arial"/>
                <a:cs typeface="Arial"/>
              </a:rPr>
              <a:t>did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commit </a:t>
            </a:r>
            <a:r>
              <a:rPr sz="2400" spc="-145" dirty="0">
                <a:latin typeface="Arial"/>
                <a:cs typeface="Arial"/>
              </a:rPr>
              <a:t>sexual  </a:t>
            </a:r>
            <a:r>
              <a:rPr sz="2400" spc="-120" dirty="0">
                <a:latin typeface="Arial"/>
                <a:cs typeface="Arial"/>
              </a:rPr>
              <a:t>harassment </a:t>
            </a:r>
            <a:r>
              <a:rPr sz="2400" spc="-225" dirty="0">
                <a:latin typeface="Arial"/>
                <a:cs typeface="Arial"/>
              </a:rPr>
              <a:t>as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alleged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  <a:tab pos="1135380" algn="l"/>
                <a:tab pos="1403985" algn="l"/>
                <a:tab pos="1620520" algn="l"/>
              </a:tabLst>
            </a:pPr>
            <a:r>
              <a:rPr sz="2400" spc="-145" dirty="0">
                <a:latin typeface="Arial"/>
                <a:cs typeface="Arial"/>
              </a:rPr>
              <a:t>Example:	</a:t>
            </a:r>
            <a:r>
              <a:rPr sz="2400" spc="-215" dirty="0">
                <a:latin typeface="Arial"/>
                <a:cs typeface="Arial"/>
              </a:rPr>
              <a:t>A </a:t>
            </a:r>
            <a:r>
              <a:rPr sz="2400" spc="-20" dirty="0">
                <a:latin typeface="Arial"/>
                <a:cs typeface="Arial"/>
              </a:rPr>
              <a:t>text </a:t>
            </a:r>
            <a:r>
              <a:rPr sz="2400" spc="-190" dirty="0">
                <a:latin typeface="Arial"/>
                <a:cs typeface="Arial"/>
              </a:rPr>
              <a:t>message </a:t>
            </a:r>
            <a:r>
              <a:rPr sz="2400" spc="-95" dirty="0">
                <a:latin typeface="Arial"/>
                <a:cs typeface="Arial"/>
              </a:rPr>
              <a:t>sent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45" dirty="0">
                <a:latin typeface="Arial"/>
                <a:cs typeface="Arial"/>
              </a:rPr>
              <a:t>day  </a:t>
            </a:r>
            <a:r>
              <a:rPr sz="2400" spc="-25" dirty="0">
                <a:latin typeface="Arial"/>
                <a:cs typeface="Arial"/>
              </a:rPr>
              <a:t>after </a:t>
            </a:r>
            <a:r>
              <a:rPr sz="2400" spc="-130" dirty="0">
                <a:latin typeface="Arial"/>
                <a:cs typeface="Arial"/>
              </a:rPr>
              <a:t>an </a:t>
            </a:r>
            <a:r>
              <a:rPr sz="2400" spc="-55" dirty="0">
                <a:latin typeface="Arial"/>
                <a:cs typeface="Arial"/>
              </a:rPr>
              <a:t>incident </a:t>
            </a:r>
            <a:r>
              <a:rPr sz="2400" spc="-25" dirty="0">
                <a:latin typeface="Arial"/>
                <a:cs typeface="Arial"/>
              </a:rPr>
              <a:t>from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48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complainant  </a:t>
            </a:r>
            <a:r>
              <a:rPr sz="2400" spc="-70" dirty="0">
                <a:latin typeface="Arial"/>
                <a:cs typeface="Arial"/>
              </a:rPr>
              <a:t>stating:	</a:t>
            </a:r>
            <a:r>
              <a:rPr sz="2400" spc="70" dirty="0">
                <a:latin typeface="Arial"/>
                <a:cs typeface="Arial"/>
              </a:rPr>
              <a:t>“I </a:t>
            </a:r>
            <a:r>
              <a:rPr sz="2400" spc="-75" dirty="0">
                <a:latin typeface="Arial"/>
                <a:cs typeface="Arial"/>
              </a:rPr>
              <a:t>know </a:t>
            </a:r>
            <a:r>
              <a:rPr sz="2400" spc="-5" dirty="0">
                <a:latin typeface="Arial"/>
                <a:cs typeface="Arial"/>
              </a:rPr>
              <a:t>that </a:t>
            </a:r>
            <a:r>
              <a:rPr sz="2400" spc="-65" dirty="0">
                <a:latin typeface="Arial"/>
                <a:cs typeface="Arial"/>
              </a:rPr>
              <a:t>I </a:t>
            </a:r>
            <a:r>
              <a:rPr sz="2400" spc="-130" dirty="0">
                <a:latin typeface="Arial"/>
                <a:cs typeface="Arial"/>
              </a:rPr>
              <a:t>said </a:t>
            </a:r>
            <a:r>
              <a:rPr sz="2400" spc="-85" dirty="0">
                <a:latin typeface="Arial"/>
                <a:cs typeface="Arial"/>
              </a:rPr>
              <a:t>‘yes’ </a:t>
            </a:r>
            <a:r>
              <a:rPr sz="2400" spc="-40" dirty="0">
                <a:latin typeface="Arial"/>
                <a:cs typeface="Arial"/>
              </a:rPr>
              <a:t>at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25" dirty="0">
                <a:latin typeface="Arial"/>
                <a:cs typeface="Arial"/>
              </a:rPr>
              <a:t>time.	</a:t>
            </a:r>
            <a:r>
              <a:rPr sz="2400" spc="-125" dirty="0">
                <a:latin typeface="Arial"/>
                <a:cs typeface="Arial"/>
              </a:rPr>
              <a:t>And </a:t>
            </a:r>
            <a:r>
              <a:rPr sz="2400" spc="-65" dirty="0">
                <a:latin typeface="Arial"/>
                <a:cs typeface="Arial"/>
              </a:rPr>
              <a:t>I </a:t>
            </a:r>
            <a:r>
              <a:rPr sz="2400" spc="-90" dirty="0">
                <a:latin typeface="Arial"/>
                <a:cs typeface="Arial"/>
              </a:rPr>
              <a:t>knew </a:t>
            </a:r>
            <a:r>
              <a:rPr sz="2400" spc="-45" dirty="0">
                <a:latin typeface="Arial"/>
                <a:cs typeface="Arial"/>
              </a:rPr>
              <a:t>what </a:t>
            </a:r>
            <a:r>
              <a:rPr sz="2400" spc="-65" dirty="0">
                <a:latin typeface="Arial"/>
                <a:cs typeface="Arial"/>
              </a:rPr>
              <a:t>I </a:t>
            </a:r>
            <a:r>
              <a:rPr sz="2400" spc="-165" dirty="0">
                <a:latin typeface="Arial"/>
                <a:cs typeface="Arial"/>
              </a:rPr>
              <a:t>was </a:t>
            </a:r>
            <a:r>
              <a:rPr sz="2400" spc="-85" dirty="0">
                <a:latin typeface="Arial"/>
                <a:cs typeface="Arial"/>
              </a:rPr>
              <a:t>doing.  </a:t>
            </a:r>
            <a:r>
              <a:rPr sz="2400" spc="-80" dirty="0">
                <a:latin typeface="Arial"/>
                <a:cs typeface="Arial"/>
              </a:rPr>
              <a:t>But </a:t>
            </a:r>
            <a:r>
              <a:rPr sz="2400" spc="-65" dirty="0">
                <a:latin typeface="Arial"/>
                <a:cs typeface="Arial"/>
              </a:rPr>
              <a:t>now I feel </a:t>
            </a:r>
            <a:r>
              <a:rPr sz="2400" spc="-75" dirty="0">
                <a:latin typeface="Arial"/>
                <a:cs typeface="Arial"/>
              </a:rPr>
              <a:t>like </a:t>
            </a:r>
            <a:r>
              <a:rPr sz="2400" spc="-100" dirty="0">
                <a:latin typeface="Arial"/>
                <a:cs typeface="Arial"/>
              </a:rPr>
              <a:t>you </a:t>
            </a:r>
            <a:r>
              <a:rPr sz="2400" spc="-50" dirty="0">
                <a:latin typeface="Arial"/>
                <a:cs typeface="Arial"/>
              </a:rPr>
              <a:t>just </a:t>
            </a:r>
            <a:r>
              <a:rPr sz="2400" spc="-140" dirty="0">
                <a:latin typeface="Arial"/>
                <a:cs typeface="Arial"/>
              </a:rPr>
              <a:t>used </a:t>
            </a:r>
            <a:r>
              <a:rPr sz="2400" spc="-114" dirty="0">
                <a:latin typeface="Arial"/>
                <a:cs typeface="Arial"/>
              </a:rPr>
              <a:t>me </a:t>
            </a:r>
            <a:r>
              <a:rPr sz="2400" spc="-225" dirty="0">
                <a:latin typeface="Arial"/>
                <a:cs typeface="Arial"/>
              </a:rPr>
              <a:t>as  </a:t>
            </a:r>
            <a:r>
              <a:rPr sz="2400" spc="-190" dirty="0">
                <a:latin typeface="Arial"/>
                <a:cs typeface="Arial"/>
              </a:rPr>
              <a:t>a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one-night-stand.”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 descr="scales of justice"/>
          <p:cNvSpPr/>
          <p:nvPr/>
        </p:nvSpPr>
        <p:spPr>
          <a:xfrm>
            <a:off x="1449819" y="1744776"/>
            <a:ext cx="1877060" cy="1945005"/>
          </a:xfrm>
          <a:custGeom>
            <a:avLst/>
            <a:gdLst/>
            <a:ahLst/>
            <a:cxnLst/>
            <a:rect l="l" t="t" r="r" b="b"/>
            <a:pathLst>
              <a:path w="1877060" h="1945004">
                <a:moveTo>
                  <a:pt x="508381" y="935596"/>
                </a:moveTo>
                <a:lnTo>
                  <a:pt x="5676" y="719188"/>
                </a:lnTo>
                <a:lnTo>
                  <a:pt x="0" y="750735"/>
                </a:lnTo>
                <a:lnTo>
                  <a:pt x="7632" y="785266"/>
                </a:lnTo>
                <a:lnTo>
                  <a:pt x="27355" y="821372"/>
                </a:lnTo>
                <a:lnTo>
                  <a:pt x="57962" y="857605"/>
                </a:lnTo>
                <a:lnTo>
                  <a:pt x="98247" y="892556"/>
                </a:lnTo>
                <a:lnTo>
                  <a:pt x="147002" y="924775"/>
                </a:lnTo>
                <a:lnTo>
                  <a:pt x="203022" y="952830"/>
                </a:lnTo>
                <a:lnTo>
                  <a:pt x="261912" y="974242"/>
                </a:lnTo>
                <a:lnTo>
                  <a:pt x="318820" y="987513"/>
                </a:lnTo>
                <a:lnTo>
                  <a:pt x="371894" y="992759"/>
                </a:lnTo>
                <a:lnTo>
                  <a:pt x="419252" y="990079"/>
                </a:lnTo>
                <a:lnTo>
                  <a:pt x="459028" y="979601"/>
                </a:lnTo>
                <a:lnTo>
                  <a:pt x="489369" y="961402"/>
                </a:lnTo>
                <a:lnTo>
                  <a:pt x="508381" y="935596"/>
                </a:lnTo>
                <a:close/>
              </a:path>
              <a:path w="1877060" h="1945004">
                <a:moveTo>
                  <a:pt x="891540" y="1651266"/>
                </a:moveTo>
                <a:lnTo>
                  <a:pt x="863955" y="1609077"/>
                </a:lnTo>
                <a:lnTo>
                  <a:pt x="442950" y="1427835"/>
                </a:lnTo>
                <a:lnTo>
                  <a:pt x="425259" y="1424127"/>
                </a:lnTo>
                <a:lnTo>
                  <a:pt x="408076" y="1427378"/>
                </a:lnTo>
                <a:lnTo>
                  <a:pt x="393357" y="1436801"/>
                </a:lnTo>
                <a:lnTo>
                  <a:pt x="383057" y="1451610"/>
                </a:lnTo>
                <a:lnTo>
                  <a:pt x="365061" y="1493431"/>
                </a:lnTo>
                <a:lnTo>
                  <a:pt x="869848" y="1710740"/>
                </a:lnTo>
                <a:lnTo>
                  <a:pt x="887857" y="1668932"/>
                </a:lnTo>
                <a:lnTo>
                  <a:pt x="891540" y="1651266"/>
                </a:lnTo>
                <a:close/>
              </a:path>
              <a:path w="1877060" h="1945004">
                <a:moveTo>
                  <a:pt x="1121194" y="1818944"/>
                </a:moveTo>
                <a:lnTo>
                  <a:pt x="115798" y="1386128"/>
                </a:lnTo>
                <a:lnTo>
                  <a:pt x="61798" y="1511566"/>
                </a:lnTo>
                <a:lnTo>
                  <a:pt x="1067193" y="1944382"/>
                </a:lnTo>
                <a:lnTo>
                  <a:pt x="1121194" y="1818944"/>
                </a:lnTo>
                <a:close/>
              </a:path>
              <a:path w="1877060" h="1945004">
                <a:moveTo>
                  <a:pt x="1681340" y="1440561"/>
                </a:moveTo>
                <a:lnTo>
                  <a:pt x="1178636" y="1224153"/>
                </a:lnTo>
                <a:lnTo>
                  <a:pt x="1172972" y="1255687"/>
                </a:lnTo>
                <a:lnTo>
                  <a:pt x="1180592" y="1290231"/>
                </a:lnTo>
                <a:lnTo>
                  <a:pt x="1200315" y="1326337"/>
                </a:lnTo>
                <a:lnTo>
                  <a:pt x="1230922" y="1362570"/>
                </a:lnTo>
                <a:lnTo>
                  <a:pt x="1271206" y="1397520"/>
                </a:lnTo>
                <a:lnTo>
                  <a:pt x="1319974" y="1429727"/>
                </a:lnTo>
                <a:lnTo>
                  <a:pt x="1375981" y="1457794"/>
                </a:lnTo>
                <a:lnTo>
                  <a:pt x="1434871" y="1479194"/>
                </a:lnTo>
                <a:lnTo>
                  <a:pt x="1491780" y="1492465"/>
                </a:lnTo>
                <a:lnTo>
                  <a:pt x="1544853" y="1497723"/>
                </a:lnTo>
                <a:lnTo>
                  <a:pt x="1592211" y="1495044"/>
                </a:lnTo>
                <a:lnTo>
                  <a:pt x="1632000" y="1484553"/>
                </a:lnTo>
                <a:lnTo>
                  <a:pt x="1662328" y="1466367"/>
                </a:lnTo>
                <a:lnTo>
                  <a:pt x="1681340" y="1440561"/>
                </a:lnTo>
                <a:close/>
              </a:path>
              <a:path w="1877060" h="1945004">
                <a:moveTo>
                  <a:pt x="1876539" y="627862"/>
                </a:moveTo>
                <a:lnTo>
                  <a:pt x="1857603" y="580453"/>
                </a:lnTo>
                <a:lnTo>
                  <a:pt x="1294434" y="332320"/>
                </a:lnTo>
                <a:lnTo>
                  <a:pt x="1291348" y="314794"/>
                </a:lnTo>
                <a:lnTo>
                  <a:pt x="1285786" y="297611"/>
                </a:lnTo>
                <a:lnTo>
                  <a:pt x="1277988" y="281317"/>
                </a:lnTo>
                <a:lnTo>
                  <a:pt x="1268158" y="266484"/>
                </a:lnTo>
                <a:lnTo>
                  <a:pt x="1320355" y="145224"/>
                </a:lnTo>
                <a:lnTo>
                  <a:pt x="1326222" y="118364"/>
                </a:lnTo>
                <a:lnTo>
                  <a:pt x="1321523" y="92760"/>
                </a:lnTo>
                <a:lnTo>
                  <a:pt x="1307299" y="70954"/>
                </a:lnTo>
                <a:lnTo>
                  <a:pt x="1284516" y="55460"/>
                </a:lnTo>
                <a:lnTo>
                  <a:pt x="1257617" y="49568"/>
                </a:lnTo>
                <a:lnTo>
                  <a:pt x="1231988" y="54216"/>
                </a:lnTo>
                <a:lnTo>
                  <a:pt x="1210170" y="68402"/>
                </a:lnTo>
                <a:lnTo>
                  <a:pt x="1204087" y="77330"/>
                </a:lnTo>
                <a:lnTo>
                  <a:pt x="1204087" y="348526"/>
                </a:lnTo>
                <a:lnTo>
                  <a:pt x="1200404" y="366179"/>
                </a:lnTo>
                <a:lnTo>
                  <a:pt x="1190117" y="380987"/>
                </a:lnTo>
                <a:lnTo>
                  <a:pt x="1175385" y="390410"/>
                </a:lnTo>
                <a:lnTo>
                  <a:pt x="1158201" y="393661"/>
                </a:lnTo>
                <a:lnTo>
                  <a:pt x="1140523" y="389953"/>
                </a:lnTo>
                <a:lnTo>
                  <a:pt x="1125677" y="379653"/>
                </a:lnTo>
                <a:lnTo>
                  <a:pt x="1116215" y="364934"/>
                </a:lnTo>
                <a:lnTo>
                  <a:pt x="1112939" y="347764"/>
                </a:lnTo>
                <a:lnTo>
                  <a:pt x="1116622" y="330111"/>
                </a:lnTo>
                <a:lnTo>
                  <a:pt x="1126921" y="315302"/>
                </a:lnTo>
                <a:lnTo>
                  <a:pt x="1141641" y="305879"/>
                </a:lnTo>
                <a:lnTo>
                  <a:pt x="1158836" y="302628"/>
                </a:lnTo>
                <a:lnTo>
                  <a:pt x="1176515" y="306336"/>
                </a:lnTo>
                <a:lnTo>
                  <a:pt x="1191361" y="316636"/>
                </a:lnTo>
                <a:lnTo>
                  <a:pt x="1200810" y="331355"/>
                </a:lnTo>
                <a:lnTo>
                  <a:pt x="1204087" y="348526"/>
                </a:lnTo>
                <a:lnTo>
                  <a:pt x="1204087" y="77330"/>
                </a:lnTo>
                <a:lnTo>
                  <a:pt x="1194689" y="91122"/>
                </a:lnTo>
                <a:lnTo>
                  <a:pt x="1142479" y="212382"/>
                </a:lnTo>
                <a:lnTo>
                  <a:pt x="1124953" y="215442"/>
                </a:lnTo>
                <a:lnTo>
                  <a:pt x="1107744" y="220967"/>
                </a:lnTo>
                <a:lnTo>
                  <a:pt x="1091450" y="228739"/>
                </a:lnTo>
                <a:lnTo>
                  <a:pt x="1076604" y="238531"/>
                </a:lnTo>
                <a:lnTo>
                  <a:pt x="1185519" y="285432"/>
                </a:lnTo>
                <a:lnTo>
                  <a:pt x="536206" y="5892"/>
                </a:lnTo>
                <a:lnTo>
                  <a:pt x="509295" y="0"/>
                </a:lnTo>
                <a:lnTo>
                  <a:pt x="483666" y="4648"/>
                </a:lnTo>
                <a:lnTo>
                  <a:pt x="461848" y="18846"/>
                </a:lnTo>
                <a:lnTo>
                  <a:pt x="446366" y="41567"/>
                </a:lnTo>
                <a:lnTo>
                  <a:pt x="440956" y="64401"/>
                </a:lnTo>
                <a:lnTo>
                  <a:pt x="443395" y="87376"/>
                </a:lnTo>
                <a:lnTo>
                  <a:pt x="453377" y="108000"/>
                </a:lnTo>
                <a:lnTo>
                  <a:pt x="470535" y="123837"/>
                </a:lnTo>
                <a:lnTo>
                  <a:pt x="89230" y="680808"/>
                </a:lnTo>
                <a:lnTo>
                  <a:pt x="175107" y="717778"/>
                </a:lnTo>
                <a:lnTo>
                  <a:pt x="472478" y="280797"/>
                </a:lnTo>
                <a:lnTo>
                  <a:pt x="386664" y="808863"/>
                </a:lnTo>
                <a:lnTo>
                  <a:pt x="472541" y="845832"/>
                </a:lnTo>
                <a:lnTo>
                  <a:pt x="557530" y="317411"/>
                </a:lnTo>
                <a:lnTo>
                  <a:pt x="580644" y="173710"/>
                </a:lnTo>
                <a:lnTo>
                  <a:pt x="1020508" y="363080"/>
                </a:lnTo>
                <a:lnTo>
                  <a:pt x="1023594" y="380593"/>
                </a:lnTo>
                <a:lnTo>
                  <a:pt x="1029157" y="397776"/>
                </a:lnTo>
                <a:lnTo>
                  <a:pt x="1036955" y="414070"/>
                </a:lnTo>
                <a:lnTo>
                  <a:pt x="1046784" y="428904"/>
                </a:lnTo>
                <a:lnTo>
                  <a:pt x="589572" y="1490954"/>
                </a:lnTo>
                <a:lnTo>
                  <a:pt x="717346" y="1545958"/>
                </a:lnTo>
                <a:lnTo>
                  <a:pt x="1174559" y="483908"/>
                </a:lnTo>
                <a:lnTo>
                  <a:pt x="1192085" y="480847"/>
                </a:lnTo>
                <a:lnTo>
                  <a:pt x="1209281" y="475322"/>
                </a:lnTo>
                <a:lnTo>
                  <a:pt x="1225588" y="467550"/>
                </a:lnTo>
                <a:lnTo>
                  <a:pt x="1240434" y="457758"/>
                </a:lnTo>
                <a:lnTo>
                  <a:pt x="1642592" y="630885"/>
                </a:lnTo>
                <a:lnTo>
                  <a:pt x="1264285" y="1186675"/>
                </a:lnTo>
                <a:lnTo>
                  <a:pt x="1350162" y="1223645"/>
                </a:lnTo>
                <a:lnTo>
                  <a:pt x="1647532" y="786650"/>
                </a:lnTo>
                <a:lnTo>
                  <a:pt x="1559623" y="1313815"/>
                </a:lnTo>
                <a:lnTo>
                  <a:pt x="1645500" y="1350784"/>
                </a:lnTo>
                <a:lnTo>
                  <a:pt x="1730489" y="822363"/>
                </a:lnTo>
                <a:lnTo>
                  <a:pt x="1753603" y="678675"/>
                </a:lnTo>
                <a:lnTo>
                  <a:pt x="1780832" y="690397"/>
                </a:lnTo>
                <a:lnTo>
                  <a:pt x="1807743" y="696290"/>
                </a:lnTo>
                <a:lnTo>
                  <a:pt x="1833372" y="691642"/>
                </a:lnTo>
                <a:lnTo>
                  <a:pt x="1836521" y="689584"/>
                </a:lnTo>
                <a:lnTo>
                  <a:pt x="1855190" y="677456"/>
                </a:lnTo>
                <a:lnTo>
                  <a:pt x="1870671" y="654735"/>
                </a:lnTo>
                <a:lnTo>
                  <a:pt x="1876539" y="627862"/>
                </a:lnTo>
                <a:close/>
              </a:path>
            </a:pathLst>
          </a:custGeom>
          <a:solidFill>
            <a:srgbClr val="1F2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are the </a:t>
            </a:r>
            <a:r>
              <a:rPr dirty="0"/>
              <a:t>general  </a:t>
            </a:r>
            <a:r>
              <a:rPr spc="-5" dirty="0"/>
              <a:t>principles </a:t>
            </a:r>
            <a:r>
              <a:rPr dirty="0"/>
              <a:t>of an</a:t>
            </a:r>
            <a:r>
              <a:rPr spc="-25" dirty="0"/>
              <a:t> </a:t>
            </a:r>
            <a:r>
              <a:rPr spc="-5" dirty="0"/>
              <a:t>investigation?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24075" y="1338326"/>
            <a:ext cx="6706870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9240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20" dirty="0">
                <a:latin typeface="Arial"/>
                <a:cs typeface="Arial"/>
              </a:rPr>
              <a:t>Parties </a:t>
            </a:r>
            <a:r>
              <a:rPr sz="2400" spc="-80" dirty="0">
                <a:latin typeface="Arial"/>
                <a:cs typeface="Arial"/>
              </a:rPr>
              <a:t>must </a:t>
            </a:r>
            <a:r>
              <a:rPr sz="2400" spc="-150" dirty="0">
                <a:latin typeface="Arial"/>
                <a:cs typeface="Arial"/>
              </a:rPr>
              <a:t>have </a:t>
            </a:r>
            <a:r>
              <a:rPr sz="2400" spc="-50" dirty="0">
                <a:latin typeface="Arial"/>
                <a:cs typeface="Arial"/>
              </a:rPr>
              <a:t>sufficient </a:t>
            </a:r>
            <a:r>
              <a:rPr sz="2400" spc="-55" dirty="0">
                <a:latin typeface="Arial"/>
                <a:cs typeface="Arial"/>
              </a:rPr>
              <a:t>notice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40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prepare </a:t>
            </a:r>
            <a:r>
              <a:rPr sz="2400" spc="-114" dirty="0">
                <a:latin typeface="Arial"/>
                <a:cs typeface="Arial"/>
              </a:rPr>
              <a:t>and  </a:t>
            </a:r>
            <a:r>
              <a:rPr sz="2400" spc="-75" dirty="0">
                <a:latin typeface="Arial"/>
                <a:cs typeface="Arial"/>
              </a:rPr>
              <a:t>meaningfully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participate</a:t>
            </a:r>
            <a:endParaRPr sz="2400">
              <a:latin typeface="Arial"/>
              <a:cs typeface="Arial"/>
            </a:endParaRPr>
          </a:p>
          <a:p>
            <a:pPr marL="355600" marR="5334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85" dirty="0">
                <a:latin typeface="Arial"/>
                <a:cs typeface="Arial"/>
              </a:rPr>
              <a:t>Investigator </a:t>
            </a:r>
            <a:r>
              <a:rPr sz="2400" spc="-180" dirty="0">
                <a:latin typeface="Arial"/>
                <a:cs typeface="Arial"/>
              </a:rPr>
              <a:t>has </a:t>
            </a:r>
            <a:r>
              <a:rPr sz="2400" spc="-130" dirty="0">
                <a:latin typeface="Arial"/>
                <a:cs typeface="Arial"/>
              </a:rPr>
              <a:t>an </a:t>
            </a:r>
            <a:r>
              <a:rPr sz="2400" spc="-70" dirty="0">
                <a:latin typeface="Arial"/>
                <a:cs typeface="Arial"/>
              </a:rPr>
              <a:t>independent </a:t>
            </a:r>
            <a:r>
              <a:rPr sz="2400" spc="-35" dirty="0">
                <a:latin typeface="Arial"/>
                <a:cs typeface="Arial"/>
              </a:rPr>
              <a:t>duty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30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collect  </a:t>
            </a:r>
            <a:r>
              <a:rPr sz="2400" spc="-75" dirty="0">
                <a:latin typeface="Arial"/>
                <a:cs typeface="Arial"/>
              </a:rPr>
              <a:t>relevant </a:t>
            </a:r>
            <a:r>
              <a:rPr sz="2400" spc="-60" dirty="0">
                <a:latin typeface="Arial"/>
                <a:cs typeface="Arial"/>
              </a:rPr>
              <a:t>inculpatory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90" dirty="0">
                <a:latin typeface="Arial"/>
                <a:cs typeface="Arial"/>
              </a:rPr>
              <a:t>exculpatory</a:t>
            </a:r>
            <a:r>
              <a:rPr sz="2400" spc="-27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evidence</a:t>
            </a:r>
            <a:endParaRPr sz="2400">
              <a:latin typeface="Arial"/>
              <a:cs typeface="Arial"/>
            </a:endParaRPr>
          </a:p>
          <a:p>
            <a:pPr marL="355600" marR="16065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120" dirty="0">
                <a:latin typeface="Arial"/>
                <a:cs typeface="Arial"/>
              </a:rPr>
              <a:t>Parties </a:t>
            </a:r>
            <a:r>
              <a:rPr sz="2400" spc="-150" dirty="0">
                <a:latin typeface="Arial"/>
                <a:cs typeface="Arial"/>
              </a:rPr>
              <a:t>have </a:t>
            </a:r>
            <a:r>
              <a:rPr sz="2400" spc="-130" dirty="0">
                <a:latin typeface="Arial"/>
                <a:cs typeface="Arial"/>
              </a:rPr>
              <a:t>an </a:t>
            </a:r>
            <a:r>
              <a:rPr sz="2400" spc="-95" dirty="0">
                <a:latin typeface="Arial"/>
                <a:cs typeface="Arial"/>
              </a:rPr>
              <a:t>equal </a:t>
            </a:r>
            <a:r>
              <a:rPr sz="2400" spc="-25" dirty="0">
                <a:latin typeface="Arial"/>
                <a:cs typeface="Arial"/>
              </a:rPr>
              <a:t>opportunity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85" dirty="0">
                <a:latin typeface="Arial"/>
                <a:cs typeface="Arial"/>
              </a:rPr>
              <a:t>present</a:t>
            </a:r>
            <a:r>
              <a:rPr sz="2400" spc="-4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their  </a:t>
            </a:r>
            <a:r>
              <a:rPr sz="2400" spc="-85" dirty="0">
                <a:latin typeface="Arial"/>
                <a:cs typeface="Arial"/>
              </a:rPr>
              <a:t>statements, </a:t>
            </a:r>
            <a:r>
              <a:rPr sz="2400" spc="-105" dirty="0">
                <a:latin typeface="Arial"/>
                <a:cs typeface="Arial"/>
              </a:rPr>
              <a:t>evidence,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25" dirty="0">
                <a:latin typeface="Arial"/>
                <a:cs typeface="Arial"/>
              </a:rPr>
              <a:t>identify</a:t>
            </a:r>
            <a:r>
              <a:rPr sz="2400" spc="-409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witnesses</a:t>
            </a:r>
            <a:endParaRPr sz="2400">
              <a:latin typeface="Arial"/>
              <a:cs typeface="Arial"/>
            </a:endParaRPr>
          </a:p>
          <a:p>
            <a:pPr marL="355600" marR="77597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120" dirty="0">
                <a:latin typeface="Arial"/>
                <a:cs typeface="Arial"/>
              </a:rPr>
              <a:t>Parties </a:t>
            </a:r>
            <a:r>
              <a:rPr sz="2400" spc="-150" dirty="0">
                <a:latin typeface="Arial"/>
                <a:cs typeface="Arial"/>
              </a:rPr>
              <a:t>have </a:t>
            </a:r>
            <a:r>
              <a:rPr sz="2400" spc="-95" dirty="0">
                <a:latin typeface="Arial"/>
                <a:cs typeface="Arial"/>
              </a:rPr>
              <a:t>equal </a:t>
            </a:r>
            <a:r>
              <a:rPr sz="2400" spc="-25" dirty="0">
                <a:latin typeface="Arial"/>
                <a:cs typeface="Arial"/>
              </a:rPr>
              <a:t>opportunity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70" dirty="0">
                <a:latin typeface="Arial"/>
                <a:cs typeface="Arial"/>
              </a:rPr>
              <a:t>review</a:t>
            </a:r>
            <a:r>
              <a:rPr sz="2400" spc="-44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and  </a:t>
            </a:r>
            <a:r>
              <a:rPr sz="2400" spc="-80" dirty="0">
                <a:latin typeface="Arial"/>
                <a:cs typeface="Arial"/>
              </a:rPr>
              <a:t>comment on </a:t>
            </a:r>
            <a:r>
              <a:rPr sz="2400" spc="-110" dirty="0">
                <a:latin typeface="Arial"/>
                <a:cs typeface="Arial"/>
              </a:rPr>
              <a:t>evidence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developed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85" dirty="0">
                <a:latin typeface="Arial"/>
                <a:cs typeface="Arial"/>
              </a:rPr>
              <a:t>Investigation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95" dirty="0">
                <a:latin typeface="Arial"/>
                <a:cs typeface="Arial"/>
              </a:rPr>
              <a:t>evidence-gathering; </a:t>
            </a:r>
            <a:r>
              <a:rPr sz="2400" spc="-10" dirty="0">
                <a:latin typeface="Arial"/>
                <a:cs typeface="Arial"/>
              </a:rPr>
              <a:t>not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fact-finding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800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0675" y="469884"/>
            <a:ext cx="61483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Poll</a:t>
            </a:r>
            <a:r>
              <a:rPr spc="-65" dirty="0"/>
              <a:t> </a:t>
            </a:r>
            <a:r>
              <a:rPr spc="-5" dirty="0"/>
              <a:t>question</a:t>
            </a:r>
            <a:r>
              <a:rPr lang="en-US" spc="-5" dirty="0"/>
              <a:t> (slide 104)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1054100" y="1289558"/>
            <a:ext cx="7200900" cy="274066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4965" marR="424815" indent="-342900">
              <a:lnSpc>
                <a:spcPts val="2380"/>
              </a:lnSpc>
              <a:spcBef>
                <a:spcPts val="390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90" dirty="0">
                <a:latin typeface="Arial"/>
                <a:cs typeface="Arial"/>
              </a:rPr>
              <a:t>Which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these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do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</a:t>
            </a:r>
            <a:r>
              <a:rPr sz="2200" spc="-105" dirty="0">
                <a:latin typeface="Arial"/>
                <a:cs typeface="Arial"/>
              </a:rPr>
              <a:t> need </a:t>
            </a:r>
            <a:r>
              <a:rPr sz="2200" spc="10" dirty="0">
                <a:latin typeface="Arial"/>
                <a:cs typeface="Arial"/>
              </a:rPr>
              <a:t>to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be </a:t>
            </a:r>
            <a:r>
              <a:rPr sz="2200" spc="-70" dirty="0">
                <a:latin typeface="Arial"/>
                <a:cs typeface="Arial"/>
              </a:rPr>
              <a:t>provided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in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175" dirty="0">
                <a:latin typeface="Arial"/>
                <a:cs typeface="Arial"/>
              </a:rPr>
              <a:t>a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notice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of  </a:t>
            </a:r>
            <a:r>
              <a:rPr sz="2200" spc="-75" dirty="0">
                <a:latin typeface="Arial"/>
                <a:cs typeface="Arial"/>
              </a:rPr>
              <a:t>investigation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26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parties?</a:t>
            </a:r>
            <a:endParaRPr sz="2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25"/>
              </a:spcBef>
              <a:buFont typeface="Wingdings"/>
              <a:buChar char=""/>
              <a:tabLst>
                <a:tab pos="756920" algn="l"/>
              </a:tabLst>
            </a:pPr>
            <a:r>
              <a:rPr sz="2200" spc="-165" dirty="0">
                <a:latin typeface="Arial"/>
                <a:cs typeface="Arial"/>
              </a:rPr>
              <a:t>The </a:t>
            </a:r>
            <a:r>
              <a:rPr sz="2200" spc="-65" dirty="0">
                <a:latin typeface="Arial"/>
                <a:cs typeface="Arial"/>
              </a:rPr>
              <a:t>who, </a:t>
            </a:r>
            <a:r>
              <a:rPr sz="2200" spc="-50" dirty="0">
                <a:latin typeface="Arial"/>
                <a:cs typeface="Arial"/>
              </a:rPr>
              <a:t>what, </a:t>
            </a:r>
            <a:r>
              <a:rPr sz="2200" spc="-75" dirty="0">
                <a:latin typeface="Arial"/>
                <a:cs typeface="Arial"/>
              </a:rPr>
              <a:t>when, where, </a:t>
            </a:r>
            <a:r>
              <a:rPr sz="2200" spc="-110" dirty="0">
                <a:latin typeface="Arial"/>
                <a:cs typeface="Arial"/>
              </a:rPr>
              <a:t>and </a:t>
            </a:r>
            <a:r>
              <a:rPr sz="2200" spc="-60" dirty="0">
                <a:latin typeface="Arial"/>
                <a:cs typeface="Arial"/>
              </a:rPr>
              <a:t>how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32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allegations</a:t>
            </a:r>
            <a:endParaRPr sz="2200">
              <a:latin typeface="Arial"/>
              <a:cs typeface="Arial"/>
            </a:endParaRPr>
          </a:p>
          <a:p>
            <a:pPr marL="756285" marR="1108075" lvl="1" indent="-287020">
              <a:lnSpc>
                <a:spcPts val="2380"/>
              </a:lnSpc>
              <a:spcBef>
                <a:spcPts val="560"/>
              </a:spcBef>
              <a:buFont typeface="Wingdings"/>
              <a:buChar char=""/>
              <a:tabLst>
                <a:tab pos="756920" algn="l"/>
              </a:tabLst>
            </a:pPr>
            <a:r>
              <a:rPr sz="2200" spc="-65" dirty="0">
                <a:latin typeface="Arial"/>
                <a:cs typeface="Arial"/>
              </a:rPr>
              <a:t>Confirmation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50" dirty="0">
                <a:latin typeface="Arial"/>
                <a:cs typeface="Arial"/>
              </a:rPr>
              <a:t>parties’ </a:t>
            </a:r>
            <a:r>
              <a:rPr sz="2200" spc="-70" dirty="0">
                <a:latin typeface="Arial"/>
                <a:cs typeface="Arial"/>
              </a:rPr>
              <a:t>involvement </a:t>
            </a:r>
            <a:r>
              <a:rPr sz="2200" spc="-30" dirty="0">
                <a:latin typeface="Arial"/>
                <a:cs typeface="Arial"/>
              </a:rPr>
              <a:t>in</a:t>
            </a:r>
            <a:r>
              <a:rPr sz="2200" spc="-45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the  </a:t>
            </a:r>
            <a:r>
              <a:rPr sz="2200" spc="-40" dirty="0">
                <a:latin typeface="Arial"/>
                <a:cs typeface="Arial"/>
              </a:rPr>
              <a:t>institution’s </a:t>
            </a:r>
            <a:r>
              <a:rPr sz="2200" spc="-110" dirty="0">
                <a:latin typeface="Arial"/>
                <a:cs typeface="Arial"/>
              </a:rPr>
              <a:t>programs </a:t>
            </a:r>
            <a:r>
              <a:rPr sz="2200" spc="-15" dirty="0">
                <a:latin typeface="Arial"/>
                <a:cs typeface="Arial"/>
              </a:rPr>
              <a:t>or</a:t>
            </a:r>
            <a:r>
              <a:rPr sz="2200" spc="-20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activities</a:t>
            </a:r>
            <a:endParaRPr sz="2200">
              <a:latin typeface="Arial"/>
              <a:cs typeface="Arial"/>
            </a:endParaRPr>
          </a:p>
          <a:p>
            <a:pPr marL="756285" marR="818515" lvl="1" indent="-287020">
              <a:lnSpc>
                <a:spcPts val="2380"/>
              </a:lnSpc>
              <a:spcBef>
                <a:spcPts val="515"/>
              </a:spcBef>
              <a:buFont typeface="Wingdings"/>
              <a:buChar char=""/>
              <a:tabLst>
                <a:tab pos="756920" algn="l"/>
              </a:tabLst>
            </a:pPr>
            <a:r>
              <a:rPr sz="2200" spc="-200" dirty="0">
                <a:latin typeface="Arial"/>
                <a:cs typeface="Arial"/>
              </a:rPr>
              <a:t>A </a:t>
            </a:r>
            <a:r>
              <a:rPr sz="2200" spc="-70" dirty="0">
                <a:latin typeface="Arial"/>
                <a:cs typeface="Arial"/>
              </a:rPr>
              <a:t>statement </a:t>
            </a:r>
            <a:r>
              <a:rPr sz="2200" spc="-10" dirty="0">
                <a:latin typeface="Arial"/>
                <a:cs typeface="Arial"/>
              </a:rPr>
              <a:t>that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80" dirty="0">
                <a:latin typeface="Arial"/>
                <a:cs typeface="Arial"/>
              </a:rPr>
              <a:t>respondent </a:t>
            </a:r>
            <a:r>
              <a:rPr sz="2200" spc="-114" dirty="0">
                <a:latin typeface="Arial"/>
                <a:cs typeface="Arial"/>
              </a:rPr>
              <a:t>is </a:t>
            </a:r>
            <a:r>
              <a:rPr sz="2200" spc="-105" dirty="0">
                <a:latin typeface="Arial"/>
                <a:cs typeface="Arial"/>
              </a:rPr>
              <a:t>presumed </a:t>
            </a:r>
            <a:r>
              <a:rPr sz="2200" spc="-5" dirty="0">
                <a:latin typeface="Arial"/>
                <a:cs typeface="Arial"/>
              </a:rPr>
              <a:t>not  </a:t>
            </a:r>
            <a:r>
              <a:rPr sz="2200" spc="-95" dirty="0">
                <a:latin typeface="Arial"/>
                <a:cs typeface="Arial"/>
              </a:rPr>
              <a:t>responsible </a:t>
            </a:r>
            <a:r>
              <a:rPr sz="2200" spc="-10" dirty="0">
                <a:latin typeface="Arial"/>
                <a:cs typeface="Arial"/>
              </a:rPr>
              <a:t>until </a:t>
            </a:r>
            <a:r>
              <a:rPr sz="2200" spc="-50" dirty="0">
                <a:latin typeface="Arial"/>
                <a:cs typeface="Arial"/>
              </a:rPr>
              <a:t>resolution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55" dirty="0">
                <a:latin typeface="Arial"/>
                <a:cs typeface="Arial"/>
              </a:rPr>
              <a:t>Title</a:t>
            </a:r>
            <a:r>
              <a:rPr sz="2200" spc="-395" dirty="0">
                <a:latin typeface="Arial"/>
                <a:cs typeface="Arial"/>
              </a:rPr>
              <a:t> </a:t>
            </a:r>
            <a:r>
              <a:rPr sz="2200" spc="-200" dirty="0">
                <a:latin typeface="Arial"/>
                <a:cs typeface="Arial"/>
              </a:rPr>
              <a:t>IX </a:t>
            </a:r>
            <a:r>
              <a:rPr sz="2200" spc="-135" dirty="0">
                <a:latin typeface="Arial"/>
                <a:cs typeface="Arial"/>
              </a:rPr>
              <a:t>process</a:t>
            </a:r>
            <a:endParaRPr sz="2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25"/>
              </a:spcBef>
              <a:buFont typeface="Wingdings"/>
              <a:buChar char=""/>
              <a:tabLst>
                <a:tab pos="756920" algn="l"/>
              </a:tabLst>
            </a:pPr>
            <a:r>
              <a:rPr sz="2200" spc="-40" dirty="0">
                <a:latin typeface="Arial"/>
                <a:cs typeface="Arial"/>
              </a:rPr>
              <a:t>Information </a:t>
            </a:r>
            <a:r>
              <a:rPr sz="2200" spc="-70" dirty="0">
                <a:latin typeface="Arial"/>
                <a:cs typeface="Arial"/>
              </a:rPr>
              <a:t>on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25" dirty="0">
                <a:latin typeface="Arial"/>
                <a:cs typeface="Arial"/>
              </a:rPr>
              <a:t>right </a:t>
            </a:r>
            <a:r>
              <a:rPr sz="2200" spc="10" dirty="0">
                <a:latin typeface="Arial"/>
                <a:cs typeface="Arial"/>
              </a:rPr>
              <a:t>to</a:t>
            </a:r>
            <a:r>
              <a:rPr sz="2200" spc="-400" dirty="0">
                <a:latin typeface="Arial"/>
                <a:cs typeface="Arial"/>
              </a:rPr>
              <a:t> </a:t>
            </a:r>
            <a:r>
              <a:rPr sz="2200" spc="-125" dirty="0">
                <a:latin typeface="Arial"/>
                <a:cs typeface="Arial"/>
              </a:rPr>
              <a:t>an </a:t>
            </a:r>
            <a:r>
              <a:rPr sz="2200" spc="-90" dirty="0">
                <a:latin typeface="Arial"/>
                <a:cs typeface="Arial"/>
              </a:rPr>
              <a:t>advisor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5" name="object 5" descr="HuschBlackwell Logo"/>
          <p:cNvGrpSpPr/>
          <p:nvPr/>
        </p:nvGrpSpPr>
        <p:grpSpPr>
          <a:xfrm>
            <a:off x="0" y="4568952"/>
            <a:ext cx="9144000" cy="574675"/>
            <a:chOff x="0" y="4568952"/>
            <a:chExt cx="9144000" cy="574675"/>
          </a:xfrm>
        </p:grpSpPr>
        <p:sp>
          <p:nvSpPr>
            <p:cNvPr id="6" name="object 6"/>
            <p:cNvSpPr/>
            <p:nvPr/>
          </p:nvSpPr>
          <p:spPr>
            <a:xfrm>
              <a:off x="0" y="4568952"/>
              <a:ext cx="9144000" cy="574675"/>
            </a:xfrm>
            <a:custGeom>
              <a:avLst/>
              <a:gdLst/>
              <a:ahLst/>
              <a:cxnLst/>
              <a:rect l="l" t="t" r="r" b="b"/>
              <a:pathLst>
                <a:path w="9144000" h="574675">
                  <a:moveTo>
                    <a:pt x="9144000" y="0"/>
                  </a:moveTo>
                  <a:lnTo>
                    <a:pt x="0" y="0"/>
                  </a:lnTo>
                  <a:lnTo>
                    <a:pt x="0" y="574548"/>
                  </a:lnTo>
                  <a:lnTo>
                    <a:pt x="9144000" y="5745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3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94804" y="4812792"/>
              <a:ext cx="1644395" cy="1005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How do we tell the parties  </a:t>
            </a:r>
            <a:r>
              <a:rPr dirty="0"/>
              <a:t>about an</a:t>
            </a:r>
            <a:r>
              <a:rPr spc="-20" dirty="0"/>
              <a:t> </a:t>
            </a:r>
            <a:r>
              <a:rPr spc="-5" dirty="0"/>
              <a:t>investigation?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411478"/>
            <a:ext cx="413766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30" dirty="0">
                <a:latin typeface="Arial"/>
                <a:cs typeface="Arial"/>
              </a:rPr>
              <a:t>Institution </a:t>
            </a:r>
            <a:r>
              <a:rPr sz="2800" spc="-100" dirty="0">
                <a:latin typeface="Arial"/>
                <a:cs typeface="Arial"/>
              </a:rPr>
              <a:t>must </a:t>
            </a:r>
            <a:r>
              <a:rPr sz="2800" spc="-90" dirty="0">
                <a:latin typeface="Arial"/>
                <a:cs typeface="Arial"/>
              </a:rPr>
              <a:t>provide 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spc="-85" dirty="0">
                <a:latin typeface="Arial"/>
                <a:cs typeface="Arial"/>
              </a:rPr>
              <a:t>parties </a:t>
            </a:r>
            <a:r>
              <a:rPr sz="2800" dirty="0">
                <a:latin typeface="Arial"/>
                <a:cs typeface="Arial"/>
              </a:rPr>
              <a:t>written </a:t>
            </a:r>
            <a:r>
              <a:rPr sz="2800" spc="-70" dirty="0">
                <a:latin typeface="Arial"/>
                <a:cs typeface="Arial"/>
              </a:rPr>
              <a:t>notice 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220" dirty="0">
                <a:latin typeface="Arial"/>
                <a:cs typeface="Arial"/>
              </a:rPr>
              <a:t>a </a:t>
            </a:r>
            <a:r>
              <a:rPr sz="2800" spc="-60" dirty="0">
                <a:latin typeface="Arial"/>
                <a:cs typeface="Arial"/>
              </a:rPr>
              <a:t>formal </a:t>
            </a:r>
            <a:r>
              <a:rPr sz="2800" spc="-80" dirty="0">
                <a:latin typeface="Arial"/>
                <a:cs typeface="Arial"/>
              </a:rPr>
              <a:t>complaint</a:t>
            </a:r>
            <a:r>
              <a:rPr sz="2800" spc="-29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that  </a:t>
            </a:r>
            <a:r>
              <a:rPr sz="2800" spc="-120" dirty="0">
                <a:latin typeface="Arial"/>
                <a:cs typeface="Arial"/>
              </a:rPr>
              <a:t>includes </a:t>
            </a:r>
            <a:r>
              <a:rPr sz="2800" spc="-65" dirty="0">
                <a:latin typeface="Arial"/>
                <a:cs typeface="Arial"/>
              </a:rPr>
              <a:t>sufficient </a:t>
            </a:r>
            <a:r>
              <a:rPr sz="2800" spc="-100" dirty="0">
                <a:latin typeface="Arial"/>
                <a:cs typeface="Arial"/>
              </a:rPr>
              <a:t>details  </a:t>
            </a:r>
            <a:r>
              <a:rPr sz="2800" spc="-70" dirty="0">
                <a:latin typeface="Arial"/>
                <a:cs typeface="Arial"/>
              </a:rPr>
              <a:t>about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spc="-20" dirty="0">
                <a:latin typeface="Arial"/>
                <a:cs typeface="Arial"/>
              </a:rPr>
              <a:t>“who, </a:t>
            </a:r>
            <a:r>
              <a:rPr sz="2800" spc="-60" dirty="0">
                <a:latin typeface="Arial"/>
                <a:cs typeface="Arial"/>
              </a:rPr>
              <a:t>what,  </a:t>
            </a:r>
            <a:r>
              <a:rPr sz="2800" spc="-95" dirty="0">
                <a:latin typeface="Arial"/>
                <a:cs typeface="Arial"/>
              </a:rPr>
              <a:t>when, </a:t>
            </a:r>
            <a:r>
              <a:rPr sz="2800" spc="-90" dirty="0">
                <a:latin typeface="Arial"/>
                <a:cs typeface="Arial"/>
              </a:rPr>
              <a:t>where, </a:t>
            </a:r>
            <a:r>
              <a:rPr sz="2800" spc="-135" dirty="0">
                <a:latin typeface="Arial"/>
                <a:cs typeface="Arial"/>
              </a:rPr>
              <a:t>and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how”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 descr="Peice of paper with writing "/>
          <p:cNvSpPr/>
          <p:nvPr/>
        </p:nvSpPr>
        <p:spPr>
          <a:xfrm>
            <a:off x="6514668" y="1702384"/>
            <a:ext cx="1527175" cy="1966595"/>
          </a:xfrm>
          <a:custGeom>
            <a:avLst/>
            <a:gdLst/>
            <a:ahLst/>
            <a:cxnLst/>
            <a:rect l="l" t="t" r="r" b="b"/>
            <a:pathLst>
              <a:path w="1527175" h="1966595">
                <a:moveTo>
                  <a:pt x="615683" y="712851"/>
                </a:moveTo>
                <a:lnTo>
                  <a:pt x="295529" y="712851"/>
                </a:lnTo>
                <a:lnTo>
                  <a:pt x="295529" y="811174"/>
                </a:lnTo>
                <a:lnTo>
                  <a:pt x="615683" y="811174"/>
                </a:lnTo>
                <a:lnTo>
                  <a:pt x="615683" y="712851"/>
                </a:lnTo>
                <a:close/>
              </a:path>
              <a:path w="1527175" h="1966595">
                <a:moveTo>
                  <a:pt x="1231379" y="1499450"/>
                </a:moveTo>
                <a:lnTo>
                  <a:pt x="295529" y="1499450"/>
                </a:lnTo>
                <a:lnTo>
                  <a:pt x="295529" y="1597799"/>
                </a:lnTo>
                <a:lnTo>
                  <a:pt x="1231379" y="1597799"/>
                </a:lnTo>
                <a:lnTo>
                  <a:pt x="1231379" y="1499450"/>
                </a:lnTo>
                <a:close/>
              </a:path>
              <a:path w="1527175" h="1966595">
                <a:moveTo>
                  <a:pt x="1231379" y="1302804"/>
                </a:moveTo>
                <a:lnTo>
                  <a:pt x="295529" y="1302804"/>
                </a:lnTo>
                <a:lnTo>
                  <a:pt x="295529" y="1401127"/>
                </a:lnTo>
                <a:lnTo>
                  <a:pt x="1231379" y="1401127"/>
                </a:lnTo>
                <a:lnTo>
                  <a:pt x="1231379" y="1302804"/>
                </a:lnTo>
                <a:close/>
              </a:path>
              <a:path w="1527175" h="1966595">
                <a:moveTo>
                  <a:pt x="1231379" y="1106157"/>
                </a:moveTo>
                <a:lnTo>
                  <a:pt x="295529" y="1106157"/>
                </a:lnTo>
                <a:lnTo>
                  <a:pt x="295529" y="1204480"/>
                </a:lnTo>
                <a:lnTo>
                  <a:pt x="1231379" y="1204480"/>
                </a:lnTo>
                <a:lnTo>
                  <a:pt x="1231379" y="1106157"/>
                </a:lnTo>
                <a:close/>
              </a:path>
              <a:path w="1527175" h="1966595">
                <a:moveTo>
                  <a:pt x="1231379" y="909497"/>
                </a:moveTo>
                <a:lnTo>
                  <a:pt x="295529" y="909497"/>
                </a:lnTo>
                <a:lnTo>
                  <a:pt x="295529" y="1007821"/>
                </a:lnTo>
                <a:lnTo>
                  <a:pt x="1231379" y="1007821"/>
                </a:lnTo>
                <a:lnTo>
                  <a:pt x="1231379" y="909497"/>
                </a:lnTo>
                <a:close/>
              </a:path>
              <a:path w="1527175" h="1966595">
                <a:moveTo>
                  <a:pt x="1526908" y="540766"/>
                </a:moveTo>
                <a:lnTo>
                  <a:pt x="1498955" y="516204"/>
                </a:lnTo>
                <a:lnTo>
                  <a:pt x="1379143" y="410984"/>
                </a:lnTo>
                <a:lnTo>
                  <a:pt x="1379143" y="663689"/>
                </a:lnTo>
                <a:lnTo>
                  <a:pt x="1379143" y="1819021"/>
                </a:lnTo>
                <a:lnTo>
                  <a:pt x="147739" y="1819021"/>
                </a:lnTo>
                <a:lnTo>
                  <a:pt x="147739" y="147459"/>
                </a:lnTo>
                <a:lnTo>
                  <a:pt x="763460" y="147459"/>
                </a:lnTo>
                <a:lnTo>
                  <a:pt x="763460" y="663689"/>
                </a:lnTo>
                <a:lnTo>
                  <a:pt x="1379143" y="663689"/>
                </a:lnTo>
                <a:lnTo>
                  <a:pt x="1379143" y="410984"/>
                </a:lnTo>
                <a:lnTo>
                  <a:pt x="1219073" y="270395"/>
                </a:lnTo>
                <a:lnTo>
                  <a:pt x="1219073" y="516204"/>
                </a:lnTo>
                <a:lnTo>
                  <a:pt x="911225" y="516204"/>
                </a:lnTo>
                <a:lnTo>
                  <a:pt x="911225" y="208915"/>
                </a:lnTo>
                <a:lnTo>
                  <a:pt x="1219073" y="516204"/>
                </a:lnTo>
                <a:lnTo>
                  <a:pt x="1219073" y="270395"/>
                </a:lnTo>
                <a:lnTo>
                  <a:pt x="1149083" y="208915"/>
                </a:lnTo>
                <a:lnTo>
                  <a:pt x="1079119" y="147459"/>
                </a:lnTo>
                <a:lnTo>
                  <a:pt x="911225" y="0"/>
                </a:lnTo>
                <a:lnTo>
                  <a:pt x="0" y="0"/>
                </a:lnTo>
                <a:lnTo>
                  <a:pt x="0" y="1966518"/>
                </a:lnTo>
                <a:lnTo>
                  <a:pt x="1526908" y="1966518"/>
                </a:lnTo>
                <a:lnTo>
                  <a:pt x="1526908" y="1819021"/>
                </a:lnTo>
                <a:lnTo>
                  <a:pt x="1526908" y="540766"/>
                </a:lnTo>
                <a:close/>
              </a:path>
            </a:pathLst>
          </a:custGeom>
          <a:solidFill>
            <a:srgbClr val="777B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43126" y="0"/>
            <a:ext cx="59804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What else does </a:t>
            </a:r>
            <a:r>
              <a:rPr spc="-5" dirty="0"/>
              <a:t>the</a:t>
            </a:r>
            <a:r>
              <a:rPr spc="-105" dirty="0"/>
              <a:t> </a:t>
            </a:r>
            <a:r>
              <a:rPr spc="-5" dirty="0"/>
              <a:t>notice  </a:t>
            </a:r>
            <a:r>
              <a:rPr dirty="0"/>
              <a:t>need </a:t>
            </a:r>
            <a:r>
              <a:rPr spc="-5" dirty="0"/>
              <a:t>to</a:t>
            </a:r>
            <a:r>
              <a:rPr spc="-25" dirty="0"/>
              <a:t> </a:t>
            </a:r>
            <a:r>
              <a:rPr dirty="0"/>
              <a:t>say?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41425" indent="-343535">
              <a:lnSpc>
                <a:spcPct val="100000"/>
              </a:lnSpc>
              <a:spcBef>
                <a:spcPts val="360"/>
              </a:spcBef>
              <a:buChar char="•"/>
              <a:tabLst>
                <a:tab pos="1241425" algn="l"/>
                <a:tab pos="1242060" algn="l"/>
              </a:tabLst>
            </a:pPr>
            <a:r>
              <a:rPr spc="-25" dirty="0">
                <a:solidFill>
                  <a:srgbClr val="000000"/>
                </a:solidFill>
              </a:rPr>
              <a:t>Written </a:t>
            </a:r>
            <a:r>
              <a:rPr spc="-55" dirty="0">
                <a:solidFill>
                  <a:srgbClr val="000000"/>
                </a:solidFill>
              </a:rPr>
              <a:t>notice </a:t>
            </a:r>
            <a:r>
              <a:rPr spc="-75" dirty="0">
                <a:solidFill>
                  <a:srgbClr val="000000"/>
                </a:solidFill>
              </a:rPr>
              <a:t>must </a:t>
            </a:r>
            <a:r>
              <a:rPr spc="-120" dirty="0">
                <a:solidFill>
                  <a:srgbClr val="000000"/>
                </a:solidFill>
              </a:rPr>
              <a:t>also</a:t>
            </a:r>
            <a:r>
              <a:rPr spc="-280" dirty="0">
                <a:solidFill>
                  <a:srgbClr val="000000"/>
                </a:solidFill>
              </a:rPr>
              <a:t> </a:t>
            </a:r>
            <a:r>
              <a:rPr spc="-70" dirty="0">
                <a:solidFill>
                  <a:srgbClr val="000000"/>
                </a:solidFill>
              </a:rPr>
              <a:t>include:</a:t>
            </a:r>
          </a:p>
          <a:p>
            <a:pPr marL="1642110" marR="5080" lvl="1" indent="-287020">
              <a:lnSpc>
                <a:spcPts val="2380"/>
              </a:lnSpc>
              <a:spcBef>
                <a:spcPts val="560"/>
              </a:spcBef>
              <a:buFont typeface="Wingdings"/>
              <a:buChar char=""/>
              <a:tabLst>
                <a:tab pos="1642745" algn="l"/>
              </a:tabLst>
            </a:pPr>
            <a:r>
              <a:rPr sz="2200" spc="-90" dirty="0">
                <a:latin typeface="Arial"/>
                <a:cs typeface="Arial"/>
              </a:rPr>
              <a:t>Statement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65" dirty="0">
                <a:latin typeface="Arial"/>
                <a:cs typeface="Arial"/>
              </a:rPr>
              <a:t>presumption </a:t>
            </a:r>
            <a:r>
              <a:rPr sz="2200" spc="-80" dirty="0">
                <a:latin typeface="Arial"/>
                <a:cs typeface="Arial"/>
              </a:rPr>
              <a:t>respondent </a:t>
            </a:r>
            <a:r>
              <a:rPr sz="2200" spc="-114" dirty="0">
                <a:latin typeface="Arial"/>
                <a:cs typeface="Arial"/>
              </a:rPr>
              <a:t>is </a:t>
            </a:r>
            <a:r>
              <a:rPr sz="2200" spc="-5" dirty="0">
                <a:latin typeface="Arial"/>
                <a:cs typeface="Arial"/>
              </a:rPr>
              <a:t>not  </a:t>
            </a:r>
            <a:r>
              <a:rPr sz="2200" spc="-90" dirty="0">
                <a:latin typeface="Arial"/>
                <a:cs typeface="Arial"/>
              </a:rPr>
              <a:t>responsible </a:t>
            </a:r>
            <a:r>
              <a:rPr sz="2200" spc="-125" dirty="0">
                <a:latin typeface="Arial"/>
                <a:cs typeface="Arial"/>
              </a:rPr>
              <a:t>unless </a:t>
            </a:r>
            <a:r>
              <a:rPr sz="2200" spc="-110" dirty="0">
                <a:latin typeface="Arial"/>
                <a:cs typeface="Arial"/>
              </a:rPr>
              <a:t>and </a:t>
            </a:r>
            <a:r>
              <a:rPr sz="2200" spc="-5" dirty="0">
                <a:latin typeface="Arial"/>
                <a:cs typeface="Arial"/>
              </a:rPr>
              <a:t>until </a:t>
            </a:r>
            <a:r>
              <a:rPr sz="2200" spc="-175" dirty="0">
                <a:latin typeface="Arial"/>
                <a:cs typeface="Arial"/>
              </a:rPr>
              <a:t>a </a:t>
            </a:r>
            <a:r>
              <a:rPr sz="2200" spc="-45" dirty="0">
                <a:latin typeface="Arial"/>
                <a:cs typeface="Arial"/>
              </a:rPr>
              <a:t>determination </a:t>
            </a:r>
            <a:r>
              <a:rPr sz="2200" spc="-114" dirty="0">
                <a:latin typeface="Arial"/>
                <a:cs typeface="Arial"/>
              </a:rPr>
              <a:t>is</a:t>
            </a:r>
            <a:r>
              <a:rPr sz="2200" spc="-290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made  </a:t>
            </a:r>
            <a:r>
              <a:rPr sz="2200" spc="-35" dirty="0">
                <a:latin typeface="Arial"/>
                <a:cs typeface="Arial"/>
              </a:rPr>
              <a:t>at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95" dirty="0">
                <a:latin typeface="Arial"/>
                <a:cs typeface="Arial"/>
              </a:rPr>
              <a:t>end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395" dirty="0">
                <a:latin typeface="Arial"/>
                <a:cs typeface="Arial"/>
              </a:rPr>
              <a:t> </a:t>
            </a:r>
            <a:r>
              <a:rPr sz="2200" spc="-135" dirty="0">
                <a:latin typeface="Arial"/>
                <a:cs typeface="Arial"/>
              </a:rPr>
              <a:t>process</a:t>
            </a:r>
            <a:endParaRPr sz="2200" dirty="0">
              <a:latin typeface="Arial"/>
              <a:cs typeface="Arial"/>
            </a:endParaRPr>
          </a:p>
          <a:p>
            <a:pPr marL="1642110" marR="560070" lvl="1" indent="-287020">
              <a:lnSpc>
                <a:spcPts val="2380"/>
              </a:lnSpc>
              <a:spcBef>
                <a:spcPts val="515"/>
              </a:spcBef>
              <a:buFont typeface="Wingdings"/>
              <a:buChar char=""/>
              <a:tabLst>
                <a:tab pos="1642745" algn="l"/>
              </a:tabLst>
            </a:pPr>
            <a:r>
              <a:rPr sz="2200" spc="-110" dirty="0">
                <a:latin typeface="Arial"/>
                <a:cs typeface="Arial"/>
              </a:rPr>
              <a:t>That </a:t>
            </a:r>
            <a:r>
              <a:rPr sz="2200" spc="-70" dirty="0">
                <a:latin typeface="Arial"/>
                <a:cs typeface="Arial"/>
              </a:rPr>
              <a:t>parties </a:t>
            </a:r>
            <a:r>
              <a:rPr sz="2200" spc="-140" dirty="0">
                <a:latin typeface="Arial"/>
                <a:cs typeface="Arial"/>
              </a:rPr>
              <a:t>have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25" dirty="0">
                <a:latin typeface="Arial"/>
                <a:cs typeface="Arial"/>
              </a:rPr>
              <a:t>right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125" dirty="0">
                <a:latin typeface="Arial"/>
                <a:cs typeface="Arial"/>
              </a:rPr>
              <a:t>an </a:t>
            </a:r>
            <a:r>
              <a:rPr sz="2200" spc="-90" dirty="0">
                <a:latin typeface="Arial"/>
                <a:cs typeface="Arial"/>
              </a:rPr>
              <a:t>advisor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-4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their  </a:t>
            </a:r>
            <a:r>
              <a:rPr sz="2200" spc="-105" dirty="0">
                <a:latin typeface="Arial"/>
                <a:cs typeface="Arial"/>
              </a:rPr>
              <a:t>choice</a:t>
            </a:r>
            <a:endParaRPr sz="2200" dirty="0">
              <a:latin typeface="Arial"/>
              <a:cs typeface="Arial"/>
            </a:endParaRPr>
          </a:p>
          <a:p>
            <a:pPr marL="1642110" marR="497840" lvl="1" indent="-287020">
              <a:lnSpc>
                <a:spcPts val="2380"/>
              </a:lnSpc>
              <a:spcBef>
                <a:spcPts val="520"/>
              </a:spcBef>
              <a:buFont typeface="Wingdings"/>
              <a:buChar char=""/>
              <a:tabLst>
                <a:tab pos="1642745" algn="l"/>
              </a:tabLst>
            </a:pPr>
            <a:r>
              <a:rPr sz="2200" spc="-110" dirty="0">
                <a:latin typeface="Arial"/>
                <a:cs typeface="Arial"/>
              </a:rPr>
              <a:t>That </a:t>
            </a:r>
            <a:r>
              <a:rPr sz="2200" spc="-70" dirty="0">
                <a:latin typeface="Arial"/>
                <a:cs typeface="Arial"/>
              </a:rPr>
              <a:t>parties </a:t>
            </a:r>
            <a:r>
              <a:rPr sz="2200" spc="-140" dirty="0">
                <a:latin typeface="Arial"/>
                <a:cs typeface="Arial"/>
              </a:rPr>
              <a:t>have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25" dirty="0">
                <a:latin typeface="Arial"/>
                <a:cs typeface="Arial"/>
              </a:rPr>
              <a:t>right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80" dirty="0">
                <a:latin typeface="Arial"/>
                <a:cs typeface="Arial"/>
              </a:rPr>
              <a:t>inspect </a:t>
            </a:r>
            <a:r>
              <a:rPr sz="2200" spc="-110" dirty="0">
                <a:latin typeface="Arial"/>
                <a:cs typeface="Arial"/>
              </a:rPr>
              <a:t>and</a:t>
            </a:r>
            <a:r>
              <a:rPr sz="2200" spc="-44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review  </a:t>
            </a:r>
            <a:r>
              <a:rPr sz="2200" spc="-105" dirty="0">
                <a:latin typeface="Arial"/>
                <a:cs typeface="Arial"/>
              </a:rPr>
              <a:t>evidence</a:t>
            </a:r>
            <a:endParaRPr sz="2200" dirty="0">
              <a:latin typeface="Arial"/>
              <a:cs typeface="Arial"/>
            </a:endParaRPr>
          </a:p>
          <a:p>
            <a:pPr marL="1642110" marR="942975" lvl="1" indent="-287020">
              <a:lnSpc>
                <a:spcPts val="2380"/>
              </a:lnSpc>
              <a:spcBef>
                <a:spcPts val="520"/>
              </a:spcBef>
              <a:buFont typeface="Wingdings"/>
              <a:buChar char=""/>
              <a:tabLst>
                <a:tab pos="1642745" algn="l"/>
              </a:tabLst>
            </a:pPr>
            <a:r>
              <a:rPr sz="2200" spc="-140" dirty="0">
                <a:latin typeface="Arial"/>
                <a:cs typeface="Arial"/>
              </a:rPr>
              <a:t>Any </a:t>
            </a:r>
            <a:r>
              <a:rPr sz="2200" spc="-25" dirty="0">
                <a:latin typeface="Arial"/>
                <a:cs typeface="Arial"/>
              </a:rPr>
              <a:t>prohibition </a:t>
            </a:r>
            <a:r>
              <a:rPr sz="2200" spc="-70" dirty="0">
                <a:latin typeface="Arial"/>
                <a:cs typeface="Arial"/>
              </a:rPr>
              <a:t>on </a:t>
            </a:r>
            <a:r>
              <a:rPr sz="2200" spc="-65" dirty="0">
                <a:latin typeface="Arial"/>
                <a:cs typeface="Arial"/>
              </a:rPr>
              <a:t>providing </a:t>
            </a:r>
            <a:r>
              <a:rPr sz="2200" spc="-70" dirty="0">
                <a:latin typeface="Arial"/>
                <a:cs typeface="Arial"/>
              </a:rPr>
              <a:t>knowingly</a:t>
            </a:r>
            <a:r>
              <a:rPr sz="2200" spc="-33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false  </a:t>
            </a:r>
            <a:r>
              <a:rPr sz="2200" spc="-85" dirty="0">
                <a:latin typeface="Arial"/>
                <a:cs typeface="Arial"/>
              </a:rPr>
              <a:t>statements </a:t>
            </a:r>
            <a:r>
              <a:rPr sz="2200" spc="-15" dirty="0">
                <a:latin typeface="Arial"/>
                <a:cs typeface="Arial"/>
              </a:rPr>
              <a:t>or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information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800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0675" y="36829"/>
            <a:ext cx="703834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-635">
              <a:lnSpc>
                <a:spcPts val="3890"/>
              </a:lnSpc>
              <a:spcBef>
                <a:spcPts val="585"/>
              </a:spcBef>
            </a:pPr>
            <a:r>
              <a:rPr spc="-5" dirty="0"/>
              <a:t>How do we collect evidence in  </a:t>
            </a:r>
            <a:r>
              <a:rPr dirty="0"/>
              <a:t>an</a:t>
            </a:r>
            <a:r>
              <a:rPr spc="-10" dirty="0"/>
              <a:t> </a:t>
            </a:r>
            <a:r>
              <a:rPr spc="-5" dirty="0"/>
              <a:t>investigation?</a:t>
            </a:r>
          </a:p>
        </p:txBody>
      </p:sp>
      <p:sp>
        <p:nvSpPr>
          <p:cNvPr id="4" name="object 4" descr="one person"/>
          <p:cNvSpPr/>
          <p:nvPr/>
        </p:nvSpPr>
        <p:spPr>
          <a:xfrm>
            <a:off x="1781555" y="1325879"/>
            <a:ext cx="2121407" cy="2061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microscope"/>
          <p:cNvSpPr/>
          <p:nvPr/>
        </p:nvSpPr>
        <p:spPr>
          <a:xfrm>
            <a:off x="5593079" y="1405128"/>
            <a:ext cx="1874519" cy="1744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59273" y="3413451"/>
            <a:ext cx="2966720" cy="7321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900430" marR="5080" indent="-888365">
              <a:lnSpc>
                <a:spcPct val="101299"/>
              </a:lnSpc>
              <a:spcBef>
                <a:spcPts val="65"/>
              </a:spcBef>
            </a:pPr>
            <a:r>
              <a:rPr sz="2300" spc="-70" dirty="0">
                <a:latin typeface="Arial"/>
                <a:cs typeface="Arial"/>
              </a:rPr>
              <a:t>Interviews </a:t>
            </a:r>
            <a:r>
              <a:rPr sz="2300" spc="-5" dirty="0">
                <a:latin typeface="Arial"/>
                <a:cs typeface="Arial"/>
              </a:rPr>
              <a:t>of </a:t>
            </a:r>
            <a:r>
              <a:rPr sz="2300" spc="-65" dirty="0">
                <a:latin typeface="Arial"/>
                <a:cs typeface="Arial"/>
              </a:rPr>
              <a:t>parties</a:t>
            </a:r>
            <a:r>
              <a:rPr sz="2300" spc="-360" dirty="0">
                <a:latin typeface="Arial"/>
                <a:cs typeface="Arial"/>
              </a:rPr>
              <a:t> </a:t>
            </a:r>
            <a:r>
              <a:rPr sz="2300" spc="-105" dirty="0">
                <a:latin typeface="Arial"/>
                <a:cs typeface="Arial"/>
              </a:rPr>
              <a:t>and  </a:t>
            </a:r>
            <a:r>
              <a:rPr sz="2300" spc="-110" dirty="0">
                <a:latin typeface="Arial"/>
                <a:cs typeface="Arial"/>
              </a:rPr>
              <a:t>witnesses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08972" y="3334154"/>
            <a:ext cx="3039745" cy="732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300" spc="-80" dirty="0">
                <a:latin typeface="Arial"/>
                <a:cs typeface="Arial"/>
              </a:rPr>
              <a:t>Collection</a:t>
            </a:r>
            <a:r>
              <a:rPr sz="2300" spc="-13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of</a:t>
            </a:r>
            <a:endParaRPr sz="2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2300" spc="-55" dirty="0">
                <a:latin typeface="Arial"/>
                <a:cs typeface="Arial"/>
              </a:rPr>
              <a:t>non-testimonial</a:t>
            </a:r>
            <a:r>
              <a:rPr sz="2300" spc="-190" dirty="0">
                <a:latin typeface="Arial"/>
                <a:cs typeface="Arial"/>
              </a:rPr>
              <a:t> </a:t>
            </a:r>
            <a:r>
              <a:rPr sz="2300" spc="-105" dirty="0">
                <a:latin typeface="Arial"/>
                <a:cs typeface="Arial"/>
              </a:rPr>
              <a:t>evidence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8" name="object 8" descr="HuschBlackwell Logo"/>
          <p:cNvGrpSpPr/>
          <p:nvPr/>
        </p:nvGrpSpPr>
        <p:grpSpPr>
          <a:xfrm>
            <a:off x="0" y="4568952"/>
            <a:ext cx="9144000" cy="574675"/>
            <a:chOff x="0" y="4568952"/>
            <a:chExt cx="9144000" cy="574675"/>
          </a:xfrm>
        </p:grpSpPr>
        <p:sp>
          <p:nvSpPr>
            <p:cNvPr id="9" name="object 9"/>
            <p:cNvSpPr/>
            <p:nvPr/>
          </p:nvSpPr>
          <p:spPr>
            <a:xfrm>
              <a:off x="0" y="4568952"/>
              <a:ext cx="9144000" cy="574675"/>
            </a:xfrm>
            <a:custGeom>
              <a:avLst/>
              <a:gdLst/>
              <a:ahLst/>
              <a:cxnLst/>
              <a:rect l="l" t="t" r="r" b="b"/>
              <a:pathLst>
                <a:path w="9144000" h="574675">
                  <a:moveTo>
                    <a:pt x="9144000" y="0"/>
                  </a:moveTo>
                  <a:lnTo>
                    <a:pt x="0" y="0"/>
                  </a:lnTo>
                  <a:lnTo>
                    <a:pt x="0" y="574548"/>
                  </a:lnTo>
                  <a:lnTo>
                    <a:pt x="9144000" y="5745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3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94804" y="4812792"/>
              <a:ext cx="1644395" cy="1005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7636" y="1470660"/>
            <a:ext cx="1559051" cy="812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939800" y="102742"/>
            <a:ext cx="720979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/>
              <a:t>What </a:t>
            </a:r>
            <a:r>
              <a:rPr spc="-5" dirty="0"/>
              <a:t>are </a:t>
            </a:r>
            <a:r>
              <a:rPr dirty="0"/>
              <a:t>some general  </a:t>
            </a:r>
            <a:r>
              <a:rPr spc="-5" dirty="0"/>
              <a:t>principles </a:t>
            </a:r>
            <a:r>
              <a:rPr dirty="0"/>
              <a:t>about</a:t>
            </a:r>
            <a:r>
              <a:rPr spc="-25" dirty="0"/>
              <a:t> </a:t>
            </a:r>
            <a:r>
              <a:rPr spc="-5" dirty="0"/>
              <a:t>interviewing?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7636" y="1493519"/>
            <a:ext cx="1559560" cy="1533525"/>
            <a:chOff x="897636" y="1493519"/>
            <a:chExt cx="1559560" cy="1533525"/>
          </a:xfrm>
        </p:grpSpPr>
        <p:sp>
          <p:nvSpPr>
            <p:cNvPr id="4" name="object 4"/>
            <p:cNvSpPr/>
            <p:nvPr/>
          </p:nvSpPr>
          <p:spPr>
            <a:xfrm>
              <a:off x="953262" y="1506473"/>
              <a:ext cx="1447800" cy="701040"/>
            </a:xfrm>
            <a:custGeom>
              <a:avLst/>
              <a:gdLst/>
              <a:ahLst/>
              <a:cxnLst/>
              <a:rect l="l" t="t" r="r" b="b"/>
              <a:pathLst>
                <a:path w="1447800" h="701039">
                  <a:moveTo>
                    <a:pt x="1447800" y="0"/>
                  </a:moveTo>
                  <a:lnTo>
                    <a:pt x="0" y="0"/>
                  </a:lnTo>
                  <a:lnTo>
                    <a:pt x="0" y="701039"/>
                  </a:lnTo>
                  <a:lnTo>
                    <a:pt x="1447800" y="701039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002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3262" y="1506473"/>
              <a:ext cx="1447800" cy="701040"/>
            </a:xfrm>
            <a:custGeom>
              <a:avLst/>
              <a:gdLst/>
              <a:ahLst/>
              <a:cxnLst/>
              <a:rect l="l" t="t" r="r" b="b"/>
              <a:pathLst>
                <a:path w="1447800" h="701039">
                  <a:moveTo>
                    <a:pt x="0" y="0"/>
                  </a:moveTo>
                  <a:lnTo>
                    <a:pt x="1447800" y="0"/>
                  </a:lnTo>
                  <a:lnTo>
                    <a:pt x="1447800" y="701039"/>
                  </a:lnTo>
                  <a:lnTo>
                    <a:pt x="0" y="70103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002C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7636" y="2214372"/>
              <a:ext cx="1559051" cy="8122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7636" y="2237232"/>
            <a:ext cx="1559560" cy="1533525"/>
            <a:chOff x="897636" y="2237232"/>
            <a:chExt cx="1559560" cy="1533525"/>
          </a:xfrm>
        </p:grpSpPr>
        <p:sp>
          <p:nvSpPr>
            <p:cNvPr id="8" name="object 8"/>
            <p:cNvSpPr/>
            <p:nvPr/>
          </p:nvSpPr>
          <p:spPr>
            <a:xfrm>
              <a:off x="953262" y="2250186"/>
              <a:ext cx="1447800" cy="701040"/>
            </a:xfrm>
            <a:custGeom>
              <a:avLst/>
              <a:gdLst/>
              <a:ahLst/>
              <a:cxnLst/>
              <a:rect l="l" t="t" r="r" b="b"/>
              <a:pathLst>
                <a:path w="1447800" h="701039">
                  <a:moveTo>
                    <a:pt x="1447800" y="0"/>
                  </a:moveTo>
                  <a:lnTo>
                    <a:pt x="0" y="0"/>
                  </a:lnTo>
                  <a:lnTo>
                    <a:pt x="0" y="701039"/>
                  </a:lnTo>
                  <a:lnTo>
                    <a:pt x="1447800" y="701039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184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3262" y="2250186"/>
              <a:ext cx="1447800" cy="701040"/>
            </a:xfrm>
            <a:custGeom>
              <a:avLst/>
              <a:gdLst/>
              <a:ahLst/>
              <a:cxnLst/>
              <a:rect l="l" t="t" r="r" b="b"/>
              <a:pathLst>
                <a:path w="1447800" h="701039">
                  <a:moveTo>
                    <a:pt x="0" y="0"/>
                  </a:moveTo>
                  <a:lnTo>
                    <a:pt x="1447800" y="0"/>
                  </a:lnTo>
                  <a:lnTo>
                    <a:pt x="1447800" y="701039"/>
                  </a:lnTo>
                  <a:lnTo>
                    <a:pt x="0" y="70103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1841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7636" y="2958084"/>
              <a:ext cx="1559051" cy="8122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7636" y="2980944"/>
            <a:ext cx="1559560" cy="1533525"/>
            <a:chOff x="897636" y="2980944"/>
            <a:chExt cx="1559560" cy="1533525"/>
          </a:xfrm>
        </p:grpSpPr>
        <p:sp>
          <p:nvSpPr>
            <p:cNvPr id="12" name="object 12"/>
            <p:cNvSpPr/>
            <p:nvPr/>
          </p:nvSpPr>
          <p:spPr>
            <a:xfrm>
              <a:off x="953262" y="2993898"/>
              <a:ext cx="1447800" cy="701040"/>
            </a:xfrm>
            <a:custGeom>
              <a:avLst/>
              <a:gdLst/>
              <a:ahLst/>
              <a:cxnLst/>
              <a:rect l="l" t="t" r="r" b="b"/>
              <a:pathLst>
                <a:path w="1447800" h="701039">
                  <a:moveTo>
                    <a:pt x="1447800" y="0"/>
                  </a:moveTo>
                  <a:lnTo>
                    <a:pt x="0" y="0"/>
                  </a:lnTo>
                  <a:lnTo>
                    <a:pt x="0" y="701040"/>
                  </a:lnTo>
                  <a:lnTo>
                    <a:pt x="1447800" y="701040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4E63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53262" y="2993898"/>
              <a:ext cx="1447800" cy="701040"/>
            </a:xfrm>
            <a:custGeom>
              <a:avLst/>
              <a:gdLst/>
              <a:ahLst/>
              <a:cxnLst/>
              <a:rect l="l" t="t" r="r" b="b"/>
              <a:pathLst>
                <a:path w="1447800" h="701039">
                  <a:moveTo>
                    <a:pt x="0" y="0"/>
                  </a:moveTo>
                  <a:lnTo>
                    <a:pt x="1447800" y="0"/>
                  </a:lnTo>
                  <a:lnTo>
                    <a:pt x="1447800" y="701040"/>
                  </a:lnTo>
                  <a:lnTo>
                    <a:pt x="0" y="70104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4E63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7636" y="3701795"/>
              <a:ext cx="1559051" cy="8122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3261" y="3737609"/>
            <a:ext cx="1447800" cy="701040"/>
          </a:xfrm>
          <a:custGeom>
            <a:avLst/>
            <a:gdLst/>
            <a:ahLst/>
            <a:cxnLst/>
            <a:rect l="l" t="t" r="r" b="b"/>
            <a:pathLst>
              <a:path w="1447800" h="701039">
                <a:moveTo>
                  <a:pt x="1447800" y="0"/>
                </a:moveTo>
                <a:lnTo>
                  <a:pt x="0" y="0"/>
                </a:lnTo>
                <a:lnTo>
                  <a:pt x="0" y="701039"/>
                </a:lnTo>
                <a:lnTo>
                  <a:pt x="1447800" y="701039"/>
                </a:lnTo>
                <a:lnTo>
                  <a:pt x="1447800" y="0"/>
                </a:lnTo>
                <a:close/>
              </a:path>
            </a:pathLst>
          </a:custGeom>
          <a:solidFill>
            <a:srgbClr val="777BD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940308" y="1493519"/>
          <a:ext cx="7239000" cy="29321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2376">
                <a:tc>
                  <a:txBody>
                    <a:bodyPr/>
                    <a:lstStyle/>
                    <a:p>
                      <a:pPr marR="369570" algn="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Timi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ng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67005" marB="0">
                    <a:lnR w="28575">
                      <a:solidFill>
                        <a:srgbClr val="CACDD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1125" marR="757555">
                        <a:lnSpc>
                          <a:spcPts val="1970"/>
                        </a:lnSpc>
                        <a:spcBef>
                          <a:spcPts val="705"/>
                        </a:spcBef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Conduct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interviews </a:t>
                      </a:r>
                      <a:r>
                        <a:rPr sz="1800" spc="-170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soon </a:t>
                      </a:r>
                      <a:r>
                        <a:rPr sz="1800" spc="-170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reasonably possible 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to 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maximize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most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accurate</a:t>
                      </a:r>
                      <a:r>
                        <a:rPr sz="18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memories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28575">
                      <a:solidFill>
                        <a:srgbClr val="CACDDF"/>
                      </a:solidFill>
                      <a:prstDash val="solid"/>
                    </a:lnL>
                    <a:lnR w="28575">
                      <a:solidFill>
                        <a:srgbClr val="CACDDF"/>
                      </a:solidFill>
                      <a:prstDash val="solid"/>
                    </a:lnR>
                    <a:lnT w="28575">
                      <a:solidFill>
                        <a:srgbClr val="CACDDF"/>
                      </a:solidFill>
                      <a:prstDash val="solid"/>
                    </a:lnT>
                    <a:lnB w="28575">
                      <a:solidFill>
                        <a:srgbClr val="CACDDF"/>
                      </a:solidFill>
                      <a:prstDash val="solid"/>
                    </a:lnB>
                    <a:solidFill>
                      <a:srgbClr val="EAE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712">
                <a:tc>
                  <a:txBody>
                    <a:bodyPr/>
                    <a:lstStyle/>
                    <a:p>
                      <a:pPr marR="357505" algn="r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7960" marB="0">
                    <a:lnR w="28575">
                      <a:solidFill>
                        <a:srgbClr val="CACDD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40" dirty="0">
                          <a:latin typeface="Arial"/>
                          <a:cs typeface="Arial"/>
                        </a:rPr>
                        <a:t>Choose a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private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quiet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setting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CACDDF"/>
                      </a:solidFill>
                      <a:prstDash val="solid"/>
                    </a:lnL>
                    <a:lnR w="28575">
                      <a:solidFill>
                        <a:srgbClr val="CACDDF"/>
                      </a:solidFill>
                      <a:prstDash val="solid"/>
                    </a:lnR>
                    <a:lnT w="28575">
                      <a:solidFill>
                        <a:srgbClr val="CACDDF"/>
                      </a:solidFill>
                      <a:prstDash val="solid"/>
                    </a:lnT>
                    <a:lnB w="28575">
                      <a:solidFill>
                        <a:srgbClr val="CACDDF"/>
                      </a:solidFill>
                      <a:prstDash val="solid"/>
                    </a:lnB>
                    <a:solidFill>
                      <a:srgbClr val="EAE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7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sz="2000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Role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7325" marB="0">
                    <a:lnR w="28575">
                      <a:solidFill>
                        <a:srgbClr val="CACDDF"/>
                      </a:solidFill>
                      <a:prstDash val="solid"/>
                    </a:lnR>
                    <a:lnB w="28575">
                      <a:solidFill>
                        <a:srgbClr val="949A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marR="669925">
                        <a:lnSpc>
                          <a:spcPts val="1970"/>
                        </a:lnSpc>
                        <a:spcBef>
                          <a:spcPts val="865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Maintain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role </a:t>
                      </a:r>
                      <a:r>
                        <a:rPr sz="1800" spc="-170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fact-gatherer;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not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prosecutor;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800" spc="-2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a 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defense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attorney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28575">
                      <a:solidFill>
                        <a:srgbClr val="CACDDF"/>
                      </a:solidFill>
                      <a:prstDash val="solid"/>
                    </a:lnL>
                    <a:lnR w="28575">
                      <a:solidFill>
                        <a:srgbClr val="CACDDF"/>
                      </a:solidFill>
                      <a:prstDash val="solid"/>
                    </a:lnR>
                    <a:lnT w="28575">
                      <a:solidFill>
                        <a:srgbClr val="CACDDF"/>
                      </a:solidFill>
                      <a:prstDash val="solid"/>
                    </a:lnT>
                    <a:lnB w="28575">
                      <a:solidFill>
                        <a:srgbClr val="CACDDF"/>
                      </a:solidFill>
                      <a:prstDash val="solid"/>
                    </a:lnB>
                    <a:solidFill>
                      <a:srgbClr val="EAE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376">
                <a:tc>
                  <a:txBody>
                    <a:bodyPr/>
                    <a:lstStyle/>
                    <a:p>
                      <a:pPr marR="312420" algn="r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28575">
                      <a:solidFill>
                        <a:srgbClr val="949AC3"/>
                      </a:solidFill>
                      <a:prstDash val="solid"/>
                    </a:lnL>
                    <a:lnR w="28575">
                      <a:solidFill>
                        <a:srgbClr val="949AC3"/>
                      </a:solidFill>
                      <a:prstDash val="solid"/>
                    </a:lnR>
                    <a:lnT w="28575">
                      <a:solidFill>
                        <a:srgbClr val="949AC3"/>
                      </a:solidFill>
                      <a:prstDash val="solid"/>
                    </a:lnT>
                    <a:lnB w="28575">
                      <a:solidFill>
                        <a:srgbClr val="949A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marR="816610">
                        <a:lnSpc>
                          <a:spcPts val="1970"/>
                        </a:lnSpc>
                        <a:spcBef>
                          <a:spcPts val="860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Anticipate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questions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that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you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will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800" spc="-130" dirty="0">
                          <a:latin typeface="Arial"/>
                          <a:cs typeface="Arial"/>
                        </a:rPr>
                        <a:t>asked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800" spc="-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have  responses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ready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09220" marB="0">
                    <a:lnL w="28575">
                      <a:solidFill>
                        <a:srgbClr val="949AC3"/>
                      </a:solidFill>
                      <a:prstDash val="solid"/>
                    </a:lnL>
                    <a:lnR w="28575">
                      <a:solidFill>
                        <a:srgbClr val="CACDDF"/>
                      </a:solidFill>
                      <a:prstDash val="solid"/>
                    </a:lnR>
                    <a:lnT w="28575">
                      <a:solidFill>
                        <a:srgbClr val="CACDDF"/>
                      </a:solidFill>
                      <a:prstDash val="solid"/>
                    </a:lnT>
                    <a:lnB w="28575">
                      <a:solidFill>
                        <a:srgbClr val="CACDDF"/>
                      </a:solidFill>
                      <a:prstDash val="solid"/>
                    </a:lnB>
                    <a:solidFill>
                      <a:srgbClr val="EAE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object 18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3601" y="397255"/>
            <a:ext cx="4250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question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97025" y="1334753"/>
            <a:ext cx="4213225" cy="299466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123189">
              <a:lnSpc>
                <a:spcPts val="2110"/>
              </a:lnSpc>
              <a:spcBef>
                <a:spcPts val="605"/>
              </a:spcBef>
              <a:tabLst>
                <a:tab pos="2663825" algn="l"/>
              </a:tabLst>
            </a:pP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witness:	</a:t>
            </a:r>
            <a:r>
              <a:rPr sz="2200" spc="20" dirty="0">
                <a:solidFill>
                  <a:srgbClr val="FFFFFF"/>
                </a:solidFill>
                <a:latin typeface="Arial"/>
                <a:cs typeface="Arial"/>
              </a:rPr>
              <a:t>“Will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be 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disciplined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35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don’t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show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hearing?”</a:t>
            </a:r>
            <a:endParaRPr sz="2200" dirty="0">
              <a:latin typeface="Arial"/>
              <a:cs typeface="Arial"/>
            </a:endParaRPr>
          </a:p>
          <a:p>
            <a:pPr marL="12700" marR="5080">
              <a:lnSpc>
                <a:spcPts val="2110"/>
              </a:lnSpc>
              <a:spcBef>
                <a:spcPts val="1735"/>
              </a:spcBef>
              <a:tabLst>
                <a:tab pos="1064260" algn="l"/>
                <a:tab pos="3266440" algn="l"/>
              </a:tabLst>
            </a:pP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Answer:	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“It’s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very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important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you 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attend 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so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accurate and 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complete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information.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I’m 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personally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asking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attend </a:t>
            </a:r>
            <a:r>
              <a:rPr sz="2200" spc="35" dirty="0">
                <a:solidFill>
                  <a:srgbClr val="FFFFFF"/>
                </a:solidFill>
                <a:latin typeface="Arial"/>
                <a:cs typeface="Arial"/>
              </a:rPr>
              <a:t>if 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presence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requested.	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no, 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won’t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disciplined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failing</a:t>
            </a:r>
            <a:r>
              <a:rPr sz="2200" spc="-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attend.”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8" name="object 8" descr="Notebook with Xs and Ox of a game plan"/>
          <p:cNvSpPr/>
          <p:nvPr/>
        </p:nvSpPr>
        <p:spPr>
          <a:xfrm>
            <a:off x="6533896" y="1827656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09" h="1564004">
                <a:moveTo>
                  <a:pt x="744156" y="321932"/>
                </a:moveTo>
                <a:lnTo>
                  <a:pt x="740702" y="304977"/>
                </a:lnTo>
                <a:lnTo>
                  <a:pt x="730338" y="289750"/>
                </a:lnTo>
                <a:lnTo>
                  <a:pt x="715073" y="279400"/>
                </a:lnTo>
                <a:lnTo>
                  <a:pt x="698080" y="275945"/>
                </a:lnTo>
                <a:lnTo>
                  <a:pt x="681088" y="279400"/>
                </a:lnTo>
                <a:lnTo>
                  <a:pt x="665822" y="289750"/>
                </a:lnTo>
                <a:lnTo>
                  <a:pt x="559841" y="395528"/>
                </a:lnTo>
                <a:lnTo>
                  <a:pt x="453872" y="289750"/>
                </a:lnTo>
                <a:lnTo>
                  <a:pt x="438607" y="279400"/>
                </a:lnTo>
                <a:lnTo>
                  <a:pt x="421614" y="275945"/>
                </a:lnTo>
                <a:lnTo>
                  <a:pt x="404622" y="279400"/>
                </a:lnTo>
                <a:lnTo>
                  <a:pt x="389356" y="289750"/>
                </a:lnTo>
                <a:lnTo>
                  <a:pt x="378993" y="304977"/>
                </a:lnTo>
                <a:lnTo>
                  <a:pt x="375539" y="321932"/>
                </a:lnTo>
                <a:lnTo>
                  <a:pt x="378993" y="338899"/>
                </a:lnTo>
                <a:lnTo>
                  <a:pt x="389356" y="354126"/>
                </a:lnTo>
                <a:lnTo>
                  <a:pt x="495338" y="459917"/>
                </a:lnTo>
                <a:lnTo>
                  <a:pt x="389356" y="565696"/>
                </a:lnTo>
                <a:lnTo>
                  <a:pt x="378993" y="580923"/>
                </a:lnTo>
                <a:lnTo>
                  <a:pt x="375539" y="597890"/>
                </a:lnTo>
                <a:lnTo>
                  <a:pt x="378993" y="614845"/>
                </a:lnTo>
                <a:lnTo>
                  <a:pt x="413004" y="643013"/>
                </a:lnTo>
                <a:lnTo>
                  <a:pt x="421614" y="643877"/>
                </a:lnTo>
                <a:lnTo>
                  <a:pt x="430212" y="643013"/>
                </a:lnTo>
                <a:lnTo>
                  <a:pt x="438607" y="640422"/>
                </a:lnTo>
                <a:lnTo>
                  <a:pt x="446557" y="636117"/>
                </a:lnTo>
                <a:lnTo>
                  <a:pt x="453872" y="630085"/>
                </a:lnTo>
                <a:lnTo>
                  <a:pt x="559841" y="524294"/>
                </a:lnTo>
                <a:lnTo>
                  <a:pt x="665822" y="630085"/>
                </a:lnTo>
                <a:lnTo>
                  <a:pt x="681088" y="640422"/>
                </a:lnTo>
                <a:lnTo>
                  <a:pt x="698080" y="643877"/>
                </a:lnTo>
                <a:lnTo>
                  <a:pt x="715073" y="640422"/>
                </a:lnTo>
                <a:lnTo>
                  <a:pt x="730338" y="630085"/>
                </a:lnTo>
                <a:lnTo>
                  <a:pt x="740702" y="614845"/>
                </a:lnTo>
                <a:lnTo>
                  <a:pt x="744156" y="597890"/>
                </a:lnTo>
                <a:lnTo>
                  <a:pt x="740702" y="580923"/>
                </a:lnTo>
                <a:lnTo>
                  <a:pt x="730338" y="565696"/>
                </a:lnTo>
                <a:lnTo>
                  <a:pt x="624357" y="459917"/>
                </a:lnTo>
                <a:lnTo>
                  <a:pt x="730338" y="354126"/>
                </a:lnTo>
                <a:lnTo>
                  <a:pt x="740702" y="338899"/>
                </a:lnTo>
                <a:lnTo>
                  <a:pt x="744156" y="321932"/>
                </a:lnTo>
                <a:close/>
              </a:path>
              <a:path w="1527809" h="1564004">
                <a:moveTo>
                  <a:pt x="1251000" y="965809"/>
                </a:moveTo>
                <a:lnTo>
                  <a:pt x="1229880" y="927582"/>
                </a:lnTo>
                <a:lnTo>
                  <a:pt x="1204925" y="919822"/>
                </a:lnTo>
                <a:lnTo>
                  <a:pt x="1196327" y="920686"/>
                </a:lnTo>
                <a:lnTo>
                  <a:pt x="1187932" y="923277"/>
                </a:lnTo>
                <a:lnTo>
                  <a:pt x="1179982" y="927582"/>
                </a:lnTo>
                <a:lnTo>
                  <a:pt x="1172679" y="933615"/>
                </a:lnTo>
                <a:lnTo>
                  <a:pt x="1066698" y="1039406"/>
                </a:lnTo>
                <a:lnTo>
                  <a:pt x="960716" y="933615"/>
                </a:lnTo>
                <a:lnTo>
                  <a:pt x="945451" y="923277"/>
                </a:lnTo>
                <a:lnTo>
                  <a:pt x="928458" y="919822"/>
                </a:lnTo>
                <a:lnTo>
                  <a:pt x="911479" y="923277"/>
                </a:lnTo>
                <a:lnTo>
                  <a:pt x="896213" y="933615"/>
                </a:lnTo>
                <a:lnTo>
                  <a:pt x="885837" y="948855"/>
                </a:lnTo>
                <a:lnTo>
                  <a:pt x="882383" y="965809"/>
                </a:lnTo>
                <a:lnTo>
                  <a:pt x="885837" y="982776"/>
                </a:lnTo>
                <a:lnTo>
                  <a:pt x="896213" y="998004"/>
                </a:lnTo>
                <a:lnTo>
                  <a:pt x="1002182" y="1103782"/>
                </a:lnTo>
                <a:lnTo>
                  <a:pt x="896213" y="1209573"/>
                </a:lnTo>
                <a:lnTo>
                  <a:pt x="885837" y="1224800"/>
                </a:lnTo>
                <a:lnTo>
                  <a:pt x="882383" y="1241755"/>
                </a:lnTo>
                <a:lnTo>
                  <a:pt x="885837" y="1258722"/>
                </a:lnTo>
                <a:lnTo>
                  <a:pt x="896213" y="1273949"/>
                </a:lnTo>
                <a:lnTo>
                  <a:pt x="911479" y="1284300"/>
                </a:lnTo>
                <a:lnTo>
                  <a:pt x="928458" y="1287754"/>
                </a:lnTo>
                <a:lnTo>
                  <a:pt x="945451" y="1284300"/>
                </a:lnTo>
                <a:lnTo>
                  <a:pt x="960716" y="1273949"/>
                </a:lnTo>
                <a:lnTo>
                  <a:pt x="1066698" y="1168171"/>
                </a:lnTo>
                <a:lnTo>
                  <a:pt x="1172679" y="1273949"/>
                </a:lnTo>
                <a:lnTo>
                  <a:pt x="1187932" y="1284300"/>
                </a:lnTo>
                <a:lnTo>
                  <a:pt x="1204925" y="1287754"/>
                </a:lnTo>
                <a:lnTo>
                  <a:pt x="1221917" y="1284300"/>
                </a:lnTo>
                <a:lnTo>
                  <a:pt x="1237183" y="1273949"/>
                </a:lnTo>
                <a:lnTo>
                  <a:pt x="1247546" y="1258722"/>
                </a:lnTo>
                <a:lnTo>
                  <a:pt x="1251000" y="1241755"/>
                </a:lnTo>
                <a:lnTo>
                  <a:pt x="1247546" y="1224800"/>
                </a:lnTo>
                <a:lnTo>
                  <a:pt x="1237183" y="1209573"/>
                </a:lnTo>
                <a:lnTo>
                  <a:pt x="1131201" y="1103782"/>
                </a:lnTo>
                <a:lnTo>
                  <a:pt x="1237183" y="998004"/>
                </a:lnTo>
                <a:lnTo>
                  <a:pt x="1247546" y="982776"/>
                </a:lnTo>
                <a:lnTo>
                  <a:pt x="1251000" y="965809"/>
                </a:lnTo>
                <a:close/>
              </a:path>
              <a:path w="1527809" h="1564004">
                <a:moveTo>
                  <a:pt x="1251013" y="459917"/>
                </a:moveTo>
                <a:lnTo>
                  <a:pt x="1098956" y="289750"/>
                </a:lnTo>
                <a:lnTo>
                  <a:pt x="1066698" y="275945"/>
                </a:lnTo>
                <a:lnTo>
                  <a:pt x="1058100" y="276809"/>
                </a:lnTo>
                <a:lnTo>
                  <a:pt x="896213" y="427723"/>
                </a:lnTo>
                <a:lnTo>
                  <a:pt x="882396" y="459917"/>
                </a:lnTo>
                <a:lnTo>
                  <a:pt x="885850" y="476872"/>
                </a:lnTo>
                <a:lnTo>
                  <a:pt x="896213" y="492099"/>
                </a:lnTo>
                <a:lnTo>
                  <a:pt x="911479" y="502450"/>
                </a:lnTo>
                <a:lnTo>
                  <a:pt x="928471" y="505904"/>
                </a:lnTo>
                <a:lnTo>
                  <a:pt x="945464" y="502450"/>
                </a:lnTo>
                <a:lnTo>
                  <a:pt x="960716" y="492099"/>
                </a:lnTo>
                <a:lnTo>
                  <a:pt x="1020622" y="432320"/>
                </a:lnTo>
                <a:lnTo>
                  <a:pt x="1020622" y="689864"/>
                </a:lnTo>
                <a:lnTo>
                  <a:pt x="1016990" y="707720"/>
                </a:lnTo>
                <a:lnTo>
                  <a:pt x="1007084" y="722350"/>
                </a:lnTo>
                <a:lnTo>
                  <a:pt x="992441" y="732231"/>
                </a:lnTo>
                <a:lnTo>
                  <a:pt x="974547" y="735863"/>
                </a:lnTo>
                <a:lnTo>
                  <a:pt x="652005" y="735863"/>
                </a:lnTo>
                <a:lnTo>
                  <a:pt x="608431" y="742924"/>
                </a:lnTo>
                <a:lnTo>
                  <a:pt x="570496" y="762571"/>
                </a:lnTo>
                <a:lnTo>
                  <a:pt x="540537" y="792480"/>
                </a:lnTo>
                <a:lnTo>
                  <a:pt x="520852" y="830338"/>
                </a:lnTo>
                <a:lnTo>
                  <a:pt x="513765" y="873836"/>
                </a:lnTo>
                <a:lnTo>
                  <a:pt x="513765" y="926719"/>
                </a:lnTo>
                <a:lnTo>
                  <a:pt x="471703" y="943292"/>
                </a:lnTo>
                <a:lnTo>
                  <a:pt x="436029" y="968883"/>
                </a:lnTo>
                <a:lnTo>
                  <a:pt x="407797" y="1001750"/>
                </a:lnTo>
                <a:lnTo>
                  <a:pt x="387997" y="1040168"/>
                </a:lnTo>
                <a:lnTo>
                  <a:pt x="377672" y="1082421"/>
                </a:lnTo>
                <a:lnTo>
                  <a:pt x="377837" y="1126782"/>
                </a:lnTo>
                <a:lnTo>
                  <a:pt x="388924" y="1170647"/>
                </a:lnTo>
                <a:lnTo>
                  <a:pt x="409663" y="1209395"/>
                </a:lnTo>
                <a:lnTo>
                  <a:pt x="438607" y="1241755"/>
                </a:lnTo>
                <a:lnTo>
                  <a:pt x="474268" y="1266456"/>
                </a:lnTo>
                <a:lnTo>
                  <a:pt x="515162" y="1282217"/>
                </a:lnTo>
                <a:lnTo>
                  <a:pt x="559841" y="1287754"/>
                </a:lnTo>
                <a:lnTo>
                  <a:pt x="604532" y="1282217"/>
                </a:lnTo>
                <a:lnTo>
                  <a:pt x="645426" y="1266456"/>
                </a:lnTo>
                <a:lnTo>
                  <a:pt x="681088" y="1241755"/>
                </a:lnTo>
                <a:lnTo>
                  <a:pt x="710031" y="1209395"/>
                </a:lnTo>
                <a:lnTo>
                  <a:pt x="717321" y="1195768"/>
                </a:lnTo>
                <a:lnTo>
                  <a:pt x="730770" y="1170647"/>
                </a:lnTo>
                <a:lnTo>
                  <a:pt x="741857" y="1126782"/>
                </a:lnTo>
                <a:lnTo>
                  <a:pt x="742022" y="1081620"/>
                </a:lnTo>
                <a:lnTo>
                  <a:pt x="731697" y="1039139"/>
                </a:lnTo>
                <a:lnTo>
                  <a:pt x="717550" y="1011809"/>
                </a:lnTo>
                <a:lnTo>
                  <a:pt x="711898" y="1000887"/>
                </a:lnTo>
                <a:lnTo>
                  <a:pt x="683653" y="968375"/>
                </a:lnTo>
                <a:lnTo>
                  <a:pt x="652005" y="945984"/>
                </a:lnTo>
                <a:lnTo>
                  <a:pt x="652005" y="1103782"/>
                </a:lnTo>
                <a:lnTo>
                  <a:pt x="644728" y="1139507"/>
                </a:lnTo>
                <a:lnTo>
                  <a:pt x="624928" y="1168755"/>
                </a:lnTo>
                <a:lnTo>
                  <a:pt x="595630" y="1188516"/>
                </a:lnTo>
                <a:lnTo>
                  <a:pt x="559841" y="1195768"/>
                </a:lnTo>
                <a:lnTo>
                  <a:pt x="524065" y="1188516"/>
                </a:lnTo>
                <a:lnTo>
                  <a:pt x="494766" y="1168755"/>
                </a:lnTo>
                <a:lnTo>
                  <a:pt x="474967" y="1139507"/>
                </a:lnTo>
                <a:lnTo>
                  <a:pt x="467690" y="1103782"/>
                </a:lnTo>
                <a:lnTo>
                  <a:pt x="474967" y="1068070"/>
                </a:lnTo>
                <a:lnTo>
                  <a:pt x="494766" y="1038821"/>
                </a:lnTo>
                <a:lnTo>
                  <a:pt x="524065" y="1019060"/>
                </a:lnTo>
                <a:lnTo>
                  <a:pt x="559841" y="1011809"/>
                </a:lnTo>
                <a:lnTo>
                  <a:pt x="595630" y="1019060"/>
                </a:lnTo>
                <a:lnTo>
                  <a:pt x="624928" y="1038821"/>
                </a:lnTo>
                <a:lnTo>
                  <a:pt x="644728" y="1068070"/>
                </a:lnTo>
                <a:lnTo>
                  <a:pt x="652005" y="1103782"/>
                </a:lnTo>
                <a:lnTo>
                  <a:pt x="652005" y="945984"/>
                </a:lnTo>
                <a:lnTo>
                  <a:pt x="647992" y="943140"/>
                </a:lnTo>
                <a:lnTo>
                  <a:pt x="605929" y="926719"/>
                </a:lnTo>
                <a:lnTo>
                  <a:pt x="605929" y="873836"/>
                </a:lnTo>
                <a:lnTo>
                  <a:pt x="609561" y="855980"/>
                </a:lnTo>
                <a:lnTo>
                  <a:pt x="619455" y="841349"/>
                </a:lnTo>
                <a:lnTo>
                  <a:pt x="634111" y="831469"/>
                </a:lnTo>
                <a:lnTo>
                  <a:pt x="652005" y="827836"/>
                </a:lnTo>
                <a:lnTo>
                  <a:pt x="974547" y="827836"/>
                </a:lnTo>
                <a:lnTo>
                  <a:pt x="1018120" y="820775"/>
                </a:lnTo>
                <a:lnTo>
                  <a:pt x="1056043" y="801128"/>
                </a:lnTo>
                <a:lnTo>
                  <a:pt x="1086015" y="771220"/>
                </a:lnTo>
                <a:lnTo>
                  <a:pt x="1105700" y="733361"/>
                </a:lnTo>
                <a:lnTo>
                  <a:pt x="1112774" y="689864"/>
                </a:lnTo>
                <a:lnTo>
                  <a:pt x="1112774" y="432320"/>
                </a:lnTo>
                <a:lnTo>
                  <a:pt x="1172679" y="492099"/>
                </a:lnTo>
                <a:lnTo>
                  <a:pt x="1187945" y="502450"/>
                </a:lnTo>
                <a:lnTo>
                  <a:pt x="1204937" y="505904"/>
                </a:lnTo>
                <a:lnTo>
                  <a:pt x="1221917" y="502450"/>
                </a:lnTo>
                <a:lnTo>
                  <a:pt x="1237183" y="492099"/>
                </a:lnTo>
                <a:lnTo>
                  <a:pt x="1247559" y="476872"/>
                </a:lnTo>
                <a:lnTo>
                  <a:pt x="1251013" y="459917"/>
                </a:lnTo>
                <a:close/>
              </a:path>
              <a:path w="1527809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13" y="137972"/>
                </a:lnTo>
                <a:lnTo>
                  <a:pt x="43853" y="144551"/>
                </a:lnTo>
                <a:lnTo>
                  <a:pt x="24193" y="159537"/>
                </a:lnTo>
                <a:lnTo>
                  <a:pt x="11455" y="180987"/>
                </a:lnTo>
                <a:lnTo>
                  <a:pt x="6908" y="206959"/>
                </a:lnTo>
                <a:lnTo>
                  <a:pt x="10477" y="232943"/>
                </a:lnTo>
                <a:lnTo>
                  <a:pt x="23329" y="254393"/>
                </a:lnTo>
                <a:lnTo>
                  <a:pt x="43522" y="269379"/>
                </a:lnTo>
                <a:lnTo>
                  <a:pt x="69113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13" y="367931"/>
                </a:lnTo>
                <a:lnTo>
                  <a:pt x="41795" y="373214"/>
                </a:lnTo>
                <a:lnTo>
                  <a:pt x="19875" y="387769"/>
                </a:lnTo>
                <a:lnTo>
                  <a:pt x="5295" y="409651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13" y="505904"/>
                </a:lnTo>
                <a:lnTo>
                  <a:pt x="99072" y="505904"/>
                </a:lnTo>
                <a:lnTo>
                  <a:pt x="99072" y="597890"/>
                </a:lnTo>
                <a:lnTo>
                  <a:pt x="69113" y="597890"/>
                </a:lnTo>
                <a:lnTo>
                  <a:pt x="41795" y="603173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77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80"/>
                </a:lnTo>
                <a:lnTo>
                  <a:pt x="69113" y="735863"/>
                </a:lnTo>
                <a:lnTo>
                  <a:pt x="99072" y="735863"/>
                </a:lnTo>
                <a:lnTo>
                  <a:pt x="99072" y="827849"/>
                </a:lnTo>
                <a:lnTo>
                  <a:pt x="69113" y="827849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35"/>
                </a:lnTo>
                <a:lnTo>
                  <a:pt x="5295" y="924102"/>
                </a:lnTo>
                <a:lnTo>
                  <a:pt x="19875" y="945984"/>
                </a:lnTo>
                <a:lnTo>
                  <a:pt x="41795" y="960539"/>
                </a:lnTo>
                <a:lnTo>
                  <a:pt x="69113" y="965822"/>
                </a:lnTo>
                <a:lnTo>
                  <a:pt x="99072" y="965822"/>
                </a:lnTo>
                <a:lnTo>
                  <a:pt x="99072" y="1057795"/>
                </a:lnTo>
                <a:lnTo>
                  <a:pt x="69113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61"/>
                </a:lnTo>
                <a:lnTo>
                  <a:pt x="19875" y="1175943"/>
                </a:lnTo>
                <a:lnTo>
                  <a:pt x="41795" y="1190485"/>
                </a:lnTo>
                <a:lnTo>
                  <a:pt x="69113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13" y="1287754"/>
                </a:lnTo>
                <a:lnTo>
                  <a:pt x="41795" y="1293037"/>
                </a:lnTo>
                <a:lnTo>
                  <a:pt x="19875" y="1307592"/>
                </a:lnTo>
                <a:lnTo>
                  <a:pt x="5295" y="1329474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13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3601" y="397255"/>
            <a:ext cx="67322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Example </a:t>
            </a:r>
            <a:r>
              <a:rPr lang="en-US" sz="3200" spc="-5" dirty="0">
                <a:solidFill>
                  <a:srgbClr val="FFFFFF"/>
                </a:solidFill>
              </a:rPr>
              <a:t>2 </a:t>
            </a:r>
            <a:r>
              <a:rPr sz="3200" spc="-5" dirty="0">
                <a:solidFill>
                  <a:srgbClr val="FFFFFF"/>
                </a:solidFill>
              </a:rPr>
              <a:t>(included in</a:t>
            </a:r>
            <a:r>
              <a:rPr sz="3200" spc="10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EP&amp;A)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97025" y="1392666"/>
            <a:ext cx="415734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858895" algn="l"/>
              </a:tabLst>
            </a:pP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tennis team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travels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different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school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3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tournament 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9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-2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2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135" dirty="0">
                <a:solidFill>
                  <a:srgbClr val="FFFFFF"/>
                </a:solidFill>
                <a:latin typeface="Arial"/>
                <a:cs typeface="Arial"/>
              </a:rPr>
              <a:t>t 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hotel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where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team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staying,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coach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sexually  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harasses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team’s</a:t>
            </a:r>
            <a:r>
              <a:rPr sz="24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manager.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 descr="Notebook with Xs and Ox of a game plan"/>
          <p:cNvSpPr/>
          <p:nvPr/>
        </p:nvSpPr>
        <p:spPr>
          <a:xfrm>
            <a:off x="6305308" y="1903869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09" h="1564004">
                <a:moveTo>
                  <a:pt x="744143" y="321932"/>
                </a:moveTo>
                <a:lnTo>
                  <a:pt x="740689" y="304965"/>
                </a:lnTo>
                <a:lnTo>
                  <a:pt x="730313" y="289737"/>
                </a:lnTo>
                <a:lnTo>
                  <a:pt x="715060" y="279387"/>
                </a:lnTo>
                <a:lnTo>
                  <a:pt x="698068" y="275932"/>
                </a:lnTo>
                <a:lnTo>
                  <a:pt x="681075" y="279387"/>
                </a:lnTo>
                <a:lnTo>
                  <a:pt x="665810" y="289737"/>
                </a:lnTo>
                <a:lnTo>
                  <a:pt x="559828" y="395516"/>
                </a:lnTo>
                <a:lnTo>
                  <a:pt x="453847" y="289737"/>
                </a:lnTo>
                <a:lnTo>
                  <a:pt x="438594" y="279387"/>
                </a:lnTo>
                <a:lnTo>
                  <a:pt x="421601" y="275932"/>
                </a:lnTo>
                <a:lnTo>
                  <a:pt x="404609" y="279387"/>
                </a:lnTo>
                <a:lnTo>
                  <a:pt x="389343" y="289737"/>
                </a:lnTo>
                <a:lnTo>
                  <a:pt x="378980" y="304965"/>
                </a:lnTo>
                <a:lnTo>
                  <a:pt x="375526" y="321932"/>
                </a:lnTo>
                <a:lnTo>
                  <a:pt x="378980" y="338886"/>
                </a:lnTo>
                <a:lnTo>
                  <a:pt x="389343" y="354126"/>
                </a:lnTo>
                <a:lnTo>
                  <a:pt x="495325" y="459905"/>
                </a:lnTo>
                <a:lnTo>
                  <a:pt x="389343" y="565683"/>
                </a:lnTo>
                <a:lnTo>
                  <a:pt x="378980" y="580910"/>
                </a:lnTo>
                <a:lnTo>
                  <a:pt x="375526" y="597877"/>
                </a:lnTo>
                <a:lnTo>
                  <a:pt x="378980" y="614832"/>
                </a:lnTo>
                <a:lnTo>
                  <a:pt x="412991" y="643001"/>
                </a:lnTo>
                <a:lnTo>
                  <a:pt x="421601" y="643864"/>
                </a:lnTo>
                <a:lnTo>
                  <a:pt x="430199" y="643001"/>
                </a:lnTo>
                <a:lnTo>
                  <a:pt x="438594" y="640410"/>
                </a:lnTo>
                <a:lnTo>
                  <a:pt x="446544" y="636104"/>
                </a:lnTo>
                <a:lnTo>
                  <a:pt x="453847" y="630072"/>
                </a:lnTo>
                <a:lnTo>
                  <a:pt x="559828" y="524294"/>
                </a:lnTo>
                <a:lnTo>
                  <a:pt x="665810" y="630072"/>
                </a:lnTo>
                <a:lnTo>
                  <a:pt x="681075" y="640410"/>
                </a:lnTo>
                <a:lnTo>
                  <a:pt x="698068" y="643864"/>
                </a:lnTo>
                <a:lnTo>
                  <a:pt x="715060" y="640410"/>
                </a:lnTo>
                <a:lnTo>
                  <a:pt x="730313" y="630072"/>
                </a:lnTo>
                <a:lnTo>
                  <a:pt x="740689" y="614832"/>
                </a:lnTo>
                <a:lnTo>
                  <a:pt x="744143" y="597877"/>
                </a:lnTo>
                <a:lnTo>
                  <a:pt x="740689" y="580910"/>
                </a:lnTo>
                <a:lnTo>
                  <a:pt x="730313" y="565683"/>
                </a:lnTo>
                <a:lnTo>
                  <a:pt x="624344" y="459905"/>
                </a:lnTo>
                <a:lnTo>
                  <a:pt x="730313" y="354126"/>
                </a:lnTo>
                <a:lnTo>
                  <a:pt x="740689" y="338886"/>
                </a:lnTo>
                <a:lnTo>
                  <a:pt x="744143" y="321932"/>
                </a:lnTo>
                <a:close/>
              </a:path>
              <a:path w="1527809" h="1564004">
                <a:moveTo>
                  <a:pt x="1250988" y="965796"/>
                </a:moveTo>
                <a:lnTo>
                  <a:pt x="1229868" y="927569"/>
                </a:lnTo>
                <a:lnTo>
                  <a:pt x="1204912" y="919810"/>
                </a:lnTo>
                <a:lnTo>
                  <a:pt x="1196314" y="920673"/>
                </a:lnTo>
                <a:lnTo>
                  <a:pt x="1187919" y="923264"/>
                </a:lnTo>
                <a:lnTo>
                  <a:pt x="1179969" y="927569"/>
                </a:lnTo>
                <a:lnTo>
                  <a:pt x="1172667" y="933615"/>
                </a:lnTo>
                <a:lnTo>
                  <a:pt x="1066685" y="1039393"/>
                </a:lnTo>
                <a:lnTo>
                  <a:pt x="960704" y="933615"/>
                </a:lnTo>
                <a:lnTo>
                  <a:pt x="945438" y="923264"/>
                </a:lnTo>
                <a:lnTo>
                  <a:pt x="928446" y="919810"/>
                </a:lnTo>
                <a:lnTo>
                  <a:pt x="911466" y="923264"/>
                </a:lnTo>
                <a:lnTo>
                  <a:pt x="896200" y="933615"/>
                </a:lnTo>
                <a:lnTo>
                  <a:pt x="885825" y="948842"/>
                </a:lnTo>
                <a:lnTo>
                  <a:pt x="882370" y="965796"/>
                </a:lnTo>
                <a:lnTo>
                  <a:pt x="885825" y="982764"/>
                </a:lnTo>
                <a:lnTo>
                  <a:pt x="896200" y="997991"/>
                </a:lnTo>
                <a:lnTo>
                  <a:pt x="1002169" y="1103782"/>
                </a:lnTo>
                <a:lnTo>
                  <a:pt x="896200" y="1209560"/>
                </a:lnTo>
                <a:lnTo>
                  <a:pt x="885825" y="1224788"/>
                </a:lnTo>
                <a:lnTo>
                  <a:pt x="882370" y="1241755"/>
                </a:lnTo>
                <a:lnTo>
                  <a:pt x="885825" y="1258709"/>
                </a:lnTo>
                <a:lnTo>
                  <a:pt x="896200" y="1273949"/>
                </a:lnTo>
                <a:lnTo>
                  <a:pt x="911466" y="1284287"/>
                </a:lnTo>
                <a:lnTo>
                  <a:pt x="928446" y="1287741"/>
                </a:lnTo>
                <a:lnTo>
                  <a:pt x="945438" y="1284287"/>
                </a:lnTo>
                <a:lnTo>
                  <a:pt x="960704" y="1273949"/>
                </a:lnTo>
                <a:lnTo>
                  <a:pt x="1066685" y="1168158"/>
                </a:lnTo>
                <a:lnTo>
                  <a:pt x="1172667" y="1273949"/>
                </a:lnTo>
                <a:lnTo>
                  <a:pt x="1187919" y="1284287"/>
                </a:lnTo>
                <a:lnTo>
                  <a:pt x="1204912" y="1287741"/>
                </a:lnTo>
                <a:lnTo>
                  <a:pt x="1221905" y="1284287"/>
                </a:lnTo>
                <a:lnTo>
                  <a:pt x="1237170" y="1273949"/>
                </a:lnTo>
                <a:lnTo>
                  <a:pt x="1247533" y="1258709"/>
                </a:lnTo>
                <a:lnTo>
                  <a:pt x="1250988" y="1241755"/>
                </a:lnTo>
                <a:lnTo>
                  <a:pt x="1247533" y="1224788"/>
                </a:lnTo>
                <a:lnTo>
                  <a:pt x="1237170" y="1209560"/>
                </a:lnTo>
                <a:lnTo>
                  <a:pt x="1131189" y="1103782"/>
                </a:lnTo>
                <a:lnTo>
                  <a:pt x="1237170" y="997991"/>
                </a:lnTo>
                <a:lnTo>
                  <a:pt x="1247533" y="982764"/>
                </a:lnTo>
                <a:lnTo>
                  <a:pt x="1250988" y="965796"/>
                </a:lnTo>
                <a:close/>
              </a:path>
              <a:path w="1527809" h="1564004">
                <a:moveTo>
                  <a:pt x="1251000" y="459892"/>
                </a:moveTo>
                <a:lnTo>
                  <a:pt x="1098943" y="289725"/>
                </a:lnTo>
                <a:lnTo>
                  <a:pt x="1066685" y="275932"/>
                </a:lnTo>
                <a:lnTo>
                  <a:pt x="1058087" y="276796"/>
                </a:lnTo>
                <a:lnTo>
                  <a:pt x="896200" y="427697"/>
                </a:lnTo>
                <a:lnTo>
                  <a:pt x="882370" y="459892"/>
                </a:lnTo>
                <a:lnTo>
                  <a:pt x="885825" y="476859"/>
                </a:lnTo>
                <a:lnTo>
                  <a:pt x="896200" y="492086"/>
                </a:lnTo>
                <a:lnTo>
                  <a:pt x="911466" y="502437"/>
                </a:lnTo>
                <a:lnTo>
                  <a:pt x="928458" y="505891"/>
                </a:lnTo>
                <a:lnTo>
                  <a:pt x="945438" y="502437"/>
                </a:lnTo>
                <a:lnTo>
                  <a:pt x="960704" y="492086"/>
                </a:lnTo>
                <a:lnTo>
                  <a:pt x="1020610" y="432308"/>
                </a:lnTo>
                <a:lnTo>
                  <a:pt x="1020610" y="689851"/>
                </a:lnTo>
                <a:lnTo>
                  <a:pt x="1016977" y="707707"/>
                </a:lnTo>
                <a:lnTo>
                  <a:pt x="1007071" y="722337"/>
                </a:lnTo>
                <a:lnTo>
                  <a:pt x="992416" y="732218"/>
                </a:lnTo>
                <a:lnTo>
                  <a:pt x="974534" y="735850"/>
                </a:lnTo>
                <a:lnTo>
                  <a:pt x="651992" y="735850"/>
                </a:lnTo>
                <a:lnTo>
                  <a:pt x="608418" y="742911"/>
                </a:lnTo>
                <a:lnTo>
                  <a:pt x="570484" y="762558"/>
                </a:lnTo>
                <a:lnTo>
                  <a:pt x="540512" y="792467"/>
                </a:lnTo>
                <a:lnTo>
                  <a:pt x="520827" y="830326"/>
                </a:lnTo>
                <a:lnTo>
                  <a:pt x="513753" y="873823"/>
                </a:lnTo>
                <a:lnTo>
                  <a:pt x="513753" y="926706"/>
                </a:lnTo>
                <a:lnTo>
                  <a:pt x="471690" y="943279"/>
                </a:lnTo>
                <a:lnTo>
                  <a:pt x="436016" y="968870"/>
                </a:lnTo>
                <a:lnTo>
                  <a:pt x="407771" y="1001725"/>
                </a:lnTo>
                <a:lnTo>
                  <a:pt x="387985" y="1040155"/>
                </a:lnTo>
                <a:lnTo>
                  <a:pt x="377659" y="1082408"/>
                </a:lnTo>
                <a:lnTo>
                  <a:pt x="377825" y="1126769"/>
                </a:lnTo>
                <a:lnTo>
                  <a:pt x="388912" y="1170635"/>
                </a:lnTo>
                <a:lnTo>
                  <a:pt x="409651" y="1209382"/>
                </a:lnTo>
                <a:lnTo>
                  <a:pt x="438594" y="1241742"/>
                </a:lnTo>
                <a:lnTo>
                  <a:pt x="474243" y="1266444"/>
                </a:lnTo>
                <a:lnTo>
                  <a:pt x="515150" y="1282204"/>
                </a:lnTo>
                <a:lnTo>
                  <a:pt x="559828" y="1287741"/>
                </a:lnTo>
                <a:lnTo>
                  <a:pt x="604507" y="1282204"/>
                </a:lnTo>
                <a:lnTo>
                  <a:pt x="645414" y="1266444"/>
                </a:lnTo>
                <a:lnTo>
                  <a:pt x="681075" y="1241742"/>
                </a:lnTo>
                <a:lnTo>
                  <a:pt x="710006" y="1209382"/>
                </a:lnTo>
                <a:lnTo>
                  <a:pt x="730758" y="1170635"/>
                </a:lnTo>
                <a:lnTo>
                  <a:pt x="741845" y="1126769"/>
                </a:lnTo>
                <a:lnTo>
                  <a:pt x="742010" y="1081608"/>
                </a:lnTo>
                <a:lnTo>
                  <a:pt x="731685" y="1039126"/>
                </a:lnTo>
                <a:lnTo>
                  <a:pt x="717537" y="1011796"/>
                </a:lnTo>
                <a:lnTo>
                  <a:pt x="711885" y="1000874"/>
                </a:lnTo>
                <a:lnTo>
                  <a:pt x="683641" y="968349"/>
                </a:lnTo>
                <a:lnTo>
                  <a:pt x="651992" y="945972"/>
                </a:lnTo>
                <a:lnTo>
                  <a:pt x="651992" y="1103769"/>
                </a:lnTo>
                <a:lnTo>
                  <a:pt x="644715" y="1139494"/>
                </a:lnTo>
                <a:lnTo>
                  <a:pt x="624916" y="1168730"/>
                </a:lnTo>
                <a:lnTo>
                  <a:pt x="595617" y="1188504"/>
                </a:lnTo>
                <a:lnTo>
                  <a:pt x="559828" y="1195755"/>
                </a:lnTo>
                <a:lnTo>
                  <a:pt x="524052" y="1188504"/>
                </a:lnTo>
                <a:lnTo>
                  <a:pt x="494753" y="1168730"/>
                </a:lnTo>
                <a:lnTo>
                  <a:pt x="474954" y="1139494"/>
                </a:lnTo>
                <a:lnTo>
                  <a:pt x="467677" y="1103769"/>
                </a:lnTo>
                <a:lnTo>
                  <a:pt x="474954" y="1068057"/>
                </a:lnTo>
                <a:lnTo>
                  <a:pt x="494753" y="1038809"/>
                </a:lnTo>
                <a:lnTo>
                  <a:pt x="524052" y="1019048"/>
                </a:lnTo>
                <a:lnTo>
                  <a:pt x="559828" y="1011796"/>
                </a:lnTo>
                <a:lnTo>
                  <a:pt x="595617" y="1019048"/>
                </a:lnTo>
                <a:lnTo>
                  <a:pt x="624916" y="1038809"/>
                </a:lnTo>
                <a:lnTo>
                  <a:pt x="644715" y="1068057"/>
                </a:lnTo>
                <a:lnTo>
                  <a:pt x="651992" y="1103769"/>
                </a:lnTo>
                <a:lnTo>
                  <a:pt x="651992" y="945972"/>
                </a:lnTo>
                <a:lnTo>
                  <a:pt x="647979" y="943127"/>
                </a:lnTo>
                <a:lnTo>
                  <a:pt x="605904" y="926706"/>
                </a:lnTo>
                <a:lnTo>
                  <a:pt x="605904" y="873823"/>
                </a:lnTo>
                <a:lnTo>
                  <a:pt x="609549" y="855954"/>
                </a:lnTo>
                <a:lnTo>
                  <a:pt x="619442" y="841336"/>
                </a:lnTo>
                <a:lnTo>
                  <a:pt x="634098" y="831456"/>
                </a:lnTo>
                <a:lnTo>
                  <a:pt x="651992" y="827824"/>
                </a:lnTo>
                <a:lnTo>
                  <a:pt x="974534" y="827824"/>
                </a:lnTo>
                <a:lnTo>
                  <a:pt x="1018095" y="820762"/>
                </a:lnTo>
                <a:lnTo>
                  <a:pt x="1056030" y="801116"/>
                </a:lnTo>
                <a:lnTo>
                  <a:pt x="1086002" y="771207"/>
                </a:lnTo>
                <a:lnTo>
                  <a:pt x="1105687" y="733348"/>
                </a:lnTo>
                <a:lnTo>
                  <a:pt x="1112761" y="689851"/>
                </a:lnTo>
                <a:lnTo>
                  <a:pt x="1112761" y="432308"/>
                </a:lnTo>
                <a:lnTo>
                  <a:pt x="1172667" y="492086"/>
                </a:lnTo>
                <a:lnTo>
                  <a:pt x="1187932" y="502437"/>
                </a:lnTo>
                <a:lnTo>
                  <a:pt x="1204912" y="505891"/>
                </a:lnTo>
                <a:lnTo>
                  <a:pt x="1221905" y="502437"/>
                </a:lnTo>
                <a:lnTo>
                  <a:pt x="1237170" y="492086"/>
                </a:lnTo>
                <a:lnTo>
                  <a:pt x="1247533" y="476859"/>
                </a:lnTo>
                <a:lnTo>
                  <a:pt x="1251000" y="459892"/>
                </a:lnTo>
                <a:close/>
              </a:path>
              <a:path w="1527809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60" y="0"/>
                </a:lnTo>
                <a:lnTo>
                  <a:pt x="99060" y="137972"/>
                </a:lnTo>
                <a:lnTo>
                  <a:pt x="69113" y="137972"/>
                </a:lnTo>
                <a:lnTo>
                  <a:pt x="43840" y="144551"/>
                </a:lnTo>
                <a:lnTo>
                  <a:pt x="24193" y="159524"/>
                </a:lnTo>
                <a:lnTo>
                  <a:pt x="11442" y="180975"/>
                </a:lnTo>
                <a:lnTo>
                  <a:pt x="6908" y="206959"/>
                </a:lnTo>
                <a:lnTo>
                  <a:pt x="10477" y="232930"/>
                </a:lnTo>
                <a:lnTo>
                  <a:pt x="23329" y="254381"/>
                </a:lnTo>
                <a:lnTo>
                  <a:pt x="43522" y="269367"/>
                </a:lnTo>
                <a:lnTo>
                  <a:pt x="69113" y="275945"/>
                </a:lnTo>
                <a:lnTo>
                  <a:pt x="99060" y="275945"/>
                </a:lnTo>
                <a:lnTo>
                  <a:pt x="99060" y="367931"/>
                </a:lnTo>
                <a:lnTo>
                  <a:pt x="69113" y="367931"/>
                </a:lnTo>
                <a:lnTo>
                  <a:pt x="41795" y="373202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13" y="505904"/>
                </a:lnTo>
                <a:lnTo>
                  <a:pt x="99060" y="505904"/>
                </a:lnTo>
                <a:lnTo>
                  <a:pt x="99060" y="597877"/>
                </a:lnTo>
                <a:lnTo>
                  <a:pt x="69113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67"/>
                </a:lnTo>
                <a:lnTo>
                  <a:pt x="69113" y="735850"/>
                </a:lnTo>
                <a:lnTo>
                  <a:pt x="99060" y="735850"/>
                </a:lnTo>
                <a:lnTo>
                  <a:pt x="99060" y="827836"/>
                </a:lnTo>
                <a:lnTo>
                  <a:pt x="69113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090"/>
                </a:lnTo>
                <a:lnTo>
                  <a:pt x="19875" y="945972"/>
                </a:lnTo>
                <a:lnTo>
                  <a:pt x="41795" y="960526"/>
                </a:lnTo>
                <a:lnTo>
                  <a:pt x="69113" y="965809"/>
                </a:lnTo>
                <a:lnTo>
                  <a:pt x="99060" y="965809"/>
                </a:lnTo>
                <a:lnTo>
                  <a:pt x="99060" y="1057795"/>
                </a:lnTo>
                <a:lnTo>
                  <a:pt x="69113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13" y="1195768"/>
                </a:lnTo>
                <a:lnTo>
                  <a:pt x="99060" y="1195768"/>
                </a:lnTo>
                <a:lnTo>
                  <a:pt x="99060" y="1287754"/>
                </a:lnTo>
                <a:lnTo>
                  <a:pt x="69113" y="1287754"/>
                </a:lnTo>
                <a:lnTo>
                  <a:pt x="41795" y="1293025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13" y="1425727"/>
                </a:lnTo>
                <a:lnTo>
                  <a:pt x="99060" y="1425727"/>
                </a:lnTo>
                <a:lnTo>
                  <a:pt x="99060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3601" y="397255"/>
            <a:ext cx="6242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Another example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question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92500" y="1395713"/>
            <a:ext cx="5303520" cy="2926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lr>
                <a:srgbClr val="FFFFFF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party: </a:t>
            </a:r>
            <a:r>
              <a:rPr sz="2200" spc="65" dirty="0">
                <a:solidFill>
                  <a:srgbClr val="FFFFFF"/>
                </a:solidFill>
                <a:latin typeface="Arial"/>
                <a:cs typeface="Arial"/>
              </a:rPr>
              <a:t>“I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want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tell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something 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‘off-the-record.’ 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okay?”</a:t>
            </a:r>
            <a:endParaRPr sz="2200">
              <a:latin typeface="Arial"/>
              <a:cs typeface="Arial"/>
            </a:endParaRPr>
          </a:p>
          <a:p>
            <a:pPr marL="355600" marR="128270" indent="-343535">
              <a:lnSpc>
                <a:spcPct val="100000"/>
              </a:lnSpc>
              <a:spcBef>
                <a:spcPts val="1725"/>
              </a:spcBef>
              <a:buChar char="•"/>
              <a:tabLst>
                <a:tab pos="355600" algn="l"/>
                <a:tab pos="356235" algn="l"/>
                <a:tab pos="1407795" algn="l"/>
              </a:tabLst>
            </a:pP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Answer:	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“The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nature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interview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everything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‘on-the-record.’ </a:t>
            </a:r>
            <a:r>
              <a:rPr sz="2200" spc="-265" dirty="0">
                <a:solidFill>
                  <a:srgbClr val="FFFFFF"/>
                </a:solidFill>
                <a:latin typeface="Arial"/>
                <a:cs typeface="Arial"/>
              </a:rPr>
              <a:t>So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no,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I 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can’t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‘off-the-record’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conversation 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you.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confidential 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conversation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University 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counselors.”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1516888" y="1746872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10" h="1564004">
                <a:moveTo>
                  <a:pt x="744156" y="321957"/>
                </a:moveTo>
                <a:lnTo>
                  <a:pt x="740702" y="304990"/>
                </a:lnTo>
                <a:lnTo>
                  <a:pt x="730338" y="289763"/>
                </a:lnTo>
                <a:lnTo>
                  <a:pt x="715073" y="279412"/>
                </a:lnTo>
                <a:lnTo>
                  <a:pt x="698080" y="275958"/>
                </a:lnTo>
                <a:lnTo>
                  <a:pt x="681088" y="279412"/>
                </a:lnTo>
                <a:lnTo>
                  <a:pt x="665822" y="289763"/>
                </a:lnTo>
                <a:lnTo>
                  <a:pt x="559854" y="395541"/>
                </a:lnTo>
                <a:lnTo>
                  <a:pt x="453872" y="289763"/>
                </a:lnTo>
                <a:lnTo>
                  <a:pt x="438607" y="279412"/>
                </a:lnTo>
                <a:lnTo>
                  <a:pt x="421614" y="275958"/>
                </a:lnTo>
                <a:lnTo>
                  <a:pt x="404622" y="279412"/>
                </a:lnTo>
                <a:lnTo>
                  <a:pt x="389356" y="289763"/>
                </a:lnTo>
                <a:lnTo>
                  <a:pt x="378993" y="304990"/>
                </a:lnTo>
                <a:lnTo>
                  <a:pt x="375539" y="321957"/>
                </a:lnTo>
                <a:lnTo>
                  <a:pt x="378993" y="338912"/>
                </a:lnTo>
                <a:lnTo>
                  <a:pt x="389356" y="354152"/>
                </a:lnTo>
                <a:lnTo>
                  <a:pt x="495338" y="459930"/>
                </a:lnTo>
                <a:lnTo>
                  <a:pt x="389356" y="565708"/>
                </a:lnTo>
                <a:lnTo>
                  <a:pt x="378993" y="580936"/>
                </a:lnTo>
                <a:lnTo>
                  <a:pt x="375539" y="597903"/>
                </a:lnTo>
                <a:lnTo>
                  <a:pt x="378993" y="614857"/>
                </a:lnTo>
                <a:lnTo>
                  <a:pt x="413016" y="643026"/>
                </a:lnTo>
                <a:lnTo>
                  <a:pt x="421614" y="643890"/>
                </a:lnTo>
                <a:lnTo>
                  <a:pt x="430225" y="643026"/>
                </a:lnTo>
                <a:lnTo>
                  <a:pt x="438607" y="640435"/>
                </a:lnTo>
                <a:lnTo>
                  <a:pt x="446557" y="636130"/>
                </a:lnTo>
                <a:lnTo>
                  <a:pt x="453872" y="630097"/>
                </a:lnTo>
                <a:lnTo>
                  <a:pt x="559854" y="524319"/>
                </a:lnTo>
                <a:lnTo>
                  <a:pt x="665822" y="630097"/>
                </a:lnTo>
                <a:lnTo>
                  <a:pt x="681088" y="640435"/>
                </a:lnTo>
                <a:lnTo>
                  <a:pt x="698080" y="643890"/>
                </a:lnTo>
                <a:lnTo>
                  <a:pt x="715073" y="640435"/>
                </a:lnTo>
                <a:lnTo>
                  <a:pt x="730338" y="630097"/>
                </a:lnTo>
                <a:lnTo>
                  <a:pt x="740702" y="614857"/>
                </a:lnTo>
                <a:lnTo>
                  <a:pt x="744156" y="597903"/>
                </a:lnTo>
                <a:lnTo>
                  <a:pt x="740702" y="580936"/>
                </a:lnTo>
                <a:lnTo>
                  <a:pt x="730338" y="565708"/>
                </a:lnTo>
                <a:lnTo>
                  <a:pt x="624357" y="459930"/>
                </a:lnTo>
                <a:lnTo>
                  <a:pt x="730338" y="354152"/>
                </a:lnTo>
                <a:lnTo>
                  <a:pt x="740702" y="338912"/>
                </a:lnTo>
                <a:lnTo>
                  <a:pt x="744156" y="321957"/>
                </a:lnTo>
                <a:close/>
              </a:path>
              <a:path w="1527810" h="1564004">
                <a:moveTo>
                  <a:pt x="1251013" y="965822"/>
                </a:moveTo>
                <a:lnTo>
                  <a:pt x="1229880" y="927595"/>
                </a:lnTo>
                <a:lnTo>
                  <a:pt x="1204937" y="919835"/>
                </a:lnTo>
                <a:lnTo>
                  <a:pt x="1196327" y="920699"/>
                </a:lnTo>
                <a:lnTo>
                  <a:pt x="1187945" y="923290"/>
                </a:lnTo>
                <a:lnTo>
                  <a:pt x="1179982" y="927595"/>
                </a:lnTo>
                <a:lnTo>
                  <a:pt x="1172679" y="933640"/>
                </a:lnTo>
                <a:lnTo>
                  <a:pt x="1066698" y="1039418"/>
                </a:lnTo>
                <a:lnTo>
                  <a:pt x="960716" y="933640"/>
                </a:lnTo>
                <a:lnTo>
                  <a:pt x="945464" y="923290"/>
                </a:lnTo>
                <a:lnTo>
                  <a:pt x="928471" y="919835"/>
                </a:lnTo>
                <a:lnTo>
                  <a:pt x="911479" y="923290"/>
                </a:lnTo>
                <a:lnTo>
                  <a:pt x="896213" y="933640"/>
                </a:lnTo>
                <a:lnTo>
                  <a:pt x="885850" y="948867"/>
                </a:lnTo>
                <a:lnTo>
                  <a:pt x="882396" y="965822"/>
                </a:lnTo>
                <a:lnTo>
                  <a:pt x="885850" y="982789"/>
                </a:lnTo>
                <a:lnTo>
                  <a:pt x="896213" y="998016"/>
                </a:lnTo>
                <a:lnTo>
                  <a:pt x="1002195" y="1103807"/>
                </a:lnTo>
                <a:lnTo>
                  <a:pt x="896213" y="1209586"/>
                </a:lnTo>
                <a:lnTo>
                  <a:pt x="885850" y="1224813"/>
                </a:lnTo>
                <a:lnTo>
                  <a:pt x="882396" y="1241780"/>
                </a:lnTo>
                <a:lnTo>
                  <a:pt x="885850" y="1258735"/>
                </a:lnTo>
                <a:lnTo>
                  <a:pt x="896213" y="1273962"/>
                </a:lnTo>
                <a:lnTo>
                  <a:pt x="911479" y="1284312"/>
                </a:lnTo>
                <a:lnTo>
                  <a:pt x="928471" y="1287767"/>
                </a:lnTo>
                <a:lnTo>
                  <a:pt x="945464" y="1284312"/>
                </a:lnTo>
                <a:lnTo>
                  <a:pt x="960716" y="1273962"/>
                </a:lnTo>
                <a:lnTo>
                  <a:pt x="1066698" y="1168184"/>
                </a:lnTo>
                <a:lnTo>
                  <a:pt x="1172679" y="1273962"/>
                </a:lnTo>
                <a:lnTo>
                  <a:pt x="1187945" y="1284312"/>
                </a:lnTo>
                <a:lnTo>
                  <a:pt x="1204937" y="1287767"/>
                </a:lnTo>
                <a:lnTo>
                  <a:pt x="1221930" y="1284312"/>
                </a:lnTo>
                <a:lnTo>
                  <a:pt x="1237183" y="1273962"/>
                </a:lnTo>
                <a:lnTo>
                  <a:pt x="1247559" y="1258735"/>
                </a:lnTo>
                <a:lnTo>
                  <a:pt x="1251013" y="1241780"/>
                </a:lnTo>
                <a:lnTo>
                  <a:pt x="1247559" y="1224813"/>
                </a:lnTo>
                <a:lnTo>
                  <a:pt x="1237183" y="1209586"/>
                </a:lnTo>
                <a:lnTo>
                  <a:pt x="1131214" y="1103807"/>
                </a:lnTo>
                <a:lnTo>
                  <a:pt x="1237183" y="998016"/>
                </a:lnTo>
                <a:lnTo>
                  <a:pt x="1247559" y="982789"/>
                </a:lnTo>
                <a:lnTo>
                  <a:pt x="1251013" y="965822"/>
                </a:lnTo>
                <a:close/>
              </a:path>
              <a:path w="1527810" h="1564004">
                <a:moveTo>
                  <a:pt x="1251013" y="459930"/>
                </a:moveTo>
                <a:lnTo>
                  <a:pt x="1098956" y="289763"/>
                </a:lnTo>
                <a:lnTo>
                  <a:pt x="1066698" y="275958"/>
                </a:lnTo>
                <a:lnTo>
                  <a:pt x="1058100" y="276821"/>
                </a:lnTo>
                <a:lnTo>
                  <a:pt x="896213" y="427736"/>
                </a:lnTo>
                <a:lnTo>
                  <a:pt x="882396" y="459930"/>
                </a:lnTo>
                <a:lnTo>
                  <a:pt x="885850" y="476885"/>
                </a:lnTo>
                <a:lnTo>
                  <a:pt x="896213" y="492125"/>
                </a:lnTo>
                <a:lnTo>
                  <a:pt x="911479" y="502462"/>
                </a:lnTo>
                <a:lnTo>
                  <a:pt x="928471" y="505917"/>
                </a:lnTo>
                <a:lnTo>
                  <a:pt x="945464" y="502462"/>
                </a:lnTo>
                <a:lnTo>
                  <a:pt x="960716" y="492125"/>
                </a:lnTo>
                <a:lnTo>
                  <a:pt x="1020622" y="432333"/>
                </a:lnTo>
                <a:lnTo>
                  <a:pt x="1020622" y="689876"/>
                </a:lnTo>
                <a:lnTo>
                  <a:pt x="1016990" y="707732"/>
                </a:lnTo>
                <a:lnTo>
                  <a:pt x="1007084" y="722363"/>
                </a:lnTo>
                <a:lnTo>
                  <a:pt x="992441" y="732243"/>
                </a:lnTo>
                <a:lnTo>
                  <a:pt x="974547" y="735876"/>
                </a:lnTo>
                <a:lnTo>
                  <a:pt x="652005" y="735876"/>
                </a:lnTo>
                <a:lnTo>
                  <a:pt x="608431" y="742937"/>
                </a:lnTo>
                <a:lnTo>
                  <a:pt x="570496" y="762584"/>
                </a:lnTo>
                <a:lnTo>
                  <a:pt x="540537" y="792492"/>
                </a:lnTo>
                <a:lnTo>
                  <a:pt x="520852" y="830351"/>
                </a:lnTo>
                <a:lnTo>
                  <a:pt x="513765" y="873848"/>
                </a:lnTo>
                <a:lnTo>
                  <a:pt x="513765" y="926731"/>
                </a:lnTo>
                <a:lnTo>
                  <a:pt x="471703" y="943305"/>
                </a:lnTo>
                <a:lnTo>
                  <a:pt x="436041" y="968895"/>
                </a:lnTo>
                <a:lnTo>
                  <a:pt x="407797" y="1001763"/>
                </a:lnTo>
                <a:lnTo>
                  <a:pt x="387997" y="1040180"/>
                </a:lnTo>
                <a:lnTo>
                  <a:pt x="377672" y="1082433"/>
                </a:lnTo>
                <a:lnTo>
                  <a:pt x="377837" y="1126794"/>
                </a:lnTo>
                <a:lnTo>
                  <a:pt x="388924" y="1170660"/>
                </a:lnTo>
                <a:lnTo>
                  <a:pt x="409663" y="1209408"/>
                </a:lnTo>
                <a:lnTo>
                  <a:pt x="438607" y="1241780"/>
                </a:lnTo>
                <a:lnTo>
                  <a:pt x="474268" y="1266469"/>
                </a:lnTo>
                <a:lnTo>
                  <a:pt x="515162" y="1282230"/>
                </a:lnTo>
                <a:lnTo>
                  <a:pt x="559854" y="1287767"/>
                </a:lnTo>
                <a:lnTo>
                  <a:pt x="604532" y="1282230"/>
                </a:lnTo>
                <a:lnTo>
                  <a:pt x="645439" y="1266469"/>
                </a:lnTo>
                <a:lnTo>
                  <a:pt x="681088" y="1241780"/>
                </a:lnTo>
                <a:lnTo>
                  <a:pt x="710031" y="1209408"/>
                </a:lnTo>
                <a:lnTo>
                  <a:pt x="717321" y="1195781"/>
                </a:lnTo>
                <a:lnTo>
                  <a:pt x="730770" y="1170660"/>
                </a:lnTo>
                <a:lnTo>
                  <a:pt x="741857" y="1126794"/>
                </a:lnTo>
                <a:lnTo>
                  <a:pt x="742022" y="1081633"/>
                </a:lnTo>
                <a:lnTo>
                  <a:pt x="731697" y="1039152"/>
                </a:lnTo>
                <a:lnTo>
                  <a:pt x="717550" y="1011821"/>
                </a:lnTo>
                <a:lnTo>
                  <a:pt x="711898" y="1000899"/>
                </a:lnTo>
                <a:lnTo>
                  <a:pt x="683666" y="968387"/>
                </a:lnTo>
                <a:lnTo>
                  <a:pt x="652005" y="945997"/>
                </a:lnTo>
                <a:lnTo>
                  <a:pt x="652005" y="1103795"/>
                </a:lnTo>
                <a:lnTo>
                  <a:pt x="644728" y="1139520"/>
                </a:lnTo>
                <a:lnTo>
                  <a:pt x="624928" y="1168768"/>
                </a:lnTo>
                <a:lnTo>
                  <a:pt x="595630" y="1188529"/>
                </a:lnTo>
                <a:lnTo>
                  <a:pt x="559854" y="1195781"/>
                </a:lnTo>
                <a:lnTo>
                  <a:pt x="524065" y="1188529"/>
                </a:lnTo>
                <a:lnTo>
                  <a:pt x="494766" y="1168768"/>
                </a:lnTo>
                <a:lnTo>
                  <a:pt x="474967" y="1139520"/>
                </a:lnTo>
                <a:lnTo>
                  <a:pt x="467690" y="1103795"/>
                </a:lnTo>
                <a:lnTo>
                  <a:pt x="474967" y="1068082"/>
                </a:lnTo>
                <a:lnTo>
                  <a:pt x="494766" y="1038834"/>
                </a:lnTo>
                <a:lnTo>
                  <a:pt x="524065" y="1019073"/>
                </a:lnTo>
                <a:lnTo>
                  <a:pt x="559854" y="1011821"/>
                </a:lnTo>
                <a:lnTo>
                  <a:pt x="595630" y="1019073"/>
                </a:lnTo>
                <a:lnTo>
                  <a:pt x="624928" y="1038834"/>
                </a:lnTo>
                <a:lnTo>
                  <a:pt x="644728" y="1068082"/>
                </a:lnTo>
                <a:lnTo>
                  <a:pt x="652005" y="1103795"/>
                </a:lnTo>
                <a:lnTo>
                  <a:pt x="652005" y="945997"/>
                </a:lnTo>
                <a:lnTo>
                  <a:pt x="647992" y="943152"/>
                </a:lnTo>
                <a:lnTo>
                  <a:pt x="605929" y="926731"/>
                </a:lnTo>
                <a:lnTo>
                  <a:pt x="605929" y="873848"/>
                </a:lnTo>
                <a:lnTo>
                  <a:pt x="609561" y="855992"/>
                </a:lnTo>
                <a:lnTo>
                  <a:pt x="619455" y="841362"/>
                </a:lnTo>
                <a:lnTo>
                  <a:pt x="634111" y="831481"/>
                </a:lnTo>
                <a:lnTo>
                  <a:pt x="652005" y="827849"/>
                </a:lnTo>
                <a:lnTo>
                  <a:pt x="974547" y="827849"/>
                </a:lnTo>
                <a:lnTo>
                  <a:pt x="1018120" y="820788"/>
                </a:lnTo>
                <a:lnTo>
                  <a:pt x="1056043" y="801141"/>
                </a:lnTo>
                <a:lnTo>
                  <a:pt x="1086015" y="771232"/>
                </a:lnTo>
                <a:lnTo>
                  <a:pt x="1105700" y="733374"/>
                </a:lnTo>
                <a:lnTo>
                  <a:pt x="1112774" y="689876"/>
                </a:lnTo>
                <a:lnTo>
                  <a:pt x="1112774" y="432333"/>
                </a:lnTo>
                <a:lnTo>
                  <a:pt x="1172679" y="492125"/>
                </a:lnTo>
                <a:lnTo>
                  <a:pt x="1187945" y="502462"/>
                </a:lnTo>
                <a:lnTo>
                  <a:pt x="1204937" y="505917"/>
                </a:lnTo>
                <a:lnTo>
                  <a:pt x="1221930" y="502462"/>
                </a:lnTo>
                <a:lnTo>
                  <a:pt x="1237183" y="492125"/>
                </a:lnTo>
                <a:lnTo>
                  <a:pt x="1247559" y="476885"/>
                </a:lnTo>
                <a:lnTo>
                  <a:pt x="1251013" y="459930"/>
                </a:lnTo>
                <a:close/>
              </a:path>
              <a:path w="1527810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13" y="137972"/>
                </a:lnTo>
                <a:lnTo>
                  <a:pt x="43840" y="144551"/>
                </a:lnTo>
                <a:lnTo>
                  <a:pt x="24193" y="159537"/>
                </a:lnTo>
                <a:lnTo>
                  <a:pt x="11442" y="180987"/>
                </a:lnTo>
                <a:lnTo>
                  <a:pt x="6908" y="206959"/>
                </a:lnTo>
                <a:lnTo>
                  <a:pt x="10477" y="232943"/>
                </a:lnTo>
                <a:lnTo>
                  <a:pt x="23329" y="254393"/>
                </a:lnTo>
                <a:lnTo>
                  <a:pt x="43522" y="269379"/>
                </a:lnTo>
                <a:lnTo>
                  <a:pt x="69113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13" y="367931"/>
                </a:lnTo>
                <a:lnTo>
                  <a:pt x="41795" y="373214"/>
                </a:lnTo>
                <a:lnTo>
                  <a:pt x="19875" y="387769"/>
                </a:lnTo>
                <a:lnTo>
                  <a:pt x="5295" y="409651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13" y="505904"/>
                </a:lnTo>
                <a:lnTo>
                  <a:pt x="99072" y="505904"/>
                </a:lnTo>
                <a:lnTo>
                  <a:pt x="99072" y="597890"/>
                </a:lnTo>
                <a:lnTo>
                  <a:pt x="69113" y="597890"/>
                </a:lnTo>
                <a:lnTo>
                  <a:pt x="41795" y="603173"/>
                </a:lnTo>
                <a:lnTo>
                  <a:pt x="19875" y="617728"/>
                </a:lnTo>
                <a:lnTo>
                  <a:pt x="5295" y="639610"/>
                </a:lnTo>
                <a:lnTo>
                  <a:pt x="0" y="666877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80"/>
                </a:lnTo>
                <a:lnTo>
                  <a:pt x="69113" y="735863"/>
                </a:lnTo>
                <a:lnTo>
                  <a:pt x="99072" y="735863"/>
                </a:lnTo>
                <a:lnTo>
                  <a:pt x="99072" y="827849"/>
                </a:lnTo>
                <a:lnTo>
                  <a:pt x="69113" y="827849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35"/>
                </a:lnTo>
                <a:lnTo>
                  <a:pt x="5295" y="924102"/>
                </a:lnTo>
                <a:lnTo>
                  <a:pt x="19875" y="945984"/>
                </a:lnTo>
                <a:lnTo>
                  <a:pt x="41795" y="960539"/>
                </a:lnTo>
                <a:lnTo>
                  <a:pt x="69113" y="965822"/>
                </a:lnTo>
                <a:lnTo>
                  <a:pt x="99072" y="965822"/>
                </a:lnTo>
                <a:lnTo>
                  <a:pt x="99072" y="1057795"/>
                </a:lnTo>
                <a:lnTo>
                  <a:pt x="69113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61"/>
                </a:lnTo>
                <a:lnTo>
                  <a:pt x="19875" y="1175943"/>
                </a:lnTo>
                <a:lnTo>
                  <a:pt x="41795" y="1190498"/>
                </a:lnTo>
                <a:lnTo>
                  <a:pt x="69113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13" y="1287754"/>
                </a:lnTo>
                <a:lnTo>
                  <a:pt x="41795" y="1293037"/>
                </a:lnTo>
                <a:lnTo>
                  <a:pt x="19875" y="1307592"/>
                </a:lnTo>
                <a:lnTo>
                  <a:pt x="5295" y="1329474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13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800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231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How do </a:t>
            </a:r>
            <a:r>
              <a:rPr dirty="0"/>
              <a:t>you </a:t>
            </a:r>
            <a:r>
              <a:rPr spc="-5" dirty="0"/>
              <a:t>structure</a:t>
            </a:r>
            <a:r>
              <a:rPr spc="-70" dirty="0"/>
              <a:t> </a:t>
            </a:r>
            <a:r>
              <a:rPr dirty="0"/>
              <a:t>an  </a:t>
            </a:r>
            <a:r>
              <a:rPr spc="-5" dirty="0"/>
              <a:t>interview?</a:t>
            </a: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88136" y="1505713"/>
            <a:ext cx="7294245" cy="893444"/>
            <a:chOff x="1088136" y="1505713"/>
            <a:chExt cx="7294245" cy="893444"/>
          </a:xfrm>
        </p:grpSpPr>
        <p:sp>
          <p:nvSpPr>
            <p:cNvPr id="5" name="object 5"/>
            <p:cNvSpPr/>
            <p:nvPr/>
          </p:nvSpPr>
          <p:spPr>
            <a:xfrm>
              <a:off x="1088136" y="1505713"/>
              <a:ext cx="7294245" cy="893444"/>
            </a:xfrm>
            <a:custGeom>
              <a:avLst/>
              <a:gdLst/>
              <a:ahLst/>
              <a:cxnLst/>
              <a:rect l="l" t="t" r="r" b="b"/>
              <a:pathLst>
                <a:path w="7294245" h="893444">
                  <a:moveTo>
                    <a:pt x="7204557" y="0"/>
                  </a:moveTo>
                  <a:lnTo>
                    <a:pt x="89306" y="0"/>
                  </a:lnTo>
                  <a:lnTo>
                    <a:pt x="54542" y="7017"/>
                  </a:lnTo>
                  <a:lnTo>
                    <a:pt x="26155" y="26155"/>
                  </a:lnTo>
                  <a:lnTo>
                    <a:pt x="7017" y="54542"/>
                  </a:lnTo>
                  <a:lnTo>
                    <a:pt x="0" y="89306"/>
                  </a:lnTo>
                  <a:lnTo>
                    <a:pt x="0" y="803757"/>
                  </a:lnTo>
                  <a:lnTo>
                    <a:pt x="7017" y="838521"/>
                  </a:lnTo>
                  <a:lnTo>
                    <a:pt x="26155" y="866908"/>
                  </a:lnTo>
                  <a:lnTo>
                    <a:pt x="54542" y="886046"/>
                  </a:lnTo>
                  <a:lnTo>
                    <a:pt x="89306" y="893063"/>
                  </a:lnTo>
                  <a:lnTo>
                    <a:pt x="7204557" y="893063"/>
                  </a:lnTo>
                  <a:lnTo>
                    <a:pt x="7239321" y="886046"/>
                  </a:lnTo>
                  <a:lnTo>
                    <a:pt x="7267708" y="866908"/>
                  </a:lnTo>
                  <a:lnTo>
                    <a:pt x="7286846" y="838521"/>
                  </a:lnTo>
                  <a:lnTo>
                    <a:pt x="7293864" y="803757"/>
                  </a:lnTo>
                  <a:lnTo>
                    <a:pt x="7293864" y="89306"/>
                  </a:lnTo>
                  <a:lnTo>
                    <a:pt x="7286846" y="54542"/>
                  </a:lnTo>
                  <a:lnTo>
                    <a:pt x="7267708" y="26155"/>
                  </a:lnTo>
                  <a:lnTo>
                    <a:pt x="7239321" y="7017"/>
                  </a:lnTo>
                  <a:lnTo>
                    <a:pt x="7204557" y="0"/>
                  </a:lnTo>
                  <a:close/>
                </a:path>
              </a:pathLst>
            </a:custGeom>
            <a:solidFill>
              <a:srgbClr val="E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57883" y="1627632"/>
              <a:ext cx="490727" cy="4907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88136" y="2542032"/>
            <a:ext cx="7294245" cy="894715"/>
            <a:chOff x="1088136" y="2542032"/>
            <a:chExt cx="7294245" cy="894715"/>
          </a:xfrm>
        </p:grpSpPr>
        <p:sp>
          <p:nvSpPr>
            <p:cNvPr id="8" name="object 8"/>
            <p:cNvSpPr/>
            <p:nvPr/>
          </p:nvSpPr>
          <p:spPr>
            <a:xfrm>
              <a:off x="1088136" y="2542032"/>
              <a:ext cx="7294245" cy="894715"/>
            </a:xfrm>
            <a:custGeom>
              <a:avLst/>
              <a:gdLst/>
              <a:ahLst/>
              <a:cxnLst/>
              <a:rect l="l" t="t" r="r" b="b"/>
              <a:pathLst>
                <a:path w="7294245" h="894714">
                  <a:moveTo>
                    <a:pt x="7204405" y="0"/>
                  </a:moveTo>
                  <a:lnTo>
                    <a:pt x="89458" y="0"/>
                  </a:lnTo>
                  <a:lnTo>
                    <a:pt x="54638" y="7030"/>
                  </a:lnTo>
                  <a:lnTo>
                    <a:pt x="26203" y="26203"/>
                  </a:lnTo>
                  <a:lnTo>
                    <a:pt x="7030" y="54638"/>
                  </a:lnTo>
                  <a:lnTo>
                    <a:pt x="0" y="89458"/>
                  </a:lnTo>
                  <a:lnTo>
                    <a:pt x="0" y="805129"/>
                  </a:lnTo>
                  <a:lnTo>
                    <a:pt x="7030" y="839949"/>
                  </a:lnTo>
                  <a:lnTo>
                    <a:pt x="26203" y="868384"/>
                  </a:lnTo>
                  <a:lnTo>
                    <a:pt x="54638" y="887557"/>
                  </a:lnTo>
                  <a:lnTo>
                    <a:pt x="89458" y="894588"/>
                  </a:lnTo>
                  <a:lnTo>
                    <a:pt x="7204405" y="894588"/>
                  </a:lnTo>
                  <a:lnTo>
                    <a:pt x="7239225" y="887557"/>
                  </a:lnTo>
                  <a:lnTo>
                    <a:pt x="7267660" y="868384"/>
                  </a:lnTo>
                  <a:lnTo>
                    <a:pt x="7286833" y="839949"/>
                  </a:lnTo>
                  <a:lnTo>
                    <a:pt x="7293864" y="805129"/>
                  </a:lnTo>
                  <a:lnTo>
                    <a:pt x="7293864" y="89458"/>
                  </a:lnTo>
                  <a:lnTo>
                    <a:pt x="7286833" y="54638"/>
                  </a:lnTo>
                  <a:lnTo>
                    <a:pt x="7267660" y="26203"/>
                  </a:lnTo>
                  <a:lnTo>
                    <a:pt x="7239225" y="7030"/>
                  </a:lnTo>
                  <a:lnTo>
                    <a:pt x="7204405" y="0"/>
                  </a:lnTo>
                  <a:close/>
                </a:path>
              </a:pathLst>
            </a:custGeom>
            <a:solidFill>
              <a:srgbClr val="E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57883" y="2743200"/>
              <a:ext cx="490727" cy="4922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88136" y="3659125"/>
            <a:ext cx="7294245" cy="893444"/>
            <a:chOff x="1088136" y="3659125"/>
            <a:chExt cx="7294245" cy="893444"/>
          </a:xfrm>
        </p:grpSpPr>
        <p:sp>
          <p:nvSpPr>
            <p:cNvPr id="11" name="object 11"/>
            <p:cNvSpPr/>
            <p:nvPr/>
          </p:nvSpPr>
          <p:spPr>
            <a:xfrm>
              <a:off x="1088136" y="3659125"/>
              <a:ext cx="7294245" cy="893444"/>
            </a:xfrm>
            <a:custGeom>
              <a:avLst/>
              <a:gdLst/>
              <a:ahLst/>
              <a:cxnLst/>
              <a:rect l="l" t="t" r="r" b="b"/>
              <a:pathLst>
                <a:path w="7294245" h="893445">
                  <a:moveTo>
                    <a:pt x="7204557" y="0"/>
                  </a:moveTo>
                  <a:lnTo>
                    <a:pt x="89306" y="0"/>
                  </a:lnTo>
                  <a:lnTo>
                    <a:pt x="54542" y="7017"/>
                  </a:lnTo>
                  <a:lnTo>
                    <a:pt x="26155" y="26155"/>
                  </a:lnTo>
                  <a:lnTo>
                    <a:pt x="7017" y="54542"/>
                  </a:lnTo>
                  <a:lnTo>
                    <a:pt x="0" y="89306"/>
                  </a:lnTo>
                  <a:lnTo>
                    <a:pt x="0" y="803757"/>
                  </a:lnTo>
                  <a:lnTo>
                    <a:pt x="7017" y="838521"/>
                  </a:lnTo>
                  <a:lnTo>
                    <a:pt x="26155" y="866908"/>
                  </a:lnTo>
                  <a:lnTo>
                    <a:pt x="54542" y="886046"/>
                  </a:lnTo>
                  <a:lnTo>
                    <a:pt x="89306" y="893064"/>
                  </a:lnTo>
                  <a:lnTo>
                    <a:pt x="7204557" y="893064"/>
                  </a:lnTo>
                  <a:lnTo>
                    <a:pt x="7239321" y="886046"/>
                  </a:lnTo>
                  <a:lnTo>
                    <a:pt x="7267708" y="866908"/>
                  </a:lnTo>
                  <a:lnTo>
                    <a:pt x="7286846" y="838521"/>
                  </a:lnTo>
                  <a:lnTo>
                    <a:pt x="7293864" y="803757"/>
                  </a:lnTo>
                  <a:lnTo>
                    <a:pt x="7293864" y="89306"/>
                  </a:lnTo>
                  <a:lnTo>
                    <a:pt x="7286846" y="54542"/>
                  </a:lnTo>
                  <a:lnTo>
                    <a:pt x="7267708" y="26155"/>
                  </a:lnTo>
                  <a:lnTo>
                    <a:pt x="7239321" y="7017"/>
                  </a:lnTo>
                  <a:lnTo>
                    <a:pt x="7204557" y="0"/>
                  </a:lnTo>
                  <a:close/>
                </a:path>
              </a:pathLst>
            </a:custGeom>
            <a:solidFill>
              <a:srgbClr val="E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57883" y="3860291"/>
              <a:ext cx="490727" cy="4907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201062" y="1632140"/>
            <a:ext cx="5950585" cy="2639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5" dirty="0">
                <a:latin typeface="Arial"/>
                <a:cs typeface="Arial"/>
              </a:rPr>
              <a:t>Rapport </a:t>
            </a:r>
            <a:r>
              <a:rPr sz="2500" spc="-30" dirty="0">
                <a:latin typeface="Arial"/>
                <a:cs typeface="Arial"/>
              </a:rPr>
              <a:t>building/information </a:t>
            </a:r>
            <a:r>
              <a:rPr sz="2500" spc="-75" dirty="0">
                <a:latin typeface="Arial"/>
                <a:cs typeface="Arial"/>
              </a:rPr>
              <a:t>providing</a:t>
            </a:r>
            <a:r>
              <a:rPr sz="2500" spc="-220" dirty="0">
                <a:latin typeface="Arial"/>
                <a:cs typeface="Arial"/>
              </a:rPr>
              <a:t> </a:t>
            </a:r>
            <a:r>
              <a:rPr sz="2500" spc="-160" dirty="0">
                <a:latin typeface="Arial"/>
                <a:cs typeface="Arial"/>
              </a:rPr>
              <a:t>phase</a:t>
            </a:r>
            <a:endParaRPr sz="2500">
              <a:latin typeface="Arial"/>
              <a:cs typeface="Arial"/>
            </a:endParaRPr>
          </a:p>
          <a:p>
            <a:pPr marL="12700" marR="1200785">
              <a:lnSpc>
                <a:spcPct val="293100"/>
              </a:lnSpc>
            </a:pPr>
            <a:r>
              <a:rPr sz="2500" spc="-125" dirty="0">
                <a:latin typeface="Arial"/>
                <a:cs typeface="Arial"/>
              </a:rPr>
              <a:t>Substantive </a:t>
            </a:r>
            <a:r>
              <a:rPr sz="2500" spc="-70" dirty="0">
                <a:latin typeface="Arial"/>
                <a:cs typeface="Arial"/>
              </a:rPr>
              <a:t>testimony </a:t>
            </a:r>
            <a:r>
              <a:rPr sz="2500" spc="-65" dirty="0">
                <a:latin typeface="Arial"/>
                <a:cs typeface="Arial"/>
              </a:rPr>
              <a:t>collection  Closure/information </a:t>
            </a:r>
            <a:r>
              <a:rPr sz="2500" spc="-75" dirty="0">
                <a:latin typeface="Arial"/>
                <a:cs typeface="Arial"/>
              </a:rPr>
              <a:t>providing</a:t>
            </a:r>
            <a:r>
              <a:rPr sz="2500" spc="-190" dirty="0">
                <a:latin typeface="Arial"/>
                <a:cs typeface="Arial"/>
              </a:rPr>
              <a:t> </a:t>
            </a:r>
            <a:r>
              <a:rPr sz="2500" spc="-160" dirty="0">
                <a:latin typeface="Arial"/>
                <a:cs typeface="Arial"/>
              </a:rPr>
              <a:t>phase</a:t>
            </a:r>
            <a:endParaRPr sz="2500">
              <a:latin typeface="Arial"/>
              <a:cs typeface="Arial"/>
            </a:endParaRPr>
          </a:p>
        </p:txBody>
      </p:sp>
      <p:sp>
        <p:nvSpPr>
          <p:cNvPr id="14" name="object 1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4075" y="397255"/>
            <a:ext cx="63411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How do </a:t>
            </a:r>
            <a:r>
              <a:rPr dirty="0"/>
              <a:t>you </a:t>
            </a:r>
            <a:r>
              <a:rPr spc="-5" dirty="0"/>
              <a:t>build</a:t>
            </a:r>
            <a:r>
              <a:rPr spc="-85" dirty="0"/>
              <a:t> </a:t>
            </a:r>
            <a:r>
              <a:rPr spc="-5" dirty="0"/>
              <a:t>rapport?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334754"/>
            <a:ext cx="6941184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7846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54" dirty="0">
                <a:latin typeface="Arial"/>
                <a:cs typeface="Arial"/>
              </a:rPr>
              <a:t>Take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20" dirty="0">
                <a:latin typeface="Arial"/>
                <a:cs typeface="Arial"/>
              </a:rPr>
              <a:t>time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70" dirty="0">
                <a:latin typeface="Arial"/>
                <a:cs typeface="Arial"/>
              </a:rPr>
              <a:t>learn </a:t>
            </a:r>
            <a:r>
              <a:rPr sz="2400" spc="-140" dirty="0">
                <a:latin typeface="Arial"/>
                <a:cs typeface="Arial"/>
              </a:rPr>
              <a:t>basic </a:t>
            </a:r>
            <a:r>
              <a:rPr sz="2400" spc="-40" dirty="0">
                <a:latin typeface="Arial"/>
                <a:cs typeface="Arial"/>
              </a:rPr>
              <a:t>information</a:t>
            </a:r>
            <a:r>
              <a:rPr sz="2400" spc="-50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about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35" dirty="0">
                <a:latin typeface="Arial"/>
                <a:cs typeface="Arial"/>
              </a:rPr>
              <a:t>interview </a:t>
            </a:r>
            <a:r>
              <a:rPr sz="2400" spc="-85" dirty="0">
                <a:latin typeface="Arial"/>
                <a:cs typeface="Arial"/>
              </a:rPr>
              <a:t>subject </a:t>
            </a:r>
            <a:r>
              <a:rPr sz="2400" spc="-75" dirty="0">
                <a:latin typeface="Arial"/>
                <a:cs typeface="Arial"/>
              </a:rPr>
              <a:t>before </a:t>
            </a:r>
            <a:r>
              <a:rPr sz="2400" spc="-85" dirty="0">
                <a:latin typeface="Arial"/>
                <a:cs typeface="Arial"/>
              </a:rPr>
              <a:t>conducting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409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interview</a:t>
            </a:r>
            <a:endParaRPr sz="2400">
              <a:latin typeface="Arial"/>
              <a:cs typeface="Arial"/>
            </a:endParaRPr>
          </a:p>
          <a:p>
            <a:pPr marL="355600" marR="9829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140" dirty="0">
                <a:latin typeface="Arial"/>
                <a:cs typeface="Arial"/>
              </a:rPr>
              <a:t>Learn </a:t>
            </a:r>
            <a:r>
              <a:rPr sz="2400" spc="-90" dirty="0">
                <a:latin typeface="Arial"/>
                <a:cs typeface="Arial"/>
              </a:rPr>
              <a:t>something </a:t>
            </a:r>
            <a:r>
              <a:rPr sz="2400" spc="-60" dirty="0">
                <a:latin typeface="Arial"/>
                <a:cs typeface="Arial"/>
              </a:rPr>
              <a:t>about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85" dirty="0">
                <a:latin typeface="Arial"/>
                <a:cs typeface="Arial"/>
              </a:rPr>
              <a:t>subject </a:t>
            </a:r>
            <a:r>
              <a:rPr sz="2400" spc="-114" dirty="0">
                <a:latin typeface="Arial"/>
                <a:cs typeface="Arial"/>
              </a:rPr>
              <a:t>and</a:t>
            </a:r>
            <a:r>
              <a:rPr sz="2400" spc="-38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share  </a:t>
            </a:r>
            <a:r>
              <a:rPr sz="2400" spc="-90" dirty="0">
                <a:latin typeface="Arial"/>
                <a:cs typeface="Arial"/>
              </a:rPr>
              <a:t>something </a:t>
            </a:r>
            <a:r>
              <a:rPr sz="2400" spc="-60" dirty="0">
                <a:latin typeface="Arial"/>
                <a:cs typeface="Arial"/>
              </a:rPr>
              <a:t>about </a:t>
            </a:r>
            <a:r>
              <a:rPr sz="2400" spc="-75" dirty="0">
                <a:latin typeface="Arial"/>
                <a:cs typeface="Arial"/>
              </a:rPr>
              <a:t>yourself; </a:t>
            </a:r>
            <a:r>
              <a:rPr sz="2400" spc="-20" dirty="0">
                <a:latin typeface="Arial"/>
                <a:cs typeface="Arial"/>
              </a:rPr>
              <a:t>find</a:t>
            </a:r>
            <a:r>
              <a:rPr sz="2400" spc="-30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commonality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130" dirty="0">
                <a:latin typeface="Arial"/>
                <a:cs typeface="Arial"/>
              </a:rPr>
              <a:t>Explain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nature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investigation,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your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role,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and 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85" dirty="0">
                <a:latin typeface="Arial"/>
                <a:cs typeface="Arial"/>
              </a:rPr>
              <a:t>rules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39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interview</a:t>
            </a:r>
            <a:endParaRPr sz="2400">
              <a:latin typeface="Arial"/>
              <a:cs typeface="Arial"/>
            </a:endParaRPr>
          </a:p>
          <a:p>
            <a:pPr marL="355600" marR="115697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130" dirty="0">
                <a:latin typeface="Arial"/>
                <a:cs typeface="Arial"/>
              </a:rPr>
              <a:t>Explain </a:t>
            </a:r>
            <a:r>
              <a:rPr sz="2400" spc="-85" dirty="0">
                <a:latin typeface="Arial"/>
                <a:cs typeface="Arial"/>
              </a:rPr>
              <a:t>why </a:t>
            </a:r>
            <a:r>
              <a:rPr sz="2400" spc="-100" dirty="0">
                <a:latin typeface="Arial"/>
                <a:cs typeface="Arial"/>
              </a:rPr>
              <a:t>you </a:t>
            </a:r>
            <a:r>
              <a:rPr sz="2400" spc="-110" dirty="0">
                <a:latin typeface="Arial"/>
                <a:cs typeface="Arial"/>
              </a:rPr>
              <a:t>need accurate </a:t>
            </a:r>
            <a:r>
              <a:rPr sz="2400" spc="-114" dirty="0">
                <a:latin typeface="Arial"/>
                <a:cs typeface="Arial"/>
              </a:rPr>
              <a:t>and</a:t>
            </a:r>
            <a:r>
              <a:rPr sz="2400" spc="-33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detailed  </a:t>
            </a:r>
            <a:r>
              <a:rPr sz="2400" spc="-40" dirty="0"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114" dirty="0">
                <a:latin typeface="Arial"/>
                <a:cs typeface="Arial"/>
              </a:rPr>
              <a:t>Acknowledge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55" dirty="0">
                <a:latin typeface="Arial"/>
                <a:cs typeface="Arial"/>
              </a:rPr>
              <a:t>stresses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85" dirty="0">
                <a:latin typeface="Arial"/>
                <a:cs typeface="Arial"/>
              </a:rPr>
              <a:t>subject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65" dirty="0">
                <a:latin typeface="Arial"/>
                <a:cs typeface="Arial"/>
              </a:rPr>
              <a:t>likely</a:t>
            </a:r>
            <a:r>
              <a:rPr sz="2400" spc="-40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feeling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3601" y="397255"/>
            <a:ext cx="6687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 </a:t>
            </a:r>
            <a:r>
              <a:rPr dirty="0">
                <a:solidFill>
                  <a:srgbClr val="FFFFFF"/>
                </a:solidFill>
              </a:rPr>
              <a:t>of </a:t>
            </a:r>
            <a:r>
              <a:rPr spc="-5" dirty="0">
                <a:solidFill>
                  <a:srgbClr val="FFFFFF"/>
                </a:solidFill>
              </a:rPr>
              <a:t>rapport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building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97025" y="1545066"/>
            <a:ext cx="418084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479675" algn="l"/>
              </a:tabLst>
            </a:pPr>
            <a:r>
              <a:rPr sz="2400" spc="70" dirty="0">
                <a:solidFill>
                  <a:srgbClr val="FFFFFF"/>
                </a:solidFill>
                <a:latin typeface="Arial"/>
                <a:cs typeface="Arial"/>
              </a:rPr>
              <a:t>“I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saw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 the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directory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you 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Colorado.	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My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family 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likes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go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white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water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rafting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on 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Arkansas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River.	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know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any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good 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places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raft?”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 descr="Notebook with Xs and Ox of a game plan"/>
          <p:cNvSpPr/>
          <p:nvPr/>
        </p:nvSpPr>
        <p:spPr>
          <a:xfrm>
            <a:off x="6457708" y="1827656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09" h="1564004">
                <a:moveTo>
                  <a:pt x="744143" y="321932"/>
                </a:moveTo>
                <a:lnTo>
                  <a:pt x="740689" y="304977"/>
                </a:lnTo>
                <a:lnTo>
                  <a:pt x="730326" y="289750"/>
                </a:lnTo>
                <a:lnTo>
                  <a:pt x="715060" y="279400"/>
                </a:lnTo>
                <a:lnTo>
                  <a:pt x="698068" y="275945"/>
                </a:lnTo>
                <a:lnTo>
                  <a:pt x="681075" y="279400"/>
                </a:lnTo>
                <a:lnTo>
                  <a:pt x="665810" y="289750"/>
                </a:lnTo>
                <a:lnTo>
                  <a:pt x="559828" y="395528"/>
                </a:lnTo>
                <a:lnTo>
                  <a:pt x="453859" y="289750"/>
                </a:lnTo>
                <a:lnTo>
                  <a:pt x="438594" y="279400"/>
                </a:lnTo>
                <a:lnTo>
                  <a:pt x="421601" y="275945"/>
                </a:lnTo>
                <a:lnTo>
                  <a:pt x="404609" y="279400"/>
                </a:lnTo>
                <a:lnTo>
                  <a:pt x="389343" y="289750"/>
                </a:lnTo>
                <a:lnTo>
                  <a:pt x="378980" y="304977"/>
                </a:lnTo>
                <a:lnTo>
                  <a:pt x="375526" y="321932"/>
                </a:lnTo>
                <a:lnTo>
                  <a:pt x="378980" y="338899"/>
                </a:lnTo>
                <a:lnTo>
                  <a:pt x="389343" y="354126"/>
                </a:lnTo>
                <a:lnTo>
                  <a:pt x="495325" y="459917"/>
                </a:lnTo>
                <a:lnTo>
                  <a:pt x="389343" y="565696"/>
                </a:lnTo>
                <a:lnTo>
                  <a:pt x="378980" y="580923"/>
                </a:lnTo>
                <a:lnTo>
                  <a:pt x="375526" y="597890"/>
                </a:lnTo>
                <a:lnTo>
                  <a:pt x="378980" y="614845"/>
                </a:lnTo>
                <a:lnTo>
                  <a:pt x="413004" y="643013"/>
                </a:lnTo>
                <a:lnTo>
                  <a:pt x="421601" y="643877"/>
                </a:lnTo>
                <a:lnTo>
                  <a:pt x="430199" y="643013"/>
                </a:lnTo>
                <a:lnTo>
                  <a:pt x="438594" y="640422"/>
                </a:lnTo>
                <a:lnTo>
                  <a:pt x="446544" y="636117"/>
                </a:lnTo>
                <a:lnTo>
                  <a:pt x="453859" y="630085"/>
                </a:lnTo>
                <a:lnTo>
                  <a:pt x="559828" y="524294"/>
                </a:lnTo>
                <a:lnTo>
                  <a:pt x="665810" y="630085"/>
                </a:lnTo>
                <a:lnTo>
                  <a:pt x="681075" y="640422"/>
                </a:lnTo>
                <a:lnTo>
                  <a:pt x="698068" y="643877"/>
                </a:lnTo>
                <a:lnTo>
                  <a:pt x="715060" y="640422"/>
                </a:lnTo>
                <a:lnTo>
                  <a:pt x="730326" y="630085"/>
                </a:lnTo>
                <a:lnTo>
                  <a:pt x="740689" y="614845"/>
                </a:lnTo>
                <a:lnTo>
                  <a:pt x="744143" y="597890"/>
                </a:lnTo>
                <a:lnTo>
                  <a:pt x="740689" y="580923"/>
                </a:lnTo>
                <a:lnTo>
                  <a:pt x="730326" y="565696"/>
                </a:lnTo>
                <a:lnTo>
                  <a:pt x="624344" y="459917"/>
                </a:lnTo>
                <a:lnTo>
                  <a:pt x="730326" y="354126"/>
                </a:lnTo>
                <a:lnTo>
                  <a:pt x="740689" y="338899"/>
                </a:lnTo>
                <a:lnTo>
                  <a:pt x="744143" y="321932"/>
                </a:lnTo>
                <a:close/>
              </a:path>
              <a:path w="1527809" h="1564004">
                <a:moveTo>
                  <a:pt x="1251000" y="965809"/>
                </a:moveTo>
                <a:lnTo>
                  <a:pt x="1229868" y="927582"/>
                </a:lnTo>
                <a:lnTo>
                  <a:pt x="1204925" y="919822"/>
                </a:lnTo>
                <a:lnTo>
                  <a:pt x="1196314" y="920686"/>
                </a:lnTo>
                <a:lnTo>
                  <a:pt x="1187932" y="923277"/>
                </a:lnTo>
                <a:lnTo>
                  <a:pt x="1179969" y="927582"/>
                </a:lnTo>
                <a:lnTo>
                  <a:pt x="1172667" y="933615"/>
                </a:lnTo>
                <a:lnTo>
                  <a:pt x="1066685" y="1039406"/>
                </a:lnTo>
                <a:lnTo>
                  <a:pt x="960704" y="933615"/>
                </a:lnTo>
                <a:lnTo>
                  <a:pt x="945451" y="923277"/>
                </a:lnTo>
                <a:lnTo>
                  <a:pt x="928458" y="919822"/>
                </a:lnTo>
                <a:lnTo>
                  <a:pt x="911466" y="923277"/>
                </a:lnTo>
                <a:lnTo>
                  <a:pt x="896200" y="933615"/>
                </a:lnTo>
                <a:lnTo>
                  <a:pt x="885837" y="948855"/>
                </a:lnTo>
                <a:lnTo>
                  <a:pt x="882383" y="965809"/>
                </a:lnTo>
                <a:lnTo>
                  <a:pt x="885837" y="982776"/>
                </a:lnTo>
                <a:lnTo>
                  <a:pt x="896200" y="998004"/>
                </a:lnTo>
                <a:lnTo>
                  <a:pt x="1002182" y="1103782"/>
                </a:lnTo>
                <a:lnTo>
                  <a:pt x="896200" y="1209573"/>
                </a:lnTo>
                <a:lnTo>
                  <a:pt x="885837" y="1224800"/>
                </a:lnTo>
                <a:lnTo>
                  <a:pt x="882383" y="1241755"/>
                </a:lnTo>
                <a:lnTo>
                  <a:pt x="885837" y="1258722"/>
                </a:lnTo>
                <a:lnTo>
                  <a:pt x="896200" y="1273949"/>
                </a:lnTo>
                <a:lnTo>
                  <a:pt x="911466" y="1284300"/>
                </a:lnTo>
                <a:lnTo>
                  <a:pt x="928458" y="1287754"/>
                </a:lnTo>
                <a:lnTo>
                  <a:pt x="945451" y="1284300"/>
                </a:lnTo>
                <a:lnTo>
                  <a:pt x="960704" y="1273949"/>
                </a:lnTo>
                <a:lnTo>
                  <a:pt x="1066685" y="1168171"/>
                </a:lnTo>
                <a:lnTo>
                  <a:pt x="1172667" y="1273949"/>
                </a:lnTo>
                <a:lnTo>
                  <a:pt x="1187932" y="1284300"/>
                </a:lnTo>
                <a:lnTo>
                  <a:pt x="1204925" y="1287754"/>
                </a:lnTo>
                <a:lnTo>
                  <a:pt x="1221905" y="1284300"/>
                </a:lnTo>
                <a:lnTo>
                  <a:pt x="1237170" y="1273949"/>
                </a:lnTo>
                <a:lnTo>
                  <a:pt x="1247546" y="1258722"/>
                </a:lnTo>
                <a:lnTo>
                  <a:pt x="1251000" y="1241755"/>
                </a:lnTo>
                <a:lnTo>
                  <a:pt x="1247546" y="1224800"/>
                </a:lnTo>
                <a:lnTo>
                  <a:pt x="1237170" y="1209573"/>
                </a:lnTo>
                <a:lnTo>
                  <a:pt x="1131201" y="1103782"/>
                </a:lnTo>
                <a:lnTo>
                  <a:pt x="1237170" y="998004"/>
                </a:lnTo>
                <a:lnTo>
                  <a:pt x="1247546" y="982776"/>
                </a:lnTo>
                <a:lnTo>
                  <a:pt x="1251000" y="965809"/>
                </a:lnTo>
                <a:close/>
              </a:path>
              <a:path w="1527809" h="1564004">
                <a:moveTo>
                  <a:pt x="1251000" y="459917"/>
                </a:moveTo>
                <a:lnTo>
                  <a:pt x="1098943" y="289750"/>
                </a:lnTo>
                <a:lnTo>
                  <a:pt x="1066685" y="275945"/>
                </a:lnTo>
                <a:lnTo>
                  <a:pt x="1058087" y="276809"/>
                </a:lnTo>
                <a:lnTo>
                  <a:pt x="896200" y="427723"/>
                </a:lnTo>
                <a:lnTo>
                  <a:pt x="882383" y="459917"/>
                </a:lnTo>
                <a:lnTo>
                  <a:pt x="885837" y="476872"/>
                </a:lnTo>
                <a:lnTo>
                  <a:pt x="896200" y="492099"/>
                </a:lnTo>
                <a:lnTo>
                  <a:pt x="911466" y="502450"/>
                </a:lnTo>
                <a:lnTo>
                  <a:pt x="928458" y="505904"/>
                </a:lnTo>
                <a:lnTo>
                  <a:pt x="945451" y="502450"/>
                </a:lnTo>
                <a:lnTo>
                  <a:pt x="960704" y="492099"/>
                </a:lnTo>
                <a:lnTo>
                  <a:pt x="1020610" y="432320"/>
                </a:lnTo>
                <a:lnTo>
                  <a:pt x="1020610" y="689864"/>
                </a:lnTo>
                <a:lnTo>
                  <a:pt x="1016977" y="707720"/>
                </a:lnTo>
                <a:lnTo>
                  <a:pt x="1007071" y="722350"/>
                </a:lnTo>
                <a:lnTo>
                  <a:pt x="992428" y="732231"/>
                </a:lnTo>
                <a:lnTo>
                  <a:pt x="974534" y="735863"/>
                </a:lnTo>
                <a:lnTo>
                  <a:pt x="651992" y="735863"/>
                </a:lnTo>
                <a:lnTo>
                  <a:pt x="608418" y="742924"/>
                </a:lnTo>
                <a:lnTo>
                  <a:pt x="570484" y="762571"/>
                </a:lnTo>
                <a:lnTo>
                  <a:pt x="540524" y="792480"/>
                </a:lnTo>
                <a:lnTo>
                  <a:pt x="520839" y="830338"/>
                </a:lnTo>
                <a:lnTo>
                  <a:pt x="513753" y="873836"/>
                </a:lnTo>
                <a:lnTo>
                  <a:pt x="513753" y="926719"/>
                </a:lnTo>
                <a:lnTo>
                  <a:pt x="471690" y="943292"/>
                </a:lnTo>
                <a:lnTo>
                  <a:pt x="436029" y="968883"/>
                </a:lnTo>
                <a:lnTo>
                  <a:pt x="407784" y="1001750"/>
                </a:lnTo>
                <a:lnTo>
                  <a:pt x="387985" y="1040168"/>
                </a:lnTo>
                <a:lnTo>
                  <a:pt x="377659" y="1082421"/>
                </a:lnTo>
                <a:lnTo>
                  <a:pt x="377825" y="1126782"/>
                </a:lnTo>
                <a:lnTo>
                  <a:pt x="388912" y="1170647"/>
                </a:lnTo>
                <a:lnTo>
                  <a:pt x="409651" y="1209395"/>
                </a:lnTo>
                <a:lnTo>
                  <a:pt x="438594" y="1241755"/>
                </a:lnTo>
                <a:lnTo>
                  <a:pt x="474256" y="1266456"/>
                </a:lnTo>
                <a:lnTo>
                  <a:pt x="515150" y="1282217"/>
                </a:lnTo>
                <a:lnTo>
                  <a:pt x="559828" y="1287754"/>
                </a:lnTo>
                <a:lnTo>
                  <a:pt x="604520" y="1282217"/>
                </a:lnTo>
                <a:lnTo>
                  <a:pt x="645414" y="1266456"/>
                </a:lnTo>
                <a:lnTo>
                  <a:pt x="681075" y="1241755"/>
                </a:lnTo>
                <a:lnTo>
                  <a:pt x="710018" y="1209395"/>
                </a:lnTo>
                <a:lnTo>
                  <a:pt x="717308" y="1195768"/>
                </a:lnTo>
                <a:lnTo>
                  <a:pt x="730758" y="1170647"/>
                </a:lnTo>
                <a:lnTo>
                  <a:pt x="741845" y="1126782"/>
                </a:lnTo>
                <a:lnTo>
                  <a:pt x="742010" y="1081620"/>
                </a:lnTo>
                <a:lnTo>
                  <a:pt x="731685" y="1039139"/>
                </a:lnTo>
                <a:lnTo>
                  <a:pt x="717537" y="1011809"/>
                </a:lnTo>
                <a:lnTo>
                  <a:pt x="711885" y="1000887"/>
                </a:lnTo>
                <a:lnTo>
                  <a:pt x="683641" y="968375"/>
                </a:lnTo>
                <a:lnTo>
                  <a:pt x="651992" y="945984"/>
                </a:lnTo>
                <a:lnTo>
                  <a:pt x="651992" y="1103782"/>
                </a:lnTo>
                <a:lnTo>
                  <a:pt x="644715" y="1139507"/>
                </a:lnTo>
                <a:lnTo>
                  <a:pt x="624916" y="1168755"/>
                </a:lnTo>
                <a:lnTo>
                  <a:pt x="595617" y="1188516"/>
                </a:lnTo>
                <a:lnTo>
                  <a:pt x="559828" y="1195768"/>
                </a:lnTo>
                <a:lnTo>
                  <a:pt x="524052" y="1188516"/>
                </a:lnTo>
                <a:lnTo>
                  <a:pt x="494753" y="1168755"/>
                </a:lnTo>
                <a:lnTo>
                  <a:pt x="474954" y="1139507"/>
                </a:lnTo>
                <a:lnTo>
                  <a:pt x="467677" y="1103782"/>
                </a:lnTo>
                <a:lnTo>
                  <a:pt x="474954" y="1068070"/>
                </a:lnTo>
                <a:lnTo>
                  <a:pt x="494753" y="1038821"/>
                </a:lnTo>
                <a:lnTo>
                  <a:pt x="524052" y="1019060"/>
                </a:lnTo>
                <a:lnTo>
                  <a:pt x="559828" y="1011809"/>
                </a:lnTo>
                <a:lnTo>
                  <a:pt x="595617" y="1019060"/>
                </a:lnTo>
                <a:lnTo>
                  <a:pt x="624916" y="1038821"/>
                </a:lnTo>
                <a:lnTo>
                  <a:pt x="644715" y="1068070"/>
                </a:lnTo>
                <a:lnTo>
                  <a:pt x="651992" y="1103782"/>
                </a:lnTo>
                <a:lnTo>
                  <a:pt x="651992" y="945984"/>
                </a:lnTo>
                <a:lnTo>
                  <a:pt x="647979" y="943140"/>
                </a:lnTo>
                <a:lnTo>
                  <a:pt x="605917" y="926719"/>
                </a:lnTo>
                <a:lnTo>
                  <a:pt x="605917" y="873836"/>
                </a:lnTo>
                <a:lnTo>
                  <a:pt x="609549" y="855980"/>
                </a:lnTo>
                <a:lnTo>
                  <a:pt x="619442" y="841349"/>
                </a:lnTo>
                <a:lnTo>
                  <a:pt x="634098" y="831469"/>
                </a:lnTo>
                <a:lnTo>
                  <a:pt x="651992" y="827836"/>
                </a:lnTo>
                <a:lnTo>
                  <a:pt x="974534" y="827836"/>
                </a:lnTo>
                <a:lnTo>
                  <a:pt x="1018108" y="820775"/>
                </a:lnTo>
                <a:lnTo>
                  <a:pt x="1056030" y="801128"/>
                </a:lnTo>
                <a:lnTo>
                  <a:pt x="1086002" y="771220"/>
                </a:lnTo>
                <a:lnTo>
                  <a:pt x="1105687" y="733361"/>
                </a:lnTo>
                <a:lnTo>
                  <a:pt x="1112761" y="689864"/>
                </a:lnTo>
                <a:lnTo>
                  <a:pt x="1112761" y="432320"/>
                </a:lnTo>
                <a:lnTo>
                  <a:pt x="1172667" y="492099"/>
                </a:lnTo>
                <a:lnTo>
                  <a:pt x="1187932" y="502450"/>
                </a:lnTo>
                <a:lnTo>
                  <a:pt x="1204925" y="505904"/>
                </a:lnTo>
                <a:lnTo>
                  <a:pt x="1221905" y="502450"/>
                </a:lnTo>
                <a:lnTo>
                  <a:pt x="1237170" y="492099"/>
                </a:lnTo>
                <a:lnTo>
                  <a:pt x="1247546" y="476872"/>
                </a:lnTo>
                <a:lnTo>
                  <a:pt x="1251000" y="459917"/>
                </a:lnTo>
                <a:close/>
              </a:path>
              <a:path w="1527809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13" y="137972"/>
                </a:lnTo>
                <a:lnTo>
                  <a:pt x="43840" y="144551"/>
                </a:lnTo>
                <a:lnTo>
                  <a:pt x="24193" y="159537"/>
                </a:lnTo>
                <a:lnTo>
                  <a:pt x="11442" y="180987"/>
                </a:lnTo>
                <a:lnTo>
                  <a:pt x="6908" y="206959"/>
                </a:lnTo>
                <a:lnTo>
                  <a:pt x="10477" y="232943"/>
                </a:lnTo>
                <a:lnTo>
                  <a:pt x="23329" y="254393"/>
                </a:lnTo>
                <a:lnTo>
                  <a:pt x="43522" y="269379"/>
                </a:lnTo>
                <a:lnTo>
                  <a:pt x="69113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13" y="367931"/>
                </a:lnTo>
                <a:lnTo>
                  <a:pt x="41795" y="373214"/>
                </a:lnTo>
                <a:lnTo>
                  <a:pt x="19875" y="387769"/>
                </a:lnTo>
                <a:lnTo>
                  <a:pt x="5295" y="409651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13" y="505904"/>
                </a:lnTo>
                <a:lnTo>
                  <a:pt x="99072" y="505904"/>
                </a:lnTo>
                <a:lnTo>
                  <a:pt x="99072" y="597890"/>
                </a:lnTo>
                <a:lnTo>
                  <a:pt x="69113" y="597890"/>
                </a:lnTo>
                <a:lnTo>
                  <a:pt x="41795" y="603173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77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80"/>
                </a:lnTo>
                <a:lnTo>
                  <a:pt x="69113" y="735863"/>
                </a:lnTo>
                <a:lnTo>
                  <a:pt x="99072" y="735863"/>
                </a:lnTo>
                <a:lnTo>
                  <a:pt x="99072" y="827849"/>
                </a:lnTo>
                <a:lnTo>
                  <a:pt x="69113" y="827849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35"/>
                </a:lnTo>
                <a:lnTo>
                  <a:pt x="5295" y="924102"/>
                </a:lnTo>
                <a:lnTo>
                  <a:pt x="19875" y="945984"/>
                </a:lnTo>
                <a:lnTo>
                  <a:pt x="41795" y="960539"/>
                </a:lnTo>
                <a:lnTo>
                  <a:pt x="69113" y="965822"/>
                </a:lnTo>
                <a:lnTo>
                  <a:pt x="99072" y="965822"/>
                </a:lnTo>
                <a:lnTo>
                  <a:pt x="99072" y="1057795"/>
                </a:lnTo>
                <a:lnTo>
                  <a:pt x="69113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61"/>
                </a:lnTo>
                <a:lnTo>
                  <a:pt x="19875" y="1175943"/>
                </a:lnTo>
                <a:lnTo>
                  <a:pt x="41795" y="1190485"/>
                </a:lnTo>
                <a:lnTo>
                  <a:pt x="69113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13" y="1287754"/>
                </a:lnTo>
                <a:lnTo>
                  <a:pt x="41795" y="1293037"/>
                </a:lnTo>
                <a:lnTo>
                  <a:pt x="19875" y="1307592"/>
                </a:lnTo>
                <a:lnTo>
                  <a:pt x="5295" y="1329474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13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Things helpful to </a:t>
            </a:r>
            <a:r>
              <a:rPr dirty="0"/>
              <a:t>say </a:t>
            </a:r>
            <a:r>
              <a:rPr spc="-5" dirty="0"/>
              <a:t>in </a:t>
            </a:r>
            <a:r>
              <a:rPr dirty="0"/>
              <a:t>every  </a:t>
            </a:r>
            <a:r>
              <a:rPr spc="-5" dirty="0"/>
              <a:t>interview </a:t>
            </a:r>
            <a:r>
              <a:rPr dirty="0"/>
              <a:t>. .</a:t>
            </a:r>
            <a:r>
              <a:rPr spc="10" dirty="0"/>
              <a:t> </a:t>
            </a:r>
            <a:r>
              <a:rPr dirty="0"/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24075" y="1353041"/>
            <a:ext cx="7146290" cy="3042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60" dirty="0">
                <a:latin typeface="Arial"/>
                <a:cs typeface="Arial"/>
              </a:rPr>
              <a:t>“If </a:t>
            </a:r>
            <a:r>
              <a:rPr sz="2200" spc="-60" dirty="0">
                <a:latin typeface="Arial"/>
                <a:cs typeface="Arial"/>
              </a:rPr>
              <a:t>I </a:t>
            </a:r>
            <a:r>
              <a:rPr sz="2200" spc="-170" dirty="0">
                <a:latin typeface="Arial"/>
                <a:cs typeface="Arial"/>
              </a:rPr>
              <a:t>ask </a:t>
            </a:r>
            <a:r>
              <a:rPr sz="2200" spc="-175" dirty="0">
                <a:latin typeface="Arial"/>
                <a:cs typeface="Arial"/>
              </a:rPr>
              <a:t>a </a:t>
            </a:r>
            <a:r>
              <a:rPr sz="2200" spc="-70" dirty="0">
                <a:latin typeface="Arial"/>
                <a:cs typeface="Arial"/>
              </a:rPr>
              <a:t>question </a:t>
            </a:r>
            <a:r>
              <a:rPr sz="2200" spc="-90" dirty="0">
                <a:latin typeface="Arial"/>
                <a:cs typeface="Arial"/>
              </a:rPr>
              <a:t>you </a:t>
            </a:r>
            <a:r>
              <a:rPr sz="2200" spc="-10" dirty="0">
                <a:latin typeface="Arial"/>
                <a:cs typeface="Arial"/>
              </a:rPr>
              <a:t>don’t </a:t>
            </a:r>
            <a:r>
              <a:rPr sz="2200" spc="-85" dirty="0">
                <a:latin typeface="Arial"/>
                <a:cs typeface="Arial"/>
              </a:rPr>
              <a:t>understand, </a:t>
            </a:r>
            <a:r>
              <a:rPr sz="2200" spc="-125" dirty="0">
                <a:latin typeface="Arial"/>
                <a:cs typeface="Arial"/>
              </a:rPr>
              <a:t>please </a:t>
            </a:r>
            <a:r>
              <a:rPr sz="2200" spc="-5" dirty="0">
                <a:latin typeface="Arial"/>
                <a:cs typeface="Arial"/>
              </a:rPr>
              <a:t>tell</a:t>
            </a:r>
            <a:r>
              <a:rPr sz="2200" spc="-425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me.”</a:t>
            </a:r>
            <a:endParaRPr sz="2200">
              <a:latin typeface="Arial"/>
              <a:cs typeface="Arial"/>
            </a:endParaRPr>
          </a:p>
          <a:p>
            <a:pPr marL="355600" marR="19050" indent="-343535">
              <a:lnSpc>
                <a:spcPts val="2110"/>
              </a:lnSpc>
              <a:spcBef>
                <a:spcPts val="509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60" dirty="0">
                <a:latin typeface="Arial"/>
                <a:cs typeface="Arial"/>
              </a:rPr>
              <a:t>“If</a:t>
            </a:r>
            <a:r>
              <a:rPr sz="2200" spc="-409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I </a:t>
            </a:r>
            <a:r>
              <a:rPr sz="2200" spc="-170" dirty="0">
                <a:latin typeface="Arial"/>
                <a:cs typeface="Arial"/>
              </a:rPr>
              <a:t>ask </a:t>
            </a:r>
            <a:r>
              <a:rPr sz="2200" spc="-175" dirty="0">
                <a:latin typeface="Arial"/>
                <a:cs typeface="Arial"/>
              </a:rPr>
              <a:t>a </a:t>
            </a:r>
            <a:r>
              <a:rPr sz="2200" spc="-70" dirty="0">
                <a:latin typeface="Arial"/>
                <a:cs typeface="Arial"/>
              </a:rPr>
              <a:t>question </a:t>
            </a:r>
            <a:r>
              <a:rPr sz="2200" spc="-110" dirty="0">
                <a:latin typeface="Arial"/>
                <a:cs typeface="Arial"/>
              </a:rPr>
              <a:t>and </a:t>
            </a:r>
            <a:r>
              <a:rPr sz="2200" spc="-90" dirty="0">
                <a:latin typeface="Arial"/>
                <a:cs typeface="Arial"/>
              </a:rPr>
              <a:t>you </a:t>
            </a:r>
            <a:r>
              <a:rPr sz="2200" spc="-10" dirty="0">
                <a:latin typeface="Arial"/>
                <a:cs typeface="Arial"/>
              </a:rPr>
              <a:t>don’t </a:t>
            </a:r>
            <a:r>
              <a:rPr sz="2200" spc="-70" dirty="0">
                <a:latin typeface="Arial"/>
                <a:cs typeface="Arial"/>
              </a:rPr>
              <a:t>know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130" dirty="0">
                <a:latin typeface="Arial"/>
                <a:cs typeface="Arial"/>
              </a:rPr>
              <a:t>answer, </a:t>
            </a:r>
            <a:r>
              <a:rPr sz="2200" spc="-30" dirty="0">
                <a:latin typeface="Arial"/>
                <a:cs typeface="Arial"/>
              </a:rPr>
              <a:t>it’s </a:t>
            </a:r>
            <a:r>
              <a:rPr sz="2200" spc="-130" dirty="0">
                <a:latin typeface="Arial"/>
                <a:cs typeface="Arial"/>
              </a:rPr>
              <a:t>okay 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185" dirty="0">
                <a:latin typeface="Arial"/>
                <a:cs typeface="Arial"/>
              </a:rPr>
              <a:t>say </a:t>
            </a:r>
            <a:r>
              <a:rPr sz="2200" spc="-90" dirty="0">
                <a:latin typeface="Arial"/>
                <a:cs typeface="Arial"/>
              </a:rPr>
              <a:t>you </a:t>
            </a:r>
            <a:r>
              <a:rPr sz="2200" spc="-10" dirty="0">
                <a:latin typeface="Arial"/>
                <a:cs typeface="Arial"/>
              </a:rPr>
              <a:t>don’t</a:t>
            </a:r>
            <a:r>
              <a:rPr sz="2200" spc="-20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know.”</a:t>
            </a:r>
            <a:endParaRPr sz="2200">
              <a:latin typeface="Arial"/>
              <a:cs typeface="Arial"/>
            </a:endParaRPr>
          </a:p>
          <a:p>
            <a:pPr marL="355600" marR="447675" indent="-343535">
              <a:lnSpc>
                <a:spcPts val="2110"/>
              </a:lnSpc>
              <a:spcBef>
                <a:spcPts val="535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60" dirty="0">
                <a:latin typeface="Arial"/>
                <a:cs typeface="Arial"/>
              </a:rPr>
              <a:t>“If </a:t>
            </a:r>
            <a:r>
              <a:rPr sz="2200" spc="-90" dirty="0">
                <a:latin typeface="Arial"/>
                <a:cs typeface="Arial"/>
              </a:rPr>
              <a:t>you </a:t>
            </a:r>
            <a:r>
              <a:rPr sz="2200" spc="-25" dirty="0">
                <a:latin typeface="Arial"/>
                <a:cs typeface="Arial"/>
              </a:rPr>
              <a:t>think </a:t>
            </a:r>
            <a:r>
              <a:rPr sz="2200" spc="-75" dirty="0">
                <a:latin typeface="Arial"/>
                <a:cs typeface="Arial"/>
              </a:rPr>
              <a:t>I’ve </a:t>
            </a:r>
            <a:r>
              <a:rPr sz="2200" spc="-80" dirty="0">
                <a:latin typeface="Arial"/>
                <a:cs typeface="Arial"/>
              </a:rPr>
              <a:t>misunderstood </a:t>
            </a:r>
            <a:r>
              <a:rPr sz="2200" spc="-75" dirty="0">
                <a:latin typeface="Arial"/>
                <a:cs typeface="Arial"/>
              </a:rPr>
              <a:t>anything </a:t>
            </a:r>
            <a:r>
              <a:rPr sz="2200" spc="-90" dirty="0">
                <a:latin typeface="Arial"/>
                <a:cs typeface="Arial"/>
              </a:rPr>
              <a:t>you</a:t>
            </a:r>
            <a:r>
              <a:rPr sz="2200" spc="-445" dirty="0">
                <a:latin typeface="Arial"/>
                <a:cs typeface="Arial"/>
              </a:rPr>
              <a:t> </a:t>
            </a:r>
            <a:r>
              <a:rPr sz="2200" spc="-185" dirty="0">
                <a:latin typeface="Arial"/>
                <a:cs typeface="Arial"/>
              </a:rPr>
              <a:t>say </a:t>
            </a:r>
            <a:r>
              <a:rPr sz="2200" spc="-100" dirty="0">
                <a:latin typeface="Arial"/>
                <a:cs typeface="Arial"/>
              </a:rPr>
              <a:t>today,  </a:t>
            </a:r>
            <a:r>
              <a:rPr sz="2200" spc="-125" dirty="0">
                <a:latin typeface="Arial"/>
                <a:cs typeface="Arial"/>
              </a:rPr>
              <a:t>please </a:t>
            </a:r>
            <a:r>
              <a:rPr sz="2200" spc="-5" dirty="0">
                <a:latin typeface="Arial"/>
                <a:cs typeface="Arial"/>
              </a:rPr>
              <a:t>tell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me.”</a:t>
            </a:r>
            <a:endParaRPr sz="2200">
              <a:latin typeface="Arial"/>
              <a:cs typeface="Arial"/>
            </a:endParaRPr>
          </a:p>
          <a:p>
            <a:pPr marL="355600" marR="5080" indent="-343535">
              <a:lnSpc>
                <a:spcPts val="2110"/>
              </a:lnSpc>
              <a:spcBef>
                <a:spcPts val="530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65" dirty="0">
                <a:latin typeface="Arial"/>
                <a:cs typeface="Arial"/>
              </a:rPr>
              <a:t>“I </a:t>
            </a:r>
            <a:r>
              <a:rPr sz="2200" spc="-50" dirty="0">
                <a:latin typeface="Arial"/>
                <a:cs typeface="Arial"/>
              </a:rPr>
              <a:t>want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85" dirty="0">
                <a:latin typeface="Arial"/>
                <a:cs typeface="Arial"/>
              </a:rPr>
              <a:t>get </a:t>
            </a:r>
            <a:r>
              <a:rPr sz="2200" spc="-210" dirty="0">
                <a:latin typeface="Arial"/>
                <a:cs typeface="Arial"/>
              </a:rPr>
              <a:t>as </a:t>
            </a:r>
            <a:r>
              <a:rPr sz="2200" spc="-105" dirty="0">
                <a:latin typeface="Arial"/>
                <a:cs typeface="Arial"/>
              </a:rPr>
              <a:t>much </a:t>
            </a:r>
            <a:r>
              <a:rPr sz="2200" spc="-35" dirty="0">
                <a:latin typeface="Arial"/>
                <a:cs typeface="Arial"/>
              </a:rPr>
              <a:t>information </a:t>
            </a:r>
            <a:r>
              <a:rPr sz="2200" spc="-210" dirty="0">
                <a:latin typeface="Arial"/>
                <a:cs typeface="Arial"/>
              </a:rPr>
              <a:t>as </a:t>
            </a:r>
            <a:r>
              <a:rPr sz="2200" spc="-100" dirty="0">
                <a:latin typeface="Arial"/>
                <a:cs typeface="Arial"/>
              </a:rPr>
              <a:t>possible, </a:t>
            </a:r>
            <a:r>
              <a:rPr sz="2200" spc="-155" dirty="0">
                <a:latin typeface="Arial"/>
                <a:cs typeface="Arial"/>
              </a:rPr>
              <a:t>so </a:t>
            </a:r>
            <a:r>
              <a:rPr sz="2200" spc="-125" dirty="0">
                <a:latin typeface="Arial"/>
                <a:cs typeface="Arial"/>
              </a:rPr>
              <a:t>please</a:t>
            </a:r>
            <a:r>
              <a:rPr sz="2200" spc="-31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be  </a:t>
            </a:r>
            <a:r>
              <a:rPr sz="2200" spc="-60" dirty="0">
                <a:latin typeface="Arial"/>
                <a:cs typeface="Arial"/>
              </a:rPr>
              <a:t>detailed </a:t>
            </a:r>
            <a:r>
              <a:rPr sz="2200" spc="-30" dirty="0">
                <a:latin typeface="Arial"/>
                <a:cs typeface="Arial"/>
              </a:rPr>
              <a:t>in </a:t>
            </a:r>
            <a:r>
              <a:rPr sz="2200" spc="-45" dirty="0">
                <a:latin typeface="Arial"/>
                <a:cs typeface="Arial"/>
              </a:rPr>
              <a:t>what </a:t>
            </a:r>
            <a:r>
              <a:rPr sz="2200" spc="-90" dirty="0">
                <a:latin typeface="Arial"/>
                <a:cs typeface="Arial"/>
              </a:rPr>
              <a:t>you </a:t>
            </a:r>
            <a:r>
              <a:rPr sz="2200" spc="-114" dirty="0">
                <a:latin typeface="Arial"/>
                <a:cs typeface="Arial"/>
              </a:rPr>
              <a:t>share. And </a:t>
            </a:r>
            <a:r>
              <a:rPr sz="2200" spc="35" dirty="0">
                <a:latin typeface="Arial"/>
                <a:cs typeface="Arial"/>
              </a:rPr>
              <a:t>if </a:t>
            </a:r>
            <a:r>
              <a:rPr sz="2200" spc="-60" dirty="0">
                <a:latin typeface="Arial"/>
                <a:cs typeface="Arial"/>
              </a:rPr>
              <a:t>I </a:t>
            </a:r>
            <a:r>
              <a:rPr sz="2200" spc="-10" dirty="0">
                <a:latin typeface="Arial"/>
                <a:cs typeface="Arial"/>
              </a:rPr>
              <a:t>don’t </a:t>
            </a:r>
            <a:r>
              <a:rPr sz="2200" spc="-170" dirty="0">
                <a:latin typeface="Arial"/>
                <a:cs typeface="Arial"/>
              </a:rPr>
              <a:t>ask </a:t>
            </a:r>
            <a:r>
              <a:rPr sz="2200" spc="-55" dirty="0">
                <a:latin typeface="Arial"/>
                <a:cs typeface="Arial"/>
              </a:rPr>
              <a:t>about  </a:t>
            </a:r>
            <a:r>
              <a:rPr sz="2200" spc="-85" dirty="0">
                <a:latin typeface="Arial"/>
                <a:cs typeface="Arial"/>
              </a:rPr>
              <a:t>something </a:t>
            </a:r>
            <a:r>
              <a:rPr sz="2200" spc="-90" dirty="0">
                <a:latin typeface="Arial"/>
                <a:cs typeface="Arial"/>
              </a:rPr>
              <a:t>you </a:t>
            </a:r>
            <a:r>
              <a:rPr sz="2200" spc="-25" dirty="0">
                <a:latin typeface="Arial"/>
                <a:cs typeface="Arial"/>
              </a:rPr>
              <a:t>think </a:t>
            </a:r>
            <a:r>
              <a:rPr sz="2200" spc="-114" dirty="0">
                <a:latin typeface="Arial"/>
                <a:cs typeface="Arial"/>
              </a:rPr>
              <a:t>is </a:t>
            </a:r>
            <a:r>
              <a:rPr sz="2200" spc="-30" dirty="0">
                <a:latin typeface="Arial"/>
                <a:cs typeface="Arial"/>
              </a:rPr>
              <a:t>important, </a:t>
            </a:r>
            <a:r>
              <a:rPr sz="2200" spc="-125" dirty="0">
                <a:latin typeface="Arial"/>
                <a:cs typeface="Arial"/>
              </a:rPr>
              <a:t>please </a:t>
            </a:r>
            <a:r>
              <a:rPr sz="2200" spc="-5" dirty="0">
                <a:latin typeface="Arial"/>
                <a:cs typeface="Arial"/>
              </a:rPr>
              <a:t>tell</a:t>
            </a:r>
            <a:r>
              <a:rPr sz="2200" spc="-305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me.”</a:t>
            </a:r>
            <a:endParaRPr sz="2200">
              <a:latin typeface="Arial"/>
              <a:cs typeface="Arial"/>
            </a:endParaRPr>
          </a:p>
          <a:p>
            <a:pPr marL="355600" marR="262890" indent="-343535">
              <a:lnSpc>
                <a:spcPts val="2110"/>
              </a:lnSpc>
              <a:spcBef>
                <a:spcPts val="535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85" dirty="0">
                <a:latin typeface="Arial"/>
                <a:cs typeface="Arial"/>
              </a:rPr>
              <a:t>“To </a:t>
            </a:r>
            <a:r>
              <a:rPr sz="2200" spc="-75" dirty="0">
                <a:latin typeface="Arial"/>
                <a:cs typeface="Arial"/>
              </a:rPr>
              <a:t>do </a:t>
            </a:r>
            <a:r>
              <a:rPr sz="2200" spc="-114" dirty="0">
                <a:latin typeface="Arial"/>
                <a:cs typeface="Arial"/>
              </a:rPr>
              <a:t>my </a:t>
            </a:r>
            <a:r>
              <a:rPr sz="2200" spc="-45" dirty="0">
                <a:latin typeface="Arial"/>
                <a:cs typeface="Arial"/>
              </a:rPr>
              <a:t>job, </a:t>
            </a:r>
            <a:r>
              <a:rPr sz="2200" spc="-60" dirty="0">
                <a:latin typeface="Arial"/>
                <a:cs typeface="Arial"/>
              </a:rPr>
              <a:t>I </a:t>
            </a:r>
            <a:r>
              <a:rPr sz="2200" spc="-105" dirty="0">
                <a:latin typeface="Arial"/>
                <a:cs typeface="Arial"/>
              </a:rPr>
              <a:t>need </a:t>
            </a:r>
            <a:r>
              <a:rPr sz="2200" spc="-110" dirty="0">
                <a:latin typeface="Arial"/>
                <a:cs typeface="Arial"/>
              </a:rPr>
              <a:t>accurate </a:t>
            </a:r>
            <a:r>
              <a:rPr sz="2200" spc="-40" dirty="0">
                <a:latin typeface="Arial"/>
                <a:cs typeface="Arial"/>
              </a:rPr>
              <a:t>information. </a:t>
            </a:r>
            <a:r>
              <a:rPr sz="2200" spc="-265" dirty="0">
                <a:latin typeface="Arial"/>
                <a:cs typeface="Arial"/>
              </a:rPr>
              <a:t>So </a:t>
            </a:r>
            <a:r>
              <a:rPr sz="2200" spc="-60" dirty="0">
                <a:latin typeface="Arial"/>
                <a:cs typeface="Arial"/>
              </a:rPr>
              <a:t>I </a:t>
            </a:r>
            <a:r>
              <a:rPr sz="2200" spc="-130" dirty="0">
                <a:latin typeface="Arial"/>
                <a:cs typeface="Arial"/>
              </a:rPr>
              <a:t>always  </a:t>
            </a:r>
            <a:r>
              <a:rPr sz="2200" spc="-60" dirty="0">
                <a:latin typeface="Arial"/>
                <a:cs typeface="Arial"/>
              </a:rPr>
              <a:t>remind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every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witness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that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it’s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important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to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tell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truth.”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0200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9159" rIns="0" bIns="0" rtlCol="0">
            <a:spAutoFit/>
          </a:bodyPr>
          <a:lstStyle/>
          <a:p>
            <a:pPr marL="1235710" marR="5080">
              <a:lnSpc>
                <a:spcPts val="3890"/>
              </a:lnSpc>
              <a:spcBef>
                <a:spcPts val="585"/>
              </a:spcBef>
            </a:pPr>
            <a:r>
              <a:rPr spc="-5" dirty="0"/>
              <a:t>How do </a:t>
            </a:r>
            <a:r>
              <a:rPr dirty="0"/>
              <a:t>I ask questions </a:t>
            </a:r>
            <a:r>
              <a:rPr spc="-5" dirty="0"/>
              <a:t>in</a:t>
            </a:r>
            <a:r>
              <a:rPr spc="-90" dirty="0"/>
              <a:t> </a:t>
            </a:r>
            <a:r>
              <a:rPr spc="-5" dirty="0"/>
              <a:t>the  substantive </a:t>
            </a:r>
            <a:r>
              <a:rPr dirty="0"/>
              <a:t>phase?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24075" y="1339850"/>
            <a:ext cx="4233545" cy="30746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4965" marR="515620" indent="-342900">
              <a:lnSpc>
                <a:spcPct val="80000"/>
              </a:lnSpc>
              <a:spcBef>
                <a:spcPts val="58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95" dirty="0">
                <a:latin typeface="Arial"/>
                <a:cs typeface="Arial"/>
              </a:rPr>
              <a:t>Open-ended and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non-suggestive  </a:t>
            </a:r>
            <a:r>
              <a:rPr sz="2000" spc="-45" dirty="0">
                <a:latin typeface="Arial"/>
                <a:cs typeface="Arial"/>
              </a:rPr>
              <a:t>invitations</a:t>
            </a:r>
            <a:endParaRPr sz="2000">
              <a:latin typeface="Arial"/>
              <a:cs typeface="Arial"/>
            </a:endParaRPr>
          </a:p>
          <a:p>
            <a:pPr marL="354965" marR="517525" indent="-342900">
              <a:lnSpc>
                <a:spcPct val="8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70" dirty="0">
                <a:latin typeface="Arial"/>
                <a:cs typeface="Arial"/>
              </a:rPr>
              <a:t>Use </a:t>
            </a:r>
            <a:r>
              <a:rPr sz="2000" spc="-30" dirty="0">
                <a:latin typeface="Arial"/>
                <a:cs typeface="Arial"/>
              </a:rPr>
              <a:t>facilitator </a:t>
            </a:r>
            <a:r>
              <a:rPr sz="2000" spc="-80" dirty="0">
                <a:latin typeface="Arial"/>
                <a:cs typeface="Arial"/>
              </a:rPr>
              <a:t>words </a:t>
            </a:r>
            <a:r>
              <a:rPr sz="2000" spc="15" dirty="0">
                <a:latin typeface="Arial"/>
                <a:cs typeface="Arial"/>
              </a:rPr>
              <a:t>to </a:t>
            </a:r>
            <a:r>
              <a:rPr sz="2000" spc="-114" dirty="0">
                <a:latin typeface="Arial"/>
                <a:cs typeface="Arial"/>
              </a:rPr>
              <a:t>keep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  </a:t>
            </a:r>
            <a:r>
              <a:rPr sz="2000" spc="-55" dirty="0">
                <a:latin typeface="Arial"/>
                <a:cs typeface="Arial"/>
              </a:rPr>
              <a:t>narrative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flowing</a:t>
            </a:r>
            <a:endParaRPr sz="2000">
              <a:latin typeface="Arial"/>
              <a:cs typeface="Arial"/>
            </a:endParaRPr>
          </a:p>
          <a:p>
            <a:pPr marL="354965" marR="681990" indent="-342900">
              <a:lnSpc>
                <a:spcPct val="8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70" dirty="0">
                <a:latin typeface="Arial"/>
                <a:cs typeface="Arial"/>
              </a:rPr>
              <a:t>Use </a:t>
            </a:r>
            <a:r>
              <a:rPr sz="2000" spc="-60" dirty="0">
                <a:latin typeface="Arial"/>
                <a:cs typeface="Arial"/>
              </a:rPr>
              <a:t>cued-invitations </a:t>
            </a:r>
            <a:r>
              <a:rPr sz="2000" spc="15" dirty="0">
                <a:latin typeface="Arial"/>
                <a:cs typeface="Arial"/>
              </a:rPr>
              <a:t>to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expand  </a:t>
            </a:r>
            <a:r>
              <a:rPr sz="2000" spc="-40" dirty="0">
                <a:latin typeface="Arial"/>
                <a:cs typeface="Arial"/>
              </a:rPr>
              <a:t>particular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topics</a:t>
            </a:r>
            <a:endParaRPr sz="2000">
              <a:latin typeface="Arial"/>
              <a:cs typeface="Arial"/>
            </a:endParaRPr>
          </a:p>
          <a:p>
            <a:pPr marL="354965" marR="170815" indent="-342900">
              <a:lnSpc>
                <a:spcPct val="8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25" dirty="0">
                <a:latin typeface="Arial"/>
                <a:cs typeface="Arial"/>
              </a:rPr>
              <a:t>Delay </a:t>
            </a:r>
            <a:r>
              <a:rPr sz="2000" spc="-135" dirty="0">
                <a:latin typeface="Arial"/>
                <a:cs typeface="Arial"/>
              </a:rPr>
              <a:t>use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55" dirty="0">
                <a:latin typeface="Arial"/>
                <a:cs typeface="Arial"/>
              </a:rPr>
              <a:t>recognition prompts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spc="-185" dirty="0">
                <a:latin typeface="Arial"/>
                <a:cs typeface="Arial"/>
              </a:rPr>
              <a:t>as  </a:t>
            </a:r>
            <a:r>
              <a:rPr sz="2000" spc="-70" dirty="0">
                <a:latin typeface="Arial"/>
                <a:cs typeface="Arial"/>
              </a:rPr>
              <a:t>long </a:t>
            </a:r>
            <a:r>
              <a:rPr sz="2000" spc="-185" dirty="0">
                <a:latin typeface="Arial"/>
                <a:cs typeface="Arial"/>
              </a:rPr>
              <a:t>as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possible</a:t>
            </a:r>
            <a:endParaRPr sz="20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90" dirty="0">
                <a:latin typeface="Arial"/>
                <a:cs typeface="Arial"/>
              </a:rPr>
              <a:t>Avoid </a:t>
            </a:r>
            <a:r>
              <a:rPr sz="2000" spc="-110" dirty="0">
                <a:latin typeface="Arial"/>
                <a:cs typeface="Arial"/>
              </a:rPr>
              <a:t>suggestive </a:t>
            </a:r>
            <a:r>
              <a:rPr sz="2000" spc="-15" dirty="0">
                <a:latin typeface="Arial"/>
                <a:cs typeface="Arial"/>
              </a:rPr>
              <a:t>or </a:t>
            </a:r>
            <a:r>
              <a:rPr sz="2000" spc="-80" dirty="0">
                <a:latin typeface="Arial"/>
                <a:cs typeface="Arial"/>
              </a:rPr>
              <a:t>leading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questions</a:t>
            </a:r>
            <a:endParaRPr sz="2000">
              <a:latin typeface="Arial"/>
              <a:cs typeface="Arial"/>
            </a:endParaRPr>
          </a:p>
          <a:p>
            <a:pPr marL="354965" marR="205104" indent="-342900">
              <a:lnSpc>
                <a:spcPct val="8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215" dirty="0">
                <a:latin typeface="Arial"/>
                <a:cs typeface="Arial"/>
              </a:rPr>
              <a:t>Save </a:t>
            </a:r>
            <a:r>
              <a:rPr sz="2000" spc="-60" dirty="0">
                <a:latin typeface="Arial"/>
                <a:cs typeface="Arial"/>
              </a:rPr>
              <a:t>externally </a:t>
            </a:r>
            <a:r>
              <a:rPr sz="2000" spc="-65" dirty="0">
                <a:latin typeface="Arial"/>
                <a:cs typeface="Arial"/>
              </a:rPr>
              <a:t>derived </a:t>
            </a:r>
            <a:r>
              <a:rPr sz="2000" spc="-30" dirty="0">
                <a:latin typeface="Arial"/>
                <a:cs typeface="Arial"/>
              </a:rPr>
              <a:t>information  </a:t>
            </a:r>
            <a:r>
              <a:rPr sz="2000" spc="-5" dirty="0">
                <a:latin typeface="Arial"/>
                <a:cs typeface="Arial"/>
              </a:rPr>
              <a:t>for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last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Funnel "/>
          <p:cNvSpPr/>
          <p:nvPr/>
        </p:nvSpPr>
        <p:spPr>
          <a:xfrm>
            <a:off x="6230499" y="1715621"/>
            <a:ext cx="2134235" cy="2130425"/>
          </a:xfrm>
          <a:custGeom>
            <a:avLst/>
            <a:gdLst/>
            <a:ahLst/>
            <a:cxnLst/>
            <a:rect l="l" t="t" r="r" b="b"/>
            <a:pathLst>
              <a:path w="2134234" h="2130425">
                <a:moveTo>
                  <a:pt x="941442" y="2129865"/>
                </a:moveTo>
                <a:lnTo>
                  <a:pt x="941442" y="1879293"/>
                </a:lnTo>
                <a:lnTo>
                  <a:pt x="941442" y="939615"/>
                </a:lnTo>
                <a:lnTo>
                  <a:pt x="0" y="0"/>
                </a:lnTo>
                <a:lnTo>
                  <a:pt x="2133896" y="0"/>
                </a:lnTo>
                <a:lnTo>
                  <a:pt x="1192485" y="939615"/>
                </a:lnTo>
                <a:lnTo>
                  <a:pt x="1192485" y="1879293"/>
                </a:lnTo>
                <a:lnTo>
                  <a:pt x="941442" y="2129865"/>
                </a:lnTo>
                <a:close/>
              </a:path>
            </a:pathLst>
          </a:custGeom>
          <a:solidFill>
            <a:srgbClr val="437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286000" cy="5143500"/>
          </a:xfrm>
          <a:custGeom>
            <a:avLst/>
            <a:gdLst/>
            <a:ahLst/>
            <a:cxnLst/>
            <a:rect l="l" t="t" r="r" b="b"/>
            <a:pathLst>
              <a:path w="2286000" h="5143500">
                <a:moveTo>
                  <a:pt x="2286000" y="0"/>
                </a:moveTo>
                <a:lnTo>
                  <a:pt x="0" y="0"/>
                </a:lnTo>
                <a:lnTo>
                  <a:pt x="0" y="5143500"/>
                </a:lnTo>
                <a:lnTo>
                  <a:pt x="2286000" y="5143500"/>
                </a:lnTo>
                <a:lnTo>
                  <a:pt x="2286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623" y="554990"/>
            <a:ext cx="1783714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</a:rPr>
              <a:t>Examples</a:t>
            </a:r>
            <a:r>
              <a:rPr sz="2200" spc="-60" dirty="0">
                <a:solidFill>
                  <a:srgbClr val="FFFFFF"/>
                </a:solidFill>
              </a:rPr>
              <a:t> </a:t>
            </a:r>
            <a:r>
              <a:rPr sz="2200" spc="-5" dirty="0">
                <a:solidFill>
                  <a:srgbClr val="FFFFFF"/>
                </a:solidFill>
              </a:rPr>
              <a:t>of  </a:t>
            </a:r>
            <a:r>
              <a:rPr sz="2200" spc="-10" dirty="0">
                <a:solidFill>
                  <a:srgbClr val="FFFFFF"/>
                </a:solidFill>
              </a:rPr>
              <a:t>open  </a:t>
            </a:r>
            <a:r>
              <a:rPr sz="2200" spc="-5" dirty="0">
                <a:solidFill>
                  <a:srgbClr val="FFFFFF"/>
                </a:solidFill>
              </a:rPr>
              <a:t>invitations</a:t>
            </a:r>
            <a:endParaRPr sz="2200"/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02052" y="941832"/>
            <a:ext cx="6065520" cy="763905"/>
            <a:chOff x="2702052" y="941832"/>
            <a:chExt cx="6065520" cy="763905"/>
          </a:xfrm>
        </p:grpSpPr>
        <p:sp>
          <p:nvSpPr>
            <p:cNvPr id="5" name="object 5"/>
            <p:cNvSpPr/>
            <p:nvPr/>
          </p:nvSpPr>
          <p:spPr>
            <a:xfrm>
              <a:off x="2702052" y="941832"/>
              <a:ext cx="6065519" cy="763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44723" y="961646"/>
              <a:ext cx="5980430" cy="678180"/>
            </a:xfrm>
            <a:custGeom>
              <a:avLst/>
              <a:gdLst/>
              <a:ahLst/>
              <a:cxnLst/>
              <a:rect l="l" t="t" r="r" b="b"/>
              <a:pathLst>
                <a:path w="5980430" h="678180">
                  <a:moveTo>
                    <a:pt x="5912358" y="0"/>
                  </a:moveTo>
                  <a:lnTo>
                    <a:pt x="67818" y="0"/>
                  </a:lnTo>
                  <a:lnTo>
                    <a:pt x="41421" y="5329"/>
                  </a:lnTo>
                  <a:lnTo>
                    <a:pt x="19864" y="19864"/>
                  </a:lnTo>
                  <a:lnTo>
                    <a:pt x="5329" y="41421"/>
                  </a:lnTo>
                  <a:lnTo>
                    <a:pt x="0" y="67817"/>
                  </a:lnTo>
                  <a:lnTo>
                    <a:pt x="0" y="610361"/>
                  </a:lnTo>
                  <a:lnTo>
                    <a:pt x="5329" y="636758"/>
                  </a:lnTo>
                  <a:lnTo>
                    <a:pt x="19864" y="658315"/>
                  </a:lnTo>
                  <a:lnTo>
                    <a:pt x="41421" y="672850"/>
                  </a:lnTo>
                  <a:lnTo>
                    <a:pt x="67818" y="678179"/>
                  </a:lnTo>
                  <a:lnTo>
                    <a:pt x="5912358" y="678179"/>
                  </a:lnTo>
                  <a:lnTo>
                    <a:pt x="5938754" y="672850"/>
                  </a:lnTo>
                  <a:lnTo>
                    <a:pt x="5960311" y="658315"/>
                  </a:lnTo>
                  <a:lnTo>
                    <a:pt x="5974846" y="636758"/>
                  </a:lnTo>
                  <a:lnTo>
                    <a:pt x="5980176" y="610361"/>
                  </a:lnTo>
                  <a:lnTo>
                    <a:pt x="5980176" y="67817"/>
                  </a:lnTo>
                  <a:lnTo>
                    <a:pt x="5974846" y="41421"/>
                  </a:lnTo>
                  <a:lnTo>
                    <a:pt x="5960311" y="19864"/>
                  </a:lnTo>
                  <a:lnTo>
                    <a:pt x="5938754" y="5329"/>
                  </a:lnTo>
                  <a:lnTo>
                    <a:pt x="5912358" y="0"/>
                  </a:lnTo>
                  <a:close/>
                </a:path>
              </a:pathLst>
            </a:custGeom>
            <a:solidFill>
              <a:srgbClr val="E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07792" y="1094232"/>
              <a:ext cx="457199" cy="4587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98782" y="1145125"/>
              <a:ext cx="275168" cy="3108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586787" y="1130059"/>
            <a:ext cx="3576954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5" dirty="0">
                <a:latin typeface="Arial"/>
                <a:cs typeface="Arial"/>
              </a:rPr>
              <a:t>“Tell </a:t>
            </a:r>
            <a:r>
              <a:rPr sz="1900" spc="-95" dirty="0">
                <a:latin typeface="Arial"/>
                <a:cs typeface="Arial"/>
              </a:rPr>
              <a:t>me </a:t>
            </a:r>
            <a:r>
              <a:rPr sz="1900" spc="-35" dirty="0">
                <a:latin typeface="Arial"/>
                <a:cs typeface="Arial"/>
              </a:rPr>
              <a:t>what </a:t>
            </a:r>
            <a:r>
              <a:rPr sz="1900" spc="-90" dirty="0">
                <a:latin typeface="Arial"/>
                <a:cs typeface="Arial"/>
              </a:rPr>
              <a:t>happened </a:t>
            </a:r>
            <a:r>
              <a:rPr sz="1900" spc="-5" dirty="0">
                <a:latin typeface="Arial"/>
                <a:cs typeface="Arial"/>
              </a:rPr>
              <a:t>that</a:t>
            </a:r>
            <a:r>
              <a:rPr sz="1900" spc="-235" dirty="0">
                <a:latin typeface="Arial"/>
                <a:cs typeface="Arial"/>
              </a:rPr>
              <a:t> </a:t>
            </a:r>
            <a:r>
              <a:rPr sz="1900" spc="-35" dirty="0">
                <a:latin typeface="Arial"/>
                <a:cs typeface="Arial"/>
              </a:rPr>
              <a:t>night.”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02052" y="1789176"/>
            <a:ext cx="6065520" cy="763905"/>
            <a:chOff x="2702052" y="1789176"/>
            <a:chExt cx="6065520" cy="763905"/>
          </a:xfrm>
        </p:grpSpPr>
        <p:sp>
          <p:nvSpPr>
            <p:cNvPr id="11" name="object 11"/>
            <p:cNvSpPr/>
            <p:nvPr/>
          </p:nvSpPr>
          <p:spPr>
            <a:xfrm>
              <a:off x="2702052" y="1789176"/>
              <a:ext cx="6065519" cy="763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44723" y="1808990"/>
              <a:ext cx="5980430" cy="678180"/>
            </a:xfrm>
            <a:custGeom>
              <a:avLst/>
              <a:gdLst/>
              <a:ahLst/>
              <a:cxnLst/>
              <a:rect l="l" t="t" r="r" b="b"/>
              <a:pathLst>
                <a:path w="5980430" h="678180">
                  <a:moveTo>
                    <a:pt x="5912358" y="0"/>
                  </a:moveTo>
                  <a:lnTo>
                    <a:pt x="67818" y="0"/>
                  </a:lnTo>
                  <a:lnTo>
                    <a:pt x="41421" y="5329"/>
                  </a:lnTo>
                  <a:lnTo>
                    <a:pt x="19864" y="19864"/>
                  </a:lnTo>
                  <a:lnTo>
                    <a:pt x="5329" y="41421"/>
                  </a:lnTo>
                  <a:lnTo>
                    <a:pt x="0" y="67817"/>
                  </a:lnTo>
                  <a:lnTo>
                    <a:pt x="0" y="610361"/>
                  </a:lnTo>
                  <a:lnTo>
                    <a:pt x="5329" y="636758"/>
                  </a:lnTo>
                  <a:lnTo>
                    <a:pt x="19864" y="658315"/>
                  </a:lnTo>
                  <a:lnTo>
                    <a:pt x="41421" y="672850"/>
                  </a:lnTo>
                  <a:lnTo>
                    <a:pt x="67818" y="678179"/>
                  </a:lnTo>
                  <a:lnTo>
                    <a:pt x="5912358" y="678179"/>
                  </a:lnTo>
                  <a:lnTo>
                    <a:pt x="5938754" y="672850"/>
                  </a:lnTo>
                  <a:lnTo>
                    <a:pt x="5960311" y="658315"/>
                  </a:lnTo>
                  <a:lnTo>
                    <a:pt x="5974846" y="636758"/>
                  </a:lnTo>
                  <a:lnTo>
                    <a:pt x="5980176" y="610361"/>
                  </a:lnTo>
                  <a:lnTo>
                    <a:pt x="5980176" y="67817"/>
                  </a:lnTo>
                  <a:lnTo>
                    <a:pt x="5974846" y="41421"/>
                  </a:lnTo>
                  <a:lnTo>
                    <a:pt x="5960311" y="19864"/>
                  </a:lnTo>
                  <a:lnTo>
                    <a:pt x="5938754" y="5329"/>
                  </a:lnTo>
                  <a:lnTo>
                    <a:pt x="5912358" y="0"/>
                  </a:lnTo>
                  <a:close/>
                </a:path>
              </a:pathLst>
            </a:custGeom>
            <a:solidFill>
              <a:srgbClr val="E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07792" y="1941576"/>
              <a:ext cx="457199" cy="4587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86952" y="2206405"/>
              <a:ext cx="77537" cy="777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04740" y="2016017"/>
              <a:ext cx="77537" cy="777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04731" y="2013534"/>
              <a:ext cx="264160" cy="270510"/>
            </a:xfrm>
            <a:custGeom>
              <a:avLst/>
              <a:gdLst/>
              <a:ahLst/>
              <a:cxnLst/>
              <a:rect l="l" t="t" r="r" b="b"/>
              <a:pathLst>
                <a:path w="264160" h="270510">
                  <a:moveTo>
                    <a:pt x="77546" y="192646"/>
                  </a:moveTo>
                  <a:lnTo>
                    <a:pt x="0" y="192646"/>
                  </a:lnTo>
                  <a:lnTo>
                    <a:pt x="0" y="270357"/>
                  </a:lnTo>
                  <a:lnTo>
                    <a:pt x="77546" y="270357"/>
                  </a:lnTo>
                  <a:lnTo>
                    <a:pt x="77546" y="192646"/>
                  </a:lnTo>
                  <a:close/>
                </a:path>
                <a:path w="264160" h="270510">
                  <a:moveTo>
                    <a:pt x="263588" y="41300"/>
                  </a:moveTo>
                  <a:lnTo>
                    <a:pt x="220980" y="0"/>
                  </a:lnTo>
                  <a:lnTo>
                    <a:pt x="178371" y="41300"/>
                  </a:lnTo>
                  <a:lnTo>
                    <a:pt x="220980" y="84010"/>
                  </a:lnTo>
                  <a:lnTo>
                    <a:pt x="263588" y="41300"/>
                  </a:lnTo>
                  <a:close/>
                </a:path>
              </a:pathLst>
            </a:custGeom>
            <a:solidFill>
              <a:srgbClr val="184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02052" y="2636520"/>
            <a:ext cx="6065520" cy="763905"/>
            <a:chOff x="2702052" y="2636520"/>
            <a:chExt cx="6065520" cy="763905"/>
          </a:xfrm>
        </p:grpSpPr>
        <p:sp>
          <p:nvSpPr>
            <p:cNvPr id="18" name="object 18"/>
            <p:cNvSpPr/>
            <p:nvPr/>
          </p:nvSpPr>
          <p:spPr>
            <a:xfrm>
              <a:off x="2702052" y="2636520"/>
              <a:ext cx="6065519" cy="763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44723" y="2656333"/>
              <a:ext cx="5980430" cy="678180"/>
            </a:xfrm>
            <a:custGeom>
              <a:avLst/>
              <a:gdLst/>
              <a:ahLst/>
              <a:cxnLst/>
              <a:rect l="l" t="t" r="r" b="b"/>
              <a:pathLst>
                <a:path w="5980430" h="678179">
                  <a:moveTo>
                    <a:pt x="5912358" y="0"/>
                  </a:moveTo>
                  <a:lnTo>
                    <a:pt x="67818" y="0"/>
                  </a:lnTo>
                  <a:lnTo>
                    <a:pt x="41421" y="5329"/>
                  </a:lnTo>
                  <a:lnTo>
                    <a:pt x="19864" y="19864"/>
                  </a:lnTo>
                  <a:lnTo>
                    <a:pt x="5329" y="41421"/>
                  </a:lnTo>
                  <a:lnTo>
                    <a:pt x="0" y="67818"/>
                  </a:lnTo>
                  <a:lnTo>
                    <a:pt x="0" y="610362"/>
                  </a:lnTo>
                  <a:lnTo>
                    <a:pt x="5329" y="636758"/>
                  </a:lnTo>
                  <a:lnTo>
                    <a:pt x="19864" y="658315"/>
                  </a:lnTo>
                  <a:lnTo>
                    <a:pt x="41421" y="672850"/>
                  </a:lnTo>
                  <a:lnTo>
                    <a:pt x="67818" y="678180"/>
                  </a:lnTo>
                  <a:lnTo>
                    <a:pt x="5912358" y="678180"/>
                  </a:lnTo>
                  <a:lnTo>
                    <a:pt x="5938754" y="672850"/>
                  </a:lnTo>
                  <a:lnTo>
                    <a:pt x="5960311" y="658315"/>
                  </a:lnTo>
                  <a:lnTo>
                    <a:pt x="5974846" y="636758"/>
                  </a:lnTo>
                  <a:lnTo>
                    <a:pt x="5980176" y="610362"/>
                  </a:lnTo>
                  <a:lnTo>
                    <a:pt x="5980176" y="67818"/>
                  </a:lnTo>
                  <a:lnTo>
                    <a:pt x="5974846" y="41421"/>
                  </a:lnTo>
                  <a:lnTo>
                    <a:pt x="5960311" y="19864"/>
                  </a:lnTo>
                  <a:lnTo>
                    <a:pt x="5938754" y="5329"/>
                  </a:lnTo>
                  <a:lnTo>
                    <a:pt x="5912358" y="0"/>
                  </a:lnTo>
                  <a:close/>
                </a:path>
              </a:pathLst>
            </a:custGeom>
            <a:solidFill>
              <a:srgbClr val="E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07792" y="2788920"/>
              <a:ext cx="457199" cy="45872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04696" y="2874784"/>
              <a:ext cx="264160" cy="241300"/>
            </a:xfrm>
            <a:custGeom>
              <a:avLst/>
              <a:gdLst/>
              <a:ahLst/>
              <a:cxnLst/>
              <a:rect l="l" t="t" r="r" b="b"/>
              <a:pathLst>
                <a:path w="264160" h="241300">
                  <a:moveTo>
                    <a:pt x="250488" y="187356"/>
                  </a:moveTo>
                  <a:lnTo>
                    <a:pt x="13223" y="187356"/>
                  </a:lnTo>
                  <a:lnTo>
                    <a:pt x="5900" y="187314"/>
                  </a:lnTo>
                  <a:lnTo>
                    <a:pt x="0" y="181330"/>
                  </a:lnTo>
                  <a:lnTo>
                    <a:pt x="0" y="6026"/>
                  </a:lnTo>
                  <a:lnTo>
                    <a:pt x="5900" y="42"/>
                  </a:lnTo>
                  <a:lnTo>
                    <a:pt x="13223" y="0"/>
                  </a:lnTo>
                  <a:lnTo>
                    <a:pt x="250488" y="0"/>
                  </a:lnTo>
                  <a:lnTo>
                    <a:pt x="257811" y="42"/>
                  </a:lnTo>
                  <a:lnTo>
                    <a:pt x="263712" y="6026"/>
                  </a:lnTo>
                  <a:lnTo>
                    <a:pt x="263669" y="73823"/>
                  </a:lnTo>
                  <a:lnTo>
                    <a:pt x="69826" y="73823"/>
                  </a:lnTo>
                  <a:lnTo>
                    <a:pt x="62281" y="75350"/>
                  </a:lnTo>
                  <a:lnTo>
                    <a:pt x="56120" y="79514"/>
                  </a:lnTo>
                  <a:lnTo>
                    <a:pt x="51965" y="85689"/>
                  </a:lnTo>
                  <a:lnTo>
                    <a:pt x="50441" y="93251"/>
                  </a:lnTo>
                  <a:lnTo>
                    <a:pt x="51965" y="100812"/>
                  </a:lnTo>
                  <a:lnTo>
                    <a:pt x="56120" y="106987"/>
                  </a:lnTo>
                  <a:lnTo>
                    <a:pt x="62281" y="111151"/>
                  </a:lnTo>
                  <a:lnTo>
                    <a:pt x="69826" y="112678"/>
                  </a:lnTo>
                  <a:lnTo>
                    <a:pt x="263669" y="112678"/>
                  </a:lnTo>
                  <a:lnTo>
                    <a:pt x="263712" y="181330"/>
                  </a:lnTo>
                  <a:lnTo>
                    <a:pt x="257811" y="187314"/>
                  </a:lnTo>
                  <a:lnTo>
                    <a:pt x="250488" y="187356"/>
                  </a:lnTo>
                  <a:close/>
                </a:path>
                <a:path w="264160" h="241300">
                  <a:moveTo>
                    <a:pt x="131856" y="112678"/>
                  </a:moveTo>
                  <a:lnTo>
                    <a:pt x="69826" y="112678"/>
                  </a:lnTo>
                  <a:lnTo>
                    <a:pt x="77370" y="111151"/>
                  </a:lnTo>
                  <a:lnTo>
                    <a:pt x="83532" y="106987"/>
                  </a:lnTo>
                  <a:lnTo>
                    <a:pt x="87686" y="100812"/>
                  </a:lnTo>
                  <a:lnTo>
                    <a:pt x="89210" y="93251"/>
                  </a:lnTo>
                  <a:lnTo>
                    <a:pt x="87686" y="85689"/>
                  </a:lnTo>
                  <a:lnTo>
                    <a:pt x="83532" y="79514"/>
                  </a:lnTo>
                  <a:lnTo>
                    <a:pt x="77370" y="75350"/>
                  </a:lnTo>
                  <a:lnTo>
                    <a:pt x="69826" y="73823"/>
                  </a:lnTo>
                  <a:lnTo>
                    <a:pt x="131856" y="73823"/>
                  </a:lnTo>
                  <a:lnTo>
                    <a:pt x="124311" y="75350"/>
                  </a:lnTo>
                  <a:lnTo>
                    <a:pt x="118149" y="79514"/>
                  </a:lnTo>
                  <a:lnTo>
                    <a:pt x="113995" y="85689"/>
                  </a:lnTo>
                  <a:lnTo>
                    <a:pt x="112471" y="93251"/>
                  </a:lnTo>
                  <a:lnTo>
                    <a:pt x="113995" y="100812"/>
                  </a:lnTo>
                  <a:lnTo>
                    <a:pt x="118149" y="106987"/>
                  </a:lnTo>
                  <a:lnTo>
                    <a:pt x="124311" y="111151"/>
                  </a:lnTo>
                  <a:lnTo>
                    <a:pt x="131856" y="112678"/>
                  </a:lnTo>
                  <a:close/>
                </a:path>
                <a:path w="264160" h="241300">
                  <a:moveTo>
                    <a:pt x="193885" y="112678"/>
                  </a:moveTo>
                  <a:lnTo>
                    <a:pt x="131856" y="112678"/>
                  </a:lnTo>
                  <a:lnTo>
                    <a:pt x="139400" y="111151"/>
                  </a:lnTo>
                  <a:lnTo>
                    <a:pt x="145562" y="106987"/>
                  </a:lnTo>
                  <a:lnTo>
                    <a:pt x="149716" y="100812"/>
                  </a:lnTo>
                  <a:lnTo>
                    <a:pt x="151240" y="93251"/>
                  </a:lnTo>
                  <a:lnTo>
                    <a:pt x="149716" y="85689"/>
                  </a:lnTo>
                  <a:lnTo>
                    <a:pt x="145562" y="79514"/>
                  </a:lnTo>
                  <a:lnTo>
                    <a:pt x="139400" y="75350"/>
                  </a:lnTo>
                  <a:lnTo>
                    <a:pt x="131856" y="73823"/>
                  </a:lnTo>
                  <a:lnTo>
                    <a:pt x="193885" y="73823"/>
                  </a:lnTo>
                  <a:lnTo>
                    <a:pt x="186341" y="75350"/>
                  </a:lnTo>
                  <a:lnTo>
                    <a:pt x="180179" y="79514"/>
                  </a:lnTo>
                  <a:lnTo>
                    <a:pt x="176025" y="85689"/>
                  </a:lnTo>
                  <a:lnTo>
                    <a:pt x="174501" y="93251"/>
                  </a:lnTo>
                  <a:lnTo>
                    <a:pt x="176025" y="100812"/>
                  </a:lnTo>
                  <a:lnTo>
                    <a:pt x="180179" y="106987"/>
                  </a:lnTo>
                  <a:lnTo>
                    <a:pt x="186341" y="111151"/>
                  </a:lnTo>
                  <a:lnTo>
                    <a:pt x="193885" y="112678"/>
                  </a:lnTo>
                  <a:close/>
                </a:path>
                <a:path w="264160" h="241300">
                  <a:moveTo>
                    <a:pt x="263669" y="112678"/>
                  </a:moveTo>
                  <a:lnTo>
                    <a:pt x="193885" y="112678"/>
                  </a:lnTo>
                  <a:lnTo>
                    <a:pt x="201430" y="111151"/>
                  </a:lnTo>
                  <a:lnTo>
                    <a:pt x="207592" y="106987"/>
                  </a:lnTo>
                  <a:lnTo>
                    <a:pt x="211746" y="100812"/>
                  </a:lnTo>
                  <a:lnTo>
                    <a:pt x="213270" y="93251"/>
                  </a:lnTo>
                  <a:lnTo>
                    <a:pt x="211746" y="85689"/>
                  </a:lnTo>
                  <a:lnTo>
                    <a:pt x="207592" y="79514"/>
                  </a:lnTo>
                  <a:lnTo>
                    <a:pt x="201430" y="75350"/>
                  </a:lnTo>
                  <a:lnTo>
                    <a:pt x="193885" y="73823"/>
                  </a:lnTo>
                  <a:lnTo>
                    <a:pt x="263669" y="73823"/>
                  </a:lnTo>
                  <a:lnTo>
                    <a:pt x="263669" y="112678"/>
                  </a:lnTo>
                  <a:close/>
                </a:path>
                <a:path w="264160" h="241300">
                  <a:moveTo>
                    <a:pt x="210944" y="240898"/>
                  </a:moveTo>
                  <a:lnTo>
                    <a:pt x="158218" y="187356"/>
                  </a:lnTo>
                  <a:lnTo>
                    <a:pt x="210944" y="187356"/>
                  </a:lnTo>
                  <a:lnTo>
                    <a:pt x="210944" y="240898"/>
                  </a:lnTo>
                  <a:close/>
                </a:path>
              </a:pathLst>
            </a:custGeom>
            <a:solidFill>
              <a:srgbClr val="4E63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02052" y="3483864"/>
            <a:ext cx="6065520" cy="763905"/>
            <a:chOff x="2702052" y="3483864"/>
            <a:chExt cx="6065520" cy="763905"/>
          </a:xfrm>
        </p:grpSpPr>
        <p:sp>
          <p:nvSpPr>
            <p:cNvPr id="23" name="object 23"/>
            <p:cNvSpPr/>
            <p:nvPr/>
          </p:nvSpPr>
          <p:spPr>
            <a:xfrm>
              <a:off x="2702052" y="3483864"/>
              <a:ext cx="6065519" cy="7635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44723" y="3503678"/>
              <a:ext cx="5980430" cy="678180"/>
            </a:xfrm>
            <a:custGeom>
              <a:avLst/>
              <a:gdLst/>
              <a:ahLst/>
              <a:cxnLst/>
              <a:rect l="l" t="t" r="r" b="b"/>
              <a:pathLst>
                <a:path w="5980430" h="678179">
                  <a:moveTo>
                    <a:pt x="5912358" y="0"/>
                  </a:moveTo>
                  <a:lnTo>
                    <a:pt x="67818" y="0"/>
                  </a:lnTo>
                  <a:lnTo>
                    <a:pt x="41421" y="5329"/>
                  </a:lnTo>
                  <a:lnTo>
                    <a:pt x="19864" y="19864"/>
                  </a:lnTo>
                  <a:lnTo>
                    <a:pt x="5329" y="41421"/>
                  </a:lnTo>
                  <a:lnTo>
                    <a:pt x="0" y="67818"/>
                  </a:lnTo>
                  <a:lnTo>
                    <a:pt x="0" y="610362"/>
                  </a:lnTo>
                  <a:lnTo>
                    <a:pt x="5329" y="636758"/>
                  </a:lnTo>
                  <a:lnTo>
                    <a:pt x="19864" y="658315"/>
                  </a:lnTo>
                  <a:lnTo>
                    <a:pt x="41421" y="672850"/>
                  </a:lnTo>
                  <a:lnTo>
                    <a:pt x="67818" y="678180"/>
                  </a:lnTo>
                  <a:lnTo>
                    <a:pt x="5912358" y="678180"/>
                  </a:lnTo>
                  <a:lnTo>
                    <a:pt x="5938754" y="672850"/>
                  </a:lnTo>
                  <a:lnTo>
                    <a:pt x="5960311" y="658315"/>
                  </a:lnTo>
                  <a:lnTo>
                    <a:pt x="5974846" y="636758"/>
                  </a:lnTo>
                  <a:lnTo>
                    <a:pt x="5980176" y="610362"/>
                  </a:lnTo>
                  <a:lnTo>
                    <a:pt x="5980176" y="67818"/>
                  </a:lnTo>
                  <a:lnTo>
                    <a:pt x="5974846" y="41421"/>
                  </a:lnTo>
                  <a:lnTo>
                    <a:pt x="5960311" y="19864"/>
                  </a:lnTo>
                  <a:lnTo>
                    <a:pt x="5938754" y="5329"/>
                  </a:lnTo>
                  <a:lnTo>
                    <a:pt x="5912358" y="0"/>
                  </a:lnTo>
                  <a:close/>
                </a:path>
              </a:pathLst>
            </a:custGeom>
            <a:solidFill>
              <a:srgbClr val="E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07792" y="3636264"/>
              <a:ext cx="457199" cy="45872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89233" y="3947485"/>
              <a:ext cx="108585" cy="54610"/>
            </a:xfrm>
            <a:custGeom>
              <a:avLst/>
              <a:gdLst/>
              <a:ahLst/>
              <a:cxnLst/>
              <a:rect l="l" t="t" r="r" b="b"/>
              <a:pathLst>
                <a:path w="108585" h="54610">
                  <a:moveTo>
                    <a:pt x="108552" y="54396"/>
                  </a:moveTo>
                  <a:lnTo>
                    <a:pt x="0" y="54396"/>
                  </a:lnTo>
                  <a:lnTo>
                    <a:pt x="0" y="0"/>
                  </a:lnTo>
                  <a:lnTo>
                    <a:pt x="108552" y="0"/>
                  </a:lnTo>
                  <a:lnTo>
                    <a:pt x="108552" y="54396"/>
                  </a:lnTo>
                  <a:close/>
                </a:path>
              </a:pathLst>
            </a:custGeom>
            <a:solidFill>
              <a:srgbClr val="949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586787" y="1977415"/>
            <a:ext cx="4901565" cy="20091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15" dirty="0">
                <a:latin typeface="Arial"/>
                <a:cs typeface="Arial"/>
              </a:rPr>
              <a:t>“Will </a:t>
            </a:r>
            <a:r>
              <a:rPr sz="1900" spc="-80" dirty="0">
                <a:latin typeface="Arial"/>
                <a:cs typeface="Arial"/>
              </a:rPr>
              <a:t>you </a:t>
            </a:r>
            <a:r>
              <a:rPr sz="1900" spc="-70" dirty="0">
                <a:latin typeface="Arial"/>
                <a:cs typeface="Arial"/>
              </a:rPr>
              <a:t>walk </a:t>
            </a:r>
            <a:r>
              <a:rPr sz="1900" spc="-95" dirty="0">
                <a:latin typeface="Arial"/>
                <a:cs typeface="Arial"/>
              </a:rPr>
              <a:t>me </a:t>
            </a:r>
            <a:r>
              <a:rPr sz="1900" spc="-50" dirty="0">
                <a:latin typeface="Arial"/>
                <a:cs typeface="Arial"/>
              </a:rPr>
              <a:t>through </a:t>
            </a:r>
            <a:r>
              <a:rPr sz="1900" spc="-35" dirty="0">
                <a:latin typeface="Arial"/>
                <a:cs typeface="Arial"/>
              </a:rPr>
              <a:t>what </a:t>
            </a:r>
            <a:r>
              <a:rPr sz="1900" spc="-80" dirty="0">
                <a:latin typeface="Arial"/>
                <a:cs typeface="Arial"/>
              </a:rPr>
              <a:t>you</a:t>
            </a:r>
            <a:r>
              <a:rPr sz="1900" spc="-325" dirty="0">
                <a:latin typeface="Arial"/>
                <a:cs typeface="Arial"/>
              </a:rPr>
              <a:t> </a:t>
            </a:r>
            <a:r>
              <a:rPr sz="1900" spc="-55" dirty="0">
                <a:latin typeface="Arial"/>
                <a:cs typeface="Arial"/>
              </a:rPr>
              <a:t>remember?”</a:t>
            </a:r>
            <a:endParaRPr sz="1900">
              <a:latin typeface="Arial"/>
              <a:cs typeface="Arial"/>
            </a:endParaRPr>
          </a:p>
          <a:p>
            <a:pPr marL="12700" marR="2266950">
              <a:lnSpc>
                <a:spcPct val="292600"/>
              </a:lnSpc>
            </a:pPr>
            <a:r>
              <a:rPr sz="1900" spc="-55" dirty="0">
                <a:latin typeface="Arial"/>
                <a:cs typeface="Arial"/>
              </a:rPr>
              <a:t>“Tell </a:t>
            </a:r>
            <a:r>
              <a:rPr sz="1900" spc="-95" dirty="0">
                <a:latin typeface="Arial"/>
                <a:cs typeface="Arial"/>
              </a:rPr>
              <a:t>me </a:t>
            </a:r>
            <a:r>
              <a:rPr sz="1900" spc="-65" dirty="0">
                <a:latin typeface="Arial"/>
                <a:cs typeface="Arial"/>
              </a:rPr>
              <a:t>more </a:t>
            </a:r>
            <a:r>
              <a:rPr sz="1900" spc="-50" dirty="0">
                <a:latin typeface="Arial"/>
                <a:cs typeface="Arial"/>
              </a:rPr>
              <a:t>about</a:t>
            </a:r>
            <a:r>
              <a:rPr sz="1900" spc="-19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that.”  “What </a:t>
            </a:r>
            <a:r>
              <a:rPr sz="1900" spc="-90" dirty="0">
                <a:latin typeface="Arial"/>
                <a:cs typeface="Arial"/>
              </a:rPr>
              <a:t>happened</a:t>
            </a:r>
            <a:r>
              <a:rPr sz="1900" spc="-220" dirty="0">
                <a:latin typeface="Arial"/>
                <a:cs typeface="Arial"/>
              </a:rPr>
              <a:t> </a:t>
            </a:r>
            <a:r>
              <a:rPr sz="1900" spc="-40" dirty="0">
                <a:latin typeface="Arial"/>
                <a:cs typeface="Arial"/>
              </a:rPr>
              <a:t>next?”</a:t>
            </a:r>
            <a:endParaRPr sz="1900">
              <a:latin typeface="Arial"/>
              <a:cs typeface="Arial"/>
            </a:endParaRPr>
          </a:p>
        </p:txBody>
      </p:sp>
      <p:sp>
        <p:nvSpPr>
          <p:cNvPr id="28" name="object 28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286000" cy="5143500"/>
          </a:xfrm>
          <a:custGeom>
            <a:avLst/>
            <a:gdLst/>
            <a:ahLst/>
            <a:cxnLst/>
            <a:rect l="l" t="t" r="r" b="b"/>
            <a:pathLst>
              <a:path w="2286000" h="5143500">
                <a:moveTo>
                  <a:pt x="2286000" y="0"/>
                </a:moveTo>
                <a:lnTo>
                  <a:pt x="0" y="0"/>
                </a:lnTo>
                <a:lnTo>
                  <a:pt x="0" y="5143500"/>
                </a:lnTo>
                <a:lnTo>
                  <a:pt x="2286000" y="5143500"/>
                </a:lnTo>
                <a:lnTo>
                  <a:pt x="2286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700" y="814069"/>
            <a:ext cx="178371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</a:rPr>
              <a:t>Examples</a:t>
            </a:r>
            <a:r>
              <a:rPr sz="2200" spc="-60" dirty="0">
                <a:solidFill>
                  <a:srgbClr val="FFFFFF"/>
                </a:solidFill>
              </a:rPr>
              <a:t> </a:t>
            </a:r>
            <a:r>
              <a:rPr sz="2200" spc="-5" dirty="0">
                <a:solidFill>
                  <a:srgbClr val="FFFFFF"/>
                </a:solidFill>
              </a:rPr>
              <a:t>of  facilitators</a:t>
            </a:r>
            <a:endParaRPr sz="2200" dirty="0"/>
          </a:p>
        </p:txBody>
      </p:sp>
      <p:sp>
        <p:nvSpPr>
          <p:cNvPr id="37" name="object 37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  <p:grpSp>
        <p:nvGrp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22612" y="880808"/>
            <a:ext cx="1710055" cy="1483360"/>
            <a:chOff x="3122612" y="880808"/>
            <a:chExt cx="1710055" cy="1483360"/>
          </a:xfrm>
        </p:grpSpPr>
        <p:sp>
          <p:nvSpPr>
            <p:cNvPr id="34" name="object 34"/>
            <p:cNvSpPr/>
            <p:nvPr/>
          </p:nvSpPr>
          <p:spPr>
            <a:xfrm>
              <a:off x="3135629" y="893826"/>
              <a:ext cx="1684020" cy="1457325"/>
            </a:xfrm>
            <a:custGeom>
              <a:avLst/>
              <a:gdLst/>
              <a:ahLst/>
              <a:cxnLst/>
              <a:rect l="l" t="t" r="r" b="b"/>
              <a:pathLst>
                <a:path w="1684020" h="1457325">
                  <a:moveTo>
                    <a:pt x="1267777" y="0"/>
                  </a:moveTo>
                  <a:lnTo>
                    <a:pt x="416242" y="0"/>
                  </a:lnTo>
                  <a:lnTo>
                    <a:pt x="0" y="728472"/>
                  </a:lnTo>
                  <a:lnTo>
                    <a:pt x="416242" y="1456944"/>
                  </a:lnTo>
                  <a:lnTo>
                    <a:pt x="1267777" y="1456944"/>
                  </a:lnTo>
                  <a:lnTo>
                    <a:pt x="1684020" y="728472"/>
                  </a:lnTo>
                  <a:lnTo>
                    <a:pt x="1267777" y="0"/>
                  </a:lnTo>
                  <a:close/>
                </a:path>
              </a:pathLst>
            </a:custGeom>
            <a:solidFill>
              <a:srgbClr val="949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135629" y="893826"/>
              <a:ext cx="1684020" cy="1457325"/>
            </a:xfrm>
            <a:custGeom>
              <a:avLst/>
              <a:gdLst/>
              <a:ahLst/>
              <a:cxnLst/>
              <a:rect l="l" t="t" r="r" b="b"/>
              <a:pathLst>
                <a:path w="1684020" h="1457325">
                  <a:moveTo>
                    <a:pt x="0" y="728472"/>
                  </a:moveTo>
                  <a:lnTo>
                    <a:pt x="416242" y="0"/>
                  </a:lnTo>
                  <a:lnTo>
                    <a:pt x="1267777" y="0"/>
                  </a:lnTo>
                  <a:lnTo>
                    <a:pt x="1684020" y="728472"/>
                  </a:lnTo>
                  <a:lnTo>
                    <a:pt x="1267777" y="1456944"/>
                  </a:lnTo>
                  <a:lnTo>
                    <a:pt x="416242" y="1456944"/>
                  </a:lnTo>
                  <a:lnTo>
                    <a:pt x="0" y="72847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22612" y="2322576"/>
            <a:ext cx="1710055" cy="1806575"/>
            <a:chOff x="3122612" y="2322576"/>
            <a:chExt cx="1710055" cy="1806575"/>
          </a:xfrm>
        </p:grpSpPr>
        <p:sp>
          <p:nvSpPr>
            <p:cNvPr id="29" name="object 29"/>
            <p:cNvSpPr/>
            <p:nvPr/>
          </p:nvSpPr>
          <p:spPr>
            <a:xfrm>
              <a:off x="3581400" y="2322576"/>
              <a:ext cx="775970" cy="668020"/>
            </a:xfrm>
            <a:custGeom>
              <a:avLst/>
              <a:gdLst/>
              <a:ahLst/>
              <a:cxnLst/>
              <a:rect l="l" t="t" r="r" b="b"/>
              <a:pathLst>
                <a:path w="775970" h="668019">
                  <a:moveTo>
                    <a:pt x="582803" y="0"/>
                  </a:moveTo>
                  <a:lnTo>
                    <a:pt x="192913" y="0"/>
                  </a:lnTo>
                  <a:lnTo>
                    <a:pt x="0" y="333756"/>
                  </a:lnTo>
                  <a:lnTo>
                    <a:pt x="192913" y="667512"/>
                  </a:lnTo>
                  <a:lnTo>
                    <a:pt x="582803" y="667512"/>
                  </a:lnTo>
                  <a:lnTo>
                    <a:pt x="775716" y="333756"/>
                  </a:lnTo>
                  <a:lnTo>
                    <a:pt x="582803" y="0"/>
                  </a:lnTo>
                  <a:close/>
                </a:path>
              </a:pathLst>
            </a:custGeom>
            <a:solidFill>
              <a:srgbClr val="CAC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135629" y="2658618"/>
              <a:ext cx="1684020" cy="1457325"/>
            </a:xfrm>
            <a:custGeom>
              <a:avLst/>
              <a:gdLst/>
              <a:ahLst/>
              <a:cxnLst/>
              <a:rect l="l" t="t" r="r" b="b"/>
              <a:pathLst>
                <a:path w="1684020" h="1457325">
                  <a:moveTo>
                    <a:pt x="1267777" y="0"/>
                  </a:moveTo>
                  <a:lnTo>
                    <a:pt x="416242" y="0"/>
                  </a:lnTo>
                  <a:lnTo>
                    <a:pt x="0" y="728472"/>
                  </a:lnTo>
                  <a:lnTo>
                    <a:pt x="416242" y="1456944"/>
                  </a:lnTo>
                  <a:lnTo>
                    <a:pt x="1267777" y="1456944"/>
                  </a:lnTo>
                  <a:lnTo>
                    <a:pt x="1684020" y="728472"/>
                  </a:lnTo>
                  <a:lnTo>
                    <a:pt x="1267777" y="0"/>
                  </a:lnTo>
                  <a:close/>
                </a:path>
              </a:pathLst>
            </a:custGeom>
            <a:solidFill>
              <a:srgbClr val="6C79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135629" y="2658618"/>
              <a:ext cx="1684020" cy="1457325"/>
            </a:xfrm>
            <a:custGeom>
              <a:avLst/>
              <a:gdLst/>
              <a:ahLst/>
              <a:cxnLst/>
              <a:rect l="l" t="t" r="r" b="b"/>
              <a:pathLst>
                <a:path w="1684020" h="1457325">
                  <a:moveTo>
                    <a:pt x="0" y="728472"/>
                  </a:moveTo>
                  <a:lnTo>
                    <a:pt x="416242" y="0"/>
                  </a:lnTo>
                  <a:lnTo>
                    <a:pt x="1267777" y="0"/>
                  </a:lnTo>
                  <a:lnTo>
                    <a:pt x="1684020" y="728472"/>
                  </a:lnTo>
                  <a:lnTo>
                    <a:pt x="1267777" y="1456944"/>
                  </a:lnTo>
                  <a:lnTo>
                    <a:pt x="416242" y="1456944"/>
                  </a:lnTo>
                  <a:lnTo>
                    <a:pt x="0" y="72847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00371" y="3541713"/>
            <a:ext cx="1884045" cy="1481455"/>
            <a:chOff x="4500371" y="3541713"/>
            <a:chExt cx="1884045" cy="1481455"/>
          </a:xfrm>
        </p:grpSpPr>
        <p:sp>
          <p:nvSpPr>
            <p:cNvPr id="24" name="object 24"/>
            <p:cNvSpPr/>
            <p:nvPr/>
          </p:nvSpPr>
          <p:spPr>
            <a:xfrm>
              <a:off x="4500371" y="3570731"/>
              <a:ext cx="775970" cy="668020"/>
            </a:xfrm>
            <a:custGeom>
              <a:avLst/>
              <a:gdLst/>
              <a:ahLst/>
              <a:cxnLst/>
              <a:rect l="l" t="t" r="r" b="b"/>
              <a:pathLst>
                <a:path w="775970" h="668020">
                  <a:moveTo>
                    <a:pt x="582803" y="0"/>
                  </a:moveTo>
                  <a:lnTo>
                    <a:pt x="192913" y="0"/>
                  </a:lnTo>
                  <a:lnTo>
                    <a:pt x="0" y="333756"/>
                  </a:lnTo>
                  <a:lnTo>
                    <a:pt x="192913" y="667512"/>
                  </a:lnTo>
                  <a:lnTo>
                    <a:pt x="582803" y="667512"/>
                  </a:lnTo>
                  <a:lnTo>
                    <a:pt x="775716" y="333756"/>
                  </a:lnTo>
                  <a:lnTo>
                    <a:pt x="582803" y="0"/>
                  </a:lnTo>
                  <a:close/>
                </a:path>
              </a:pathLst>
            </a:custGeom>
            <a:solidFill>
              <a:srgbClr val="CAC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87061" y="3554731"/>
              <a:ext cx="1684020" cy="1455420"/>
            </a:xfrm>
            <a:custGeom>
              <a:avLst/>
              <a:gdLst/>
              <a:ahLst/>
              <a:cxnLst/>
              <a:rect l="l" t="t" r="r" b="b"/>
              <a:pathLst>
                <a:path w="1684020" h="1455420">
                  <a:moveTo>
                    <a:pt x="1268209" y="0"/>
                  </a:moveTo>
                  <a:lnTo>
                    <a:pt x="415810" y="0"/>
                  </a:lnTo>
                  <a:lnTo>
                    <a:pt x="0" y="727710"/>
                  </a:lnTo>
                  <a:lnTo>
                    <a:pt x="415810" y="1455420"/>
                  </a:lnTo>
                  <a:lnTo>
                    <a:pt x="1268209" y="1455420"/>
                  </a:lnTo>
                  <a:lnTo>
                    <a:pt x="1684020" y="727710"/>
                  </a:lnTo>
                  <a:lnTo>
                    <a:pt x="1268209" y="0"/>
                  </a:lnTo>
                  <a:close/>
                </a:path>
              </a:pathLst>
            </a:custGeom>
            <a:solidFill>
              <a:srgbClr val="3D5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87061" y="3554731"/>
              <a:ext cx="1684020" cy="1455420"/>
            </a:xfrm>
            <a:custGeom>
              <a:avLst/>
              <a:gdLst/>
              <a:ahLst/>
              <a:cxnLst/>
              <a:rect l="l" t="t" r="r" b="b"/>
              <a:pathLst>
                <a:path w="1684020" h="1455420">
                  <a:moveTo>
                    <a:pt x="0" y="727710"/>
                  </a:moveTo>
                  <a:lnTo>
                    <a:pt x="415810" y="0"/>
                  </a:lnTo>
                  <a:lnTo>
                    <a:pt x="1268209" y="0"/>
                  </a:lnTo>
                  <a:lnTo>
                    <a:pt x="1684020" y="727710"/>
                  </a:lnTo>
                  <a:lnTo>
                    <a:pt x="1268209" y="1455420"/>
                  </a:lnTo>
                  <a:lnTo>
                    <a:pt x="415810" y="1455420"/>
                  </a:lnTo>
                  <a:lnTo>
                    <a:pt x="0" y="727710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59423" y="2644076"/>
            <a:ext cx="1868805" cy="1483360"/>
            <a:chOff x="6059423" y="2644076"/>
            <a:chExt cx="1868805" cy="1483360"/>
          </a:xfrm>
        </p:grpSpPr>
        <p:sp>
          <p:nvSpPr>
            <p:cNvPr id="19" name="object 19"/>
            <p:cNvSpPr/>
            <p:nvPr/>
          </p:nvSpPr>
          <p:spPr>
            <a:xfrm>
              <a:off x="6059423" y="3424428"/>
              <a:ext cx="775970" cy="668020"/>
            </a:xfrm>
            <a:custGeom>
              <a:avLst/>
              <a:gdLst/>
              <a:ahLst/>
              <a:cxnLst/>
              <a:rect l="l" t="t" r="r" b="b"/>
              <a:pathLst>
                <a:path w="775970" h="668020">
                  <a:moveTo>
                    <a:pt x="582803" y="0"/>
                  </a:moveTo>
                  <a:lnTo>
                    <a:pt x="192913" y="0"/>
                  </a:lnTo>
                  <a:lnTo>
                    <a:pt x="0" y="333756"/>
                  </a:lnTo>
                  <a:lnTo>
                    <a:pt x="192913" y="667512"/>
                  </a:lnTo>
                  <a:lnTo>
                    <a:pt x="582803" y="667512"/>
                  </a:lnTo>
                  <a:lnTo>
                    <a:pt x="775716" y="333756"/>
                  </a:lnTo>
                  <a:lnTo>
                    <a:pt x="582803" y="0"/>
                  </a:lnTo>
                  <a:close/>
                </a:path>
              </a:pathLst>
            </a:custGeom>
            <a:solidFill>
              <a:srgbClr val="CAC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30873" y="2657094"/>
              <a:ext cx="1684020" cy="1457325"/>
            </a:xfrm>
            <a:custGeom>
              <a:avLst/>
              <a:gdLst/>
              <a:ahLst/>
              <a:cxnLst/>
              <a:rect l="l" t="t" r="r" b="b"/>
              <a:pathLst>
                <a:path w="1684020" h="1457325">
                  <a:moveTo>
                    <a:pt x="1267777" y="0"/>
                  </a:moveTo>
                  <a:lnTo>
                    <a:pt x="416242" y="0"/>
                  </a:lnTo>
                  <a:lnTo>
                    <a:pt x="0" y="728471"/>
                  </a:lnTo>
                  <a:lnTo>
                    <a:pt x="416242" y="1456943"/>
                  </a:lnTo>
                  <a:lnTo>
                    <a:pt x="1267777" y="1456943"/>
                  </a:lnTo>
                  <a:lnTo>
                    <a:pt x="1684020" y="728471"/>
                  </a:lnTo>
                  <a:lnTo>
                    <a:pt x="1267777" y="0"/>
                  </a:lnTo>
                  <a:close/>
                </a:path>
              </a:pathLst>
            </a:custGeom>
            <a:solidFill>
              <a:srgbClr val="1F45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30873" y="2657094"/>
              <a:ext cx="1684020" cy="1457325"/>
            </a:xfrm>
            <a:custGeom>
              <a:avLst/>
              <a:gdLst/>
              <a:ahLst/>
              <a:cxnLst/>
              <a:rect l="l" t="t" r="r" b="b"/>
              <a:pathLst>
                <a:path w="1684020" h="1457325">
                  <a:moveTo>
                    <a:pt x="0" y="728471"/>
                  </a:moveTo>
                  <a:lnTo>
                    <a:pt x="416242" y="0"/>
                  </a:lnTo>
                  <a:lnTo>
                    <a:pt x="1267777" y="0"/>
                  </a:lnTo>
                  <a:lnTo>
                    <a:pt x="1684020" y="728471"/>
                  </a:lnTo>
                  <a:lnTo>
                    <a:pt x="1267777" y="1456943"/>
                  </a:lnTo>
                  <a:lnTo>
                    <a:pt x="416242" y="1456943"/>
                  </a:lnTo>
                  <a:lnTo>
                    <a:pt x="0" y="72847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17856" y="883857"/>
            <a:ext cx="1710055" cy="1798955"/>
            <a:chOff x="6217856" y="883857"/>
            <a:chExt cx="1710055" cy="1798955"/>
          </a:xfrm>
        </p:grpSpPr>
        <p:sp>
          <p:nvSpPr>
            <p:cNvPr id="14" name="object 14"/>
            <p:cNvSpPr/>
            <p:nvPr/>
          </p:nvSpPr>
          <p:spPr>
            <a:xfrm>
              <a:off x="6688836" y="2014727"/>
              <a:ext cx="774700" cy="668020"/>
            </a:xfrm>
            <a:custGeom>
              <a:avLst/>
              <a:gdLst/>
              <a:ahLst/>
              <a:cxnLst/>
              <a:rect l="l" t="t" r="r" b="b"/>
              <a:pathLst>
                <a:path w="774700" h="668019">
                  <a:moveTo>
                    <a:pt x="581279" y="0"/>
                  </a:moveTo>
                  <a:lnTo>
                    <a:pt x="192913" y="0"/>
                  </a:lnTo>
                  <a:lnTo>
                    <a:pt x="0" y="333756"/>
                  </a:lnTo>
                  <a:lnTo>
                    <a:pt x="192913" y="667512"/>
                  </a:lnTo>
                  <a:lnTo>
                    <a:pt x="581279" y="667512"/>
                  </a:lnTo>
                  <a:lnTo>
                    <a:pt x="774192" y="333756"/>
                  </a:lnTo>
                  <a:lnTo>
                    <a:pt x="581279" y="0"/>
                  </a:lnTo>
                  <a:close/>
                </a:path>
              </a:pathLst>
            </a:custGeom>
            <a:solidFill>
              <a:srgbClr val="CAC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30874" y="896875"/>
              <a:ext cx="1684020" cy="1455420"/>
            </a:xfrm>
            <a:custGeom>
              <a:avLst/>
              <a:gdLst/>
              <a:ahLst/>
              <a:cxnLst/>
              <a:rect l="l" t="t" r="r" b="b"/>
              <a:pathLst>
                <a:path w="1684020" h="1455420">
                  <a:moveTo>
                    <a:pt x="1268209" y="0"/>
                  </a:moveTo>
                  <a:lnTo>
                    <a:pt x="415810" y="0"/>
                  </a:lnTo>
                  <a:lnTo>
                    <a:pt x="0" y="727710"/>
                  </a:lnTo>
                  <a:lnTo>
                    <a:pt x="415810" y="1455420"/>
                  </a:lnTo>
                  <a:lnTo>
                    <a:pt x="1268209" y="1455420"/>
                  </a:lnTo>
                  <a:lnTo>
                    <a:pt x="1684020" y="727710"/>
                  </a:lnTo>
                  <a:lnTo>
                    <a:pt x="1268209" y="0"/>
                  </a:lnTo>
                  <a:close/>
                </a:path>
              </a:pathLst>
            </a:custGeom>
            <a:solidFill>
              <a:srgbClr val="0D38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30874" y="896875"/>
              <a:ext cx="1684020" cy="1455420"/>
            </a:xfrm>
            <a:custGeom>
              <a:avLst/>
              <a:gdLst/>
              <a:ahLst/>
              <a:cxnLst/>
              <a:rect l="l" t="t" r="r" b="b"/>
              <a:pathLst>
                <a:path w="1684020" h="1455420">
                  <a:moveTo>
                    <a:pt x="0" y="727710"/>
                  </a:moveTo>
                  <a:lnTo>
                    <a:pt x="415810" y="0"/>
                  </a:lnTo>
                  <a:lnTo>
                    <a:pt x="1268209" y="0"/>
                  </a:lnTo>
                  <a:lnTo>
                    <a:pt x="1684020" y="727710"/>
                  </a:lnTo>
                  <a:lnTo>
                    <a:pt x="1268209" y="1455420"/>
                  </a:lnTo>
                  <a:lnTo>
                    <a:pt x="415810" y="1455420"/>
                  </a:lnTo>
                  <a:lnTo>
                    <a:pt x="0" y="727710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4044" y="0"/>
            <a:ext cx="1885314" cy="1483360"/>
            <a:chOff x="4674044" y="0"/>
            <a:chExt cx="1885314" cy="1483360"/>
          </a:xfrm>
        </p:grpSpPr>
        <p:sp>
          <p:nvSpPr>
            <p:cNvPr id="9" name="object 9"/>
            <p:cNvSpPr/>
            <p:nvPr/>
          </p:nvSpPr>
          <p:spPr>
            <a:xfrm>
              <a:off x="5783580" y="766572"/>
              <a:ext cx="775970" cy="668020"/>
            </a:xfrm>
            <a:custGeom>
              <a:avLst/>
              <a:gdLst/>
              <a:ahLst/>
              <a:cxnLst/>
              <a:rect l="l" t="t" r="r" b="b"/>
              <a:pathLst>
                <a:path w="775970" h="668019">
                  <a:moveTo>
                    <a:pt x="582803" y="0"/>
                  </a:moveTo>
                  <a:lnTo>
                    <a:pt x="192913" y="0"/>
                  </a:lnTo>
                  <a:lnTo>
                    <a:pt x="0" y="333755"/>
                  </a:lnTo>
                  <a:lnTo>
                    <a:pt x="192913" y="667511"/>
                  </a:lnTo>
                  <a:lnTo>
                    <a:pt x="582803" y="667511"/>
                  </a:lnTo>
                  <a:lnTo>
                    <a:pt x="775716" y="333755"/>
                  </a:lnTo>
                  <a:lnTo>
                    <a:pt x="582803" y="0"/>
                  </a:lnTo>
                  <a:close/>
                </a:path>
              </a:pathLst>
            </a:custGeom>
            <a:solidFill>
              <a:srgbClr val="CAC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87069" y="765"/>
              <a:ext cx="1684020" cy="1457325"/>
            </a:xfrm>
            <a:custGeom>
              <a:avLst/>
              <a:gdLst/>
              <a:ahLst/>
              <a:cxnLst/>
              <a:rect l="l" t="t" r="r" b="b"/>
              <a:pathLst>
                <a:path w="1684020" h="1457325">
                  <a:moveTo>
                    <a:pt x="1267764" y="0"/>
                  </a:moveTo>
                  <a:lnTo>
                    <a:pt x="416242" y="0"/>
                  </a:lnTo>
                  <a:lnTo>
                    <a:pt x="0" y="728472"/>
                  </a:lnTo>
                  <a:lnTo>
                    <a:pt x="416242" y="1456931"/>
                  </a:lnTo>
                  <a:lnTo>
                    <a:pt x="1267764" y="1456931"/>
                  </a:lnTo>
                  <a:lnTo>
                    <a:pt x="1684007" y="728472"/>
                  </a:lnTo>
                  <a:lnTo>
                    <a:pt x="1267764" y="0"/>
                  </a:lnTo>
                  <a:close/>
                </a:path>
              </a:pathLst>
            </a:custGeom>
            <a:solidFill>
              <a:srgbClr val="002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87062" y="762"/>
              <a:ext cx="1684020" cy="1457325"/>
            </a:xfrm>
            <a:custGeom>
              <a:avLst/>
              <a:gdLst/>
              <a:ahLst/>
              <a:cxnLst/>
              <a:rect l="l" t="t" r="r" b="b"/>
              <a:pathLst>
                <a:path w="1684020" h="1457325">
                  <a:moveTo>
                    <a:pt x="0" y="728472"/>
                  </a:moveTo>
                  <a:lnTo>
                    <a:pt x="416242" y="0"/>
                  </a:lnTo>
                  <a:lnTo>
                    <a:pt x="1267777" y="0"/>
                  </a:lnTo>
                  <a:lnTo>
                    <a:pt x="1684020" y="728472"/>
                  </a:lnTo>
                  <a:lnTo>
                    <a:pt x="1267777" y="1456944"/>
                  </a:lnTo>
                  <a:lnTo>
                    <a:pt x="416242" y="1456944"/>
                  </a:lnTo>
                  <a:lnTo>
                    <a:pt x="0" y="72847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85068" y="1604708"/>
            <a:ext cx="2080895" cy="1803400"/>
            <a:chOff x="4485068" y="1604708"/>
            <a:chExt cx="2080895" cy="1803400"/>
          </a:xfrm>
        </p:grpSpPr>
        <p:sp>
          <p:nvSpPr>
            <p:cNvPr id="5" name="object 5"/>
            <p:cNvSpPr/>
            <p:nvPr/>
          </p:nvSpPr>
          <p:spPr>
            <a:xfrm>
              <a:off x="4498085" y="1617726"/>
              <a:ext cx="2054860" cy="1777364"/>
            </a:xfrm>
            <a:custGeom>
              <a:avLst/>
              <a:gdLst/>
              <a:ahLst/>
              <a:cxnLst/>
              <a:rect l="l" t="t" r="r" b="b"/>
              <a:pathLst>
                <a:path w="2054859" h="1777364">
                  <a:moveTo>
                    <a:pt x="1546669" y="0"/>
                  </a:moveTo>
                  <a:lnTo>
                    <a:pt x="507682" y="0"/>
                  </a:lnTo>
                  <a:lnTo>
                    <a:pt x="0" y="888492"/>
                  </a:lnTo>
                  <a:lnTo>
                    <a:pt x="507682" y="1776984"/>
                  </a:lnTo>
                  <a:lnTo>
                    <a:pt x="1546669" y="1776984"/>
                  </a:lnTo>
                  <a:lnTo>
                    <a:pt x="2054352" y="888492"/>
                  </a:lnTo>
                  <a:lnTo>
                    <a:pt x="1546669" y="0"/>
                  </a:lnTo>
                  <a:close/>
                </a:path>
              </a:pathLst>
            </a:custGeom>
            <a:solidFill>
              <a:srgbClr val="002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98085" y="1617726"/>
              <a:ext cx="2054860" cy="1777364"/>
            </a:xfrm>
            <a:custGeom>
              <a:avLst/>
              <a:gdLst/>
              <a:ahLst/>
              <a:cxnLst/>
              <a:rect l="l" t="t" r="r" b="b"/>
              <a:pathLst>
                <a:path w="2054859" h="1777364">
                  <a:moveTo>
                    <a:pt x="0" y="888492"/>
                  </a:moveTo>
                  <a:lnTo>
                    <a:pt x="507682" y="0"/>
                  </a:lnTo>
                  <a:lnTo>
                    <a:pt x="1546669" y="0"/>
                  </a:lnTo>
                  <a:lnTo>
                    <a:pt x="2054352" y="888492"/>
                  </a:lnTo>
                  <a:lnTo>
                    <a:pt x="1546669" y="1776984"/>
                  </a:lnTo>
                  <a:lnTo>
                    <a:pt x="507682" y="1776984"/>
                  </a:lnTo>
                  <a:lnTo>
                    <a:pt x="0" y="88849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869289" y="2281367"/>
            <a:ext cx="130873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90" dirty="0">
                <a:solidFill>
                  <a:srgbClr val="FFFFFF"/>
                </a:solidFill>
                <a:latin typeface="Arial"/>
                <a:cs typeface="Arial"/>
              </a:rPr>
              <a:t>Facilitators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67575" y="531787"/>
            <a:ext cx="5207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spc="170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84165" y="1427601"/>
            <a:ext cx="5740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204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2000" spc="-409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spc="-2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2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170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32705" y="3188669"/>
            <a:ext cx="10769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“Go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00" spc="-4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. . </a:t>
            </a:r>
            <a:r>
              <a:rPr sz="1200" spc="6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spc="65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83202" y="3945945"/>
            <a:ext cx="890269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7940" marR="5080" indent="-15875">
              <a:lnSpc>
                <a:spcPts val="2210"/>
              </a:lnSpc>
              <a:spcBef>
                <a:spcPts val="335"/>
              </a:spcBef>
            </a:pP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“I</a:t>
            </a:r>
            <a:r>
              <a:rPr sz="20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follow 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. .</a:t>
            </a:r>
            <a:r>
              <a:rPr sz="20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.”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29901" y="3189672"/>
            <a:ext cx="10934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“Okay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. .</a:t>
            </a:r>
            <a:r>
              <a:rPr sz="2000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.”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68001" y="1425596"/>
            <a:ext cx="10160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70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huh”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322" y="431165"/>
            <a:ext cx="1783714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</a:rPr>
              <a:t>Examples</a:t>
            </a:r>
            <a:r>
              <a:rPr sz="2200" spc="-60" dirty="0">
                <a:solidFill>
                  <a:srgbClr val="FFFFFF"/>
                </a:solidFill>
              </a:rPr>
              <a:t> </a:t>
            </a:r>
            <a:r>
              <a:rPr sz="2200" spc="-5" dirty="0">
                <a:solidFill>
                  <a:srgbClr val="FFFFFF"/>
                </a:solidFill>
              </a:rPr>
              <a:t>of  cued  invitations</a:t>
            </a:r>
            <a:endParaRPr sz="2200"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132" y="505968"/>
            <a:ext cx="3017520" cy="1821180"/>
            <a:chOff x="2580132" y="505968"/>
            <a:chExt cx="3017520" cy="1821180"/>
          </a:xfrm>
        </p:grpSpPr>
        <p:sp>
          <p:nvSpPr>
            <p:cNvPr id="4" name="object 4"/>
            <p:cNvSpPr/>
            <p:nvPr/>
          </p:nvSpPr>
          <p:spPr>
            <a:xfrm>
              <a:off x="2593086" y="518922"/>
              <a:ext cx="2992120" cy="1795780"/>
            </a:xfrm>
            <a:custGeom>
              <a:avLst/>
              <a:gdLst/>
              <a:ahLst/>
              <a:cxnLst/>
              <a:rect l="l" t="t" r="r" b="b"/>
              <a:pathLst>
                <a:path w="2992120" h="1795780">
                  <a:moveTo>
                    <a:pt x="2991612" y="0"/>
                  </a:moveTo>
                  <a:lnTo>
                    <a:pt x="0" y="0"/>
                  </a:lnTo>
                  <a:lnTo>
                    <a:pt x="0" y="1795272"/>
                  </a:lnTo>
                  <a:lnTo>
                    <a:pt x="2991612" y="1795272"/>
                  </a:lnTo>
                  <a:lnTo>
                    <a:pt x="2991612" y="0"/>
                  </a:lnTo>
                  <a:close/>
                </a:path>
              </a:pathLst>
            </a:custGeom>
            <a:solidFill>
              <a:srgbClr val="002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93086" y="518922"/>
              <a:ext cx="2992120" cy="1795780"/>
            </a:xfrm>
            <a:custGeom>
              <a:avLst/>
              <a:gdLst/>
              <a:ahLst/>
              <a:cxnLst/>
              <a:rect l="l" t="t" r="r" b="b"/>
              <a:pathLst>
                <a:path w="2992120" h="1795780">
                  <a:moveTo>
                    <a:pt x="0" y="0"/>
                  </a:moveTo>
                  <a:lnTo>
                    <a:pt x="2991612" y="0"/>
                  </a:lnTo>
                  <a:lnTo>
                    <a:pt x="2991612" y="1795272"/>
                  </a:lnTo>
                  <a:lnTo>
                    <a:pt x="0" y="1795272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93085" y="518922"/>
            <a:ext cx="2992120" cy="179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algn="ctr">
              <a:lnSpc>
                <a:spcPts val="2645"/>
              </a:lnSpc>
            </a:pP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“You </a:t>
            </a:r>
            <a:r>
              <a:rPr sz="2300" spc="-55" dirty="0">
                <a:solidFill>
                  <a:srgbClr val="FFFFFF"/>
                </a:solidFill>
                <a:latin typeface="Arial"/>
                <a:cs typeface="Arial"/>
              </a:rPr>
              <a:t>mentioned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300" spc="-6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300" spc="-3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  <a:p>
            <a:pPr marL="402590" marR="399415" algn="ctr">
              <a:lnSpc>
                <a:spcPts val="2520"/>
              </a:lnSpc>
              <a:spcBef>
                <a:spcPts val="170"/>
              </a:spcBef>
              <a:tabLst>
                <a:tab pos="748665" algn="l"/>
              </a:tabLst>
            </a:pPr>
            <a:r>
              <a:rPr sz="2300" spc="-6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Arial"/>
                <a:cs typeface="Arial"/>
              </a:rPr>
              <a:t>.	</a:t>
            </a:r>
            <a:r>
              <a:rPr sz="2300" spc="-229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300" spc="-9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tell</a:t>
            </a:r>
            <a:r>
              <a:rPr sz="23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10" dirty="0">
                <a:solidFill>
                  <a:srgbClr val="FFFFFF"/>
                </a:solidFill>
                <a:latin typeface="Arial"/>
                <a:cs typeface="Arial"/>
              </a:rPr>
              <a:t>me  </a:t>
            </a:r>
            <a:r>
              <a:rPr sz="2300" spc="-45" dirty="0">
                <a:solidFill>
                  <a:srgbClr val="FFFFFF"/>
                </a:solidFill>
                <a:latin typeface="Arial"/>
                <a:cs typeface="Arial"/>
              </a:rPr>
              <a:t>more?”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71971" y="505968"/>
            <a:ext cx="3017520" cy="1821180"/>
            <a:chOff x="5871971" y="505968"/>
            <a:chExt cx="3017520" cy="1821180"/>
          </a:xfrm>
        </p:grpSpPr>
        <p:sp>
          <p:nvSpPr>
            <p:cNvPr id="8" name="object 8"/>
            <p:cNvSpPr/>
            <p:nvPr/>
          </p:nvSpPr>
          <p:spPr>
            <a:xfrm>
              <a:off x="5884925" y="518922"/>
              <a:ext cx="2992120" cy="1795780"/>
            </a:xfrm>
            <a:custGeom>
              <a:avLst/>
              <a:gdLst/>
              <a:ahLst/>
              <a:cxnLst/>
              <a:rect l="l" t="t" r="r" b="b"/>
              <a:pathLst>
                <a:path w="2992120" h="1795780">
                  <a:moveTo>
                    <a:pt x="2991612" y="0"/>
                  </a:moveTo>
                  <a:lnTo>
                    <a:pt x="0" y="0"/>
                  </a:lnTo>
                  <a:lnTo>
                    <a:pt x="0" y="1795272"/>
                  </a:lnTo>
                  <a:lnTo>
                    <a:pt x="2991612" y="1795272"/>
                  </a:lnTo>
                  <a:lnTo>
                    <a:pt x="2991612" y="0"/>
                  </a:lnTo>
                  <a:close/>
                </a:path>
              </a:pathLst>
            </a:custGeom>
            <a:solidFill>
              <a:srgbClr val="184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84925" y="518922"/>
              <a:ext cx="2992120" cy="1795780"/>
            </a:xfrm>
            <a:custGeom>
              <a:avLst/>
              <a:gdLst/>
              <a:ahLst/>
              <a:cxnLst/>
              <a:rect l="l" t="t" r="r" b="b"/>
              <a:pathLst>
                <a:path w="2992120" h="1795780">
                  <a:moveTo>
                    <a:pt x="0" y="0"/>
                  </a:moveTo>
                  <a:lnTo>
                    <a:pt x="2991612" y="0"/>
                  </a:lnTo>
                  <a:lnTo>
                    <a:pt x="2991612" y="1795272"/>
                  </a:lnTo>
                  <a:lnTo>
                    <a:pt x="0" y="1795272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884926" y="518922"/>
            <a:ext cx="2992120" cy="179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algn="ctr">
              <a:lnSpc>
                <a:spcPts val="2645"/>
              </a:lnSpc>
              <a:spcBef>
                <a:spcPts val="1495"/>
              </a:spcBef>
            </a:pP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“You </a:t>
            </a:r>
            <a:r>
              <a:rPr sz="2300" spc="-125" dirty="0">
                <a:solidFill>
                  <a:srgbClr val="FFFFFF"/>
                </a:solidFill>
                <a:latin typeface="Arial"/>
                <a:cs typeface="Arial"/>
              </a:rPr>
              <a:t>said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300" spc="-60" dirty="0">
                <a:solidFill>
                  <a:srgbClr val="FFFFFF"/>
                </a:solidFill>
                <a:latin typeface="Arial"/>
                <a:cs typeface="Arial"/>
              </a:rPr>
              <a:t>. . .</a:t>
            </a:r>
            <a:r>
              <a:rPr sz="2300" spc="-4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  <a:p>
            <a:pPr algn="ctr">
              <a:lnSpc>
                <a:spcPts val="2645"/>
              </a:lnSpc>
            </a:pPr>
            <a:r>
              <a:rPr sz="2300" spc="-65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2300" spc="-45" dirty="0">
                <a:solidFill>
                  <a:srgbClr val="FFFFFF"/>
                </a:solidFill>
                <a:latin typeface="Arial"/>
                <a:cs typeface="Arial"/>
              </a:rPr>
              <a:t>did </a:t>
            </a:r>
            <a:r>
              <a:rPr sz="2300" spc="-9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300" spc="-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75" dirty="0">
                <a:solidFill>
                  <a:srgbClr val="FFFFFF"/>
                </a:solidFill>
                <a:latin typeface="Arial"/>
                <a:cs typeface="Arial"/>
              </a:rPr>
              <a:t>mean?”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132" y="2599944"/>
            <a:ext cx="3017520" cy="1823085"/>
            <a:chOff x="2580132" y="2599944"/>
            <a:chExt cx="3017520" cy="1823085"/>
          </a:xfrm>
        </p:grpSpPr>
        <p:sp>
          <p:nvSpPr>
            <p:cNvPr id="12" name="object 12"/>
            <p:cNvSpPr/>
            <p:nvPr/>
          </p:nvSpPr>
          <p:spPr>
            <a:xfrm>
              <a:off x="2593086" y="2612898"/>
              <a:ext cx="2992120" cy="1797050"/>
            </a:xfrm>
            <a:custGeom>
              <a:avLst/>
              <a:gdLst/>
              <a:ahLst/>
              <a:cxnLst/>
              <a:rect l="l" t="t" r="r" b="b"/>
              <a:pathLst>
                <a:path w="2992120" h="1797050">
                  <a:moveTo>
                    <a:pt x="2991612" y="0"/>
                  </a:moveTo>
                  <a:lnTo>
                    <a:pt x="0" y="0"/>
                  </a:lnTo>
                  <a:lnTo>
                    <a:pt x="0" y="1796795"/>
                  </a:lnTo>
                  <a:lnTo>
                    <a:pt x="2991612" y="1796795"/>
                  </a:lnTo>
                  <a:lnTo>
                    <a:pt x="2991612" y="0"/>
                  </a:lnTo>
                  <a:close/>
                </a:path>
              </a:pathLst>
            </a:custGeom>
            <a:solidFill>
              <a:srgbClr val="4E63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93086" y="2612898"/>
              <a:ext cx="2992120" cy="1797050"/>
            </a:xfrm>
            <a:custGeom>
              <a:avLst/>
              <a:gdLst/>
              <a:ahLst/>
              <a:cxnLst/>
              <a:rect l="l" t="t" r="r" b="b"/>
              <a:pathLst>
                <a:path w="2992120" h="1797050">
                  <a:moveTo>
                    <a:pt x="0" y="0"/>
                  </a:moveTo>
                  <a:lnTo>
                    <a:pt x="2991612" y="0"/>
                  </a:lnTo>
                  <a:lnTo>
                    <a:pt x="2991612" y="1796795"/>
                  </a:lnTo>
                  <a:lnTo>
                    <a:pt x="0" y="1796795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593085" y="2612898"/>
            <a:ext cx="2992120" cy="179705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39065" marR="136525" indent="1270" algn="ctr">
              <a:lnSpc>
                <a:spcPts val="2530"/>
              </a:lnSpc>
              <a:spcBef>
                <a:spcPts val="635"/>
              </a:spcBef>
            </a:pP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“You </a:t>
            </a:r>
            <a:r>
              <a:rPr sz="2300" spc="-130" dirty="0">
                <a:solidFill>
                  <a:srgbClr val="FFFFFF"/>
                </a:solidFill>
                <a:latin typeface="Arial"/>
                <a:cs typeface="Arial"/>
              </a:rPr>
              <a:t>used </a:t>
            </a:r>
            <a:r>
              <a:rPr sz="23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300" spc="-50" dirty="0">
                <a:solidFill>
                  <a:srgbClr val="FFFFFF"/>
                </a:solidFill>
                <a:latin typeface="Arial"/>
                <a:cs typeface="Arial"/>
              </a:rPr>
              <a:t>word  </a:t>
            </a:r>
            <a:r>
              <a:rPr sz="2300" spc="-80" dirty="0">
                <a:solidFill>
                  <a:srgbClr val="FFFFFF"/>
                </a:solidFill>
                <a:latin typeface="Arial"/>
                <a:cs typeface="Arial"/>
              </a:rPr>
              <a:t>‘pressured’ </a:t>
            </a:r>
            <a:r>
              <a:rPr sz="2300" spc="1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3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0" dirty="0">
                <a:solidFill>
                  <a:srgbClr val="FFFFFF"/>
                </a:solidFill>
                <a:latin typeface="Arial"/>
                <a:cs typeface="Arial"/>
              </a:rPr>
              <a:t>describe</a:t>
            </a:r>
            <a:endParaRPr sz="2300">
              <a:latin typeface="Arial"/>
              <a:cs typeface="Arial"/>
            </a:endParaRPr>
          </a:p>
          <a:p>
            <a:pPr algn="ctr">
              <a:lnSpc>
                <a:spcPts val="2365"/>
              </a:lnSpc>
              <a:tabLst>
                <a:tab pos="624205" algn="l"/>
              </a:tabLst>
            </a:pPr>
            <a:r>
              <a:rPr sz="2300" spc="-60" dirty="0">
                <a:solidFill>
                  <a:srgbClr val="FFFFFF"/>
                </a:solidFill>
                <a:latin typeface="Arial"/>
                <a:cs typeface="Arial"/>
              </a:rPr>
              <a:t>. .</a:t>
            </a:r>
            <a:r>
              <a:rPr sz="23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3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Arial"/>
                <a:cs typeface="Arial"/>
              </a:rPr>
              <a:t>.	</a:t>
            </a:r>
            <a:r>
              <a:rPr sz="2300" spc="-235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300" spc="-9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3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endParaRPr sz="2300">
              <a:latin typeface="Arial"/>
              <a:cs typeface="Arial"/>
            </a:endParaRPr>
          </a:p>
          <a:p>
            <a:pPr marL="338455" marR="332105" algn="ctr">
              <a:lnSpc>
                <a:spcPts val="2520"/>
              </a:lnSpc>
              <a:spcBef>
                <a:spcPts val="170"/>
              </a:spcBef>
            </a:pPr>
            <a:r>
              <a:rPr sz="2300" spc="-90" dirty="0">
                <a:solidFill>
                  <a:srgbClr val="FFFFFF"/>
                </a:solidFill>
                <a:latin typeface="Arial"/>
                <a:cs typeface="Arial"/>
              </a:rPr>
              <a:t>specific </a:t>
            </a:r>
            <a:r>
              <a:rPr sz="2300" spc="-50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2300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FFFFFF"/>
                </a:solidFill>
                <a:latin typeface="Arial"/>
                <a:cs typeface="Arial"/>
              </a:rPr>
              <a:t>what  </a:t>
            </a:r>
            <a:r>
              <a:rPr sz="2300" spc="-50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23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Arial"/>
                <a:cs typeface="Arial"/>
              </a:rPr>
              <a:t>did?”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71971" y="2599944"/>
            <a:ext cx="3017520" cy="1823085"/>
            <a:chOff x="5871971" y="2599944"/>
            <a:chExt cx="3017520" cy="1823085"/>
          </a:xfrm>
        </p:grpSpPr>
        <p:sp>
          <p:nvSpPr>
            <p:cNvPr id="16" name="object 16"/>
            <p:cNvSpPr/>
            <p:nvPr/>
          </p:nvSpPr>
          <p:spPr>
            <a:xfrm>
              <a:off x="5884925" y="2612898"/>
              <a:ext cx="2992120" cy="1797050"/>
            </a:xfrm>
            <a:custGeom>
              <a:avLst/>
              <a:gdLst/>
              <a:ahLst/>
              <a:cxnLst/>
              <a:rect l="l" t="t" r="r" b="b"/>
              <a:pathLst>
                <a:path w="2992120" h="1797050">
                  <a:moveTo>
                    <a:pt x="2991612" y="0"/>
                  </a:moveTo>
                  <a:lnTo>
                    <a:pt x="0" y="0"/>
                  </a:lnTo>
                  <a:lnTo>
                    <a:pt x="0" y="1796795"/>
                  </a:lnTo>
                  <a:lnTo>
                    <a:pt x="2991612" y="1796795"/>
                  </a:lnTo>
                  <a:lnTo>
                    <a:pt x="2991612" y="0"/>
                  </a:lnTo>
                  <a:close/>
                </a:path>
              </a:pathLst>
            </a:custGeom>
            <a:solidFill>
              <a:srgbClr val="949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84925" y="2612898"/>
              <a:ext cx="2992120" cy="1797050"/>
            </a:xfrm>
            <a:custGeom>
              <a:avLst/>
              <a:gdLst/>
              <a:ahLst/>
              <a:cxnLst/>
              <a:rect l="l" t="t" r="r" b="b"/>
              <a:pathLst>
                <a:path w="2992120" h="1797050">
                  <a:moveTo>
                    <a:pt x="0" y="0"/>
                  </a:moveTo>
                  <a:lnTo>
                    <a:pt x="2991612" y="0"/>
                  </a:lnTo>
                  <a:lnTo>
                    <a:pt x="2991612" y="1796795"/>
                  </a:lnTo>
                  <a:lnTo>
                    <a:pt x="0" y="1796795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884926" y="2612898"/>
            <a:ext cx="2992120" cy="1797050"/>
          </a:xfrm>
          <a:prstGeom prst="rect">
            <a:avLst/>
          </a:prstGeom>
        </p:spPr>
        <p:txBody>
          <a:bodyPr vert="horz" wrap="square" lIns="0" tIns="235585" rIns="0" bIns="0" rtlCol="0">
            <a:spAutoFit/>
          </a:bodyPr>
          <a:lstStyle/>
          <a:p>
            <a:pPr marL="114935" marR="109855" algn="ctr">
              <a:lnSpc>
                <a:spcPct val="91600"/>
              </a:lnSpc>
              <a:spcBef>
                <a:spcPts val="1855"/>
              </a:spcBef>
              <a:tabLst>
                <a:tab pos="1374775" algn="l"/>
              </a:tabLst>
            </a:pPr>
            <a:r>
              <a:rPr sz="2300" spc="60" dirty="0">
                <a:solidFill>
                  <a:srgbClr val="FFFFFF"/>
                </a:solidFill>
                <a:latin typeface="Arial"/>
                <a:cs typeface="Arial"/>
              </a:rPr>
              <a:t>“If </a:t>
            </a:r>
            <a:r>
              <a:rPr sz="2300" spc="-60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2300" spc="-75" dirty="0">
                <a:solidFill>
                  <a:srgbClr val="FFFFFF"/>
                </a:solidFill>
                <a:latin typeface="Arial"/>
                <a:cs typeface="Arial"/>
              </a:rPr>
              <a:t>understood </a:t>
            </a:r>
            <a:r>
              <a:rPr sz="2300" spc="-90" dirty="0">
                <a:solidFill>
                  <a:srgbClr val="FFFFFF"/>
                </a:solidFill>
                <a:latin typeface="Arial"/>
                <a:cs typeface="Arial"/>
              </a:rPr>
              <a:t>you  </a:t>
            </a:r>
            <a:r>
              <a:rPr sz="2300" spc="-30" dirty="0">
                <a:solidFill>
                  <a:srgbClr val="FFFFFF"/>
                </a:solidFill>
                <a:latin typeface="Arial"/>
                <a:cs typeface="Arial"/>
              </a:rPr>
              <a:t>right, </a:t>
            </a:r>
            <a:r>
              <a:rPr sz="2300" spc="-9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300" spc="-125" dirty="0">
                <a:solidFill>
                  <a:srgbClr val="FFFFFF"/>
                </a:solidFill>
                <a:latin typeface="Arial"/>
                <a:cs typeface="Arial"/>
              </a:rPr>
              <a:t>said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that  </a:t>
            </a:r>
            <a:r>
              <a:rPr sz="2300" spc="-25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2300" spc="-60" dirty="0">
                <a:solidFill>
                  <a:srgbClr val="FFFFFF"/>
                </a:solidFill>
                <a:latin typeface="Arial"/>
                <a:cs typeface="Arial"/>
              </a:rPr>
              <a:t>. .</a:t>
            </a:r>
            <a:r>
              <a:rPr sz="23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Arial"/>
                <a:cs typeface="Arial"/>
              </a:rPr>
              <a:t>.	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Did</a:t>
            </a:r>
            <a:r>
              <a:rPr sz="23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75" dirty="0">
                <a:solidFill>
                  <a:srgbClr val="FFFFFF"/>
                </a:solidFill>
                <a:latin typeface="Arial"/>
                <a:cs typeface="Arial"/>
              </a:rPr>
              <a:t>anything  </a:t>
            </a:r>
            <a:r>
              <a:rPr sz="2300" spc="-100" dirty="0">
                <a:solidFill>
                  <a:srgbClr val="FFFFFF"/>
                </a:solidFill>
                <a:latin typeface="Arial"/>
                <a:cs typeface="Arial"/>
              </a:rPr>
              <a:t>happen </a:t>
            </a:r>
            <a:r>
              <a:rPr sz="2300" spc="-3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3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50" dirty="0">
                <a:solidFill>
                  <a:srgbClr val="FFFFFF"/>
                </a:solidFill>
                <a:latin typeface="Arial"/>
                <a:cs typeface="Arial"/>
              </a:rPr>
              <a:t>between?”</a:t>
            </a:r>
            <a:endParaRPr sz="2300">
              <a:latin typeface="Arial"/>
              <a:cs typeface="Arial"/>
            </a:endParaRPr>
          </a:p>
        </p:txBody>
      </p:sp>
      <p:sp>
        <p:nvSpPr>
          <p:cNvPr id="19" name="object 19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286000" cy="5143500"/>
          </a:xfrm>
          <a:custGeom>
            <a:avLst/>
            <a:gdLst/>
            <a:ahLst/>
            <a:cxnLst/>
            <a:rect l="l" t="t" r="r" b="b"/>
            <a:pathLst>
              <a:path w="2286000" h="5143500">
                <a:moveTo>
                  <a:pt x="2286000" y="0"/>
                </a:moveTo>
                <a:lnTo>
                  <a:pt x="0" y="0"/>
                </a:lnTo>
                <a:lnTo>
                  <a:pt x="0" y="5143500"/>
                </a:lnTo>
                <a:lnTo>
                  <a:pt x="2286000" y="5143500"/>
                </a:lnTo>
                <a:lnTo>
                  <a:pt x="2286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9322" y="431165"/>
            <a:ext cx="1783714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</a:rPr>
              <a:t>Examples</a:t>
            </a:r>
            <a:r>
              <a:rPr sz="2200" spc="-60" dirty="0">
                <a:solidFill>
                  <a:srgbClr val="FFFFFF"/>
                </a:solidFill>
              </a:rPr>
              <a:t> </a:t>
            </a:r>
            <a:r>
              <a:rPr sz="2200" spc="-5" dirty="0">
                <a:solidFill>
                  <a:srgbClr val="FFFFFF"/>
                </a:solidFill>
              </a:rPr>
              <a:t>of  recognition  </a:t>
            </a:r>
            <a:r>
              <a:rPr sz="2200" spc="-10" dirty="0">
                <a:solidFill>
                  <a:srgbClr val="FFFFFF"/>
                </a:solidFill>
              </a:rPr>
              <a:t>prompts</a:t>
            </a:r>
            <a:endParaRPr sz="2200"/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44723" y="961646"/>
            <a:ext cx="5980430" cy="678180"/>
            <a:chOff x="2744723" y="961646"/>
            <a:chExt cx="5980430" cy="678180"/>
          </a:xfrm>
        </p:grpSpPr>
        <p:sp>
          <p:nvSpPr>
            <p:cNvPr id="5" name="object 5"/>
            <p:cNvSpPr/>
            <p:nvPr/>
          </p:nvSpPr>
          <p:spPr>
            <a:xfrm>
              <a:off x="2744723" y="961646"/>
              <a:ext cx="5980430" cy="678180"/>
            </a:xfrm>
            <a:custGeom>
              <a:avLst/>
              <a:gdLst/>
              <a:ahLst/>
              <a:cxnLst/>
              <a:rect l="l" t="t" r="r" b="b"/>
              <a:pathLst>
                <a:path w="5980430" h="678180">
                  <a:moveTo>
                    <a:pt x="5912358" y="0"/>
                  </a:moveTo>
                  <a:lnTo>
                    <a:pt x="67818" y="0"/>
                  </a:lnTo>
                  <a:lnTo>
                    <a:pt x="41421" y="5329"/>
                  </a:lnTo>
                  <a:lnTo>
                    <a:pt x="19864" y="19864"/>
                  </a:lnTo>
                  <a:lnTo>
                    <a:pt x="5329" y="41421"/>
                  </a:lnTo>
                  <a:lnTo>
                    <a:pt x="0" y="67817"/>
                  </a:lnTo>
                  <a:lnTo>
                    <a:pt x="0" y="610361"/>
                  </a:lnTo>
                  <a:lnTo>
                    <a:pt x="5329" y="636758"/>
                  </a:lnTo>
                  <a:lnTo>
                    <a:pt x="19864" y="658315"/>
                  </a:lnTo>
                  <a:lnTo>
                    <a:pt x="41421" y="672850"/>
                  </a:lnTo>
                  <a:lnTo>
                    <a:pt x="67818" y="678179"/>
                  </a:lnTo>
                  <a:lnTo>
                    <a:pt x="5912358" y="678179"/>
                  </a:lnTo>
                  <a:lnTo>
                    <a:pt x="5938754" y="672850"/>
                  </a:lnTo>
                  <a:lnTo>
                    <a:pt x="5960311" y="658315"/>
                  </a:lnTo>
                  <a:lnTo>
                    <a:pt x="5974846" y="636758"/>
                  </a:lnTo>
                  <a:lnTo>
                    <a:pt x="5980176" y="610361"/>
                  </a:lnTo>
                  <a:lnTo>
                    <a:pt x="5980176" y="67817"/>
                  </a:lnTo>
                  <a:lnTo>
                    <a:pt x="5974846" y="41421"/>
                  </a:lnTo>
                  <a:lnTo>
                    <a:pt x="5960311" y="19864"/>
                  </a:lnTo>
                  <a:lnTo>
                    <a:pt x="5938754" y="5329"/>
                  </a:lnTo>
                  <a:lnTo>
                    <a:pt x="5912358" y="0"/>
                  </a:lnTo>
                  <a:close/>
                </a:path>
              </a:pathLst>
            </a:custGeom>
            <a:solidFill>
              <a:srgbClr val="E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74471" y="1152252"/>
              <a:ext cx="324485" cy="295275"/>
            </a:xfrm>
            <a:custGeom>
              <a:avLst/>
              <a:gdLst/>
              <a:ahLst/>
              <a:cxnLst/>
              <a:rect l="l" t="t" r="r" b="b"/>
              <a:pathLst>
                <a:path w="324485" h="295275">
                  <a:moveTo>
                    <a:pt x="316495" y="228788"/>
                  </a:moveTo>
                  <a:lnTo>
                    <a:pt x="307977" y="228369"/>
                  </a:lnTo>
                  <a:lnTo>
                    <a:pt x="6982" y="228369"/>
                  </a:lnTo>
                  <a:lnTo>
                    <a:pt x="95" y="221561"/>
                  </a:lnTo>
                  <a:lnTo>
                    <a:pt x="0" y="7379"/>
                  </a:lnTo>
                  <a:lnTo>
                    <a:pt x="7254" y="52"/>
                  </a:lnTo>
                  <a:lnTo>
                    <a:pt x="16259" y="0"/>
                  </a:lnTo>
                  <a:lnTo>
                    <a:pt x="307977" y="0"/>
                  </a:lnTo>
                  <a:lnTo>
                    <a:pt x="316981" y="52"/>
                  </a:lnTo>
                  <a:lnTo>
                    <a:pt x="324236" y="7379"/>
                  </a:lnTo>
                  <a:lnTo>
                    <a:pt x="324183" y="123700"/>
                  </a:lnTo>
                  <a:lnTo>
                    <a:pt x="33418" y="123700"/>
                  </a:lnTo>
                  <a:lnTo>
                    <a:pt x="33418" y="142731"/>
                  </a:lnTo>
                  <a:lnTo>
                    <a:pt x="324183" y="142731"/>
                  </a:lnTo>
                  <a:lnTo>
                    <a:pt x="324183" y="161761"/>
                  </a:lnTo>
                  <a:lnTo>
                    <a:pt x="33418" y="161761"/>
                  </a:lnTo>
                  <a:lnTo>
                    <a:pt x="33418" y="180792"/>
                  </a:lnTo>
                  <a:lnTo>
                    <a:pt x="324183" y="180792"/>
                  </a:lnTo>
                  <a:lnTo>
                    <a:pt x="324183" y="213278"/>
                  </a:lnTo>
                  <a:lnTo>
                    <a:pt x="323745" y="222237"/>
                  </a:lnTo>
                  <a:lnTo>
                    <a:pt x="316958" y="228369"/>
                  </a:lnTo>
                  <a:lnTo>
                    <a:pt x="16259" y="228369"/>
                  </a:lnTo>
                  <a:lnTo>
                    <a:pt x="316890" y="228431"/>
                  </a:lnTo>
                  <a:lnTo>
                    <a:pt x="316495" y="228788"/>
                  </a:lnTo>
                  <a:close/>
                </a:path>
                <a:path w="324485" h="295275">
                  <a:moveTo>
                    <a:pt x="114451" y="142731"/>
                  </a:moveTo>
                  <a:lnTo>
                    <a:pt x="90618" y="142731"/>
                  </a:lnTo>
                  <a:lnTo>
                    <a:pt x="90618" y="123700"/>
                  </a:lnTo>
                  <a:lnTo>
                    <a:pt x="114451" y="123700"/>
                  </a:lnTo>
                  <a:lnTo>
                    <a:pt x="114451" y="142731"/>
                  </a:lnTo>
                  <a:close/>
                </a:path>
                <a:path w="324485" h="295275">
                  <a:moveTo>
                    <a:pt x="228851" y="142731"/>
                  </a:moveTo>
                  <a:lnTo>
                    <a:pt x="209784" y="142731"/>
                  </a:lnTo>
                  <a:lnTo>
                    <a:pt x="209784" y="123700"/>
                  </a:lnTo>
                  <a:lnTo>
                    <a:pt x="228851" y="123700"/>
                  </a:lnTo>
                  <a:lnTo>
                    <a:pt x="228851" y="142731"/>
                  </a:lnTo>
                  <a:close/>
                </a:path>
                <a:path w="324485" h="295275">
                  <a:moveTo>
                    <a:pt x="324183" y="142731"/>
                  </a:moveTo>
                  <a:lnTo>
                    <a:pt x="290817" y="142731"/>
                  </a:lnTo>
                  <a:lnTo>
                    <a:pt x="290817" y="123700"/>
                  </a:lnTo>
                  <a:lnTo>
                    <a:pt x="324183" y="123700"/>
                  </a:lnTo>
                  <a:lnTo>
                    <a:pt x="324183" y="142731"/>
                  </a:lnTo>
                  <a:close/>
                </a:path>
                <a:path w="324485" h="295275">
                  <a:moveTo>
                    <a:pt x="143051" y="180792"/>
                  </a:moveTo>
                  <a:lnTo>
                    <a:pt x="123985" y="180792"/>
                  </a:lnTo>
                  <a:lnTo>
                    <a:pt x="123985" y="161761"/>
                  </a:lnTo>
                  <a:lnTo>
                    <a:pt x="143051" y="161761"/>
                  </a:lnTo>
                  <a:lnTo>
                    <a:pt x="143051" y="180792"/>
                  </a:lnTo>
                  <a:close/>
                </a:path>
                <a:path w="324485" h="295275">
                  <a:moveTo>
                    <a:pt x="214551" y="180792"/>
                  </a:moveTo>
                  <a:lnTo>
                    <a:pt x="195484" y="180792"/>
                  </a:lnTo>
                  <a:lnTo>
                    <a:pt x="195484" y="161761"/>
                  </a:lnTo>
                  <a:lnTo>
                    <a:pt x="214551" y="161761"/>
                  </a:lnTo>
                  <a:lnTo>
                    <a:pt x="214551" y="180792"/>
                  </a:lnTo>
                  <a:close/>
                </a:path>
                <a:path w="324485" h="295275">
                  <a:moveTo>
                    <a:pt x="324183" y="180792"/>
                  </a:moveTo>
                  <a:lnTo>
                    <a:pt x="266984" y="180792"/>
                  </a:lnTo>
                  <a:lnTo>
                    <a:pt x="266984" y="161761"/>
                  </a:lnTo>
                  <a:lnTo>
                    <a:pt x="324183" y="161761"/>
                  </a:lnTo>
                  <a:lnTo>
                    <a:pt x="324183" y="180792"/>
                  </a:lnTo>
                  <a:close/>
                </a:path>
                <a:path w="324485" h="295275">
                  <a:moveTo>
                    <a:pt x="257450" y="294977"/>
                  </a:moveTo>
                  <a:lnTo>
                    <a:pt x="194531" y="228369"/>
                  </a:lnTo>
                  <a:lnTo>
                    <a:pt x="257450" y="228369"/>
                  </a:lnTo>
                  <a:lnTo>
                    <a:pt x="257450" y="294977"/>
                  </a:lnTo>
                  <a:close/>
                </a:path>
              </a:pathLst>
            </a:custGeom>
            <a:solidFill>
              <a:srgbClr val="003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586890" y="1087042"/>
            <a:ext cx="359600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latin typeface="Arial"/>
                <a:cs typeface="Arial"/>
              </a:rPr>
              <a:t>“What </a:t>
            </a:r>
            <a:r>
              <a:rPr sz="2200" spc="-45" dirty="0">
                <a:latin typeface="Arial"/>
                <a:cs typeface="Arial"/>
              </a:rPr>
              <a:t>did </a:t>
            </a:r>
            <a:r>
              <a:rPr sz="2200" spc="-150" dirty="0">
                <a:latin typeface="Arial"/>
                <a:cs typeface="Arial"/>
              </a:rPr>
              <a:t>she </a:t>
            </a:r>
            <a:r>
              <a:rPr sz="2200" spc="-110" dirty="0">
                <a:latin typeface="Arial"/>
                <a:cs typeface="Arial"/>
              </a:rPr>
              <a:t>say?”</a:t>
            </a:r>
            <a:r>
              <a:rPr sz="2200" spc="19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(directive)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44723" y="1808990"/>
            <a:ext cx="5980430" cy="678180"/>
            <a:chOff x="2744723" y="1808990"/>
            <a:chExt cx="5980430" cy="678180"/>
          </a:xfrm>
        </p:grpSpPr>
        <p:sp>
          <p:nvSpPr>
            <p:cNvPr id="9" name="object 9"/>
            <p:cNvSpPr/>
            <p:nvPr/>
          </p:nvSpPr>
          <p:spPr>
            <a:xfrm>
              <a:off x="2744723" y="1808990"/>
              <a:ext cx="5980430" cy="678180"/>
            </a:xfrm>
            <a:custGeom>
              <a:avLst/>
              <a:gdLst/>
              <a:ahLst/>
              <a:cxnLst/>
              <a:rect l="l" t="t" r="r" b="b"/>
              <a:pathLst>
                <a:path w="5980430" h="678180">
                  <a:moveTo>
                    <a:pt x="5912358" y="0"/>
                  </a:moveTo>
                  <a:lnTo>
                    <a:pt x="67818" y="0"/>
                  </a:lnTo>
                  <a:lnTo>
                    <a:pt x="41421" y="5329"/>
                  </a:lnTo>
                  <a:lnTo>
                    <a:pt x="19864" y="19864"/>
                  </a:lnTo>
                  <a:lnTo>
                    <a:pt x="5329" y="41421"/>
                  </a:lnTo>
                  <a:lnTo>
                    <a:pt x="0" y="67817"/>
                  </a:lnTo>
                  <a:lnTo>
                    <a:pt x="0" y="610361"/>
                  </a:lnTo>
                  <a:lnTo>
                    <a:pt x="5329" y="636758"/>
                  </a:lnTo>
                  <a:lnTo>
                    <a:pt x="19864" y="658315"/>
                  </a:lnTo>
                  <a:lnTo>
                    <a:pt x="41421" y="672850"/>
                  </a:lnTo>
                  <a:lnTo>
                    <a:pt x="67818" y="678179"/>
                  </a:lnTo>
                  <a:lnTo>
                    <a:pt x="5912358" y="678179"/>
                  </a:lnTo>
                  <a:lnTo>
                    <a:pt x="5938754" y="672850"/>
                  </a:lnTo>
                  <a:lnTo>
                    <a:pt x="5960311" y="658315"/>
                  </a:lnTo>
                  <a:lnTo>
                    <a:pt x="5974846" y="636758"/>
                  </a:lnTo>
                  <a:lnTo>
                    <a:pt x="5980176" y="610361"/>
                  </a:lnTo>
                  <a:lnTo>
                    <a:pt x="5980176" y="67817"/>
                  </a:lnTo>
                  <a:lnTo>
                    <a:pt x="5974846" y="41421"/>
                  </a:lnTo>
                  <a:lnTo>
                    <a:pt x="5960311" y="19864"/>
                  </a:lnTo>
                  <a:lnTo>
                    <a:pt x="5938754" y="5329"/>
                  </a:lnTo>
                  <a:lnTo>
                    <a:pt x="5912358" y="0"/>
                  </a:lnTo>
                  <a:close/>
                </a:path>
              </a:pathLst>
            </a:custGeom>
            <a:solidFill>
              <a:srgbClr val="E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74517" y="1985327"/>
              <a:ext cx="324485" cy="323850"/>
            </a:xfrm>
            <a:custGeom>
              <a:avLst/>
              <a:gdLst/>
              <a:ahLst/>
              <a:cxnLst/>
              <a:rect l="l" t="t" r="r" b="b"/>
              <a:pathLst>
                <a:path w="324485" h="323850">
                  <a:moveTo>
                    <a:pt x="85801" y="6184"/>
                  </a:moveTo>
                  <a:lnTo>
                    <a:pt x="79603" y="0"/>
                  </a:lnTo>
                  <a:lnTo>
                    <a:pt x="63398" y="0"/>
                  </a:lnTo>
                  <a:lnTo>
                    <a:pt x="57200" y="6184"/>
                  </a:lnTo>
                  <a:lnTo>
                    <a:pt x="57200" y="50914"/>
                  </a:lnTo>
                  <a:lnTo>
                    <a:pt x="63398" y="57099"/>
                  </a:lnTo>
                  <a:lnTo>
                    <a:pt x="71501" y="57099"/>
                  </a:lnTo>
                  <a:lnTo>
                    <a:pt x="79603" y="57099"/>
                  </a:lnTo>
                  <a:lnTo>
                    <a:pt x="85801" y="50914"/>
                  </a:lnTo>
                  <a:lnTo>
                    <a:pt x="85801" y="6184"/>
                  </a:lnTo>
                  <a:close/>
                </a:path>
                <a:path w="324485" h="323850">
                  <a:moveTo>
                    <a:pt x="266928" y="6184"/>
                  </a:moveTo>
                  <a:lnTo>
                    <a:pt x="260731" y="0"/>
                  </a:lnTo>
                  <a:lnTo>
                    <a:pt x="244525" y="0"/>
                  </a:lnTo>
                  <a:lnTo>
                    <a:pt x="238328" y="6184"/>
                  </a:lnTo>
                  <a:lnTo>
                    <a:pt x="238328" y="50914"/>
                  </a:lnTo>
                  <a:lnTo>
                    <a:pt x="244525" y="57099"/>
                  </a:lnTo>
                  <a:lnTo>
                    <a:pt x="252628" y="57099"/>
                  </a:lnTo>
                  <a:lnTo>
                    <a:pt x="260731" y="57099"/>
                  </a:lnTo>
                  <a:lnTo>
                    <a:pt x="266928" y="50914"/>
                  </a:lnTo>
                  <a:lnTo>
                    <a:pt x="266928" y="6184"/>
                  </a:lnTo>
                  <a:close/>
                </a:path>
                <a:path w="324485" h="323850">
                  <a:moveTo>
                    <a:pt x="324129" y="114300"/>
                  </a:moveTo>
                  <a:lnTo>
                    <a:pt x="0" y="114300"/>
                  </a:lnTo>
                  <a:lnTo>
                    <a:pt x="0" y="142214"/>
                  </a:lnTo>
                  <a:lnTo>
                    <a:pt x="0" y="294474"/>
                  </a:lnTo>
                  <a:lnTo>
                    <a:pt x="0" y="323659"/>
                  </a:lnTo>
                  <a:lnTo>
                    <a:pt x="324129" y="323659"/>
                  </a:lnTo>
                  <a:lnTo>
                    <a:pt x="324129" y="294982"/>
                  </a:lnTo>
                  <a:lnTo>
                    <a:pt x="324129" y="294474"/>
                  </a:lnTo>
                  <a:lnTo>
                    <a:pt x="324129" y="142735"/>
                  </a:lnTo>
                  <a:lnTo>
                    <a:pt x="295529" y="142735"/>
                  </a:lnTo>
                  <a:lnTo>
                    <a:pt x="295529" y="294474"/>
                  </a:lnTo>
                  <a:lnTo>
                    <a:pt x="28600" y="294474"/>
                  </a:lnTo>
                  <a:lnTo>
                    <a:pt x="28600" y="142214"/>
                  </a:lnTo>
                  <a:lnTo>
                    <a:pt x="324129" y="142214"/>
                  </a:lnTo>
                  <a:lnTo>
                    <a:pt x="324129" y="114300"/>
                  </a:lnTo>
                  <a:close/>
                </a:path>
                <a:path w="324485" h="323850">
                  <a:moveTo>
                    <a:pt x="324129" y="28549"/>
                  </a:moveTo>
                  <a:lnTo>
                    <a:pt x="286004" y="28549"/>
                  </a:lnTo>
                  <a:lnTo>
                    <a:pt x="286004" y="42824"/>
                  </a:lnTo>
                  <a:lnTo>
                    <a:pt x="283400" y="55854"/>
                  </a:lnTo>
                  <a:lnTo>
                    <a:pt x="276288" y="66433"/>
                  </a:lnTo>
                  <a:lnTo>
                    <a:pt x="265684" y="73533"/>
                  </a:lnTo>
                  <a:lnTo>
                    <a:pt x="252628" y="76123"/>
                  </a:lnTo>
                  <a:lnTo>
                    <a:pt x="239572" y="73533"/>
                  </a:lnTo>
                  <a:lnTo>
                    <a:pt x="228981" y="66433"/>
                  </a:lnTo>
                  <a:lnTo>
                    <a:pt x="221869" y="55854"/>
                  </a:lnTo>
                  <a:lnTo>
                    <a:pt x="219265" y="42824"/>
                  </a:lnTo>
                  <a:lnTo>
                    <a:pt x="219265" y="28549"/>
                  </a:lnTo>
                  <a:lnTo>
                    <a:pt x="104863" y="28549"/>
                  </a:lnTo>
                  <a:lnTo>
                    <a:pt x="104863" y="42824"/>
                  </a:lnTo>
                  <a:lnTo>
                    <a:pt x="102273" y="55854"/>
                  </a:lnTo>
                  <a:lnTo>
                    <a:pt x="95161" y="66433"/>
                  </a:lnTo>
                  <a:lnTo>
                    <a:pt x="84556" y="73533"/>
                  </a:lnTo>
                  <a:lnTo>
                    <a:pt x="71501" y="76123"/>
                  </a:lnTo>
                  <a:lnTo>
                    <a:pt x="58445" y="73533"/>
                  </a:lnTo>
                  <a:lnTo>
                    <a:pt x="47840" y="66433"/>
                  </a:lnTo>
                  <a:lnTo>
                    <a:pt x="40728" y="55854"/>
                  </a:lnTo>
                  <a:lnTo>
                    <a:pt x="38138" y="42824"/>
                  </a:lnTo>
                  <a:lnTo>
                    <a:pt x="38138" y="28549"/>
                  </a:lnTo>
                  <a:lnTo>
                    <a:pt x="0" y="28549"/>
                  </a:lnTo>
                  <a:lnTo>
                    <a:pt x="0" y="95161"/>
                  </a:lnTo>
                  <a:lnTo>
                    <a:pt x="324129" y="95161"/>
                  </a:lnTo>
                  <a:lnTo>
                    <a:pt x="324129" y="28549"/>
                  </a:lnTo>
                  <a:close/>
                </a:path>
              </a:pathLst>
            </a:custGeom>
            <a:solidFill>
              <a:srgbClr val="003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44723" y="2656333"/>
            <a:ext cx="5980430" cy="678180"/>
            <a:chOff x="2744723" y="2656333"/>
            <a:chExt cx="5980430" cy="678180"/>
          </a:xfrm>
        </p:grpSpPr>
        <p:sp>
          <p:nvSpPr>
            <p:cNvPr id="12" name="object 12"/>
            <p:cNvSpPr/>
            <p:nvPr/>
          </p:nvSpPr>
          <p:spPr>
            <a:xfrm>
              <a:off x="2744723" y="2656333"/>
              <a:ext cx="5980430" cy="678180"/>
            </a:xfrm>
            <a:custGeom>
              <a:avLst/>
              <a:gdLst/>
              <a:ahLst/>
              <a:cxnLst/>
              <a:rect l="l" t="t" r="r" b="b"/>
              <a:pathLst>
                <a:path w="5980430" h="678179">
                  <a:moveTo>
                    <a:pt x="5912358" y="0"/>
                  </a:moveTo>
                  <a:lnTo>
                    <a:pt x="67818" y="0"/>
                  </a:lnTo>
                  <a:lnTo>
                    <a:pt x="41421" y="5329"/>
                  </a:lnTo>
                  <a:lnTo>
                    <a:pt x="19864" y="19864"/>
                  </a:lnTo>
                  <a:lnTo>
                    <a:pt x="5329" y="41421"/>
                  </a:lnTo>
                  <a:lnTo>
                    <a:pt x="0" y="67818"/>
                  </a:lnTo>
                  <a:lnTo>
                    <a:pt x="0" y="610362"/>
                  </a:lnTo>
                  <a:lnTo>
                    <a:pt x="5329" y="636758"/>
                  </a:lnTo>
                  <a:lnTo>
                    <a:pt x="19864" y="658315"/>
                  </a:lnTo>
                  <a:lnTo>
                    <a:pt x="41421" y="672850"/>
                  </a:lnTo>
                  <a:lnTo>
                    <a:pt x="67818" y="678180"/>
                  </a:lnTo>
                  <a:lnTo>
                    <a:pt x="5912358" y="678180"/>
                  </a:lnTo>
                  <a:lnTo>
                    <a:pt x="5938754" y="672850"/>
                  </a:lnTo>
                  <a:lnTo>
                    <a:pt x="5960311" y="658315"/>
                  </a:lnTo>
                  <a:lnTo>
                    <a:pt x="5974846" y="636758"/>
                  </a:lnTo>
                  <a:lnTo>
                    <a:pt x="5980176" y="610362"/>
                  </a:lnTo>
                  <a:lnTo>
                    <a:pt x="5980176" y="67818"/>
                  </a:lnTo>
                  <a:lnTo>
                    <a:pt x="5974846" y="41421"/>
                  </a:lnTo>
                  <a:lnTo>
                    <a:pt x="5960311" y="19864"/>
                  </a:lnTo>
                  <a:lnTo>
                    <a:pt x="5938754" y="5329"/>
                  </a:lnTo>
                  <a:lnTo>
                    <a:pt x="5912358" y="0"/>
                  </a:lnTo>
                  <a:close/>
                </a:path>
              </a:pathLst>
            </a:custGeom>
            <a:solidFill>
              <a:srgbClr val="E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45925" y="2819918"/>
              <a:ext cx="381635" cy="333375"/>
            </a:xfrm>
            <a:custGeom>
              <a:avLst/>
              <a:gdLst/>
              <a:ahLst/>
              <a:cxnLst/>
              <a:rect l="l" t="t" r="r" b="b"/>
              <a:pathLst>
                <a:path w="381635" h="333375">
                  <a:moveTo>
                    <a:pt x="142999" y="66607"/>
                  </a:moveTo>
                  <a:lnTo>
                    <a:pt x="114399" y="66607"/>
                  </a:lnTo>
                  <a:lnTo>
                    <a:pt x="114479" y="32909"/>
                  </a:lnTo>
                  <a:lnTo>
                    <a:pt x="117021" y="20340"/>
                  </a:lnTo>
                  <a:lnTo>
                    <a:pt x="124172" y="9754"/>
                  </a:lnTo>
                  <a:lnTo>
                    <a:pt x="134778" y="2617"/>
                  </a:lnTo>
                  <a:lnTo>
                    <a:pt x="147765" y="0"/>
                  </a:lnTo>
                  <a:lnTo>
                    <a:pt x="233565" y="0"/>
                  </a:lnTo>
                  <a:lnTo>
                    <a:pt x="246552" y="2617"/>
                  </a:lnTo>
                  <a:lnTo>
                    <a:pt x="257158" y="9754"/>
                  </a:lnTo>
                  <a:lnTo>
                    <a:pt x="264309" y="20340"/>
                  </a:lnTo>
                  <a:lnTo>
                    <a:pt x="265936" y="28384"/>
                  </a:lnTo>
                  <a:lnTo>
                    <a:pt x="236034" y="28384"/>
                  </a:lnTo>
                  <a:lnTo>
                    <a:pt x="233783" y="28531"/>
                  </a:lnTo>
                  <a:lnTo>
                    <a:pt x="147370" y="28531"/>
                  </a:lnTo>
                  <a:lnTo>
                    <a:pt x="144705" y="28707"/>
                  </a:lnTo>
                  <a:lnTo>
                    <a:pt x="142837" y="30839"/>
                  </a:lnTo>
                  <a:lnTo>
                    <a:pt x="142973" y="32909"/>
                  </a:lnTo>
                  <a:lnTo>
                    <a:pt x="142999" y="66607"/>
                  </a:lnTo>
                  <a:close/>
                </a:path>
                <a:path w="381635" h="333375">
                  <a:moveTo>
                    <a:pt x="266931" y="66607"/>
                  </a:moveTo>
                  <a:lnTo>
                    <a:pt x="238331" y="66607"/>
                  </a:lnTo>
                  <a:lnTo>
                    <a:pt x="238346" y="32909"/>
                  </a:lnTo>
                  <a:lnTo>
                    <a:pt x="238169" y="30249"/>
                  </a:lnTo>
                  <a:lnTo>
                    <a:pt x="236034" y="28384"/>
                  </a:lnTo>
                  <a:lnTo>
                    <a:pt x="265936" y="28384"/>
                  </a:lnTo>
                  <a:lnTo>
                    <a:pt x="266851" y="32909"/>
                  </a:lnTo>
                  <a:lnTo>
                    <a:pt x="266931" y="66607"/>
                  </a:lnTo>
                  <a:close/>
                </a:path>
                <a:path w="381635" h="333375">
                  <a:moveTo>
                    <a:pt x="233565" y="28546"/>
                  </a:moveTo>
                  <a:lnTo>
                    <a:pt x="147765" y="28546"/>
                  </a:lnTo>
                  <a:lnTo>
                    <a:pt x="147370" y="28531"/>
                  </a:lnTo>
                  <a:lnTo>
                    <a:pt x="233783" y="28531"/>
                  </a:lnTo>
                  <a:lnTo>
                    <a:pt x="233565" y="28546"/>
                  </a:lnTo>
                  <a:close/>
                </a:path>
                <a:path w="381635" h="333375">
                  <a:moveTo>
                    <a:pt x="362264" y="333039"/>
                  </a:moveTo>
                  <a:lnTo>
                    <a:pt x="19066" y="333039"/>
                  </a:lnTo>
                  <a:lnTo>
                    <a:pt x="11645" y="331543"/>
                  </a:lnTo>
                  <a:lnTo>
                    <a:pt x="5584" y="327465"/>
                  </a:lnTo>
                  <a:lnTo>
                    <a:pt x="1498" y="321415"/>
                  </a:lnTo>
                  <a:lnTo>
                    <a:pt x="0" y="314008"/>
                  </a:lnTo>
                  <a:lnTo>
                    <a:pt x="0" y="85638"/>
                  </a:lnTo>
                  <a:lnTo>
                    <a:pt x="1498" y="78231"/>
                  </a:lnTo>
                  <a:lnTo>
                    <a:pt x="5584" y="72182"/>
                  </a:lnTo>
                  <a:lnTo>
                    <a:pt x="11645" y="68103"/>
                  </a:lnTo>
                  <a:lnTo>
                    <a:pt x="19066" y="66607"/>
                  </a:lnTo>
                  <a:lnTo>
                    <a:pt x="362264" y="66607"/>
                  </a:lnTo>
                  <a:lnTo>
                    <a:pt x="369685" y="68103"/>
                  </a:lnTo>
                  <a:lnTo>
                    <a:pt x="375746" y="72182"/>
                  </a:lnTo>
                  <a:lnTo>
                    <a:pt x="379832" y="78231"/>
                  </a:lnTo>
                  <a:lnTo>
                    <a:pt x="381331" y="85638"/>
                  </a:lnTo>
                  <a:lnTo>
                    <a:pt x="381331" y="128458"/>
                  </a:lnTo>
                  <a:lnTo>
                    <a:pt x="171598" y="128458"/>
                  </a:lnTo>
                  <a:lnTo>
                    <a:pt x="171598" y="147488"/>
                  </a:lnTo>
                  <a:lnTo>
                    <a:pt x="138232" y="147488"/>
                  </a:lnTo>
                  <a:lnTo>
                    <a:pt x="119165" y="180792"/>
                  </a:lnTo>
                  <a:lnTo>
                    <a:pt x="152532" y="199823"/>
                  </a:lnTo>
                  <a:lnTo>
                    <a:pt x="119165" y="218854"/>
                  </a:lnTo>
                  <a:lnTo>
                    <a:pt x="138232" y="251825"/>
                  </a:lnTo>
                  <a:lnTo>
                    <a:pt x="171598" y="251825"/>
                  </a:lnTo>
                  <a:lnTo>
                    <a:pt x="171598" y="271189"/>
                  </a:lnTo>
                  <a:lnTo>
                    <a:pt x="381331" y="271189"/>
                  </a:lnTo>
                  <a:lnTo>
                    <a:pt x="381331" y="314008"/>
                  </a:lnTo>
                  <a:lnTo>
                    <a:pt x="379832" y="321415"/>
                  </a:lnTo>
                  <a:lnTo>
                    <a:pt x="375746" y="327465"/>
                  </a:lnTo>
                  <a:lnTo>
                    <a:pt x="369685" y="331543"/>
                  </a:lnTo>
                  <a:lnTo>
                    <a:pt x="362264" y="333039"/>
                  </a:lnTo>
                  <a:close/>
                </a:path>
                <a:path w="381635" h="333375">
                  <a:moveTo>
                    <a:pt x="209732" y="166852"/>
                  </a:moveTo>
                  <a:lnTo>
                    <a:pt x="209732" y="128458"/>
                  </a:lnTo>
                  <a:lnTo>
                    <a:pt x="381331" y="128458"/>
                  </a:lnTo>
                  <a:lnTo>
                    <a:pt x="381331" y="147821"/>
                  </a:lnTo>
                  <a:lnTo>
                    <a:pt x="243098" y="147821"/>
                  </a:lnTo>
                  <a:lnTo>
                    <a:pt x="209732" y="166852"/>
                  </a:lnTo>
                  <a:close/>
                </a:path>
                <a:path w="381635" h="333375">
                  <a:moveTo>
                    <a:pt x="171598" y="166519"/>
                  </a:moveTo>
                  <a:lnTo>
                    <a:pt x="138232" y="147488"/>
                  </a:lnTo>
                  <a:lnTo>
                    <a:pt x="171598" y="147488"/>
                  </a:lnTo>
                  <a:lnTo>
                    <a:pt x="171598" y="166519"/>
                  </a:lnTo>
                  <a:close/>
                </a:path>
                <a:path w="381635" h="333375">
                  <a:moveTo>
                    <a:pt x="381331" y="252158"/>
                  </a:moveTo>
                  <a:lnTo>
                    <a:pt x="243098" y="252158"/>
                  </a:lnTo>
                  <a:lnTo>
                    <a:pt x="262165" y="218854"/>
                  </a:lnTo>
                  <a:lnTo>
                    <a:pt x="228798" y="199823"/>
                  </a:lnTo>
                  <a:lnTo>
                    <a:pt x="262165" y="180792"/>
                  </a:lnTo>
                  <a:lnTo>
                    <a:pt x="243098" y="147821"/>
                  </a:lnTo>
                  <a:lnTo>
                    <a:pt x="381331" y="147821"/>
                  </a:lnTo>
                  <a:lnTo>
                    <a:pt x="381331" y="252158"/>
                  </a:lnTo>
                  <a:close/>
                </a:path>
                <a:path w="381635" h="333375">
                  <a:moveTo>
                    <a:pt x="171598" y="251825"/>
                  </a:moveTo>
                  <a:lnTo>
                    <a:pt x="138232" y="251825"/>
                  </a:lnTo>
                  <a:lnTo>
                    <a:pt x="171598" y="232794"/>
                  </a:lnTo>
                  <a:lnTo>
                    <a:pt x="171598" y="251825"/>
                  </a:lnTo>
                  <a:close/>
                </a:path>
                <a:path w="381635" h="333375">
                  <a:moveTo>
                    <a:pt x="381331" y="271189"/>
                  </a:moveTo>
                  <a:lnTo>
                    <a:pt x="209732" y="271189"/>
                  </a:lnTo>
                  <a:lnTo>
                    <a:pt x="209732" y="233127"/>
                  </a:lnTo>
                  <a:lnTo>
                    <a:pt x="243098" y="252158"/>
                  </a:lnTo>
                  <a:lnTo>
                    <a:pt x="381331" y="252158"/>
                  </a:lnTo>
                  <a:lnTo>
                    <a:pt x="381331" y="271189"/>
                  </a:lnTo>
                  <a:close/>
                </a:path>
              </a:pathLst>
            </a:custGeom>
            <a:solidFill>
              <a:srgbClr val="003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44723" y="3503678"/>
            <a:ext cx="5980430" cy="678180"/>
            <a:chOff x="2744723" y="3503678"/>
            <a:chExt cx="5980430" cy="678180"/>
          </a:xfrm>
        </p:grpSpPr>
        <p:sp>
          <p:nvSpPr>
            <p:cNvPr id="15" name="object 15"/>
            <p:cNvSpPr/>
            <p:nvPr/>
          </p:nvSpPr>
          <p:spPr>
            <a:xfrm>
              <a:off x="2744723" y="3503678"/>
              <a:ext cx="5980430" cy="678180"/>
            </a:xfrm>
            <a:custGeom>
              <a:avLst/>
              <a:gdLst/>
              <a:ahLst/>
              <a:cxnLst/>
              <a:rect l="l" t="t" r="r" b="b"/>
              <a:pathLst>
                <a:path w="5980430" h="678179">
                  <a:moveTo>
                    <a:pt x="5912358" y="0"/>
                  </a:moveTo>
                  <a:lnTo>
                    <a:pt x="67818" y="0"/>
                  </a:lnTo>
                  <a:lnTo>
                    <a:pt x="41421" y="5329"/>
                  </a:lnTo>
                  <a:lnTo>
                    <a:pt x="19864" y="19864"/>
                  </a:lnTo>
                  <a:lnTo>
                    <a:pt x="5329" y="41421"/>
                  </a:lnTo>
                  <a:lnTo>
                    <a:pt x="0" y="67818"/>
                  </a:lnTo>
                  <a:lnTo>
                    <a:pt x="0" y="610362"/>
                  </a:lnTo>
                  <a:lnTo>
                    <a:pt x="5329" y="636758"/>
                  </a:lnTo>
                  <a:lnTo>
                    <a:pt x="19864" y="658315"/>
                  </a:lnTo>
                  <a:lnTo>
                    <a:pt x="41421" y="672850"/>
                  </a:lnTo>
                  <a:lnTo>
                    <a:pt x="67818" y="678180"/>
                  </a:lnTo>
                  <a:lnTo>
                    <a:pt x="5912358" y="678180"/>
                  </a:lnTo>
                  <a:lnTo>
                    <a:pt x="5938754" y="672850"/>
                  </a:lnTo>
                  <a:lnTo>
                    <a:pt x="5960311" y="658315"/>
                  </a:lnTo>
                  <a:lnTo>
                    <a:pt x="5974846" y="636758"/>
                  </a:lnTo>
                  <a:lnTo>
                    <a:pt x="5980176" y="610362"/>
                  </a:lnTo>
                  <a:lnTo>
                    <a:pt x="5980176" y="67818"/>
                  </a:lnTo>
                  <a:lnTo>
                    <a:pt x="5974846" y="41421"/>
                  </a:lnTo>
                  <a:lnTo>
                    <a:pt x="5960311" y="19864"/>
                  </a:lnTo>
                  <a:lnTo>
                    <a:pt x="5938754" y="5329"/>
                  </a:lnTo>
                  <a:lnTo>
                    <a:pt x="5912358" y="0"/>
                  </a:lnTo>
                  <a:close/>
                </a:path>
              </a:pathLst>
            </a:custGeom>
            <a:solidFill>
              <a:srgbClr val="E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65191" y="3719597"/>
              <a:ext cx="145143" cy="2512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24476" y="3681535"/>
              <a:ext cx="212725" cy="323850"/>
            </a:xfrm>
            <a:custGeom>
              <a:avLst/>
              <a:gdLst/>
              <a:ahLst/>
              <a:cxnLst/>
              <a:rect l="l" t="t" r="r" b="b"/>
              <a:pathLst>
                <a:path w="212725" h="323850">
                  <a:moveTo>
                    <a:pt x="212115" y="323523"/>
                  </a:moveTo>
                  <a:lnTo>
                    <a:pt x="92472" y="225515"/>
                  </a:lnTo>
                  <a:lnTo>
                    <a:pt x="0" y="225515"/>
                  </a:lnTo>
                  <a:lnTo>
                    <a:pt x="0" y="98008"/>
                  </a:lnTo>
                  <a:lnTo>
                    <a:pt x="92472" y="98008"/>
                  </a:lnTo>
                  <a:lnTo>
                    <a:pt x="212115" y="0"/>
                  </a:lnTo>
                  <a:lnTo>
                    <a:pt x="212115" y="323523"/>
                  </a:lnTo>
                  <a:close/>
                </a:path>
              </a:pathLst>
            </a:custGeom>
            <a:solidFill>
              <a:srgbClr val="003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586890" y="1934564"/>
            <a:ext cx="4954905" cy="2055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latin typeface="Arial"/>
                <a:cs typeface="Arial"/>
              </a:rPr>
              <a:t>“What </a:t>
            </a:r>
            <a:r>
              <a:rPr sz="2200" spc="-130" dirty="0">
                <a:latin typeface="Arial"/>
                <a:cs typeface="Arial"/>
              </a:rPr>
              <a:t>day </a:t>
            </a:r>
            <a:r>
              <a:rPr sz="2200" spc="-45" dirty="0">
                <a:latin typeface="Arial"/>
                <a:cs typeface="Arial"/>
              </a:rPr>
              <a:t>did </a:t>
            </a:r>
            <a:r>
              <a:rPr sz="2200" spc="-10" dirty="0">
                <a:latin typeface="Arial"/>
                <a:cs typeface="Arial"/>
              </a:rPr>
              <a:t>that </a:t>
            </a:r>
            <a:r>
              <a:rPr sz="2200" spc="-75" dirty="0">
                <a:latin typeface="Arial"/>
                <a:cs typeface="Arial"/>
              </a:rPr>
              <a:t>happen?”</a:t>
            </a:r>
            <a:r>
              <a:rPr sz="2200" spc="-36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(directive)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200" spc="-25" dirty="0">
                <a:latin typeface="Arial"/>
                <a:cs typeface="Arial"/>
              </a:rPr>
              <a:t>“Did </a:t>
            </a:r>
            <a:r>
              <a:rPr sz="2200" spc="65" dirty="0">
                <a:latin typeface="Arial"/>
                <a:cs typeface="Arial"/>
              </a:rPr>
              <a:t>it</a:t>
            </a:r>
            <a:r>
              <a:rPr sz="2200" spc="-3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hurt?” </a:t>
            </a:r>
            <a:r>
              <a:rPr sz="2200" spc="-35" dirty="0">
                <a:latin typeface="Arial"/>
                <a:cs typeface="Arial"/>
              </a:rPr>
              <a:t>(option </a:t>
            </a:r>
            <a:r>
              <a:rPr sz="2200" spc="-105" dirty="0">
                <a:latin typeface="Arial"/>
                <a:cs typeface="Arial"/>
              </a:rPr>
              <a:t>choosing)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200" spc="-105" dirty="0">
                <a:latin typeface="Arial"/>
                <a:cs typeface="Arial"/>
              </a:rPr>
              <a:t>“Was he </a:t>
            </a:r>
            <a:r>
              <a:rPr sz="2200" spc="-60" dirty="0">
                <a:latin typeface="Arial"/>
                <a:cs typeface="Arial"/>
              </a:rPr>
              <a:t>slurring words?” </a:t>
            </a:r>
            <a:r>
              <a:rPr sz="2200" spc="-35" dirty="0">
                <a:latin typeface="Arial"/>
                <a:cs typeface="Arial"/>
              </a:rPr>
              <a:t>(option</a:t>
            </a:r>
            <a:r>
              <a:rPr sz="2200" spc="-254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choosing)</a:t>
            </a:r>
            <a:endParaRPr sz="2200">
              <a:latin typeface="Arial"/>
              <a:cs typeface="Arial"/>
            </a:endParaRPr>
          </a:p>
        </p:txBody>
      </p:sp>
      <p:sp>
        <p:nvSpPr>
          <p:cNvPr id="19" name="object 19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HuschBlackwell Logo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3599" y="397255"/>
            <a:ext cx="7481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 (excluded from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EP&amp;A)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21100" y="1396238"/>
            <a:ext cx="4382135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973705" algn="l"/>
                <a:tab pos="3285490" algn="l"/>
              </a:tabLst>
            </a:pP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During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spring break,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two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students 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travel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another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state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stay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at 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all-inclusive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resort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owned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prominent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hotel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chain.	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students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booked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trip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their 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own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leisure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purposes.	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While 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staying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resort,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student 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sexually 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assaults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24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student.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1580908" y="1980056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10" h="1564004">
                <a:moveTo>
                  <a:pt x="744143" y="321932"/>
                </a:moveTo>
                <a:lnTo>
                  <a:pt x="740689" y="304977"/>
                </a:lnTo>
                <a:lnTo>
                  <a:pt x="730326" y="289737"/>
                </a:lnTo>
                <a:lnTo>
                  <a:pt x="715060" y="279400"/>
                </a:lnTo>
                <a:lnTo>
                  <a:pt x="698068" y="275945"/>
                </a:lnTo>
                <a:lnTo>
                  <a:pt x="681075" y="279400"/>
                </a:lnTo>
                <a:lnTo>
                  <a:pt x="665810" y="289737"/>
                </a:lnTo>
                <a:lnTo>
                  <a:pt x="559828" y="395528"/>
                </a:lnTo>
                <a:lnTo>
                  <a:pt x="453859" y="289737"/>
                </a:lnTo>
                <a:lnTo>
                  <a:pt x="438594" y="279400"/>
                </a:lnTo>
                <a:lnTo>
                  <a:pt x="421601" y="275945"/>
                </a:lnTo>
                <a:lnTo>
                  <a:pt x="404609" y="279400"/>
                </a:lnTo>
                <a:lnTo>
                  <a:pt x="389343" y="289737"/>
                </a:lnTo>
                <a:lnTo>
                  <a:pt x="378980" y="304977"/>
                </a:lnTo>
                <a:lnTo>
                  <a:pt x="375526" y="321932"/>
                </a:lnTo>
                <a:lnTo>
                  <a:pt x="378980" y="338899"/>
                </a:lnTo>
                <a:lnTo>
                  <a:pt x="389343" y="354126"/>
                </a:lnTo>
                <a:lnTo>
                  <a:pt x="495325" y="459905"/>
                </a:lnTo>
                <a:lnTo>
                  <a:pt x="389343" y="565696"/>
                </a:lnTo>
                <a:lnTo>
                  <a:pt x="378980" y="580923"/>
                </a:lnTo>
                <a:lnTo>
                  <a:pt x="375526" y="597877"/>
                </a:lnTo>
                <a:lnTo>
                  <a:pt x="378980" y="614845"/>
                </a:lnTo>
                <a:lnTo>
                  <a:pt x="412991" y="643013"/>
                </a:lnTo>
                <a:lnTo>
                  <a:pt x="421601" y="643877"/>
                </a:lnTo>
                <a:lnTo>
                  <a:pt x="430199" y="643013"/>
                </a:lnTo>
                <a:lnTo>
                  <a:pt x="438594" y="640422"/>
                </a:lnTo>
                <a:lnTo>
                  <a:pt x="446544" y="636117"/>
                </a:lnTo>
                <a:lnTo>
                  <a:pt x="453859" y="630072"/>
                </a:lnTo>
                <a:lnTo>
                  <a:pt x="559828" y="524294"/>
                </a:lnTo>
                <a:lnTo>
                  <a:pt x="665810" y="630072"/>
                </a:lnTo>
                <a:lnTo>
                  <a:pt x="681075" y="640422"/>
                </a:lnTo>
                <a:lnTo>
                  <a:pt x="698068" y="643877"/>
                </a:lnTo>
                <a:lnTo>
                  <a:pt x="715060" y="640422"/>
                </a:lnTo>
                <a:lnTo>
                  <a:pt x="730326" y="630072"/>
                </a:lnTo>
                <a:lnTo>
                  <a:pt x="740689" y="614845"/>
                </a:lnTo>
                <a:lnTo>
                  <a:pt x="744143" y="597877"/>
                </a:lnTo>
                <a:lnTo>
                  <a:pt x="740689" y="580923"/>
                </a:lnTo>
                <a:lnTo>
                  <a:pt x="730326" y="565696"/>
                </a:lnTo>
                <a:lnTo>
                  <a:pt x="624344" y="459905"/>
                </a:lnTo>
                <a:lnTo>
                  <a:pt x="730326" y="354126"/>
                </a:lnTo>
                <a:lnTo>
                  <a:pt x="740689" y="338899"/>
                </a:lnTo>
                <a:lnTo>
                  <a:pt x="744143" y="321932"/>
                </a:lnTo>
                <a:close/>
              </a:path>
              <a:path w="1527810" h="1564004">
                <a:moveTo>
                  <a:pt x="1251000" y="965809"/>
                </a:moveTo>
                <a:lnTo>
                  <a:pt x="1229868" y="927582"/>
                </a:lnTo>
                <a:lnTo>
                  <a:pt x="1204912" y="919822"/>
                </a:lnTo>
                <a:lnTo>
                  <a:pt x="1196314" y="920686"/>
                </a:lnTo>
                <a:lnTo>
                  <a:pt x="1187932" y="923277"/>
                </a:lnTo>
                <a:lnTo>
                  <a:pt x="1179969" y="927582"/>
                </a:lnTo>
                <a:lnTo>
                  <a:pt x="1172667" y="933615"/>
                </a:lnTo>
                <a:lnTo>
                  <a:pt x="1066685" y="1039393"/>
                </a:lnTo>
                <a:lnTo>
                  <a:pt x="960704" y="933615"/>
                </a:lnTo>
                <a:lnTo>
                  <a:pt x="945438" y="923277"/>
                </a:lnTo>
                <a:lnTo>
                  <a:pt x="928458" y="919822"/>
                </a:lnTo>
                <a:lnTo>
                  <a:pt x="911466" y="923277"/>
                </a:lnTo>
                <a:lnTo>
                  <a:pt x="896200" y="933615"/>
                </a:lnTo>
                <a:lnTo>
                  <a:pt x="885837" y="948855"/>
                </a:lnTo>
                <a:lnTo>
                  <a:pt x="882370" y="965809"/>
                </a:lnTo>
                <a:lnTo>
                  <a:pt x="885837" y="982776"/>
                </a:lnTo>
                <a:lnTo>
                  <a:pt x="896200" y="998004"/>
                </a:lnTo>
                <a:lnTo>
                  <a:pt x="1002182" y="1103782"/>
                </a:lnTo>
                <a:lnTo>
                  <a:pt x="896200" y="1209560"/>
                </a:lnTo>
                <a:lnTo>
                  <a:pt x="885837" y="1224800"/>
                </a:lnTo>
                <a:lnTo>
                  <a:pt x="882370" y="1241755"/>
                </a:lnTo>
                <a:lnTo>
                  <a:pt x="885837" y="1258722"/>
                </a:lnTo>
                <a:lnTo>
                  <a:pt x="896200" y="1273949"/>
                </a:lnTo>
                <a:lnTo>
                  <a:pt x="911466" y="1284300"/>
                </a:lnTo>
                <a:lnTo>
                  <a:pt x="928458" y="1287754"/>
                </a:lnTo>
                <a:lnTo>
                  <a:pt x="945438" y="1284300"/>
                </a:lnTo>
                <a:lnTo>
                  <a:pt x="960704" y="1273949"/>
                </a:lnTo>
                <a:lnTo>
                  <a:pt x="1066685" y="1168171"/>
                </a:lnTo>
                <a:lnTo>
                  <a:pt x="1172667" y="1273949"/>
                </a:lnTo>
                <a:lnTo>
                  <a:pt x="1187932" y="1284300"/>
                </a:lnTo>
                <a:lnTo>
                  <a:pt x="1204912" y="1287754"/>
                </a:lnTo>
                <a:lnTo>
                  <a:pt x="1221905" y="1284300"/>
                </a:lnTo>
                <a:lnTo>
                  <a:pt x="1237170" y="1273949"/>
                </a:lnTo>
                <a:lnTo>
                  <a:pt x="1247546" y="1258722"/>
                </a:lnTo>
                <a:lnTo>
                  <a:pt x="1251000" y="1241755"/>
                </a:lnTo>
                <a:lnTo>
                  <a:pt x="1247546" y="1224800"/>
                </a:lnTo>
                <a:lnTo>
                  <a:pt x="1237170" y="1209560"/>
                </a:lnTo>
                <a:lnTo>
                  <a:pt x="1131189" y="1103782"/>
                </a:lnTo>
                <a:lnTo>
                  <a:pt x="1237170" y="998004"/>
                </a:lnTo>
                <a:lnTo>
                  <a:pt x="1247546" y="982776"/>
                </a:lnTo>
                <a:lnTo>
                  <a:pt x="1251000" y="965809"/>
                </a:lnTo>
                <a:close/>
              </a:path>
              <a:path w="1527810" h="1564004">
                <a:moveTo>
                  <a:pt x="1251000" y="459905"/>
                </a:moveTo>
                <a:lnTo>
                  <a:pt x="1247546" y="442950"/>
                </a:lnTo>
                <a:lnTo>
                  <a:pt x="1240307" y="432320"/>
                </a:lnTo>
                <a:lnTo>
                  <a:pt x="1237170" y="427710"/>
                </a:lnTo>
                <a:lnTo>
                  <a:pt x="1098943" y="289737"/>
                </a:lnTo>
                <a:lnTo>
                  <a:pt x="1066685" y="275945"/>
                </a:lnTo>
                <a:lnTo>
                  <a:pt x="1058087" y="276809"/>
                </a:lnTo>
                <a:lnTo>
                  <a:pt x="896200" y="427710"/>
                </a:lnTo>
                <a:lnTo>
                  <a:pt x="882370" y="459905"/>
                </a:lnTo>
                <a:lnTo>
                  <a:pt x="885837" y="476872"/>
                </a:lnTo>
                <a:lnTo>
                  <a:pt x="896200" y="492099"/>
                </a:lnTo>
                <a:lnTo>
                  <a:pt x="911466" y="502450"/>
                </a:lnTo>
                <a:lnTo>
                  <a:pt x="928458" y="505904"/>
                </a:lnTo>
                <a:lnTo>
                  <a:pt x="945438" y="502450"/>
                </a:lnTo>
                <a:lnTo>
                  <a:pt x="960704" y="492099"/>
                </a:lnTo>
                <a:lnTo>
                  <a:pt x="1020610" y="432320"/>
                </a:lnTo>
                <a:lnTo>
                  <a:pt x="1020610" y="689864"/>
                </a:lnTo>
                <a:lnTo>
                  <a:pt x="1016977" y="707720"/>
                </a:lnTo>
                <a:lnTo>
                  <a:pt x="1007071" y="722350"/>
                </a:lnTo>
                <a:lnTo>
                  <a:pt x="992416" y="732231"/>
                </a:lnTo>
                <a:lnTo>
                  <a:pt x="974534" y="735863"/>
                </a:lnTo>
                <a:lnTo>
                  <a:pt x="651992" y="735863"/>
                </a:lnTo>
                <a:lnTo>
                  <a:pt x="608418" y="742924"/>
                </a:lnTo>
                <a:lnTo>
                  <a:pt x="570484" y="762571"/>
                </a:lnTo>
                <a:lnTo>
                  <a:pt x="540512" y="792480"/>
                </a:lnTo>
                <a:lnTo>
                  <a:pt x="520839" y="830338"/>
                </a:lnTo>
                <a:lnTo>
                  <a:pt x="513753" y="873836"/>
                </a:lnTo>
                <a:lnTo>
                  <a:pt x="513753" y="926719"/>
                </a:lnTo>
                <a:lnTo>
                  <a:pt x="471690" y="943292"/>
                </a:lnTo>
                <a:lnTo>
                  <a:pt x="436016" y="968883"/>
                </a:lnTo>
                <a:lnTo>
                  <a:pt x="407771" y="1001737"/>
                </a:lnTo>
                <a:lnTo>
                  <a:pt x="387985" y="1040168"/>
                </a:lnTo>
                <a:lnTo>
                  <a:pt x="377659" y="1082421"/>
                </a:lnTo>
                <a:lnTo>
                  <a:pt x="377825" y="1126782"/>
                </a:lnTo>
                <a:lnTo>
                  <a:pt x="388912" y="1170647"/>
                </a:lnTo>
                <a:lnTo>
                  <a:pt x="409651" y="1209395"/>
                </a:lnTo>
                <a:lnTo>
                  <a:pt x="438594" y="1241755"/>
                </a:lnTo>
                <a:lnTo>
                  <a:pt x="474243" y="1266456"/>
                </a:lnTo>
                <a:lnTo>
                  <a:pt x="515150" y="1282217"/>
                </a:lnTo>
                <a:lnTo>
                  <a:pt x="559828" y="1287754"/>
                </a:lnTo>
                <a:lnTo>
                  <a:pt x="604520" y="1282217"/>
                </a:lnTo>
                <a:lnTo>
                  <a:pt x="645414" y="1266456"/>
                </a:lnTo>
                <a:lnTo>
                  <a:pt x="681075" y="1241755"/>
                </a:lnTo>
                <a:lnTo>
                  <a:pt x="710006" y="1209395"/>
                </a:lnTo>
                <a:lnTo>
                  <a:pt x="730758" y="1170647"/>
                </a:lnTo>
                <a:lnTo>
                  <a:pt x="741845" y="1126782"/>
                </a:lnTo>
                <a:lnTo>
                  <a:pt x="742010" y="1081620"/>
                </a:lnTo>
                <a:lnTo>
                  <a:pt x="731685" y="1039139"/>
                </a:lnTo>
                <a:lnTo>
                  <a:pt x="717537" y="1011809"/>
                </a:lnTo>
                <a:lnTo>
                  <a:pt x="711885" y="1000887"/>
                </a:lnTo>
                <a:lnTo>
                  <a:pt x="683641" y="968362"/>
                </a:lnTo>
                <a:lnTo>
                  <a:pt x="651992" y="945984"/>
                </a:lnTo>
                <a:lnTo>
                  <a:pt x="651992" y="1103782"/>
                </a:lnTo>
                <a:lnTo>
                  <a:pt x="644715" y="1139507"/>
                </a:lnTo>
                <a:lnTo>
                  <a:pt x="624916" y="1168742"/>
                </a:lnTo>
                <a:lnTo>
                  <a:pt x="595617" y="1188516"/>
                </a:lnTo>
                <a:lnTo>
                  <a:pt x="559828" y="1195768"/>
                </a:lnTo>
                <a:lnTo>
                  <a:pt x="524052" y="1188516"/>
                </a:lnTo>
                <a:lnTo>
                  <a:pt x="494753" y="1168742"/>
                </a:lnTo>
                <a:lnTo>
                  <a:pt x="474954" y="1139507"/>
                </a:lnTo>
                <a:lnTo>
                  <a:pt x="467677" y="1103782"/>
                </a:lnTo>
                <a:lnTo>
                  <a:pt x="474954" y="1068070"/>
                </a:lnTo>
                <a:lnTo>
                  <a:pt x="494753" y="1038821"/>
                </a:lnTo>
                <a:lnTo>
                  <a:pt x="524052" y="1019060"/>
                </a:lnTo>
                <a:lnTo>
                  <a:pt x="559828" y="1011809"/>
                </a:lnTo>
                <a:lnTo>
                  <a:pt x="595617" y="1019060"/>
                </a:lnTo>
                <a:lnTo>
                  <a:pt x="624916" y="1038821"/>
                </a:lnTo>
                <a:lnTo>
                  <a:pt x="644715" y="1068070"/>
                </a:lnTo>
                <a:lnTo>
                  <a:pt x="651992" y="1103782"/>
                </a:lnTo>
                <a:lnTo>
                  <a:pt x="651992" y="945984"/>
                </a:lnTo>
                <a:lnTo>
                  <a:pt x="647979" y="943140"/>
                </a:lnTo>
                <a:lnTo>
                  <a:pt x="605917" y="926719"/>
                </a:lnTo>
                <a:lnTo>
                  <a:pt x="605917" y="873836"/>
                </a:lnTo>
                <a:lnTo>
                  <a:pt x="609549" y="855967"/>
                </a:lnTo>
                <a:lnTo>
                  <a:pt x="619442" y="841349"/>
                </a:lnTo>
                <a:lnTo>
                  <a:pt x="634098" y="831469"/>
                </a:lnTo>
                <a:lnTo>
                  <a:pt x="651992" y="827836"/>
                </a:lnTo>
                <a:lnTo>
                  <a:pt x="974534" y="827836"/>
                </a:lnTo>
                <a:lnTo>
                  <a:pt x="1018108" y="820775"/>
                </a:lnTo>
                <a:lnTo>
                  <a:pt x="1056030" y="801128"/>
                </a:lnTo>
                <a:lnTo>
                  <a:pt x="1086002" y="771220"/>
                </a:lnTo>
                <a:lnTo>
                  <a:pt x="1105687" y="733361"/>
                </a:lnTo>
                <a:lnTo>
                  <a:pt x="1112761" y="689864"/>
                </a:lnTo>
                <a:lnTo>
                  <a:pt x="1112761" y="432320"/>
                </a:lnTo>
                <a:lnTo>
                  <a:pt x="1172667" y="492099"/>
                </a:lnTo>
                <a:lnTo>
                  <a:pt x="1187932" y="502450"/>
                </a:lnTo>
                <a:lnTo>
                  <a:pt x="1204912" y="505904"/>
                </a:lnTo>
                <a:lnTo>
                  <a:pt x="1221905" y="502450"/>
                </a:lnTo>
                <a:lnTo>
                  <a:pt x="1237170" y="492099"/>
                </a:lnTo>
                <a:lnTo>
                  <a:pt x="1247546" y="476872"/>
                </a:lnTo>
                <a:lnTo>
                  <a:pt x="1251000" y="459905"/>
                </a:lnTo>
                <a:close/>
              </a:path>
              <a:path w="1527810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14"/>
                </a:lnTo>
                <a:lnTo>
                  <a:pt x="237299" y="1425714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26" y="137972"/>
                </a:lnTo>
                <a:lnTo>
                  <a:pt x="43853" y="144538"/>
                </a:lnTo>
                <a:lnTo>
                  <a:pt x="24193" y="159524"/>
                </a:lnTo>
                <a:lnTo>
                  <a:pt x="11455" y="180975"/>
                </a:lnTo>
                <a:lnTo>
                  <a:pt x="6921" y="206959"/>
                </a:lnTo>
                <a:lnTo>
                  <a:pt x="10477" y="232930"/>
                </a:lnTo>
                <a:lnTo>
                  <a:pt x="23329" y="254381"/>
                </a:lnTo>
                <a:lnTo>
                  <a:pt x="43522" y="269367"/>
                </a:lnTo>
                <a:lnTo>
                  <a:pt x="69126" y="275945"/>
                </a:lnTo>
                <a:lnTo>
                  <a:pt x="99072" y="275945"/>
                </a:lnTo>
                <a:lnTo>
                  <a:pt x="99072" y="367919"/>
                </a:lnTo>
                <a:lnTo>
                  <a:pt x="69126" y="367919"/>
                </a:lnTo>
                <a:lnTo>
                  <a:pt x="41795" y="373202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05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26" y="505891"/>
                </a:lnTo>
                <a:lnTo>
                  <a:pt x="99072" y="505891"/>
                </a:lnTo>
                <a:lnTo>
                  <a:pt x="99072" y="597877"/>
                </a:lnTo>
                <a:lnTo>
                  <a:pt x="69126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31"/>
                </a:lnTo>
                <a:lnTo>
                  <a:pt x="19875" y="716013"/>
                </a:lnTo>
                <a:lnTo>
                  <a:pt x="41795" y="730567"/>
                </a:lnTo>
                <a:lnTo>
                  <a:pt x="69126" y="735850"/>
                </a:lnTo>
                <a:lnTo>
                  <a:pt x="99072" y="735850"/>
                </a:lnTo>
                <a:lnTo>
                  <a:pt x="99072" y="827836"/>
                </a:lnTo>
                <a:lnTo>
                  <a:pt x="69126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090"/>
                </a:lnTo>
                <a:lnTo>
                  <a:pt x="19875" y="945972"/>
                </a:lnTo>
                <a:lnTo>
                  <a:pt x="41795" y="960526"/>
                </a:lnTo>
                <a:lnTo>
                  <a:pt x="69126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26" y="1057795"/>
                </a:lnTo>
                <a:lnTo>
                  <a:pt x="41795" y="1063066"/>
                </a:lnTo>
                <a:lnTo>
                  <a:pt x="19875" y="1077620"/>
                </a:lnTo>
                <a:lnTo>
                  <a:pt x="5295" y="1099502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26" y="1195768"/>
                </a:lnTo>
                <a:lnTo>
                  <a:pt x="99072" y="1195768"/>
                </a:lnTo>
                <a:lnTo>
                  <a:pt x="99072" y="1287741"/>
                </a:lnTo>
                <a:lnTo>
                  <a:pt x="69126" y="1287741"/>
                </a:lnTo>
                <a:lnTo>
                  <a:pt x="41795" y="1293025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28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26" y="1425714"/>
                </a:lnTo>
                <a:lnTo>
                  <a:pt x="99072" y="1425714"/>
                </a:lnTo>
                <a:lnTo>
                  <a:pt x="99072" y="1563687"/>
                </a:lnTo>
                <a:lnTo>
                  <a:pt x="1527467" y="1563687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286000" cy="5143500"/>
          </a:xfrm>
          <a:custGeom>
            <a:avLst/>
            <a:gdLst/>
            <a:ahLst/>
            <a:cxnLst/>
            <a:rect l="l" t="t" r="r" b="b"/>
            <a:pathLst>
              <a:path w="2286000" h="5143500">
                <a:moveTo>
                  <a:pt x="2286000" y="0"/>
                </a:moveTo>
                <a:lnTo>
                  <a:pt x="0" y="0"/>
                </a:lnTo>
                <a:lnTo>
                  <a:pt x="0" y="5143500"/>
                </a:lnTo>
                <a:lnTo>
                  <a:pt x="2286000" y="5143500"/>
                </a:lnTo>
                <a:lnTo>
                  <a:pt x="2286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623" y="219710"/>
            <a:ext cx="1783714" cy="1365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</a:rPr>
              <a:t>Examples</a:t>
            </a:r>
            <a:r>
              <a:rPr sz="2200" spc="-60" dirty="0">
                <a:solidFill>
                  <a:srgbClr val="FFFFFF"/>
                </a:solidFill>
              </a:rPr>
              <a:t> </a:t>
            </a:r>
            <a:r>
              <a:rPr sz="2200" spc="-5" dirty="0">
                <a:solidFill>
                  <a:srgbClr val="FFFFFF"/>
                </a:solidFill>
              </a:rPr>
              <a:t>of  suggestive  questions  (avoid)</a:t>
            </a:r>
            <a:endParaRPr sz="2200"/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37104" y="947929"/>
            <a:ext cx="1815464" cy="3249295"/>
            <a:chOff x="2737104" y="947929"/>
            <a:chExt cx="1815464" cy="3249295"/>
          </a:xfrm>
        </p:grpSpPr>
        <p:sp>
          <p:nvSpPr>
            <p:cNvPr id="5" name="object 5"/>
            <p:cNvSpPr/>
            <p:nvPr/>
          </p:nvSpPr>
          <p:spPr>
            <a:xfrm>
              <a:off x="2750058" y="960883"/>
              <a:ext cx="1789430" cy="3223260"/>
            </a:xfrm>
            <a:custGeom>
              <a:avLst/>
              <a:gdLst/>
              <a:ahLst/>
              <a:cxnLst/>
              <a:rect l="l" t="t" r="r" b="b"/>
              <a:pathLst>
                <a:path w="1789429" h="3223260">
                  <a:moveTo>
                    <a:pt x="1610258" y="0"/>
                  </a:moveTo>
                  <a:lnTo>
                    <a:pt x="178917" y="0"/>
                  </a:lnTo>
                  <a:lnTo>
                    <a:pt x="131352" y="6390"/>
                  </a:lnTo>
                  <a:lnTo>
                    <a:pt x="88612" y="24426"/>
                  </a:lnTo>
                  <a:lnTo>
                    <a:pt x="52401" y="52401"/>
                  </a:lnTo>
                  <a:lnTo>
                    <a:pt x="24426" y="88612"/>
                  </a:lnTo>
                  <a:lnTo>
                    <a:pt x="6390" y="131352"/>
                  </a:lnTo>
                  <a:lnTo>
                    <a:pt x="0" y="178917"/>
                  </a:lnTo>
                  <a:lnTo>
                    <a:pt x="0" y="3044342"/>
                  </a:lnTo>
                  <a:lnTo>
                    <a:pt x="6390" y="3091903"/>
                  </a:lnTo>
                  <a:lnTo>
                    <a:pt x="24426" y="3134642"/>
                  </a:lnTo>
                  <a:lnTo>
                    <a:pt x="52401" y="3170853"/>
                  </a:lnTo>
                  <a:lnTo>
                    <a:pt x="88612" y="3198830"/>
                  </a:lnTo>
                  <a:lnTo>
                    <a:pt x="131352" y="3216868"/>
                  </a:lnTo>
                  <a:lnTo>
                    <a:pt x="178917" y="3223260"/>
                  </a:lnTo>
                  <a:lnTo>
                    <a:pt x="1610258" y="3223260"/>
                  </a:lnTo>
                  <a:lnTo>
                    <a:pt x="1657823" y="3216868"/>
                  </a:lnTo>
                  <a:lnTo>
                    <a:pt x="1700563" y="3198830"/>
                  </a:lnTo>
                  <a:lnTo>
                    <a:pt x="1736774" y="3170853"/>
                  </a:lnTo>
                  <a:lnTo>
                    <a:pt x="1764749" y="3134642"/>
                  </a:lnTo>
                  <a:lnTo>
                    <a:pt x="1782785" y="3091903"/>
                  </a:lnTo>
                  <a:lnTo>
                    <a:pt x="1789176" y="3044342"/>
                  </a:lnTo>
                  <a:lnTo>
                    <a:pt x="1789176" y="178917"/>
                  </a:lnTo>
                  <a:lnTo>
                    <a:pt x="1782785" y="131352"/>
                  </a:lnTo>
                  <a:lnTo>
                    <a:pt x="1764749" y="88612"/>
                  </a:lnTo>
                  <a:lnTo>
                    <a:pt x="1736774" y="52401"/>
                  </a:lnTo>
                  <a:lnTo>
                    <a:pt x="1700563" y="24426"/>
                  </a:lnTo>
                  <a:lnTo>
                    <a:pt x="1657823" y="6390"/>
                  </a:lnTo>
                  <a:lnTo>
                    <a:pt x="1610258" y="0"/>
                  </a:lnTo>
                  <a:close/>
                </a:path>
              </a:pathLst>
            </a:custGeom>
            <a:solidFill>
              <a:srgbClr val="912C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50058" y="960883"/>
              <a:ext cx="1789430" cy="3223260"/>
            </a:xfrm>
            <a:custGeom>
              <a:avLst/>
              <a:gdLst/>
              <a:ahLst/>
              <a:cxnLst/>
              <a:rect l="l" t="t" r="r" b="b"/>
              <a:pathLst>
                <a:path w="1789429" h="3223260">
                  <a:moveTo>
                    <a:pt x="0" y="178917"/>
                  </a:moveTo>
                  <a:lnTo>
                    <a:pt x="6390" y="131352"/>
                  </a:lnTo>
                  <a:lnTo>
                    <a:pt x="24426" y="88612"/>
                  </a:lnTo>
                  <a:lnTo>
                    <a:pt x="52401" y="52401"/>
                  </a:lnTo>
                  <a:lnTo>
                    <a:pt x="88612" y="24426"/>
                  </a:lnTo>
                  <a:lnTo>
                    <a:pt x="131352" y="6390"/>
                  </a:lnTo>
                  <a:lnTo>
                    <a:pt x="178917" y="0"/>
                  </a:lnTo>
                  <a:lnTo>
                    <a:pt x="1610258" y="0"/>
                  </a:lnTo>
                  <a:lnTo>
                    <a:pt x="1657823" y="6390"/>
                  </a:lnTo>
                  <a:lnTo>
                    <a:pt x="1700563" y="24426"/>
                  </a:lnTo>
                  <a:lnTo>
                    <a:pt x="1736774" y="52401"/>
                  </a:lnTo>
                  <a:lnTo>
                    <a:pt x="1764749" y="88612"/>
                  </a:lnTo>
                  <a:lnTo>
                    <a:pt x="1782785" y="131352"/>
                  </a:lnTo>
                  <a:lnTo>
                    <a:pt x="1789176" y="178917"/>
                  </a:lnTo>
                  <a:lnTo>
                    <a:pt x="1789176" y="3044342"/>
                  </a:lnTo>
                  <a:lnTo>
                    <a:pt x="1782785" y="3091903"/>
                  </a:lnTo>
                  <a:lnTo>
                    <a:pt x="1764749" y="3134642"/>
                  </a:lnTo>
                  <a:lnTo>
                    <a:pt x="1736774" y="3170853"/>
                  </a:lnTo>
                  <a:lnTo>
                    <a:pt x="1700563" y="3198830"/>
                  </a:lnTo>
                  <a:lnTo>
                    <a:pt x="1657823" y="3216868"/>
                  </a:lnTo>
                  <a:lnTo>
                    <a:pt x="1610258" y="3223260"/>
                  </a:lnTo>
                  <a:lnTo>
                    <a:pt x="178917" y="3223260"/>
                  </a:lnTo>
                  <a:lnTo>
                    <a:pt x="131352" y="3216868"/>
                  </a:lnTo>
                  <a:lnTo>
                    <a:pt x="88612" y="3198830"/>
                  </a:lnTo>
                  <a:lnTo>
                    <a:pt x="52401" y="3170853"/>
                  </a:lnTo>
                  <a:lnTo>
                    <a:pt x="24426" y="3134642"/>
                  </a:lnTo>
                  <a:lnTo>
                    <a:pt x="6390" y="3091903"/>
                  </a:lnTo>
                  <a:lnTo>
                    <a:pt x="0" y="3044342"/>
                  </a:lnTo>
                  <a:lnTo>
                    <a:pt x="0" y="17891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944416" y="1335309"/>
            <a:ext cx="1398905" cy="24003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-1270" algn="ctr">
              <a:lnSpc>
                <a:spcPct val="91600"/>
              </a:lnSpc>
              <a:spcBef>
                <a:spcPts val="340"/>
              </a:spcBef>
            </a:pP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“I’m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sure 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it’s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difficult 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you  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see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him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on  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campus.</a:t>
            </a:r>
            <a:endParaRPr sz="2400">
              <a:latin typeface="Arial"/>
              <a:cs typeface="Arial"/>
            </a:endParaRPr>
          </a:p>
          <a:p>
            <a:pPr marL="213360" marR="206375" indent="-1270" algn="ctr">
              <a:lnSpc>
                <a:spcPts val="2630"/>
              </a:lnSpc>
              <a:spcBef>
                <a:spcPts val="55"/>
              </a:spcBef>
            </a:pP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you 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ee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r>
              <a:rPr sz="2400" spc="204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28032" y="947929"/>
            <a:ext cx="1815464" cy="3249295"/>
            <a:chOff x="4828032" y="947929"/>
            <a:chExt cx="1815464" cy="3249295"/>
          </a:xfrm>
        </p:grpSpPr>
        <p:sp>
          <p:nvSpPr>
            <p:cNvPr id="9" name="object 9"/>
            <p:cNvSpPr/>
            <p:nvPr/>
          </p:nvSpPr>
          <p:spPr>
            <a:xfrm>
              <a:off x="4840986" y="960883"/>
              <a:ext cx="1789430" cy="3223260"/>
            </a:xfrm>
            <a:custGeom>
              <a:avLst/>
              <a:gdLst/>
              <a:ahLst/>
              <a:cxnLst/>
              <a:rect l="l" t="t" r="r" b="b"/>
              <a:pathLst>
                <a:path w="1789429" h="3223260">
                  <a:moveTo>
                    <a:pt x="1610258" y="0"/>
                  </a:moveTo>
                  <a:lnTo>
                    <a:pt x="178917" y="0"/>
                  </a:lnTo>
                  <a:lnTo>
                    <a:pt x="131352" y="6390"/>
                  </a:lnTo>
                  <a:lnTo>
                    <a:pt x="88612" y="24426"/>
                  </a:lnTo>
                  <a:lnTo>
                    <a:pt x="52401" y="52401"/>
                  </a:lnTo>
                  <a:lnTo>
                    <a:pt x="24426" y="88612"/>
                  </a:lnTo>
                  <a:lnTo>
                    <a:pt x="6390" y="131352"/>
                  </a:lnTo>
                  <a:lnTo>
                    <a:pt x="0" y="178917"/>
                  </a:lnTo>
                  <a:lnTo>
                    <a:pt x="0" y="3044342"/>
                  </a:lnTo>
                  <a:lnTo>
                    <a:pt x="6390" y="3091903"/>
                  </a:lnTo>
                  <a:lnTo>
                    <a:pt x="24426" y="3134642"/>
                  </a:lnTo>
                  <a:lnTo>
                    <a:pt x="52401" y="3170853"/>
                  </a:lnTo>
                  <a:lnTo>
                    <a:pt x="88612" y="3198830"/>
                  </a:lnTo>
                  <a:lnTo>
                    <a:pt x="131352" y="3216868"/>
                  </a:lnTo>
                  <a:lnTo>
                    <a:pt x="178917" y="3223260"/>
                  </a:lnTo>
                  <a:lnTo>
                    <a:pt x="1610258" y="3223260"/>
                  </a:lnTo>
                  <a:lnTo>
                    <a:pt x="1657823" y="3216868"/>
                  </a:lnTo>
                  <a:lnTo>
                    <a:pt x="1700563" y="3198830"/>
                  </a:lnTo>
                  <a:lnTo>
                    <a:pt x="1736774" y="3170853"/>
                  </a:lnTo>
                  <a:lnTo>
                    <a:pt x="1764749" y="3134642"/>
                  </a:lnTo>
                  <a:lnTo>
                    <a:pt x="1782785" y="3091903"/>
                  </a:lnTo>
                  <a:lnTo>
                    <a:pt x="1789176" y="3044342"/>
                  </a:lnTo>
                  <a:lnTo>
                    <a:pt x="1789176" y="178917"/>
                  </a:lnTo>
                  <a:lnTo>
                    <a:pt x="1782785" y="131352"/>
                  </a:lnTo>
                  <a:lnTo>
                    <a:pt x="1764749" y="88612"/>
                  </a:lnTo>
                  <a:lnTo>
                    <a:pt x="1736774" y="52401"/>
                  </a:lnTo>
                  <a:lnTo>
                    <a:pt x="1700563" y="24426"/>
                  </a:lnTo>
                  <a:lnTo>
                    <a:pt x="1657823" y="6390"/>
                  </a:lnTo>
                  <a:lnTo>
                    <a:pt x="1610258" y="0"/>
                  </a:lnTo>
                  <a:close/>
                </a:path>
              </a:pathLst>
            </a:custGeom>
            <a:solidFill>
              <a:srgbClr val="DE85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40986" y="960883"/>
              <a:ext cx="1789430" cy="3223260"/>
            </a:xfrm>
            <a:custGeom>
              <a:avLst/>
              <a:gdLst/>
              <a:ahLst/>
              <a:cxnLst/>
              <a:rect l="l" t="t" r="r" b="b"/>
              <a:pathLst>
                <a:path w="1789429" h="3223260">
                  <a:moveTo>
                    <a:pt x="0" y="178917"/>
                  </a:moveTo>
                  <a:lnTo>
                    <a:pt x="6390" y="131352"/>
                  </a:lnTo>
                  <a:lnTo>
                    <a:pt x="24426" y="88612"/>
                  </a:lnTo>
                  <a:lnTo>
                    <a:pt x="52401" y="52401"/>
                  </a:lnTo>
                  <a:lnTo>
                    <a:pt x="88612" y="24426"/>
                  </a:lnTo>
                  <a:lnTo>
                    <a:pt x="131352" y="6390"/>
                  </a:lnTo>
                  <a:lnTo>
                    <a:pt x="178917" y="0"/>
                  </a:lnTo>
                  <a:lnTo>
                    <a:pt x="1610258" y="0"/>
                  </a:lnTo>
                  <a:lnTo>
                    <a:pt x="1657823" y="6390"/>
                  </a:lnTo>
                  <a:lnTo>
                    <a:pt x="1700563" y="24426"/>
                  </a:lnTo>
                  <a:lnTo>
                    <a:pt x="1736774" y="52401"/>
                  </a:lnTo>
                  <a:lnTo>
                    <a:pt x="1764749" y="88612"/>
                  </a:lnTo>
                  <a:lnTo>
                    <a:pt x="1782785" y="131352"/>
                  </a:lnTo>
                  <a:lnTo>
                    <a:pt x="1789176" y="178917"/>
                  </a:lnTo>
                  <a:lnTo>
                    <a:pt x="1789176" y="3044342"/>
                  </a:lnTo>
                  <a:lnTo>
                    <a:pt x="1782785" y="3091903"/>
                  </a:lnTo>
                  <a:lnTo>
                    <a:pt x="1764749" y="3134642"/>
                  </a:lnTo>
                  <a:lnTo>
                    <a:pt x="1736774" y="3170853"/>
                  </a:lnTo>
                  <a:lnTo>
                    <a:pt x="1700563" y="3198830"/>
                  </a:lnTo>
                  <a:lnTo>
                    <a:pt x="1657823" y="3216868"/>
                  </a:lnTo>
                  <a:lnTo>
                    <a:pt x="1610258" y="3223260"/>
                  </a:lnTo>
                  <a:lnTo>
                    <a:pt x="178917" y="3223260"/>
                  </a:lnTo>
                  <a:lnTo>
                    <a:pt x="131352" y="3216868"/>
                  </a:lnTo>
                  <a:lnTo>
                    <a:pt x="88612" y="3198830"/>
                  </a:lnTo>
                  <a:lnTo>
                    <a:pt x="52401" y="3170853"/>
                  </a:lnTo>
                  <a:lnTo>
                    <a:pt x="24426" y="3134642"/>
                  </a:lnTo>
                  <a:lnTo>
                    <a:pt x="6390" y="3091903"/>
                  </a:lnTo>
                  <a:lnTo>
                    <a:pt x="0" y="3044342"/>
                  </a:lnTo>
                  <a:lnTo>
                    <a:pt x="0" y="17891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74080" y="1335309"/>
            <a:ext cx="1521460" cy="240030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635" algn="ctr">
              <a:lnSpc>
                <a:spcPct val="91500"/>
              </a:lnSpc>
              <a:spcBef>
                <a:spcPts val="345"/>
              </a:spcBef>
            </a:pP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“You 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probably 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thought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an 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invitation</a:t>
            </a:r>
            <a:r>
              <a:rPr sz="24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sex, 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right?”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18959" y="947929"/>
            <a:ext cx="1815464" cy="3249295"/>
            <a:chOff x="6918959" y="947929"/>
            <a:chExt cx="1815464" cy="3249295"/>
          </a:xfrm>
        </p:grpSpPr>
        <p:sp>
          <p:nvSpPr>
            <p:cNvPr id="13" name="object 13"/>
            <p:cNvSpPr/>
            <p:nvPr/>
          </p:nvSpPr>
          <p:spPr>
            <a:xfrm>
              <a:off x="6931913" y="960883"/>
              <a:ext cx="1789430" cy="3223260"/>
            </a:xfrm>
            <a:custGeom>
              <a:avLst/>
              <a:gdLst/>
              <a:ahLst/>
              <a:cxnLst/>
              <a:rect l="l" t="t" r="r" b="b"/>
              <a:pathLst>
                <a:path w="1789429" h="3223260">
                  <a:moveTo>
                    <a:pt x="1610258" y="0"/>
                  </a:moveTo>
                  <a:lnTo>
                    <a:pt x="178917" y="0"/>
                  </a:lnTo>
                  <a:lnTo>
                    <a:pt x="131352" y="6390"/>
                  </a:lnTo>
                  <a:lnTo>
                    <a:pt x="88612" y="24426"/>
                  </a:lnTo>
                  <a:lnTo>
                    <a:pt x="52401" y="52401"/>
                  </a:lnTo>
                  <a:lnTo>
                    <a:pt x="24426" y="88612"/>
                  </a:lnTo>
                  <a:lnTo>
                    <a:pt x="6390" y="131352"/>
                  </a:lnTo>
                  <a:lnTo>
                    <a:pt x="0" y="178917"/>
                  </a:lnTo>
                  <a:lnTo>
                    <a:pt x="0" y="3044342"/>
                  </a:lnTo>
                  <a:lnTo>
                    <a:pt x="6390" y="3091903"/>
                  </a:lnTo>
                  <a:lnTo>
                    <a:pt x="24426" y="3134642"/>
                  </a:lnTo>
                  <a:lnTo>
                    <a:pt x="52401" y="3170853"/>
                  </a:lnTo>
                  <a:lnTo>
                    <a:pt x="88612" y="3198830"/>
                  </a:lnTo>
                  <a:lnTo>
                    <a:pt x="131352" y="3216868"/>
                  </a:lnTo>
                  <a:lnTo>
                    <a:pt x="178917" y="3223260"/>
                  </a:lnTo>
                  <a:lnTo>
                    <a:pt x="1610258" y="3223260"/>
                  </a:lnTo>
                  <a:lnTo>
                    <a:pt x="1657823" y="3216868"/>
                  </a:lnTo>
                  <a:lnTo>
                    <a:pt x="1700563" y="3198830"/>
                  </a:lnTo>
                  <a:lnTo>
                    <a:pt x="1736774" y="3170853"/>
                  </a:lnTo>
                  <a:lnTo>
                    <a:pt x="1764749" y="3134642"/>
                  </a:lnTo>
                  <a:lnTo>
                    <a:pt x="1782785" y="3091903"/>
                  </a:lnTo>
                  <a:lnTo>
                    <a:pt x="1789176" y="3044342"/>
                  </a:lnTo>
                  <a:lnTo>
                    <a:pt x="1789176" y="178917"/>
                  </a:lnTo>
                  <a:lnTo>
                    <a:pt x="1782785" y="131352"/>
                  </a:lnTo>
                  <a:lnTo>
                    <a:pt x="1764749" y="88612"/>
                  </a:lnTo>
                  <a:lnTo>
                    <a:pt x="1736774" y="52401"/>
                  </a:lnTo>
                  <a:lnTo>
                    <a:pt x="1700563" y="24426"/>
                  </a:lnTo>
                  <a:lnTo>
                    <a:pt x="1657823" y="6390"/>
                  </a:lnTo>
                  <a:lnTo>
                    <a:pt x="1610258" y="0"/>
                  </a:lnTo>
                  <a:close/>
                </a:path>
              </a:pathLst>
            </a:custGeom>
            <a:solidFill>
              <a:srgbClr val="601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31913" y="960883"/>
              <a:ext cx="1789430" cy="3223260"/>
            </a:xfrm>
            <a:custGeom>
              <a:avLst/>
              <a:gdLst/>
              <a:ahLst/>
              <a:cxnLst/>
              <a:rect l="l" t="t" r="r" b="b"/>
              <a:pathLst>
                <a:path w="1789429" h="3223260">
                  <a:moveTo>
                    <a:pt x="0" y="178917"/>
                  </a:moveTo>
                  <a:lnTo>
                    <a:pt x="6390" y="131352"/>
                  </a:lnTo>
                  <a:lnTo>
                    <a:pt x="24426" y="88612"/>
                  </a:lnTo>
                  <a:lnTo>
                    <a:pt x="52401" y="52401"/>
                  </a:lnTo>
                  <a:lnTo>
                    <a:pt x="88612" y="24426"/>
                  </a:lnTo>
                  <a:lnTo>
                    <a:pt x="131352" y="6390"/>
                  </a:lnTo>
                  <a:lnTo>
                    <a:pt x="178917" y="0"/>
                  </a:lnTo>
                  <a:lnTo>
                    <a:pt x="1610258" y="0"/>
                  </a:lnTo>
                  <a:lnTo>
                    <a:pt x="1657823" y="6390"/>
                  </a:lnTo>
                  <a:lnTo>
                    <a:pt x="1700563" y="24426"/>
                  </a:lnTo>
                  <a:lnTo>
                    <a:pt x="1736774" y="52401"/>
                  </a:lnTo>
                  <a:lnTo>
                    <a:pt x="1764749" y="88612"/>
                  </a:lnTo>
                  <a:lnTo>
                    <a:pt x="1782785" y="131352"/>
                  </a:lnTo>
                  <a:lnTo>
                    <a:pt x="1789176" y="178917"/>
                  </a:lnTo>
                  <a:lnTo>
                    <a:pt x="1789176" y="3044342"/>
                  </a:lnTo>
                  <a:lnTo>
                    <a:pt x="1782785" y="3091903"/>
                  </a:lnTo>
                  <a:lnTo>
                    <a:pt x="1764749" y="3134642"/>
                  </a:lnTo>
                  <a:lnTo>
                    <a:pt x="1736774" y="3170853"/>
                  </a:lnTo>
                  <a:lnTo>
                    <a:pt x="1700563" y="3198830"/>
                  </a:lnTo>
                  <a:lnTo>
                    <a:pt x="1657823" y="3216868"/>
                  </a:lnTo>
                  <a:lnTo>
                    <a:pt x="1610258" y="3223260"/>
                  </a:lnTo>
                  <a:lnTo>
                    <a:pt x="178917" y="3223260"/>
                  </a:lnTo>
                  <a:lnTo>
                    <a:pt x="131352" y="3216868"/>
                  </a:lnTo>
                  <a:lnTo>
                    <a:pt x="88612" y="3198830"/>
                  </a:lnTo>
                  <a:lnTo>
                    <a:pt x="52401" y="3170853"/>
                  </a:lnTo>
                  <a:lnTo>
                    <a:pt x="24426" y="3134642"/>
                  </a:lnTo>
                  <a:lnTo>
                    <a:pt x="6390" y="3091903"/>
                  </a:lnTo>
                  <a:lnTo>
                    <a:pt x="0" y="3044342"/>
                  </a:lnTo>
                  <a:lnTo>
                    <a:pt x="0" y="17891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083056" y="1167891"/>
            <a:ext cx="1485900" cy="273558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-1905" algn="ctr">
              <a:lnSpc>
                <a:spcPct val="91500"/>
              </a:lnSpc>
              <a:spcBef>
                <a:spcPts val="345"/>
              </a:spcBef>
            </a:pPr>
            <a:r>
              <a:rPr sz="2400" spc="65" dirty="0">
                <a:solidFill>
                  <a:srgbClr val="FFFFFF"/>
                </a:solidFill>
                <a:latin typeface="Arial"/>
                <a:cs typeface="Arial"/>
              </a:rPr>
              <a:t>“If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sz="2400" spc="-4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your 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position,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I 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would 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probably 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feel  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1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d.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640"/>
              </a:lnSpc>
            </a:pP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Did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you?”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9159" rIns="0" bIns="0" rtlCol="0">
            <a:spAutoFit/>
          </a:bodyPr>
          <a:lstStyle/>
          <a:p>
            <a:pPr marL="1235710" marR="5080">
              <a:lnSpc>
                <a:spcPts val="3890"/>
              </a:lnSpc>
              <a:spcBef>
                <a:spcPts val="585"/>
              </a:spcBef>
            </a:pPr>
            <a:r>
              <a:rPr spc="-5" dirty="0"/>
              <a:t>How do we </a:t>
            </a:r>
            <a:r>
              <a:rPr dirty="0"/>
              <a:t>make a </a:t>
            </a:r>
            <a:r>
              <a:rPr spc="-5" dirty="0"/>
              <a:t>record </a:t>
            </a:r>
            <a:r>
              <a:rPr dirty="0"/>
              <a:t>of 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interview?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24075" y="1368805"/>
            <a:ext cx="4219575" cy="31254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5080" indent="-342900">
              <a:lnSpc>
                <a:spcPts val="1939"/>
              </a:lnSpc>
              <a:spcBef>
                <a:spcPts val="34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60" dirty="0">
                <a:latin typeface="Arial"/>
                <a:cs typeface="Arial"/>
              </a:rPr>
              <a:t>Note-taking </a:t>
            </a:r>
            <a:r>
              <a:rPr sz="1800" spc="-85" dirty="0">
                <a:latin typeface="Arial"/>
                <a:cs typeface="Arial"/>
              </a:rPr>
              <a:t>and </a:t>
            </a:r>
            <a:r>
              <a:rPr sz="1800" spc="-60" dirty="0">
                <a:latin typeface="Arial"/>
                <a:cs typeface="Arial"/>
              </a:rPr>
              <a:t>audio </a:t>
            </a:r>
            <a:r>
              <a:rPr sz="1800" spc="-65" dirty="0">
                <a:latin typeface="Arial"/>
                <a:cs typeface="Arial"/>
              </a:rPr>
              <a:t>recording </a:t>
            </a:r>
            <a:r>
              <a:rPr sz="1800" spc="-85" dirty="0">
                <a:latin typeface="Arial"/>
                <a:cs typeface="Arial"/>
              </a:rPr>
              <a:t>are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both  </a:t>
            </a:r>
            <a:r>
              <a:rPr sz="1800" spc="-50" dirty="0">
                <a:latin typeface="Arial"/>
                <a:cs typeface="Arial"/>
              </a:rPr>
              <a:t>appropriate </a:t>
            </a:r>
            <a:r>
              <a:rPr sz="1800" spc="-65" dirty="0">
                <a:latin typeface="Arial"/>
                <a:cs typeface="Arial"/>
              </a:rPr>
              <a:t>methods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85" dirty="0">
                <a:latin typeface="Arial"/>
                <a:cs typeface="Arial"/>
              </a:rPr>
              <a:t>making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65" dirty="0">
                <a:latin typeface="Arial"/>
                <a:cs typeface="Arial"/>
              </a:rPr>
              <a:t>record 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25" dirty="0">
                <a:latin typeface="Arial"/>
                <a:cs typeface="Arial"/>
              </a:rPr>
              <a:t>the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interview</a:t>
            </a:r>
            <a:endParaRPr sz="1800" dirty="0">
              <a:latin typeface="Arial"/>
              <a:cs typeface="Arial"/>
            </a:endParaRPr>
          </a:p>
          <a:p>
            <a:pPr marL="355600" marR="47625" indent="-342900">
              <a:lnSpc>
                <a:spcPts val="1939"/>
              </a:lnSpc>
              <a:spcBef>
                <a:spcPts val="44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If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spc="-60" dirty="0">
                <a:latin typeface="Arial"/>
                <a:cs typeface="Arial"/>
              </a:rPr>
              <a:t>investigator </a:t>
            </a:r>
            <a:r>
              <a:rPr sz="1800" spc="-105" dirty="0">
                <a:latin typeface="Arial"/>
                <a:cs typeface="Arial"/>
              </a:rPr>
              <a:t>takes </a:t>
            </a:r>
            <a:r>
              <a:rPr sz="1800" spc="-65" dirty="0">
                <a:latin typeface="Arial"/>
                <a:cs typeface="Arial"/>
              </a:rPr>
              <a:t>notes, </a:t>
            </a:r>
            <a:r>
              <a:rPr sz="1800" spc="-40" dirty="0">
                <a:latin typeface="Arial"/>
                <a:cs typeface="Arial"/>
              </a:rPr>
              <a:t>they  </a:t>
            </a:r>
            <a:r>
              <a:rPr sz="1800" spc="-70" dirty="0">
                <a:latin typeface="Arial"/>
                <a:cs typeface="Arial"/>
              </a:rPr>
              <a:t>should </a:t>
            </a:r>
            <a:r>
              <a:rPr sz="1800" spc="-85" dirty="0">
                <a:latin typeface="Arial"/>
                <a:cs typeface="Arial"/>
              </a:rPr>
              <a:t>be </a:t>
            </a:r>
            <a:r>
              <a:rPr sz="1800" spc="-105" dirty="0">
                <a:latin typeface="Arial"/>
                <a:cs typeface="Arial"/>
              </a:rPr>
              <a:t>used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75" dirty="0">
                <a:latin typeface="Arial"/>
                <a:cs typeface="Arial"/>
              </a:rPr>
              <a:t>create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60" dirty="0">
                <a:latin typeface="Arial"/>
                <a:cs typeface="Arial"/>
              </a:rPr>
              <a:t>coherent  </a:t>
            </a:r>
            <a:r>
              <a:rPr sz="1800" spc="-30" dirty="0">
                <a:latin typeface="Arial"/>
                <a:cs typeface="Arial"/>
              </a:rPr>
              <a:t>interview </a:t>
            </a:r>
            <a:r>
              <a:rPr sz="1800" spc="-70" dirty="0">
                <a:latin typeface="Arial"/>
                <a:cs typeface="Arial"/>
              </a:rPr>
              <a:t>memorandum </a:t>
            </a:r>
            <a:r>
              <a:rPr sz="1800" spc="-40" dirty="0">
                <a:latin typeface="Arial"/>
                <a:cs typeface="Arial"/>
              </a:rPr>
              <a:t>shortly </a:t>
            </a:r>
            <a:r>
              <a:rPr sz="1800" spc="-25" dirty="0">
                <a:latin typeface="Arial"/>
                <a:cs typeface="Arial"/>
              </a:rPr>
              <a:t>after</a:t>
            </a:r>
            <a:r>
              <a:rPr sz="1800" spc="-2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 </a:t>
            </a:r>
            <a:r>
              <a:rPr sz="1800" spc="-30" dirty="0">
                <a:latin typeface="Arial"/>
                <a:cs typeface="Arial"/>
              </a:rPr>
              <a:t>interview </a:t>
            </a:r>
            <a:r>
              <a:rPr sz="1800" spc="-35" dirty="0">
                <a:latin typeface="Arial"/>
                <a:cs typeface="Arial"/>
              </a:rPr>
              <a:t>while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spc="-30" dirty="0">
                <a:latin typeface="Arial"/>
                <a:cs typeface="Arial"/>
              </a:rPr>
              <a:t>interview </a:t>
            </a:r>
            <a:r>
              <a:rPr sz="1800" spc="-95" dirty="0">
                <a:latin typeface="Arial"/>
                <a:cs typeface="Arial"/>
              </a:rPr>
              <a:t>is </a:t>
            </a:r>
            <a:r>
              <a:rPr sz="1800" spc="-60" dirty="0">
                <a:latin typeface="Arial"/>
                <a:cs typeface="Arial"/>
              </a:rPr>
              <a:t>fresh </a:t>
            </a:r>
            <a:r>
              <a:rPr sz="1800" spc="-30" dirty="0">
                <a:latin typeface="Arial"/>
                <a:cs typeface="Arial"/>
              </a:rPr>
              <a:t>in 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spc="-65" dirty="0">
                <a:latin typeface="Arial"/>
                <a:cs typeface="Arial"/>
              </a:rPr>
              <a:t>investigator’s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mind</a:t>
            </a:r>
            <a:endParaRPr sz="1800" dirty="0">
              <a:latin typeface="Arial"/>
              <a:cs typeface="Arial"/>
            </a:endParaRPr>
          </a:p>
          <a:p>
            <a:pPr marL="355600" marR="60325" indent="-342900">
              <a:lnSpc>
                <a:spcPts val="1939"/>
              </a:lnSpc>
              <a:spcBef>
                <a:spcPts val="45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If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spc="-60" dirty="0">
                <a:latin typeface="Arial"/>
                <a:cs typeface="Arial"/>
              </a:rPr>
              <a:t>investigator </a:t>
            </a:r>
            <a:r>
              <a:rPr sz="1800" spc="-85" dirty="0">
                <a:latin typeface="Arial"/>
                <a:cs typeface="Arial"/>
              </a:rPr>
              <a:t>records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spc="-50" dirty="0">
                <a:latin typeface="Arial"/>
                <a:cs typeface="Arial"/>
              </a:rPr>
              <a:t>interview, 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spc="-60" dirty="0">
                <a:latin typeface="Arial"/>
                <a:cs typeface="Arial"/>
              </a:rPr>
              <a:t>investigator must </a:t>
            </a:r>
            <a:r>
              <a:rPr sz="1800" spc="-85" dirty="0">
                <a:latin typeface="Arial"/>
                <a:cs typeface="Arial"/>
              </a:rPr>
              <a:t>be </a:t>
            </a:r>
            <a:r>
              <a:rPr sz="1800" spc="-90" dirty="0">
                <a:latin typeface="Arial"/>
                <a:cs typeface="Arial"/>
              </a:rPr>
              <a:t>sure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65" dirty="0">
                <a:latin typeface="Arial"/>
                <a:cs typeface="Arial"/>
              </a:rPr>
              <a:t>clearly  </a:t>
            </a:r>
            <a:r>
              <a:rPr sz="1800" spc="-70" dirty="0">
                <a:latin typeface="Arial"/>
                <a:cs typeface="Arial"/>
              </a:rPr>
              <a:t>state </a:t>
            </a:r>
            <a:r>
              <a:rPr sz="1800" spc="-60" dirty="0">
                <a:latin typeface="Arial"/>
                <a:cs typeface="Arial"/>
              </a:rPr>
              <a:t>on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spc="-65" dirty="0">
                <a:latin typeface="Arial"/>
                <a:cs typeface="Arial"/>
              </a:rPr>
              <a:t>record </a:t>
            </a:r>
            <a:r>
              <a:rPr sz="1800" spc="-25" dirty="0">
                <a:latin typeface="Arial"/>
                <a:cs typeface="Arial"/>
              </a:rPr>
              <a:t>the time, </a:t>
            </a:r>
            <a:r>
              <a:rPr sz="1800" spc="-85" dirty="0">
                <a:latin typeface="Arial"/>
                <a:cs typeface="Arial"/>
              </a:rPr>
              <a:t>place,</a:t>
            </a:r>
            <a:r>
              <a:rPr sz="1800" spc="-32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date,  </a:t>
            </a:r>
            <a:r>
              <a:rPr sz="1800" spc="-85" dirty="0">
                <a:latin typeface="Arial"/>
                <a:cs typeface="Arial"/>
              </a:rPr>
              <a:t>and </a:t>
            </a:r>
            <a:r>
              <a:rPr sz="1800" spc="-100" dirty="0">
                <a:latin typeface="Arial"/>
                <a:cs typeface="Arial"/>
              </a:rPr>
              <a:t>persons </a:t>
            </a:r>
            <a:r>
              <a:rPr sz="1800" spc="-65" dirty="0">
                <a:latin typeface="Arial"/>
                <a:cs typeface="Arial"/>
              </a:rPr>
              <a:t>involved </a:t>
            </a:r>
            <a:r>
              <a:rPr sz="1800" spc="-30" dirty="0">
                <a:latin typeface="Arial"/>
                <a:cs typeface="Arial"/>
              </a:rPr>
              <a:t>in </a:t>
            </a:r>
            <a:r>
              <a:rPr sz="1800" spc="-25" dirty="0">
                <a:latin typeface="Arial"/>
                <a:cs typeface="Arial"/>
              </a:rPr>
              <a:t>the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interview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20" name="Group 19" descr="Sound wave">
            <a:extLst>
              <a:ext uri="{FF2B5EF4-FFF2-40B4-BE49-F238E27FC236}">
                <a16:creationId xmlns:a16="http://schemas.microsoft.com/office/drawing/2014/main" id="{0E08C256-FF0E-D842-BA6B-1BE13438C80C}"/>
              </a:ext>
            </a:extLst>
          </p:cNvPr>
          <p:cNvGrpSpPr/>
          <p:nvPr/>
        </p:nvGrpSpPr>
        <p:grpSpPr>
          <a:xfrm>
            <a:off x="6327995" y="1188010"/>
            <a:ext cx="1369531" cy="890269"/>
            <a:chOff x="6327995" y="1188010"/>
            <a:chExt cx="1369531" cy="890269"/>
          </a:xfrm>
        </p:grpSpPr>
        <p:sp>
          <p:nvSpPr>
            <p:cNvPr id="3" name="object 3"/>
            <p:cNvSpPr/>
            <p:nvPr/>
          </p:nvSpPr>
          <p:spPr>
            <a:xfrm>
              <a:off x="6805609" y="1188010"/>
              <a:ext cx="95885" cy="890269"/>
            </a:xfrm>
            <a:custGeom>
              <a:avLst/>
              <a:gdLst/>
              <a:ahLst/>
              <a:cxnLst/>
              <a:rect l="l" t="t" r="r" b="b"/>
              <a:pathLst>
                <a:path w="95884" h="890269">
                  <a:moveTo>
                    <a:pt x="95523" y="889881"/>
                  </a:moveTo>
                  <a:lnTo>
                    <a:pt x="0" y="889881"/>
                  </a:lnTo>
                  <a:lnTo>
                    <a:pt x="0" y="0"/>
                  </a:lnTo>
                  <a:lnTo>
                    <a:pt x="95523" y="0"/>
                  </a:lnTo>
                  <a:lnTo>
                    <a:pt x="95523" y="889881"/>
                  </a:lnTo>
                  <a:close/>
                </a:path>
              </a:pathLst>
            </a:custGeom>
            <a:solidFill>
              <a:srgbClr val="437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46404" y="1335794"/>
              <a:ext cx="95885" cy="593090"/>
            </a:xfrm>
            <a:custGeom>
              <a:avLst/>
              <a:gdLst/>
              <a:ahLst/>
              <a:cxnLst/>
              <a:rect l="l" t="t" r="r" b="b"/>
              <a:pathLst>
                <a:path w="95884" h="593089">
                  <a:moveTo>
                    <a:pt x="95523" y="592740"/>
                  </a:moveTo>
                  <a:lnTo>
                    <a:pt x="0" y="592740"/>
                  </a:lnTo>
                  <a:lnTo>
                    <a:pt x="0" y="0"/>
                  </a:lnTo>
                  <a:lnTo>
                    <a:pt x="95523" y="0"/>
                  </a:lnTo>
                  <a:lnTo>
                    <a:pt x="95523" y="592740"/>
                  </a:lnTo>
                  <a:close/>
                </a:path>
              </a:pathLst>
            </a:custGeom>
            <a:solidFill>
              <a:srgbClr val="437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64832" y="1410497"/>
              <a:ext cx="95885" cy="445134"/>
            </a:xfrm>
            <a:custGeom>
              <a:avLst/>
              <a:gdLst/>
              <a:ahLst/>
              <a:cxnLst/>
              <a:rect l="l" t="t" r="r" b="b"/>
              <a:pathLst>
                <a:path w="95884" h="445135">
                  <a:moveTo>
                    <a:pt x="95507" y="444940"/>
                  </a:moveTo>
                  <a:lnTo>
                    <a:pt x="0" y="444940"/>
                  </a:lnTo>
                  <a:lnTo>
                    <a:pt x="0" y="0"/>
                  </a:lnTo>
                  <a:lnTo>
                    <a:pt x="95507" y="0"/>
                  </a:lnTo>
                  <a:lnTo>
                    <a:pt x="95507" y="444940"/>
                  </a:lnTo>
                  <a:close/>
                </a:path>
              </a:pathLst>
            </a:custGeom>
            <a:solidFill>
              <a:srgbClr val="437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87199" y="1485183"/>
              <a:ext cx="95885" cy="297180"/>
            </a:xfrm>
            <a:custGeom>
              <a:avLst/>
              <a:gdLst/>
              <a:ahLst/>
              <a:cxnLst/>
              <a:rect l="l" t="t" r="r" b="b"/>
              <a:pathLst>
                <a:path w="95884" h="297180">
                  <a:moveTo>
                    <a:pt x="95523" y="297156"/>
                  </a:moveTo>
                  <a:lnTo>
                    <a:pt x="0" y="297156"/>
                  </a:lnTo>
                  <a:lnTo>
                    <a:pt x="0" y="0"/>
                  </a:lnTo>
                  <a:lnTo>
                    <a:pt x="95523" y="0"/>
                  </a:lnTo>
                  <a:lnTo>
                    <a:pt x="95523" y="297156"/>
                  </a:lnTo>
                  <a:close/>
                </a:path>
              </a:pathLst>
            </a:custGeom>
            <a:solidFill>
              <a:srgbClr val="437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24038" y="1485183"/>
              <a:ext cx="95885" cy="297180"/>
            </a:xfrm>
            <a:custGeom>
              <a:avLst/>
              <a:gdLst/>
              <a:ahLst/>
              <a:cxnLst/>
              <a:rect l="l" t="t" r="r" b="b"/>
              <a:pathLst>
                <a:path w="95884" h="297180">
                  <a:moveTo>
                    <a:pt x="95507" y="297156"/>
                  </a:moveTo>
                  <a:lnTo>
                    <a:pt x="0" y="297156"/>
                  </a:lnTo>
                  <a:lnTo>
                    <a:pt x="0" y="0"/>
                  </a:lnTo>
                  <a:lnTo>
                    <a:pt x="95507" y="0"/>
                  </a:lnTo>
                  <a:lnTo>
                    <a:pt x="95507" y="297156"/>
                  </a:lnTo>
                  <a:close/>
                </a:path>
              </a:pathLst>
            </a:custGeom>
            <a:solidFill>
              <a:srgbClr val="437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42450" y="1485183"/>
              <a:ext cx="95885" cy="297180"/>
            </a:xfrm>
            <a:custGeom>
              <a:avLst/>
              <a:gdLst/>
              <a:ahLst/>
              <a:cxnLst/>
              <a:rect l="l" t="t" r="r" b="b"/>
              <a:pathLst>
                <a:path w="95884" h="297180">
                  <a:moveTo>
                    <a:pt x="95523" y="297156"/>
                  </a:moveTo>
                  <a:lnTo>
                    <a:pt x="0" y="297156"/>
                  </a:lnTo>
                  <a:lnTo>
                    <a:pt x="0" y="0"/>
                  </a:lnTo>
                  <a:lnTo>
                    <a:pt x="95523" y="0"/>
                  </a:lnTo>
                  <a:lnTo>
                    <a:pt x="95523" y="297156"/>
                  </a:lnTo>
                  <a:close/>
                </a:path>
              </a:pathLst>
            </a:custGeom>
            <a:solidFill>
              <a:srgbClr val="437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27995" y="1558280"/>
              <a:ext cx="95885" cy="147955"/>
            </a:xfrm>
            <a:custGeom>
              <a:avLst/>
              <a:gdLst/>
              <a:ahLst/>
              <a:cxnLst/>
              <a:rect l="l" t="t" r="r" b="b"/>
              <a:pathLst>
                <a:path w="95885" h="147955">
                  <a:moveTo>
                    <a:pt x="95523" y="147783"/>
                  </a:moveTo>
                  <a:lnTo>
                    <a:pt x="0" y="147783"/>
                  </a:lnTo>
                  <a:lnTo>
                    <a:pt x="0" y="0"/>
                  </a:lnTo>
                  <a:lnTo>
                    <a:pt x="95523" y="0"/>
                  </a:lnTo>
                  <a:lnTo>
                    <a:pt x="95523" y="147783"/>
                  </a:lnTo>
                  <a:close/>
                </a:path>
              </a:pathLst>
            </a:custGeom>
            <a:solidFill>
              <a:srgbClr val="437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83245" y="1558280"/>
              <a:ext cx="95885" cy="147955"/>
            </a:xfrm>
            <a:custGeom>
              <a:avLst/>
              <a:gdLst/>
              <a:ahLst/>
              <a:cxnLst/>
              <a:rect l="l" t="t" r="r" b="b"/>
              <a:pathLst>
                <a:path w="95884" h="147955">
                  <a:moveTo>
                    <a:pt x="95507" y="147783"/>
                  </a:moveTo>
                  <a:lnTo>
                    <a:pt x="0" y="147783"/>
                  </a:lnTo>
                  <a:lnTo>
                    <a:pt x="0" y="0"/>
                  </a:lnTo>
                  <a:lnTo>
                    <a:pt x="95507" y="0"/>
                  </a:lnTo>
                  <a:lnTo>
                    <a:pt x="95507" y="147783"/>
                  </a:lnTo>
                  <a:close/>
                </a:path>
              </a:pathLst>
            </a:custGeom>
            <a:solidFill>
              <a:srgbClr val="437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01641" y="1558280"/>
              <a:ext cx="95885" cy="147955"/>
            </a:xfrm>
            <a:custGeom>
              <a:avLst/>
              <a:gdLst/>
              <a:ahLst/>
              <a:cxnLst/>
              <a:rect l="l" t="t" r="r" b="b"/>
              <a:pathLst>
                <a:path w="95884" h="147955">
                  <a:moveTo>
                    <a:pt x="95523" y="147783"/>
                  </a:moveTo>
                  <a:lnTo>
                    <a:pt x="0" y="147783"/>
                  </a:lnTo>
                  <a:lnTo>
                    <a:pt x="0" y="0"/>
                  </a:lnTo>
                  <a:lnTo>
                    <a:pt x="95523" y="0"/>
                  </a:lnTo>
                  <a:lnTo>
                    <a:pt x="95523" y="147783"/>
                  </a:lnTo>
                  <a:close/>
                </a:path>
              </a:pathLst>
            </a:custGeom>
            <a:solidFill>
              <a:srgbClr val="437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Group 20" descr="laptop">
            <a:extLst>
              <a:ext uri="{FF2B5EF4-FFF2-40B4-BE49-F238E27FC236}">
                <a16:creationId xmlns:a16="http://schemas.microsoft.com/office/drawing/2014/main" id="{3BCA297F-CF58-F545-B6FE-592D9436E6F9}"/>
              </a:ext>
            </a:extLst>
          </p:cNvPr>
          <p:cNvGrpSpPr/>
          <p:nvPr/>
        </p:nvGrpSpPr>
        <p:grpSpPr>
          <a:xfrm>
            <a:off x="6204170" y="2309401"/>
            <a:ext cx="1610995" cy="979236"/>
            <a:chOff x="6204170" y="2309401"/>
            <a:chExt cx="1610995" cy="979236"/>
          </a:xfrm>
        </p:grpSpPr>
        <p:sp>
          <p:nvSpPr>
            <p:cNvPr id="15" name="object 15"/>
            <p:cNvSpPr/>
            <p:nvPr/>
          </p:nvSpPr>
          <p:spPr>
            <a:xfrm>
              <a:off x="6414289" y="2309401"/>
              <a:ext cx="1191260" cy="804545"/>
            </a:xfrm>
            <a:custGeom>
              <a:avLst/>
              <a:gdLst/>
              <a:ahLst/>
              <a:cxnLst/>
              <a:rect l="l" t="t" r="r" b="b"/>
              <a:pathLst>
                <a:path w="1191259" h="804544">
                  <a:moveTo>
                    <a:pt x="1190642" y="803925"/>
                  </a:moveTo>
                  <a:lnTo>
                    <a:pt x="0" y="803925"/>
                  </a:lnTo>
                  <a:lnTo>
                    <a:pt x="0" y="69906"/>
                  </a:lnTo>
                  <a:lnTo>
                    <a:pt x="5526" y="42763"/>
                  </a:lnTo>
                  <a:lnTo>
                    <a:pt x="20573" y="20535"/>
                  </a:lnTo>
                  <a:lnTo>
                    <a:pt x="42843" y="5516"/>
                  </a:lnTo>
                  <a:lnTo>
                    <a:pt x="70037" y="0"/>
                  </a:lnTo>
                  <a:lnTo>
                    <a:pt x="1120604" y="0"/>
                  </a:lnTo>
                  <a:lnTo>
                    <a:pt x="1147799" y="5516"/>
                  </a:lnTo>
                  <a:lnTo>
                    <a:pt x="1170068" y="20535"/>
                  </a:lnTo>
                  <a:lnTo>
                    <a:pt x="1185116" y="42763"/>
                  </a:lnTo>
                  <a:lnTo>
                    <a:pt x="1190642" y="69906"/>
                  </a:lnTo>
                  <a:lnTo>
                    <a:pt x="1190642" y="104859"/>
                  </a:lnTo>
                  <a:lnTo>
                    <a:pt x="105056" y="104859"/>
                  </a:lnTo>
                  <a:lnTo>
                    <a:pt x="105056" y="699065"/>
                  </a:lnTo>
                  <a:lnTo>
                    <a:pt x="1190642" y="699065"/>
                  </a:lnTo>
                  <a:lnTo>
                    <a:pt x="1190642" y="803925"/>
                  </a:lnTo>
                  <a:close/>
                </a:path>
                <a:path w="1191259" h="804544">
                  <a:moveTo>
                    <a:pt x="1190642" y="699065"/>
                  </a:moveTo>
                  <a:lnTo>
                    <a:pt x="1085585" y="699065"/>
                  </a:lnTo>
                  <a:lnTo>
                    <a:pt x="1085585" y="104859"/>
                  </a:lnTo>
                  <a:lnTo>
                    <a:pt x="1190642" y="104859"/>
                  </a:lnTo>
                  <a:lnTo>
                    <a:pt x="1190642" y="699065"/>
                  </a:lnTo>
                  <a:close/>
                </a:path>
              </a:pathLst>
            </a:custGeom>
            <a:solidFill>
              <a:srgbClr val="437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04170" y="3183227"/>
              <a:ext cx="1610995" cy="105410"/>
            </a:xfrm>
            <a:custGeom>
              <a:avLst/>
              <a:gdLst/>
              <a:ahLst/>
              <a:cxnLst/>
              <a:rect l="l" t="t" r="r" b="b"/>
              <a:pathLst>
                <a:path w="1610995" h="105410">
                  <a:moveTo>
                    <a:pt x="1540831" y="104859"/>
                  </a:moveTo>
                  <a:lnTo>
                    <a:pt x="70037" y="104859"/>
                  </a:lnTo>
                  <a:lnTo>
                    <a:pt x="42843" y="99343"/>
                  </a:lnTo>
                  <a:lnTo>
                    <a:pt x="20573" y="84324"/>
                  </a:lnTo>
                  <a:lnTo>
                    <a:pt x="5526" y="62096"/>
                  </a:lnTo>
                  <a:lnTo>
                    <a:pt x="0" y="34953"/>
                  </a:lnTo>
                  <a:lnTo>
                    <a:pt x="0" y="0"/>
                  </a:lnTo>
                  <a:lnTo>
                    <a:pt x="700377" y="0"/>
                  </a:lnTo>
                  <a:lnTo>
                    <a:pt x="700377" y="27962"/>
                  </a:lnTo>
                  <a:lnTo>
                    <a:pt x="707381" y="34953"/>
                  </a:lnTo>
                  <a:lnTo>
                    <a:pt x="903487" y="34953"/>
                  </a:lnTo>
                  <a:lnTo>
                    <a:pt x="910491" y="27962"/>
                  </a:lnTo>
                  <a:lnTo>
                    <a:pt x="910491" y="0"/>
                  </a:lnTo>
                  <a:lnTo>
                    <a:pt x="1610869" y="0"/>
                  </a:lnTo>
                  <a:lnTo>
                    <a:pt x="1610869" y="34953"/>
                  </a:lnTo>
                  <a:lnTo>
                    <a:pt x="1605342" y="62096"/>
                  </a:lnTo>
                  <a:lnTo>
                    <a:pt x="1590295" y="84324"/>
                  </a:lnTo>
                  <a:lnTo>
                    <a:pt x="1568025" y="99343"/>
                  </a:lnTo>
                  <a:lnTo>
                    <a:pt x="1540831" y="104859"/>
                  </a:lnTo>
                  <a:close/>
                </a:path>
              </a:pathLst>
            </a:custGeom>
            <a:solidFill>
              <a:srgbClr val="437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 descr="pencil"/>
          <p:cNvSpPr/>
          <p:nvPr/>
        </p:nvSpPr>
        <p:spPr>
          <a:xfrm>
            <a:off x="6502489" y="3510953"/>
            <a:ext cx="1018540" cy="1016635"/>
          </a:xfrm>
          <a:custGeom>
            <a:avLst/>
            <a:gdLst/>
            <a:ahLst/>
            <a:cxnLst/>
            <a:rect l="l" t="t" r="r" b="b"/>
            <a:pathLst>
              <a:path w="1018540" h="1016635">
                <a:moveTo>
                  <a:pt x="878332" y="301955"/>
                </a:moveTo>
                <a:lnTo>
                  <a:pt x="715619" y="139560"/>
                </a:lnTo>
                <a:lnTo>
                  <a:pt x="235153" y="620090"/>
                </a:lnTo>
                <a:lnTo>
                  <a:pt x="235153" y="846861"/>
                </a:lnTo>
                <a:lnTo>
                  <a:pt x="230378" y="870699"/>
                </a:lnTo>
                <a:lnTo>
                  <a:pt x="216077" y="891908"/>
                </a:lnTo>
                <a:lnTo>
                  <a:pt x="108038" y="927430"/>
                </a:lnTo>
                <a:lnTo>
                  <a:pt x="88976" y="908392"/>
                </a:lnTo>
                <a:lnTo>
                  <a:pt x="124561" y="800557"/>
                </a:lnTo>
                <a:lnTo>
                  <a:pt x="146545" y="787019"/>
                </a:lnTo>
                <a:lnTo>
                  <a:pt x="170802" y="782637"/>
                </a:lnTo>
                <a:lnTo>
                  <a:pt x="194805" y="787539"/>
                </a:lnTo>
                <a:lnTo>
                  <a:pt x="216077" y="801827"/>
                </a:lnTo>
                <a:lnTo>
                  <a:pt x="230378" y="823036"/>
                </a:lnTo>
                <a:lnTo>
                  <a:pt x="235153" y="846861"/>
                </a:lnTo>
                <a:lnTo>
                  <a:pt x="235153" y="620090"/>
                </a:lnTo>
                <a:lnTo>
                  <a:pt x="80073" y="775182"/>
                </a:lnTo>
                <a:lnTo>
                  <a:pt x="0" y="1016241"/>
                </a:lnTo>
                <a:lnTo>
                  <a:pt x="242773" y="936307"/>
                </a:lnTo>
                <a:lnTo>
                  <a:pt x="251675" y="927430"/>
                </a:lnTo>
                <a:lnTo>
                  <a:pt x="396735" y="782637"/>
                </a:lnTo>
                <a:lnTo>
                  <a:pt x="878332" y="301955"/>
                </a:lnTo>
                <a:close/>
              </a:path>
              <a:path w="1018540" h="1016635">
                <a:moveTo>
                  <a:pt x="1017993" y="141300"/>
                </a:moveTo>
                <a:lnTo>
                  <a:pt x="1002893" y="105295"/>
                </a:lnTo>
                <a:lnTo>
                  <a:pt x="912647" y="15214"/>
                </a:lnTo>
                <a:lnTo>
                  <a:pt x="876427" y="0"/>
                </a:lnTo>
                <a:lnTo>
                  <a:pt x="857237" y="3797"/>
                </a:lnTo>
                <a:lnTo>
                  <a:pt x="840193" y="15214"/>
                </a:lnTo>
                <a:lnTo>
                  <a:pt x="751217" y="104025"/>
                </a:lnTo>
                <a:lnTo>
                  <a:pt x="912647" y="265163"/>
                </a:lnTo>
                <a:lnTo>
                  <a:pt x="1001623" y="176352"/>
                </a:lnTo>
                <a:lnTo>
                  <a:pt x="1013802" y="160070"/>
                </a:lnTo>
                <a:lnTo>
                  <a:pt x="1017993" y="141300"/>
                </a:lnTo>
                <a:close/>
              </a:path>
            </a:pathLst>
          </a:custGeom>
          <a:solidFill>
            <a:srgbClr val="437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0200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4075" y="75168"/>
            <a:ext cx="7268845" cy="970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100" spc="-10" dirty="0"/>
              <a:t>Do </a:t>
            </a:r>
            <a:r>
              <a:rPr sz="3100" spc="-5" dirty="0"/>
              <a:t>parties/witnesses have a right </a:t>
            </a:r>
            <a:r>
              <a:rPr sz="3100" dirty="0"/>
              <a:t>to  </a:t>
            </a:r>
            <a:r>
              <a:rPr sz="3100" spc="-10" dirty="0"/>
              <a:t>record </a:t>
            </a:r>
            <a:r>
              <a:rPr sz="3100" spc="-5" dirty="0"/>
              <a:t>the interview</a:t>
            </a:r>
            <a:r>
              <a:rPr sz="3100" spc="70" dirty="0"/>
              <a:t> </a:t>
            </a:r>
            <a:r>
              <a:rPr sz="3100" spc="-5" dirty="0"/>
              <a:t>themselves?</a:t>
            </a:r>
            <a:endParaRPr sz="3100" dirty="0"/>
          </a:p>
        </p:txBody>
      </p:sp>
      <p:sp>
        <p:nvSpPr>
          <p:cNvPr id="6" name="object 6"/>
          <p:cNvSpPr txBox="1"/>
          <p:nvPr/>
        </p:nvSpPr>
        <p:spPr>
          <a:xfrm>
            <a:off x="1624075" y="1414526"/>
            <a:ext cx="6490335" cy="192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39115" indent="-34290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400" spc="-130" dirty="0">
                <a:latin typeface="Arial"/>
                <a:cs typeface="Arial"/>
              </a:rPr>
              <a:t>No</a:t>
            </a:r>
            <a:r>
              <a:rPr sz="2400" spc="-140" dirty="0">
                <a:latin typeface="Arial"/>
                <a:cs typeface="Arial"/>
              </a:rPr>
              <a:t> –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parties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do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not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have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right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insist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on  </a:t>
            </a:r>
            <a:r>
              <a:rPr sz="2400" spc="-85" dirty="0">
                <a:latin typeface="Arial"/>
                <a:cs typeface="Arial"/>
              </a:rPr>
              <a:t>recording </a:t>
            </a:r>
            <a:r>
              <a:rPr sz="2400" spc="-130" dirty="0">
                <a:latin typeface="Arial"/>
                <a:cs typeface="Arial"/>
              </a:rPr>
              <a:t>an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interview</a:t>
            </a:r>
            <a:endParaRPr sz="24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If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interview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is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recorded,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institution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should  </a:t>
            </a:r>
            <a:r>
              <a:rPr sz="2400" spc="-150" dirty="0">
                <a:latin typeface="Arial"/>
                <a:cs typeface="Arial"/>
              </a:rPr>
              <a:t>make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85" dirty="0">
                <a:latin typeface="Arial"/>
                <a:cs typeface="Arial"/>
              </a:rPr>
              <a:t>recording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120" dirty="0">
                <a:latin typeface="Arial"/>
                <a:cs typeface="Arial"/>
              </a:rPr>
              <a:t>give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70" dirty="0">
                <a:latin typeface="Arial"/>
                <a:cs typeface="Arial"/>
              </a:rPr>
              <a:t>parties </a:t>
            </a:r>
            <a:r>
              <a:rPr sz="2400" spc="-204" dirty="0">
                <a:latin typeface="Arial"/>
                <a:cs typeface="Arial"/>
              </a:rPr>
              <a:t>access</a:t>
            </a:r>
            <a:r>
              <a:rPr sz="2400" spc="-495" dirty="0">
                <a:latin typeface="Arial"/>
                <a:cs typeface="Arial"/>
              </a:rPr>
              <a:t> </a:t>
            </a:r>
            <a:r>
              <a:rPr sz="2400" spc="-225" dirty="0">
                <a:latin typeface="Arial"/>
                <a:cs typeface="Arial"/>
              </a:rPr>
              <a:t>as  </a:t>
            </a:r>
            <a:r>
              <a:rPr sz="2400" spc="-60" dirty="0">
                <a:latin typeface="Arial"/>
                <a:cs typeface="Arial"/>
              </a:rPr>
              <a:t>required </a:t>
            </a:r>
            <a:r>
              <a:rPr sz="2400" spc="-40" dirty="0">
                <a:latin typeface="Arial"/>
                <a:cs typeface="Arial"/>
              </a:rPr>
              <a:t>at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65" dirty="0">
                <a:latin typeface="Arial"/>
                <a:cs typeface="Arial"/>
              </a:rPr>
              <a:t>appropriate</a:t>
            </a:r>
            <a:r>
              <a:rPr sz="2400" spc="-39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time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Title 36">
            <a:extLst>
              <a:ext uri="{FF2B5EF4-FFF2-40B4-BE49-F238E27FC236}">
                <a16:creationId xmlns:a16="http://schemas.microsoft.com/office/drawing/2014/main" id="{504526EC-8C30-1E43-8359-CDE2840EC9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4490" y="856851"/>
            <a:ext cx="1725596" cy="1841788"/>
          </a:xfrm>
        </p:spPr>
        <p:txBody>
          <a:bodyPr/>
          <a:lstStyle/>
          <a:p>
            <a:pPr rtl="0" eaLnBrk="1" latinLnBrk="0" hangingPunct="1"/>
            <a:r>
              <a:rPr lang="en-US" sz="2200" b="1" kern="1200" spc="-5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Example  sources</a:t>
            </a:r>
            <a:r>
              <a:rPr lang="en-US" sz="2200" b="1" kern="1200" spc="-85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 </a:t>
            </a:r>
            <a:r>
              <a:rPr lang="en-US" sz="2200" b="1" kern="1200" spc="-5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of</a:t>
            </a:r>
            <a:endParaRPr lang="en-US" sz="2200" dirty="0">
              <a:effectLst/>
            </a:endParaRPr>
          </a:p>
          <a:p>
            <a:pPr rtl="0" eaLnBrk="1" latinLnBrk="0" hangingPunct="1"/>
            <a:r>
              <a:rPr lang="en-US" sz="2200" b="1" kern="1200" spc="-5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non</a:t>
            </a:r>
            <a:r>
              <a:rPr lang="en-US" sz="2200" b="1" kern="1200" spc="-1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-</a:t>
            </a:r>
            <a:r>
              <a:rPr lang="en-US" sz="2200" b="1" kern="1200" spc="-5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t</a:t>
            </a:r>
            <a:r>
              <a:rPr lang="en-US" sz="2200" b="1" kern="1200" spc="-1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e</a:t>
            </a:r>
            <a:r>
              <a:rPr lang="en-US" sz="2200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s</a:t>
            </a:r>
            <a:r>
              <a:rPr lang="en-US" sz="2200" b="1" kern="1200" spc="-5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ti</a:t>
            </a:r>
            <a:r>
              <a:rPr lang="en-US" sz="2200" b="1" kern="12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m</a:t>
            </a:r>
            <a:r>
              <a:rPr lang="en-US" sz="2200" b="1" kern="1200" spc="-5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onial  evidence</a:t>
            </a:r>
            <a:endParaRPr lang="en-US" sz="2200" dirty="0">
              <a:effectLst/>
            </a:endParaRPr>
          </a:p>
          <a:p>
            <a:endParaRPr lang="en-US" sz="2200" dirty="0"/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37688" y="1784604"/>
            <a:ext cx="5747385" cy="2914015"/>
            <a:chOff x="2837688" y="1784604"/>
            <a:chExt cx="5747385" cy="2914015"/>
          </a:xfrm>
        </p:grpSpPr>
        <p:sp>
          <p:nvSpPr>
            <p:cNvPr id="20" name="object 20"/>
            <p:cNvSpPr/>
            <p:nvPr/>
          </p:nvSpPr>
          <p:spPr>
            <a:xfrm>
              <a:off x="4589526" y="1797558"/>
              <a:ext cx="2243455" cy="394970"/>
            </a:xfrm>
            <a:custGeom>
              <a:avLst/>
              <a:gdLst/>
              <a:ahLst/>
              <a:cxnLst/>
              <a:rect l="l" t="t" r="r" b="b"/>
              <a:pathLst>
                <a:path w="2243454" h="394969">
                  <a:moveTo>
                    <a:pt x="2243328" y="0"/>
                  </a:moveTo>
                  <a:lnTo>
                    <a:pt x="0" y="0"/>
                  </a:lnTo>
                  <a:lnTo>
                    <a:pt x="0" y="394715"/>
                  </a:lnTo>
                  <a:lnTo>
                    <a:pt x="2243328" y="394715"/>
                  </a:lnTo>
                  <a:lnTo>
                    <a:pt x="2243328" y="0"/>
                  </a:lnTo>
                  <a:close/>
                </a:path>
              </a:pathLst>
            </a:custGeom>
            <a:solidFill>
              <a:srgbClr val="6F7D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89526" y="1797558"/>
              <a:ext cx="2243455" cy="394970"/>
            </a:xfrm>
            <a:custGeom>
              <a:avLst/>
              <a:gdLst/>
              <a:ahLst/>
              <a:cxnLst/>
              <a:rect l="l" t="t" r="r" b="b"/>
              <a:pathLst>
                <a:path w="2243454" h="394969">
                  <a:moveTo>
                    <a:pt x="0" y="0"/>
                  </a:moveTo>
                  <a:lnTo>
                    <a:pt x="2243328" y="0"/>
                  </a:lnTo>
                  <a:lnTo>
                    <a:pt x="2243328" y="394715"/>
                  </a:lnTo>
                  <a:lnTo>
                    <a:pt x="0" y="394715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79086" y="2212086"/>
              <a:ext cx="1664335" cy="396240"/>
            </a:xfrm>
            <a:custGeom>
              <a:avLst/>
              <a:gdLst/>
              <a:ahLst/>
              <a:cxnLst/>
              <a:rect l="l" t="t" r="r" b="b"/>
              <a:pathLst>
                <a:path w="1664334" h="396239">
                  <a:moveTo>
                    <a:pt x="1664208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664208" y="396239"/>
                  </a:lnTo>
                  <a:lnTo>
                    <a:pt x="1664208" y="0"/>
                  </a:lnTo>
                  <a:close/>
                </a:path>
              </a:pathLst>
            </a:custGeom>
            <a:solidFill>
              <a:srgbClr val="9EA3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79086" y="2212086"/>
              <a:ext cx="1664335" cy="396240"/>
            </a:xfrm>
            <a:custGeom>
              <a:avLst/>
              <a:gdLst/>
              <a:ahLst/>
              <a:cxnLst/>
              <a:rect l="l" t="t" r="r" b="b"/>
              <a:pathLst>
                <a:path w="1664334" h="396239">
                  <a:moveTo>
                    <a:pt x="0" y="0"/>
                  </a:moveTo>
                  <a:lnTo>
                    <a:pt x="1664208" y="0"/>
                  </a:lnTo>
                  <a:lnTo>
                    <a:pt x="1664208" y="396239"/>
                  </a:lnTo>
                  <a:lnTo>
                    <a:pt x="0" y="39623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07814" y="2628138"/>
              <a:ext cx="2207260" cy="396240"/>
            </a:xfrm>
            <a:custGeom>
              <a:avLst/>
              <a:gdLst/>
              <a:ahLst/>
              <a:cxnLst/>
              <a:rect l="l" t="t" r="r" b="b"/>
              <a:pathLst>
                <a:path w="2207259" h="396239">
                  <a:moveTo>
                    <a:pt x="2206751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2206751" y="396239"/>
                  </a:lnTo>
                  <a:lnTo>
                    <a:pt x="2206751" y="0"/>
                  </a:lnTo>
                  <a:close/>
                </a:path>
              </a:pathLst>
            </a:custGeom>
            <a:solidFill>
              <a:srgbClr val="9EA3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07814" y="2628138"/>
              <a:ext cx="2207260" cy="396240"/>
            </a:xfrm>
            <a:custGeom>
              <a:avLst/>
              <a:gdLst/>
              <a:ahLst/>
              <a:cxnLst/>
              <a:rect l="l" t="t" r="r" b="b"/>
              <a:pathLst>
                <a:path w="2207259" h="396239">
                  <a:moveTo>
                    <a:pt x="0" y="0"/>
                  </a:moveTo>
                  <a:lnTo>
                    <a:pt x="2206751" y="0"/>
                  </a:lnTo>
                  <a:lnTo>
                    <a:pt x="2206751" y="396239"/>
                  </a:lnTo>
                  <a:lnTo>
                    <a:pt x="0" y="39623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65270" y="3044190"/>
              <a:ext cx="3291840" cy="394970"/>
            </a:xfrm>
            <a:custGeom>
              <a:avLst/>
              <a:gdLst/>
              <a:ahLst/>
              <a:cxnLst/>
              <a:rect l="l" t="t" r="r" b="b"/>
              <a:pathLst>
                <a:path w="3291840" h="394970">
                  <a:moveTo>
                    <a:pt x="3291839" y="0"/>
                  </a:moveTo>
                  <a:lnTo>
                    <a:pt x="0" y="0"/>
                  </a:lnTo>
                  <a:lnTo>
                    <a:pt x="0" y="394715"/>
                  </a:lnTo>
                  <a:lnTo>
                    <a:pt x="3291839" y="394715"/>
                  </a:lnTo>
                  <a:lnTo>
                    <a:pt x="3291839" y="0"/>
                  </a:lnTo>
                  <a:close/>
                </a:path>
              </a:pathLst>
            </a:custGeom>
            <a:solidFill>
              <a:srgbClr val="6F7D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65270" y="3044190"/>
              <a:ext cx="3291840" cy="394970"/>
            </a:xfrm>
            <a:custGeom>
              <a:avLst/>
              <a:gdLst/>
              <a:ahLst/>
              <a:cxnLst/>
              <a:rect l="l" t="t" r="r" b="b"/>
              <a:pathLst>
                <a:path w="3291840" h="394970">
                  <a:moveTo>
                    <a:pt x="0" y="0"/>
                  </a:moveTo>
                  <a:lnTo>
                    <a:pt x="3291839" y="0"/>
                  </a:lnTo>
                  <a:lnTo>
                    <a:pt x="3291839" y="394715"/>
                  </a:lnTo>
                  <a:lnTo>
                    <a:pt x="0" y="394715"/>
                  </a:lnTo>
                  <a:lnTo>
                    <a:pt x="0" y="0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18738" y="3458718"/>
              <a:ext cx="4185285" cy="396240"/>
            </a:xfrm>
            <a:custGeom>
              <a:avLst/>
              <a:gdLst/>
              <a:ahLst/>
              <a:cxnLst/>
              <a:rect l="l" t="t" r="r" b="b"/>
              <a:pathLst>
                <a:path w="4185284" h="396239">
                  <a:moveTo>
                    <a:pt x="4184904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4184904" y="396239"/>
                  </a:lnTo>
                  <a:lnTo>
                    <a:pt x="4184904" y="0"/>
                  </a:lnTo>
                  <a:close/>
                </a:path>
              </a:pathLst>
            </a:custGeom>
            <a:solidFill>
              <a:srgbClr val="3B57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18738" y="3458718"/>
              <a:ext cx="4185285" cy="396240"/>
            </a:xfrm>
            <a:custGeom>
              <a:avLst/>
              <a:gdLst/>
              <a:ahLst/>
              <a:cxnLst/>
              <a:rect l="l" t="t" r="r" b="b"/>
              <a:pathLst>
                <a:path w="4185284" h="396239">
                  <a:moveTo>
                    <a:pt x="0" y="0"/>
                  </a:moveTo>
                  <a:lnTo>
                    <a:pt x="4184904" y="0"/>
                  </a:lnTo>
                  <a:lnTo>
                    <a:pt x="4184904" y="396239"/>
                  </a:lnTo>
                  <a:lnTo>
                    <a:pt x="0" y="396239"/>
                  </a:lnTo>
                  <a:lnTo>
                    <a:pt x="0" y="0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71266" y="3874770"/>
              <a:ext cx="4879975" cy="396240"/>
            </a:xfrm>
            <a:custGeom>
              <a:avLst/>
              <a:gdLst/>
              <a:ahLst/>
              <a:cxnLst/>
              <a:rect l="l" t="t" r="r" b="b"/>
              <a:pathLst>
                <a:path w="4879975" h="396239">
                  <a:moveTo>
                    <a:pt x="4879847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4879847" y="396239"/>
                  </a:lnTo>
                  <a:lnTo>
                    <a:pt x="4879847" y="0"/>
                  </a:lnTo>
                  <a:close/>
                </a:path>
              </a:pathLst>
            </a:custGeom>
            <a:solidFill>
              <a:srgbClr val="1D4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71266" y="3874770"/>
              <a:ext cx="4879975" cy="396240"/>
            </a:xfrm>
            <a:custGeom>
              <a:avLst/>
              <a:gdLst/>
              <a:ahLst/>
              <a:cxnLst/>
              <a:rect l="l" t="t" r="r" b="b"/>
              <a:pathLst>
                <a:path w="4879975" h="396239">
                  <a:moveTo>
                    <a:pt x="0" y="0"/>
                  </a:moveTo>
                  <a:lnTo>
                    <a:pt x="4879847" y="0"/>
                  </a:lnTo>
                  <a:lnTo>
                    <a:pt x="4879847" y="396239"/>
                  </a:lnTo>
                  <a:lnTo>
                    <a:pt x="0" y="39623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50642" y="4290822"/>
              <a:ext cx="5721350" cy="394970"/>
            </a:xfrm>
            <a:custGeom>
              <a:avLst/>
              <a:gdLst/>
              <a:ahLst/>
              <a:cxnLst/>
              <a:rect l="l" t="t" r="r" b="b"/>
              <a:pathLst>
                <a:path w="5721350" h="394970">
                  <a:moveTo>
                    <a:pt x="5721096" y="0"/>
                  </a:moveTo>
                  <a:lnTo>
                    <a:pt x="0" y="0"/>
                  </a:lnTo>
                  <a:lnTo>
                    <a:pt x="0" y="394715"/>
                  </a:lnTo>
                  <a:lnTo>
                    <a:pt x="5721096" y="394715"/>
                  </a:lnTo>
                  <a:lnTo>
                    <a:pt x="5721096" y="0"/>
                  </a:lnTo>
                  <a:close/>
                </a:path>
              </a:pathLst>
            </a:custGeom>
            <a:solidFill>
              <a:srgbClr val="0A3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50642" y="4290822"/>
              <a:ext cx="5721350" cy="394970"/>
            </a:xfrm>
            <a:custGeom>
              <a:avLst/>
              <a:gdLst/>
              <a:ahLst/>
              <a:cxnLst/>
              <a:rect l="l" t="t" r="r" b="b"/>
              <a:pathLst>
                <a:path w="5721350" h="394970">
                  <a:moveTo>
                    <a:pt x="0" y="0"/>
                  </a:moveTo>
                  <a:lnTo>
                    <a:pt x="5721096" y="0"/>
                  </a:lnTo>
                  <a:lnTo>
                    <a:pt x="5721096" y="394715"/>
                  </a:lnTo>
                  <a:lnTo>
                    <a:pt x="0" y="394715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16260" y="1368488"/>
            <a:ext cx="3190240" cy="422275"/>
            <a:chOff x="4116260" y="1368488"/>
            <a:chExt cx="3190240" cy="422275"/>
          </a:xfrm>
        </p:grpSpPr>
        <p:sp>
          <p:nvSpPr>
            <p:cNvPr id="16" name="object 16"/>
            <p:cNvSpPr/>
            <p:nvPr/>
          </p:nvSpPr>
          <p:spPr>
            <a:xfrm>
              <a:off x="4129277" y="1381505"/>
              <a:ext cx="3164205" cy="396240"/>
            </a:xfrm>
            <a:custGeom>
              <a:avLst/>
              <a:gdLst/>
              <a:ahLst/>
              <a:cxnLst/>
              <a:rect l="l" t="t" r="r" b="b"/>
              <a:pathLst>
                <a:path w="3164204" h="396239">
                  <a:moveTo>
                    <a:pt x="3163824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3163824" y="396239"/>
                  </a:lnTo>
                  <a:lnTo>
                    <a:pt x="3163824" y="0"/>
                  </a:lnTo>
                  <a:close/>
                </a:path>
              </a:pathLst>
            </a:custGeom>
            <a:solidFill>
              <a:srgbClr val="3B57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29277" y="1381505"/>
              <a:ext cx="3164205" cy="396240"/>
            </a:xfrm>
            <a:custGeom>
              <a:avLst/>
              <a:gdLst/>
              <a:ahLst/>
              <a:cxnLst/>
              <a:rect l="l" t="t" r="r" b="b"/>
              <a:pathLst>
                <a:path w="3164204" h="396239">
                  <a:moveTo>
                    <a:pt x="0" y="0"/>
                  </a:moveTo>
                  <a:lnTo>
                    <a:pt x="3163824" y="0"/>
                  </a:lnTo>
                  <a:lnTo>
                    <a:pt x="3163824" y="396239"/>
                  </a:lnTo>
                  <a:lnTo>
                    <a:pt x="0" y="396239"/>
                  </a:lnTo>
                  <a:lnTo>
                    <a:pt x="0" y="0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40772" y="953960"/>
            <a:ext cx="4140835" cy="421005"/>
            <a:chOff x="3640772" y="953960"/>
            <a:chExt cx="4140835" cy="421005"/>
          </a:xfrm>
        </p:grpSpPr>
        <p:sp>
          <p:nvSpPr>
            <p:cNvPr id="12" name="object 12"/>
            <p:cNvSpPr/>
            <p:nvPr/>
          </p:nvSpPr>
          <p:spPr>
            <a:xfrm>
              <a:off x="3653789" y="966977"/>
              <a:ext cx="4114800" cy="394970"/>
            </a:xfrm>
            <a:custGeom>
              <a:avLst/>
              <a:gdLst/>
              <a:ahLst/>
              <a:cxnLst/>
              <a:rect l="l" t="t" r="r" b="b"/>
              <a:pathLst>
                <a:path w="4114800" h="394969">
                  <a:moveTo>
                    <a:pt x="4114800" y="0"/>
                  </a:moveTo>
                  <a:lnTo>
                    <a:pt x="0" y="0"/>
                  </a:lnTo>
                  <a:lnTo>
                    <a:pt x="0" y="394715"/>
                  </a:lnTo>
                  <a:lnTo>
                    <a:pt x="4114800" y="394715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1D4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53789" y="966977"/>
              <a:ext cx="4114800" cy="394970"/>
            </a:xfrm>
            <a:custGeom>
              <a:avLst/>
              <a:gdLst/>
              <a:ahLst/>
              <a:cxnLst/>
              <a:rect l="l" t="t" r="r" b="b"/>
              <a:pathLst>
                <a:path w="4114800" h="394969">
                  <a:moveTo>
                    <a:pt x="0" y="0"/>
                  </a:moveTo>
                  <a:lnTo>
                    <a:pt x="4114800" y="0"/>
                  </a:lnTo>
                  <a:lnTo>
                    <a:pt x="4114800" y="394715"/>
                  </a:lnTo>
                  <a:lnTo>
                    <a:pt x="0" y="394715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66808" y="537908"/>
            <a:ext cx="5088890" cy="422275"/>
            <a:chOff x="3166808" y="537908"/>
            <a:chExt cx="5088890" cy="422275"/>
          </a:xfrm>
        </p:grpSpPr>
        <p:sp>
          <p:nvSpPr>
            <p:cNvPr id="8" name="object 8"/>
            <p:cNvSpPr/>
            <p:nvPr/>
          </p:nvSpPr>
          <p:spPr>
            <a:xfrm>
              <a:off x="3179825" y="550925"/>
              <a:ext cx="5062855" cy="396240"/>
            </a:xfrm>
            <a:custGeom>
              <a:avLst/>
              <a:gdLst/>
              <a:ahLst/>
              <a:cxnLst/>
              <a:rect l="l" t="t" r="r" b="b"/>
              <a:pathLst>
                <a:path w="5062855" h="396240">
                  <a:moveTo>
                    <a:pt x="5062728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5062728" y="396239"/>
                  </a:lnTo>
                  <a:lnTo>
                    <a:pt x="5062728" y="0"/>
                  </a:lnTo>
                  <a:close/>
                </a:path>
              </a:pathLst>
            </a:custGeom>
            <a:solidFill>
              <a:srgbClr val="0A3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79825" y="550925"/>
              <a:ext cx="5062855" cy="396240"/>
            </a:xfrm>
            <a:custGeom>
              <a:avLst/>
              <a:gdLst/>
              <a:ahLst/>
              <a:cxnLst/>
              <a:rect l="l" t="t" r="r" b="b"/>
              <a:pathLst>
                <a:path w="5062855" h="396240">
                  <a:moveTo>
                    <a:pt x="0" y="0"/>
                  </a:moveTo>
                  <a:lnTo>
                    <a:pt x="5062728" y="0"/>
                  </a:lnTo>
                  <a:lnTo>
                    <a:pt x="5062728" y="396239"/>
                  </a:lnTo>
                  <a:lnTo>
                    <a:pt x="0" y="39623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02572" y="121856"/>
            <a:ext cx="5815965" cy="422275"/>
            <a:chOff x="2802572" y="121856"/>
            <a:chExt cx="5815965" cy="422275"/>
          </a:xfrm>
        </p:grpSpPr>
        <p:sp>
          <p:nvSpPr>
            <p:cNvPr id="4" name="object 4"/>
            <p:cNvSpPr/>
            <p:nvPr/>
          </p:nvSpPr>
          <p:spPr>
            <a:xfrm>
              <a:off x="2815590" y="134874"/>
              <a:ext cx="5789930" cy="396240"/>
            </a:xfrm>
            <a:custGeom>
              <a:avLst/>
              <a:gdLst/>
              <a:ahLst/>
              <a:cxnLst/>
              <a:rect l="l" t="t" r="r" b="b"/>
              <a:pathLst>
                <a:path w="5789930" h="396240">
                  <a:moveTo>
                    <a:pt x="5789675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5789675" y="396239"/>
                  </a:lnTo>
                  <a:lnTo>
                    <a:pt x="5789675" y="0"/>
                  </a:lnTo>
                  <a:close/>
                </a:path>
              </a:pathLst>
            </a:custGeom>
            <a:solidFill>
              <a:srgbClr val="0022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15590" y="134874"/>
              <a:ext cx="5789930" cy="396240"/>
            </a:xfrm>
            <a:custGeom>
              <a:avLst/>
              <a:gdLst/>
              <a:ahLst/>
              <a:cxnLst/>
              <a:rect l="l" t="t" r="r" b="b"/>
              <a:pathLst>
                <a:path w="5789930" h="396240">
                  <a:moveTo>
                    <a:pt x="0" y="0"/>
                  </a:moveTo>
                  <a:lnTo>
                    <a:pt x="5789675" y="0"/>
                  </a:lnTo>
                  <a:lnTo>
                    <a:pt x="5789675" y="396239"/>
                  </a:lnTo>
                  <a:lnTo>
                    <a:pt x="0" y="396239"/>
                  </a:lnTo>
                  <a:lnTo>
                    <a:pt x="0" y="0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19810" y="135880"/>
            <a:ext cx="11791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parties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73252" y="551381"/>
            <a:ext cx="14757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witnesses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61448" y="966882"/>
            <a:ext cx="189801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Institutional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email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39629" y="1382384"/>
            <a:ext cx="15424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Video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cameras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876068" y="1687794"/>
            <a:ext cx="3669029" cy="293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3955" marR="1155700" algn="ctr">
              <a:lnSpc>
                <a:spcPct val="136300"/>
              </a:lnSpc>
              <a:spcBef>
                <a:spcPts val="100"/>
              </a:spcBef>
            </a:pP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Key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card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logs  Timesheets</a:t>
            </a:r>
            <a:endParaRPr sz="2000" dirty="0">
              <a:latin typeface="Arial"/>
              <a:cs typeface="Arial"/>
            </a:endParaRPr>
          </a:p>
          <a:p>
            <a:pPr marL="327660" marR="319405" indent="-4445" algn="ctr">
              <a:lnSpc>
                <a:spcPct val="136300"/>
              </a:lnSpc>
            </a:pP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Public social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media 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Institution-owned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computers</a:t>
            </a:r>
            <a:endParaRPr sz="2000" dirty="0">
              <a:latin typeface="Arial"/>
              <a:cs typeface="Arial"/>
            </a:endParaRPr>
          </a:p>
          <a:p>
            <a:pPr marL="12700" marR="5080" indent="-1270" algn="ctr">
              <a:lnSpc>
                <a:spcPct val="136300"/>
              </a:lnSpc>
            </a:pP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Institution-owned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personal</a:t>
            </a:r>
            <a:r>
              <a:rPr sz="20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devices 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Information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institutional</a:t>
            </a:r>
            <a:r>
              <a:rPr sz="2000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servers  Police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May </a:t>
            </a:r>
            <a:r>
              <a:rPr dirty="0"/>
              <a:t>an </a:t>
            </a:r>
            <a:r>
              <a:rPr spc="-5" dirty="0"/>
              <a:t>investigation collect  evidence </a:t>
            </a:r>
            <a:r>
              <a:rPr dirty="0"/>
              <a:t>on sexual</a:t>
            </a:r>
            <a:r>
              <a:rPr spc="-30" dirty="0"/>
              <a:t> </a:t>
            </a:r>
            <a:r>
              <a:rPr spc="-5" dirty="0"/>
              <a:t>history?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487154"/>
            <a:ext cx="675767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25" dirty="0">
                <a:latin typeface="Arial"/>
                <a:cs typeface="Arial"/>
              </a:rPr>
              <a:t>Generally, </a:t>
            </a:r>
            <a:r>
              <a:rPr sz="2400" spc="-75" dirty="0">
                <a:latin typeface="Arial"/>
                <a:cs typeface="Arial"/>
              </a:rPr>
              <a:t>no </a:t>
            </a:r>
            <a:r>
              <a:rPr sz="2400" spc="-140" dirty="0">
                <a:latin typeface="Arial"/>
                <a:cs typeface="Arial"/>
              </a:rPr>
              <a:t>– </a:t>
            </a:r>
            <a:r>
              <a:rPr sz="2400" spc="-155" dirty="0">
                <a:latin typeface="Arial"/>
                <a:cs typeface="Arial"/>
              </a:rPr>
              <a:t>Evidence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85" dirty="0">
                <a:latin typeface="Arial"/>
                <a:cs typeface="Arial"/>
              </a:rPr>
              <a:t>complainant’s </a:t>
            </a:r>
            <a:r>
              <a:rPr sz="2400" spc="-15" dirty="0">
                <a:latin typeface="Arial"/>
                <a:cs typeface="Arial"/>
              </a:rPr>
              <a:t>prior  </a:t>
            </a:r>
            <a:r>
              <a:rPr sz="2400" spc="-145" dirty="0">
                <a:latin typeface="Arial"/>
                <a:cs typeface="Arial"/>
              </a:rPr>
              <a:t>sexual </a:t>
            </a:r>
            <a:r>
              <a:rPr sz="2400" spc="-85" dirty="0">
                <a:latin typeface="Arial"/>
                <a:cs typeface="Arial"/>
              </a:rPr>
              <a:t>behavior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75" dirty="0">
                <a:latin typeface="Arial"/>
                <a:cs typeface="Arial"/>
              </a:rPr>
              <a:t>relevant </a:t>
            </a:r>
            <a:r>
              <a:rPr sz="2400" spc="-65" dirty="0">
                <a:latin typeface="Arial"/>
                <a:cs typeface="Arial"/>
              </a:rPr>
              <a:t>only </a:t>
            </a:r>
            <a:r>
              <a:rPr sz="2400" spc="40" dirty="0">
                <a:latin typeface="Arial"/>
                <a:cs typeface="Arial"/>
              </a:rPr>
              <a:t>if </a:t>
            </a:r>
            <a:r>
              <a:rPr sz="2400" spc="-55" dirty="0">
                <a:latin typeface="Arial"/>
                <a:cs typeface="Arial"/>
              </a:rPr>
              <a:t>offered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95" dirty="0">
                <a:latin typeface="Arial"/>
                <a:cs typeface="Arial"/>
              </a:rPr>
              <a:t>prove  </a:t>
            </a:r>
            <a:r>
              <a:rPr sz="2400" spc="-5" dirty="0">
                <a:latin typeface="Arial"/>
                <a:cs typeface="Arial"/>
              </a:rPr>
              <a:t>that </a:t>
            </a:r>
            <a:r>
              <a:rPr sz="2400" spc="-125" dirty="0">
                <a:latin typeface="Arial"/>
                <a:cs typeface="Arial"/>
              </a:rPr>
              <a:t>someone </a:t>
            </a:r>
            <a:r>
              <a:rPr sz="2400" spc="-25" dirty="0">
                <a:latin typeface="Arial"/>
                <a:cs typeface="Arial"/>
              </a:rPr>
              <a:t>other </a:t>
            </a:r>
            <a:r>
              <a:rPr sz="2400" spc="-50" dirty="0">
                <a:latin typeface="Arial"/>
                <a:cs typeface="Arial"/>
              </a:rPr>
              <a:t>than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85" dirty="0">
                <a:latin typeface="Arial"/>
                <a:cs typeface="Arial"/>
              </a:rPr>
              <a:t>respondent  </a:t>
            </a:r>
            <a:r>
              <a:rPr sz="2400" spc="-50" dirty="0">
                <a:latin typeface="Arial"/>
                <a:cs typeface="Arial"/>
              </a:rPr>
              <a:t>committed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80" dirty="0">
                <a:latin typeface="Arial"/>
                <a:cs typeface="Arial"/>
              </a:rPr>
              <a:t>conduct, </a:t>
            </a:r>
            <a:r>
              <a:rPr sz="2400" spc="-25" dirty="0">
                <a:latin typeface="Arial"/>
                <a:cs typeface="Arial"/>
              </a:rPr>
              <a:t>or </a:t>
            </a:r>
            <a:r>
              <a:rPr sz="2400" spc="40" dirty="0">
                <a:latin typeface="Arial"/>
                <a:cs typeface="Arial"/>
              </a:rPr>
              <a:t>if </a:t>
            </a:r>
            <a:r>
              <a:rPr sz="2400" spc="-110" dirty="0">
                <a:latin typeface="Arial"/>
                <a:cs typeface="Arial"/>
              </a:rPr>
              <a:t>evidence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95" dirty="0">
                <a:latin typeface="Arial"/>
                <a:cs typeface="Arial"/>
              </a:rPr>
              <a:t>specific  </a:t>
            </a:r>
            <a:r>
              <a:rPr sz="2400" spc="-75" dirty="0">
                <a:latin typeface="Arial"/>
                <a:cs typeface="Arial"/>
              </a:rPr>
              <a:t>incidents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85" dirty="0">
                <a:latin typeface="Arial"/>
                <a:cs typeface="Arial"/>
              </a:rPr>
              <a:t>complainant’s </a:t>
            </a:r>
            <a:r>
              <a:rPr sz="2400" spc="-15" dirty="0">
                <a:latin typeface="Arial"/>
                <a:cs typeface="Arial"/>
              </a:rPr>
              <a:t>prior</a:t>
            </a:r>
            <a:r>
              <a:rPr sz="2400" spc="-47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sexual </a:t>
            </a:r>
            <a:r>
              <a:rPr sz="2400" spc="-85" dirty="0">
                <a:latin typeface="Arial"/>
                <a:cs typeface="Arial"/>
              </a:rPr>
              <a:t>behavior </a:t>
            </a:r>
            <a:r>
              <a:rPr sz="2400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with</a:t>
            </a:r>
            <a:r>
              <a:rPr sz="2400" u="heavy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400" u="heavy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respondent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are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offered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prove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consent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4075" y="0"/>
            <a:ext cx="73304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May </a:t>
            </a:r>
            <a:r>
              <a:rPr dirty="0"/>
              <a:t>an </a:t>
            </a:r>
            <a:r>
              <a:rPr spc="-5" dirty="0"/>
              <a:t>investigation collect  </a:t>
            </a:r>
            <a:r>
              <a:rPr dirty="0"/>
              <a:t>and </a:t>
            </a:r>
            <a:r>
              <a:rPr spc="-5" dirty="0"/>
              <a:t>rely </a:t>
            </a:r>
            <a:r>
              <a:rPr dirty="0"/>
              <a:t>on </a:t>
            </a:r>
            <a:r>
              <a:rPr spc="-5" dirty="0"/>
              <a:t>privileged</a:t>
            </a:r>
            <a:r>
              <a:rPr spc="-25" dirty="0"/>
              <a:t> </a:t>
            </a:r>
            <a:r>
              <a:rPr spc="-5" dirty="0"/>
              <a:t>records?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81474" y="1265174"/>
            <a:ext cx="4879975" cy="31711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20" dirty="0">
                <a:latin typeface="Arial"/>
                <a:cs typeface="Arial"/>
              </a:rPr>
              <a:t>Only </a:t>
            </a:r>
            <a:r>
              <a:rPr sz="2400" spc="40" dirty="0">
                <a:latin typeface="Arial"/>
                <a:cs typeface="Arial"/>
              </a:rPr>
              <a:t>if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45" dirty="0">
                <a:latin typeface="Arial"/>
                <a:cs typeface="Arial"/>
              </a:rPr>
              <a:t>party </a:t>
            </a:r>
            <a:r>
              <a:rPr sz="2400" spc="-130" dirty="0">
                <a:latin typeface="Arial"/>
                <a:cs typeface="Arial"/>
              </a:rPr>
              <a:t>waives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35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privilege</a:t>
            </a:r>
            <a:endParaRPr sz="2400" dirty="0">
              <a:latin typeface="Arial"/>
              <a:cs typeface="Arial"/>
            </a:endParaRPr>
          </a:p>
          <a:p>
            <a:pPr marL="355600" marR="62865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45" dirty="0">
                <a:latin typeface="Arial"/>
                <a:cs typeface="Arial"/>
              </a:rPr>
              <a:t>An </a:t>
            </a:r>
            <a:r>
              <a:rPr sz="2400" spc="-15" dirty="0">
                <a:latin typeface="Arial"/>
                <a:cs typeface="Arial"/>
              </a:rPr>
              <a:t>institution </a:t>
            </a:r>
            <a:r>
              <a:rPr sz="2400" spc="-145" dirty="0">
                <a:latin typeface="Arial"/>
                <a:cs typeface="Arial"/>
              </a:rPr>
              <a:t>may </a:t>
            </a:r>
            <a:r>
              <a:rPr sz="2400" spc="-10" dirty="0">
                <a:latin typeface="Arial"/>
                <a:cs typeface="Arial"/>
              </a:rPr>
              <a:t>not </a:t>
            </a:r>
            <a:r>
              <a:rPr sz="2400" spc="-204" dirty="0">
                <a:latin typeface="Arial"/>
                <a:cs typeface="Arial"/>
              </a:rPr>
              <a:t>access  </a:t>
            </a:r>
            <a:r>
              <a:rPr sz="2400" spc="-40" dirty="0">
                <a:latin typeface="Arial"/>
                <a:cs typeface="Arial"/>
              </a:rPr>
              <a:t>information </a:t>
            </a:r>
            <a:r>
              <a:rPr sz="2400" spc="-70" dirty="0">
                <a:latin typeface="Arial"/>
                <a:cs typeface="Arial"/>
              </a:rPr>
              <a:t>under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95" dirty="0">
                <a:latin typeface="Arial"/>
                <a:cs typeface="Arial"/>
              </a:rPr>
              <a:t>legally  </a:t>
            </a:r>
            <a:r>
              <a:rPr sz="2400" spc="-120" dirty="0">
                <a:latin typeface="Arial"/>
                <a:cs typeface="Arial"/>
              </a:rPr>
              <a:t>recognized </a:t>
            </a:r>
            <a:r>
              <a:rPr sz="2400" spc="-70" dirty="0">
                <a:latin typeface="Arial"/>
                <a:cs typeface="Arial"/>
              </a:rPr>
              <a:t>privilege </a:t>
            </a:r>
            <a:r>
              <a:rPr sz="2400" spc="-135" dirty="0">
                <a:latin typeface="Arial"/>
                <a:cs typeface="Arial"/>
              </a:rPr>
              <a:t>unless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55" dirty="0">
                <a:latin typeface="Arial"/>
                <a:cs typeface="Arial"/>
              </a:rPr>
              <a:t>holder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70" dirty="0">
                <a:latin typeface="Arial"/>
                <a:cs typeface="Arial"/>
              </a:rPr>
              <a:t>privilege </a:t>
            </a:r>
            <a:r>
              <a:rPr sz="2400" spc="-130" dirty="0">
                <a:latin typeface="Arial"/>
                <a:cs typeface="Arial"/>
              </a:rPr>
              <a:t>waives</a:t>
            </a:r>
            <a:r>
              <a:rPr sz="2400" spc="-509" dirty="0">
                <a:latin typeface="Arial"/>
                <a:cs typeface="Arial"/>
              </a:rPr>
              <a:t> </a:t>
            </a:r>
            <a:r>
              <a:rPr sz="2400" spc="75" dirty="0">
                <a:latin typeface="Arial"/>
                <a:cs typeface="Arial"/>
              </a:rPr>
              <a:t>it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Arial"/>
                <a:cs typeface="Arial"/>
              </a:rPr>
              <a:t>Institution </a:t>
            </a:r>
            <a:r>
              <a:rPr sz="2400" spc="-85" dirty="0">
                <a:latin typeface="Arial"/>
                <a:cs typeface="Arial"/>
              </a:rPr>
              <a:t>cannot </a:t>
            </a:r>
            <a:r>
              <a:rPr sz="2400" spc="-55" dirty="0">
                <a:latin typeface="Arial"/>
                <a:cs typeface="Arial"/>
              </a:rPr>
              <a:t>unilaterally</a:t>
            </a:r>
            <a:r>
              <a:rPr sz="2400" spc="-345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access  </a:t>
            </a:r>
            <a:r>
              <a:rPr sz="2400" spc="-40" dirty="0">
                <a:latin typeface="Arial"/>
                <a:cs typeface="Arial"/>
              </a:rPr>
              <a:t>its </a:t>
            </a:r>
            <a:r>
              <a:rPr sz="2400" spc="-65" dirty="0">
                <a:latin typeface="Arial"/>
                <a:cs typeface="Arial"/>
              </a:rPr>
              <a:t>own </a:t>
            </a:r>
            <a:r>
              <a:rPr sz="2400" spc="-110" dirty="0">
                <a:latin typeface="Arial"/>
                <a:cs typeface="Arial"/>
              </a:rPr>
              <a:t>counseling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55" dirty="0">
                <a:latin typeface="Arial"/>
                <a:cs typeface="Arial"/>
              </a:rPr>
              <a:t>health </a:t>
            </a:r>
            <a:r>
              <a:rPr sz="2400" spc="-65" dirty="0">
                <a:latin typeface="Arial"/>
                <a:cs typeface="Arial"/>
              </a:rPr>
              <a:t>files  </a:t>
            </a:r>
            <a:r>
              <a:rPr sz="2400" spc="-10" dirty="0">
                <a:latin typeface="Arial"/>
                <a:cs typeface="Arial"/>
              </a:rPr>
              <a:t>for </a:t>
            </a:r>
            <a:r>
              <a:rPr sz="2400" spc="-80" dirty="0">
                <a:latin typeface="Arial"/>
                <a:cs typeface="Arial"/>
              </a:rPr>
              <a:t>investigation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purposes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 descr="lock"/>
          <p:cNvSpPr/>
          <p:nvPr/>
        </p:nvSpPr>
        <p:spPr>
          <a:xfrm>
            <a:off x="1876796" y="2134448"/>
            <a:ext cx="1201420" cy="1563370"/>
          </a:xfrm>
          <a:custGeom>
            <a:avLst/>
            <a:gdLst/>
            <a:ahLst/>
            <a:cxnLst/>
            <a:rect l="l" t="t" r="r" b="b"/>
            <a:pathLst>
              <a:path w="1201420" h="1563370">
                <a:moveTo>
                  <a:pt x="600596" y="1562905"/>
                </a:moveTo>
                <a:lnTo>
                  <a:pt x="0" y="1520086"/>
                </a:lnTo>
                <a:lnTo>
                  <a:pt x="0" y="706519"/>
                </a:lnTo>
                <a:lnTo>
                  <a:pt x="150149" y="695814"/>
                </a:lnTo>
                <a:lnTo>
                  <a:pt x="150149" y="449603"/>
                </a:lnTo>
                <a:lnTo>
                  <a:pt x="152791" y="400606"/>
                </a:lnTo>
                <a:lnTo>
                  <a:pt x="160536" y="353139"/>
                </a:lnTo>
                <a:lnTo>
                  <a:pt x="173109" y="307477"/>
                </a:lnTo>
                <a:lnTo>
                  <a:pt x="190234" y="263892"/>
                </a:lnTo>
                <a:lnTo>
                  <a:pt x="211638" y="222660"/>
                </a:lnTo>
                <a:lnTo>
                  <a:pt x="237046" y="184054"/>
                </a:lnTo>
                <a:lnTo>
                  <a:pt x="266184" y="148349"/>
                </a:lnTo>
                <a:lnTo>
                  <a:pt x="298776" y="115817"/>
                </a:lnTo>
                <a:lnTo>
                  <a:pt x="334549" y="86734"/>
                </a:lnTo>
                <a:lnTo>
                  <a:pt x="373227" y="61374"/>
                </a:lnTo>
                <a:lnTo>
                  <a:pt x="414537" y="40010"/>
                </a:lnTo>
                <a:lnTo>
                  <a:pt x="458203" y="22916"/>
                </a:lnTo>
                <a:lnTo>
                  <a:pt x="503951" y="10367"/>
                </a:lnTo>
                <a:lnTo>
                  <a:pt x="551507" y="2637"/>
                </a:lnTo>
                <a:lnTo>
                  <a:pt x="600596" y="0"/>
                </a:lnTo>
                <a:lnTo>
                  <a:pt x="649685" y="2637"/>
                </a:lnTo>
                <a:lnTo>
                  <a:pt x="697240" y="10367"/>
                </a:lnTo>
                <a:lnTo>
                  <a:pt x="742989" y="22916"/>
                </a:lnTo>
                <a:lnTo>
                  <a:pt x="786655" y="40010"/>
                </a:lnTo>
                <a:lnTo>
                  <a:pt x="827964" y="61374"/>
                </a:lnTo>
                <a:lnTo>
                  <a:pt x="866643" y="86734"/>
                </a:lnTo>
                <a:lnTo>
                  <a:pt x="902415" y="115817"/>
                </a:lnTo>
                <a:lnTo>
                  <a:pt x="915079" y="128458"/>
                </a:lnTo>
                <a:lnTo>
                  <a:pt x="600596" y="128458"/>
                </a:lnTo>
                <a:lnTo>
                  <a:pt x="552974" y="131932"/>
                </a:lnTo>
                <a:lnTo>
                  <a:pt x="507548" y="142027"/>
                </a:lnTo>
                <a:lnTo>
                  <a:pt x="464809" y="158251"/>
                </a:lnTo>
                <a:lnTo>
                  <a:pt x="425252" y="180111"/>
                </a:lnTo>
                <a:lnTo>
                  <a:pt x="389369" y="207115"/>
                </a:lnTo>
                <a:lnTo>
                  <a:pt x="357653" y="238771"/>
                </a:lnTo>
                <a:lnTo>
                  <a:pt x="330598" y="274587"/>
                </a:lnTo>
                <a:lnTo>
                  <a:pt x="308697" y="314070"/>
                </a:lnTo>
                <a:lnTo>
                  <a:pt x="292443" y="356729"/>
                </a:lnTo>
                <a:lnTo>
                  <a:pt x="282329" y="402070"/>
                </a:lnTo>
                <a:lnTo>
                  <a:pt x="278848" y="449603"/>
                </a:lnTo>
                <a:lnTo>
                  <a:pt x="278848" y="687250"/>
                </a:lnTo>
                <a:lnTo>
                  <a:pt x="1051043" y="687250"/>
                </a:lnTo>
                <a:lnTo>
                  <a:pt x="1051043" y="695814"/>
                </a:lnTo>
                <a:lnTo>
                  <a:pt x="1201192" y="706519"/>
                </a:lnTo>
                <a:lnTo>
                  <a:pt x="1201192" y="984844"/>
                </a:lnTo>
                <a:lnTo>
                  <a:pt x="600596" y="984844"/>
                </a:lnTo>
                <a:lnTo>
                  <a:pt x="550624" y="994980"/>
                </a:lnTo>
                <a:lnTo>
                  <a:pt x="509702" y="1022579"/>
                </a:lnTo>
                <a:lnTo>
                  <a:pt x="482052" y="1063425"/>
                </a:lnTo>
                <a:lnTo>
                  <a:pt x="471897" y="1113302"/>
                </a:lnTo>
                <a:lnTo>
                  <a:pt x="478365" y="1154349"/>
                </a:lnTo>
                <a:lnTo>
                  <a:pt x="496296" y="1189574"/>
                </a:lnTo>
                <a:lnTo>
                  <a:pt x="523477" y="1217173"/>
                </a:lnTo>
                <a:lnTo>
                  <a:pt x="557696" y="1235338"/>
                </a:lnTo>
                <a:lnTo>
                  <a:pt x="557696" y="1348809"/>
                </a:lnTo>
                <a:lnTo>
                  <a:pt x="1201192" y="1348809"/>
                </a:lnTo>
                <a:lnTo>
                  <a:pt x="1201192" y="1520086"/>
                </a:lnTo>
                <a:lnTo>
                  <a:pt x="600596" y="1562905"/>
                </a:lnTo>
                <a:close/>
              </a:path>
              <a:path w="1201420" h="1563370">
                <a:moveTo>
                  <a:pt x="1051043" y="687250"/>
                </a:moveTo>
                <a:lnTo>
                  <a:pt x="922344" y="687250"/>
                </a:lnTo>
                <a:lnTo>
                  <a:pt x="922344" y="449603"/>
                </a:lnTo>
                <a:lnTo>
                  <a:pt x="918863" y="402070"/>
                </a:lnTo>
                <a:lnTo>
                  <a:pt x="908749" y="356729"/>
                </a:lnTo>
                <a:lnTo>
                  <a:pt x="892494" y="314070"/>
                </a:lnTo>
                <a:lnTo>
                  <a:pt x="870593" y="274587"/>
                </a:lnTo>
                <a:lnTo>
                  <a:pt x="843539" y="238771"/>
                </a:lnTo>
                <a:lnTo>
                  <a:pt x="811823" y="207115"/>
                </a:lnTo>
                <a:lnTo>
                  <a:pt x="775940" y="180111"/>
                </a:lnTo>
                <a:lnTo>
                  <a:pt x="736383" y="158251"/>
                </a:lnTo>
                <a:lnTo>
                  <a:pt x="693644" y="142027"/>
                </a:lnTo>
                <a:lnTo>
                  <a:pt x="648217" y="131932"/>
                </a:lnTo>
                <a:lnTo>
                  <a:pt x="600596" y="128458"/>
                </a:lnTo>
                <a:lnTo>
                  <a:pt x="915079" y="128458"/>
                </a:lnTo>
                <a:lnTo>
                  <a:pt x="964145" y="184054"/>
                </a:lnTo>
                <a:lnTo>
                  <a:pt x="989553" y="222660"/>
                </a:lnTo>
                <a:lnTo>
                  <a:pt x="1010957" y="263892"/>
                </a:lnTo>
                <a:lnTo>
                  <a:pt x="1028083" y="307477"/>
                </a:lnTo>
                <a:lnTo>
                  <a:pt x="1040656" y="353139"/>
                </a:lnTo>
                <a:lnTo>
                  <a:pt x="1048400" y="400606"/>
                </a:lnTo>
                <a:lnTo>
                  <a:pt x="1051043" y="449603"/>
                </a:lnTo>
                <a:lnTo>
                  <a:pt x="1051043" y="687250"/>
                </a:lnTo>
                <a:close/>
              </a:path>
              <a:path w="1201420" h="1563370">
                <a:moveTo>
                  <a:pt x="922344" y="687250"/>
                </a:moveTo>
                <a:lnTo>
                  <a:pt x="278848" y="687250"/>
                </a:lnTo>
                <a:lnTo>
                  <a:pt x="600596" y="663699"/>
                </a:lnTo>
                <a:lnTo>
                  <a:pt x="922344" y="687250"/>
                </a:lnTo>
                <a:close/>
              </a:path>
              <a:path w="1201420" h="1563370">
                <a:moveTo>
                  <a:pt x="1201192" y="1348809"/>
                </a:moveTo>
                <a:lnTo>
                  <a:pt x="643496" y="1348809"/>
                </a:lnTo>
                <a:lnTo>
                  <a:pt x="643496" y="1235338"/>
                </a:lnTo>
                <a:lnTo>
                  <a:pt x="677715" y="1215968"/>
                </a:lnTo>
                <a:lnTo>
                  <a:pt x="704896" y="1187969"/>
                </a:lnTo>
                <a:lnTo>
                  <a:pt x="722827" y="1153144"/>
                </a:lnTo>
                <a:lnTo>
                  <a:pt x="729295" y="1113302"/>
                </a:lnTo>
                <a:lnTo>
                  <a:pt x="719140" y="1063425"/>
                </a:lnTo>
                <a:lnTo>
                  <a:pt x="691490" y="1022579"/>
                </a:lnTo>
                <a:lnTo>
                  <a:pt x="650567" y="994980"/>
                </a:lnTo>
                <a:lnTo>
                  <a:pt x="600596" y="984844"/>
                </a:lnTo>
                <a:lnTo>
                  <a:pt x="1201192" y="984844"/>
                </a:lnTo>
                <a:lnTo>
                  <a:pt x="1201192" y="1348809"/>
                </a:lnTo>
                <a:close/>
              </a:path>
            </a:pathLst>
          </a:custGeom>
          <a:solidFill>
            <a:srgbClr val="DE8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3601" y="397255"/>
            <a:ext cx="6478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 </a:t>
            </a:r>
            <a:r>
              <a:rPr dirty="0">
                <a:solidFill>
                  <a:srgbClr val="FFFFFF"/>
                </a:solidFill>
              </a:rPr>
              <a:t>of </a:t>
            </a:r>
            <a:r>
              <a:rPr spc="-5" dirty="0">
                <a:solidFill>
                  <a:srgbClr val="FFFFFF"/>
                </a:solidFill>
              </a:rPr>
              <a:t>permissible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use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97025" y="1392666"/>
            <a:ext cx="3414395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makes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report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sexual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assault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executes</a:t>
            </a:r>
            <a:r>
              <a:rPr sz="2400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HIPAA-compliant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release 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requesting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authorizing 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hospital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provide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copy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her </a:t>
            </a:r>
            <a:r>
              <a:rPr sz="2400" spc="-285" dirty="0">
                <a:solidFill>
                  <a:srgbClr val="FFFFFF"/>
                </a:solidFill>
                <a:latin typeface="Arial"/>
                <a:cs typeface="Arial"/>
              </a:rPr>
              <a:t>SANE/SART 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examination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investigator.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6076696" y="1980056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09" h="1564004">
                <a:moveTo>
                  <a:pt x="744156" y="321932"/>
                </a:moveTo>
                <a:lnTo>
                  <a:pt x="740702" y="304977"/>
                </a:lnTo>
                <a:lnTo>
                  <a:pt x="730326" y="289737"/>
                </a:lnTo>
                <a:lnTo>
                  <a:pt x="715073" y="279400"/>
                </a:lnTo>
                <a:lnTo>
                  <a:pt x="698080" y="275945"/>
                </a:lnTo>
                <a:lnTo>
                  <a:pt x="681088" y="279400"/>
                </a:lnTo>
                <a:lnTo>
                  <a:pt x="665822" y="289737"/>
                </a:lnTo>
                <a:lnTo>
                  <a:pt x="559841" y="395528"/>
                </a:lnTo>
                <a:lnTo>
                  <a:pt x="453872" y="289737"/>
                </a:lnTo>
                <a:lnTo>
                  <a:pt x="438607" y="279400"/>
                </a:lnTo>
                <a:lnTo>
                  <a:pt x="421614" y="275945"/>
                </a:lnTo>
                <a:lnTo>
                  <a:pt x="404622" y="279400"/>
                </a:lnTo>
                <a:lnTo>
                  <a:pt x="389356" y="289737"/>
                </a:lnTo>
                <a:lnTo>
                  <a:pt x="378993" y="304977"/>
                </a:lnTo>
                <a:lnTo>
                  <a:pt x="375539" y="321932"/>
                </a:lnTo>
                <a:lnTo>
                  <a:pt x="378993" y="338899"/>
                </a:lnTo>
                <a:lnTo>
                  <a:pt x="389356" y="354126"/>
                </a:lnTo>
                <a:lnTo>
                  <a:pt x="495338" y="459905"/>
                </a:lnTo>
                <a:lnTo>
                  <a:pt x="389356" y="565696"/>
                </a:lnTo>
                <a:lnTo>
                  <a:pt x="378993" y="580923"/>
                </a:lnTo>
                <a:lnTo>
                  <a:pt x="375539" y="597877"/>
                </a:lnTo>
                <a:lnTo>
                  <a:pt x="378993" y="614845"/>
                </a:lnTo>
                <a:lnTo>
                  <a:pt x="413004" y="643013"/>
                </a:lnTo>
                <a:lnTo>
                  <a:pt x="421614" y="643877"/>
                </a:lnTo>
                <a:lnTo>
                  <a:pt x="430212" y="643013"/>
                </a:lnTo>
                <a:lnTo>
                  <a:pt x="438607" y="640422"/>
                </a:lnTo>
                <a:lnTo>
                  <a:pt x="446557" y="636117"/>
                </a:lnTo>
                <a:lnTo>
                  <a:pt x="453872" y="630072"/>
                </a:lnTo>
                <a:lnTo>
                  <a:pt x="559841" y="524294"/>
                </a:lnTo>
                <a:lnTo>
                  <a:pt x="665822" y="630072"/>
                </a:lnTo>
                <a:lnTo>
                  <a:pt x="681088" y="640422"/>
                </a:lnTo>
                <a:lnTo>
                  <a:pt x="698080" y="643877"/>
                </a:lnTo>
                <a:lnTo>
                  <a:pt x="715073" y="640422"/>
                </a:lnTo>
                <a:lnTo>
                  <a:pt x="730326" y="630072"/>
                </a:lnTo>
                <a:lnTo>
                  <a:pt x="740702" y="614845"/>
                </a:lnTo>
                <a:lnTo>
                  <a:pt x="744156" y="597877"/>
                </a:lnTo>
                <a:lnTo>
                  <a:pt x="740702" y="580923"/>
                </a:lnTo>
                <a:lnTo>
                  <a:pt x="730326" y="565696"/>
                </a:lnTo>
                <a:lnTo>
                  <a:pt x="624357" y="459905"/>
                </a:lnTo>
                <a:lnTo>
                  <a:pt x="730326" y="354126"/>
                </a:lnTo>
                <a:lnTo>
                  <a:pt x="740702" y="338899"/>
                </a:lnTo>
                <a:lnTo>
                  <a:pt x="744156" y="321932"/>
                </a:lnTo>
                <a:close/>
              </a:path>
              <a:path w="1527809" h="1564004">
                <a:moveTo>
                  <a:pt x="1251013" y="965809"/>
                </a:moveTo>
                <a:lnTo>
                  <a:pt x="1229880" y="927582"/>
                </a:lnTo>
                <a:lnTo>
                  <a:pt x="1204925" y="919822"/>
                </a:lnTo>
                <a:lnTo>
                  <a:pt x="1196327" y="920686"/>
                </a:lnTo>
                <a:lnTo>
                  <a:pt x="1187945" y="923277"/>
                </a:lnTo>
                <a:lnTo>
                  <a:pt x="1179982" y="927582"/>
                </a:lnTo>
                <a:lnTo>
                  <a:pt x="1172679" y="933615"/>
                </a:lnTo>
                <a:lnTo>
                  <a:pt x="1066698" y="1039393"/>
                </a:lnTo>
                <a:lnTo>
                  <a:pt x="960716" y="933615"/>
                </a:lnTo>
                <a:lnTo>
                  <a:pt x="945451" y="923277"/>
                </a:lnTo>
                <a:lnTo>
                  <a:pt x="928471" y="919822"/>
                </a:lnTo>
                <a:lnTo>
                  <a:pt x="911479" y="923277"/>
                </a:lnTo>
                <a:lnTo>
                  <a:pt x="896213" y="933615"/>
                </a:lnTo>
                <a:lnTo>
                  <a:pt x="885837" y="948855"/>
                </a:lnTo>
                <a:lnTo>
                  <a:pt x="882383" y="965809"/>
                </a:lnTo>
                <a:lnTo>
                  <a:pt x="885837" y="982776"/>
                </a:lnTo>
                <a:lnTo>
                  <a:pt x="896213" y="998004"/>
                </a:lnTo>
                <a:lnTo>
                  <a:pt x="1002195" y="1103782"/>
                </a:lnTo>
                <a:lnTo>
                  <a:pt x="896213" y="1209560"/>
                </a:lnTo>
                <a:lnTo>
                  <a:pt x="885837" y="1224800"/>
                </a:lnTo>
                <a:lnTo>
                  <a:pt x="882383" y="1241755"/>
                </a:lnTo>
                <a:lnTo>
                  <a:pt x="885837" y="1258722"/>
                </a:lnTo>
                <a:lnTo>
                  <a:pt x="896213" y="1273949"/>
                </a:lnTo>
                <a:lnTo>
                  <a:pt x="911479" y="1284300"/>
                </a:lnTo>
                <a:lnTo>
                  <a:pt x="928471" y="1287754"/>
                </a:lnTo>
                <a:lnTo>
                  <a:pt x="945451" y="1284300"/>
                </a:lnTo>
                <a:lnTo>
                  <a:pt x="960716" y="1273949"/>
                </a:lnTo>
                <a:lnTo>
                  <a:pt x="1066698" y="1168171"/>
                </a:lnTo>
                <a:lnTo>
                  <a:pt x="1172679" y="1273949"/>
                </a:lnTo>
                <a:lnTo>
                  <a:pt x="1187945" y="1284300"/>
                </a:lnTo>
                <a:lnTo>
                  <a:pt x="1204925" y="1287754"/>
                </a:lnTo>
                <a:lnTo>
                  <a:pt x="1221917" y="1284300"/>
                </a:lnTo>
                <a:lnTo>
                  <a:pt x="1237183" y="1273949"/>
                </a:lnTo>
                <a:lnTo>
                  <a:pt x="1247546" y="1258722"/>
                </a:lnTo>
                <a:lnTo>
                  <a:pt x="1251013" y="1241755"/>
                </a:lnTo>
                <a:lnTo>
                  <a:pt x="1247546" y="1224800"/>
                </a:lnTo>
                <a:lnTo>
                  <a:pt x="1237183" y="1209560"/>
                </a:lnTo>
                <a:lnTo>
                  <a:pt x="1131201" y="1103782"/>
                </a:lnTo>
                <a:lnTo>
                  <a:pt x="1237183" y="998004"/>
                </a:lnTo>
                <a:lnTo>
                  <a:pt x="1247546" y="982776"/>
                </a:lnTo>
                <a:lnTo>
                  <a:pt x="1251013" y="965809"/>
                </a:lnTo>
                <a:close/>
              </a:path>
              <a:path w="1527809" h="1564004">
                <a:moveTo>
                  <a:pt x="1251013" y="459905"/>
                </a:moveTo>
                <a:lnTo>
                  <a:pt x="1247559" y="442950"/>
                </a:lnTo>
                <a:lnTo>
                  <a:pt x="1240320" y="432320"/>
                </a:lnTo>
                <a:lnTo>
                  <a:pt x="1237183" y="427710"/>
                </a:lnTo>
                <a:lnTo>
                  <a:pt x="1098956" y="289737"/>
                </a:lnTo>
                <a:lnTo>
                  <a:pt x="1066698" y="275945"/>
                </a:lnTo>
                <a:lnTo>
                  <a:pt x="1058100" y="276809"/>
                </a:lnTo>
                <a:lnTo>
                  <a:pt x="896213" y="427710"/>
                </a:lnTo>
                <a:lnTo>
                  <a:pt x="882383" y="459905"/>
                </a:lnTo>
                <a:lnTo>
                  <a:pt x="885850" y="476872"/>
                </a:lnTo>
                <a:lnTo>
                  <a:pt x="896213" y="492099"/>
                </a:lnTo>
                <a:lnTo>
                  <a:pt x="911479" y="502450"/>
                </a:lnTo>
                <a:lnTo>
                  <a:pt x="928471" y="505904"/>
                </a:lnTo>
                <a:lnTo>
                  <a:pt x="945451" y="502450"/>
                </a:lnTo>
                <a:lnTo>
                  <a:pt x="960716" y="492099"/>
                </a:lnTo>
                <a:lnTo>
                  <a:pt x="1020622" y="432320"/>
                </a:lnTo>
                <a:lnTo>
                  <a:pt x="1020622" y="689864"/>
                </a:lnTo>
                <a:lnTo>
                  <a:pt x="1016990" y="707720"/>
                </a:lnTo>
                <a:lnTo>
                  <a:pt x="1007084" y="722350"/>
                </a:lnTo>
                <a:lnTo>
                  <a:pt x="992428" y="732231"/>
                </a:lnTo>
                <a:lnTo>
                  <a:pt x="974547" y="735863"/>
                </a:lnTo>
                <a:lnTo>
                  <a:pt x="652005" y="735863"/>
                </a:lnTo>
                <a:lnTo>
                  <a:pt x="608431" y="742924"/>
                </a:lnTo>
                <a:lnTo>
                  <a:pt x="570496" y="762571"/>
                </a:lnTo>
                <a:lnTo>
                  <a:pt x="540524" y="792480"/>
                </a:lnTo>
                <a:lnTo>
                  <a:pt x="520852" y="830338"/>
                </a:lnTo>
                <a:lnTo>
                  <a:pt x="513765" y="873836"/>
                </a:lnTo>
                <a:lnTo>
                  <a:pt x="513765" y="926719"/>
                </a:lnTo>
                <a:lnTo>
                  <a:pt x="471703" y="943292"/>
                </a:lnTo>
                <a:lnTo>
                  <a:pt x="436029" y="968883"/>
                </a:lnTo>
                <a:lnTo>
                  <a:pt x="407784" y="1001737"/>
                </a:lnTo>
                <a:lnTo>
                  <a:pt x="387997" y="1040168"/>
                </a:lnTo>
                <a:lnTo>
                  <a:pt x="377672" y="1082421"/>
                </a:lnTo>
                <a:lnTo>
                  <a:pt x="377837" y="1126782"/>
                </a:lnTo>
                <a:lnTo>
                  <a:pt x="388924" y="1170647"/>
                </a:lnTo>
                <a:lnTo>
                  <a:pt x="409663" y="1209395"/>
                </a:lnTo>
                <a:lnTo>
                  <a:pt x="438607" y="1241755"/>
                </a:lnTo>
                <a:lnTo>
                  <a:pt x="474256" y="1266456"/>
                </a:lnTo>
                <a:lnTo>
                  <a:pt x="515162" y="1282217"/>
                </a:lnTo>
                <a:lnTo>
                  <a:pt x="559841" y="1287754"/>
                </a:lnTo>
                <a:lnTo>
                  <a:pt x="604520" y="1282217"/>
                </a:lnTo>
                <a:lnTo>
                  <a:pt x="645426" y="1266456"/>
                </a:lnTo>
                <a:lnTo>
                  <a:pt x="681088" y="1241755"/>
                </a:lnTo>
                <a:lnTo>
                  <a:pt x="710018" y="1209395"/>
                </a:lnTo>
                <a:lnTo>
                  <a:pt x="730770" y="1170647"/>
                </a:lnTo>
                <a:lnTo>
                  <a:pt x="741857" y="1126782"/>
                </a:lnTo>
                <a:lnTo>
                  <a:pt x="742022" y="1081620"/>
                </a:lnTo>
                <a:lnTo>
                  <a:pt x="731697" y="1039139"/>
                </a:lnTo>
                <a:lnTo>
                  <a:pt x="717550" y="1011809"/>
                </a:lnTo>
                <a:lnTo>
                  <a:pt x="711898" y="1000887"/>
                </a:lnTo>
                <a:lnTo>
                  <a:pt x="683653" y="968362"/>
                </a:lnTo>
                <a:lnTo>
                  <a:pt x="652005" y="945984"/>
                </a:lnTo>
                <a:lnTo>
                  <a:pt x="652005" y="1103782"/>
                </a:lnTo>
                <a:lnTo>
                  <a:pt x="644728" y="1139507"/>
                </a:lnTo>
                <a:lnTo>
                  <a:pt x="624928" y="1168742"/>
                </a:lnTo>
                <a:lnTo>
                  <a:pt x="595630" y="1188516"/>
                </a:lnTo>
                <a:lnTo>
                  <a:pt x="559841" y="1195768"/>
                </a:lnTo>
                <a:lnTo>
                  <a:pt x="524065" y="1188516"/>
                </a:lnTo>
                <a:lnTo>
                  <a:pt x="494766" y="1168742"/>
                </a:lnTo>
                <a:lnTo>
                  <a:pt x="474967" y="1139507"/>
                </a:lnTo>
                <a:lnTo>
                  <a:pt x="467690" y="1103782"/>
                </a:lnTo>
                <a:lnTo>
                  <a:pt x="474967" y="1068070"/>
                </a:lnTo>
                <a:lnTo>
                  <a:pt x="494766" y="1038821"/>
                </a:lnTo>
                <a:lnTo>
                  <a:pt x="524065" y="1019060"/>
                </a:lnTo>
                <a:lnTo>
                  <a:pt x="559841" y="1011809"/>
                </a:lnTo>
                <a:lnTo>
                  <a:pt x="595630" y="1019060"/>
                </a:lnTo>
                <a:lnTo>
                  <a:pt x="624928" y="1038821"/>
                </a:lnTo>
                <a:lnTo>
                  <a:pt x="644728" y="1068070"/>
                </a:lnTo>
                <a:lnTo>
                  <a:pt x="652005" y="1103782"/>
                </a:lnTo>
                <a:lnTo>
                  <a:pt x="652005" y="945984"/>
                </a:lnTo>
                <a:lnTo>
                  <a:pt x="647992" y="943140"/>
                </a:lnTo>
                <a:lnTo>
                  <a:pt x="605929" y="926719"/>
                </a:lnTo>
                <a:lnTo>
                  <a:pt x="605929" y="873836"/>
                </a:lnTo>
                <a:lnTo>
                  <a:pt x="609561" y="855967"/>
                </a:lnTo>
                <a:lnTo>
                  <a:pt x="619455" y="841349"/>
                </a:lnTo>
                <a:lnTo>
                  <a:pt x="634111" y="831469"/>
                </a:lnTo>
                <a:lnTo>
                  <a:pt x="652005" y="827836"/>
                </a:lnTo>
                <a:lnTo>
                  <a:pt x="974547" y="827836"/>
                </a:lnTo>
                <a:lnTo>
                  <a:pt x="1018108" y="820775"/>
                </a:lnTo>
                <a:lnTo>
                  <a:pt x="1056043" y="801128"/>
                </a:lnTo>
                <a:lnTo>
                  <a:pt x="1086015" y="771220"/>
                </a:lnTo>
                <a:lnTo>
                  <a:pt x="1105700" y="733361"/>
                </a:lnTo>
                <a:lnTo>
                  <a:pt x="1112774" y="689864"/>
                </a:lnTo>
                <a:lnTo>
                  <a:pt x="1112774" y="432320"/>
                </a:lnTo>
                <a:lnTo>
                  <a:pt x="1172679" y="492099"/>
                </a:lnTo>
                <a:lnTo>
                  <a:pt x="1187945" y="502450"/>
                </a:lnTo>
                <a:lnTo>
                  <a:pt x="1204925" y="505904"/>
                </a:lnTo>
                <a:lnTo>
                  <a:pt x="1221917" y="502450"/>
                </a:lnTo>
                <a:lnTo>
                  <a:pt x="1237183" y="492099"/>
                </a:lnTo>
                <a:lnTo>
                  <a:pt x="1247559" y="476872"/>
                </a:lnTo>
                <a:lnTo>
                  <a:pt x="1251013" y="459905"/>
                </a:lnTo>
                <a:close/>
              </a:path>
              <a:path w="1527809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14"/>
                </a:lnTo>
                <a:lnTo>
                  <a:pt x="237299" y="1425714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60" y="0"/>
                </a:lnTo>
                <a:lnTo>
                  <a:pt x="99060" y="137972"/>
                </a:lnTo>
                <a:lnTo>
                  <a:pt x="69113" y="137972"/>
                </a:lnTo>
                <a:lnTo>
                  <a:pt x="43840" y="144538"/>
                </a:lnTo>
                <a:lnTo>
                  <a:pt x="24193" y="159524"/>
                </a:lnTo>
                <a:lnTo>
                  <a:pt x="11442" y="180975"/>
                </a:lnTo>
                <a:lnTo>
                  <a:pt x="6908" y="206959"/>
                </a:lnTo>
                <a:lnTo>
                  <a:pt x="10477" y="232930"/>
                </a:lnTo>
                <a:lnTo>
                  <a:pt x="23329" y="254381"/>
                </a:lnTo>
                <a:lnTo>
                  <a:pt x="43522" y="269367"/>
                </a:lnTo>
                <a:lnTo>
                  <a:pt x="69113" y="275945"/>
                </a:lnTo>
                <a:lnTo>
                  <a:pt x="99060" y="275945"/>
                </a:lnTo>
                <a:lnTo>
                  <a:pt x="99060" y="367919"/>
                </a:lnTo>
                <a:lnTo>
                  <a:pt x="69113" y="367919"/>
                </a:lnTo>
                <a:lnTo>
                  <a:pt x="41795" y="373202"/>
                </a:lnTo>
                <a:lnTo>
                  <a:pt x="19862" y="387756"/>
                </a:lnTo>
                <a:lnTo>
                  <a:pt x="5295" y="409638"/>
                </a:lnTo>
                <a:lnTo>
                  <a:pt x="0" y="436905"/>
                </a:lnTo>
                <a:lnTo>
                  <a:pt x="5295" y="464185"/>
                </a:lnTo>
                <a:lnTo>
                  <a:pt x="19862" y="486067"/>
                </a:lnTo>
                <a:lnTo>
                  <a:pt x="41795" y="500621"/>
                </a:lnTo>
                <a:lnTo>
                  <a:pt x="69113" y="505891"/>
                </a:lnTo>
                <a:lnTo>
                  <a:pt x="99060" y="505891"/>
                </a:lnTo>
                <a:lnTo>
                  <a:pt x="99060" y="597877"/>
                </a:lnTo>
                <a:lnTo>
                  <a:pt x="69113" y="597877"/>
                </a:lnTo>
                <a:lnTo>
                  <a:pt x="41795" y="603161"/>
                </a:lnTo>
                <a:lnTo>
                  <a:pt x="19862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31"/>
                </a:lnTo>
                <a:lnTo>
                  <a:pt x="19862" y="716013"/>
                </a:lnTo>
                <a:lnTo>
                  <a:pt x="41795" y="730567"/>
                </a:lnTo>
                <a:lnTo>
                  <a:pt x="69113" y="735850"/>
                </a:lnTo>
                <a:lnTo>
                  <a:pt x="99060" y="735850"/>
                </a:lnTo>
                <a:lnTo>
                  <a:pt x="99060" y="827836"/>
                </a:lnTo>
                <a:lnTo>
                  <a:pt x="69113" y="827836"/>
                </a:lnTo>
                <a:lnTo>
                  <a:pt x="41795" y="833120"/>
                </a:lnTo>
                <a:lnTo>
                  <a:pt x="19862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090"/>
                </a:lnTo>
                <a:lnTo>
                  <a:pt x="19862" y="945972"/>
                </a:lnTo>
                <a:lnTo>
                  <a:pt x="41795" y="960526"/>
                </a:lnTo>
                <a:lnTo>
                  <a:pt x="69113" y="965809"/>
                </a:lnTo>
                <a:lnTo>
                  <a:pt x="99060" y="965809"/>
                </a:lnTo>
                <a:lnTo>
                  <a:pt x="99060" y="1057795"/>
                </a:lnTo>
                <a:lnTo>
                  <a:pt x="69113" y="1057795"/>
                </a:lnTo>
                <a:lnTo>
                  <a:pt x="41795" y="1063066"/>
                </a:lnTo>
                <a:lnTo>
                  <a:pt x="19862" y="1077620"/>
                </a:lnTo>
                <a:lnTo>
                  <a:pt x="5295" y="1099502"/>
                </a:lnTo>
                <a:lnTo>
                  <a:pt x="0" y="1126782"/>
                </a:lnTo>
                <a:lnTo>
                  <a:pt x="5295" y="1154049"/>
                </a:lnTo>
                <a:lnTo>
                  <a:pt x="19862" y="1175931"/>
                </a:lnTo>
                <a:lnTo>
                  <a:pt x="41795" y="1190485"/>
                </a:lnTo>
                <a:lnTo>
                  <a:pt x="69113" y="1195768"/>
                </a:lnTo>
                <a:lnTo>
                  <a:pt x="99060" y="1195768"/>
                </a:lnTo>
                <a:lnTo>
                  <a:pt x="99060" y="1287741"/>
                </a:lnTo>
                <a:lnTo>
                  <a:pt x="69113" y="1287741"/>
                </a:lnTo>
                <a:lnTo>
                  <a:pt x="41795" y="1293025"/>
                </a:lnTo>
                <a:lnTo>
                  <a:pt x="19862" y="1307579"/>
                </a:lnTo>
                <a:lnTo>
                  <a:pt x="5295" y="1329461"/>
                </a:lnTo>
                <a:lnTo>
                  <a:pt x="0" y="1356728"/>
                </a:lnTo>
                <a:lnTo>
                  <a:pt x="5295" y="1384007"/>
                </a:lnTo>
                <a:lnTo>
                  <a:pt x="19862" y="1405890"/>
                </a:lnTo>
                <a:lnTo>
                  <a:pt x="41795" y="1420444"/>
                </a:lnTo>
                <a:lnTo>
                  <a:pt x="69113" y="1425714"/>
                </a:lnTo>
                <a:lnTo>
                  <a:pt x="99060" y="1425714"/>
                </a:lnTo>
                <a:lnTo>
                  <a:pt x="99060" y="1563687"/>
                </a:lnTo>
                <a:lnTo>
                  <a:pt x="1527467" y="1563687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3599" y="397255"/>
            <a:ext cx="7106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 </a:t>
            </a:r>
            <a:r>
              <a:rPr dirty="0">
                <a:solidFill>
                  <a:srgbClr val="FFFFFF"/>
                </a:solidFill>
              </a:rPr>
              <a:t>of </a:t>
            </a:r>
            <a:r>
              <a:rPr spc="-5" dirty="0">
                <a:solidFill>
                  <a:srgbClr val="FFFFFF"/>
                </a:solidFill>
              </a:rPr>
              <a:t>impermissible use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204845" marR="5080">
              <a:lnSpc>
                <a:spcPts val="2380"/>
              </a:lnSpc>
              <a:spcBef>
                <a:spcPts val="390"/>
              </a:spcBef>
              <a:tabLst>
                <a:tab pos="6226810" algn="l"/>
              </a:tabLst>
            </a:pPr>
            <a:r>
              <a:rPr spc="-125" dirty="0"/>
              <a:t>Respondent </a:t>
            </a:r>
            <a:r>
              <a:rPr spc="-55" dirty="0"/>
              <a:t>tells </a:t>
            </a:r>
            <a:r>
              <a:rPr spc="-75" dirty="0"/>
              <a:t>investigator </a:t>
            </a:r>
            <a:r>
              <a:rPr spc="-105" dirty="0"/>
              <a:t>he </a:t>
            </a:r>
            <a:r>
              <a:rPr spc="-35" dirty="0"/>
              <a:t>met  </a:t>
            </a:r>
            <a:r>
              <a:rPr spc="10" dirty="0"/>
              <a:t>with </a:t>
            </a:r>
            <a:r>
              <a:rPr spc="-125" dirty="0"/>
              <a:t>an </a:t>
            </a:r>
            <a:r>
              <a:rPr spc="-50" dirty="0"/>
              <a:t>attorney </a:t>
            </a:r>
            <a:r>
              <a:rPr spc="-30" dirty="0"/>
              <a:t>the </a:t>
            </a:r>
            <a:r>
              <a:rPr spc="-130" dirty="0"/>
              <a:t>day </a:t>
            </a:r>
            <a:r>
              <a:rPr spc="-30" dirty="0"/>
              <a:t>after the  </a:t>
            </a:r>
            <a:r>
              <a:rPr spc="-105" dirty="0"/>
              <a:t>alleged </a:t>
            </a:r>
            <a:r>
              <a:rPr spc="-140" dirty="0"/>
              <a:t>sexual </a:t>
            </a:r>
            <a:r>
              <a:rPr spc="-105" dirty="0"/>
              <a:t>assault. </a:t>
            </a:r>
            <a:r>
              <a:rPr spc="-165" dirty="0"/>
              <a:t>The </a:t>
            </a:r>
            <a:r>
              <a:rPr spc="-75" dirty="0"/>
              <a:t>investigator  </a:t>
            </a:r>
            <a:r>
              <a:rPr spc="-125" dirty="0"/>
              <a:t>demands </a:t>
            </a:r>
            <a:r>
              <a:rPr spc="-10" dirty="0"/>
              <a:t>that </a:t>
            </a:r>
            <a:r>
              <a:rPr spc="-30" dirty="0"/>
              <a:t>the </a:t>
            </a:r>
            <a:r>
              <a:rPr spc="-80" dirty="0"/>
              <a:t>respondent </a:t>
            </a:r>
            <a:r>
              <a:rPr spc="-95" dirty="0"/>
              <a:t>reveal  </a:t>
            </a:r>
            <a:r>
              <a:rPr spc="-45" dirty="0"/>
              <a:t>what </a:t>
            </a:r>
            <a:r>
              <a:rPr spc="-105" dirty="0"/>
              <a:t>he </a:t>
            </a:r>
            <a:r>
              <a:rPr spc="-10" dirty="0"/>
              <a:t>told</a:t>
            </a:r>
            <a:r>
              <a:rPr spc="-150" dirty="0"/>
              <a:t> </a:t>
            </a:r>
            <a:r>
              <a:rPr spc="-105" dirty="0"/>
              <a:t>his </a:t>
            </a:r>
            <a:r>
              <a:rPr spc="-65" dirty="0"/>
              <a:t>attorney.	</a:t>
            </a:r>
            <a:r>
              <a:rPr spc="-105" dirty="0"/>
              <a:t>When </a:t>
            </a:r>
            <a:r>
              <a:rPr spc="-30" dirty="0"/>
              <a:t>the  </a:t>
            </a:r>
            <a:r>
              <a:rPr spc="-80" dirty="0"/>
              <a:t>respondent </a:t>
            </a:r>
            <a:r>
              <a:rPr spc="-100" dirty="0"/>
              <a:t>declines, </a:t>
            </a:r>
            <a:r>
              <a:rPr spc="-30" dirty="0"/>
              <a:t>the </a:t>
            </a:r>
            <a:r>
              <a:rPr spc="-75" dirty="0"/>
              <a:t>investigator  </a:t>
            </a:r>
            <a:r>
              <a:rPr spc="-110" dirty="0"/>
              <a:t>states </a:t>
            </a:r>
            <a:r>
              <a:rPr spc="-105" dirty="0"/>
              <a:t>he </a:t>
            </a:r>
            <a:r>
              <a:rPr spc="5" dirty="0"/>
              <a:t>will </a:t>
            </a:r>
            <a:r>
              <a:rPr spc="-45" dirty="0"/>
              <a:t>note </a:t>
            </a:r>
            <a:r>
              <a:rPr spc="-10" dirty="0"/>
              <a:t>that </a:t>
            </a:r>
            <a:r>
              <a:rPr spc="-30" dirty="0"/>
              <a:t>in the </a:t>
            </a:r>
            <a:r>
              <a:rPr spc="-20" dirty="0"/>
              <a:t>report  </a:t>
            </a:r>
            <a:r>
              <a:rPr spc="-110" dirty="0"/>
              <a:t>and </a:t>
            </a:r>
            <a:r>
              <a:rPr spc="-120" dirty="0"/>
              <a:t>advise </a:t>
            </a:r>
            <a:r>
              <a:rPr spc="-30" dirty="0"/>
              <a:t>the </a:t>
            </a:r>
            <a:r>
              <a:rPr spc="-90" dirty="0"/>
              <a:t>hearing </a:t>
            </a:r>
            <a:r>
              <a:rPr spc="-75" dirty="0"/>
              <a:t>board </a:t>
            </a:r>
            <a:r>
              <a:rPr spc="10" dirty="0"/>
              <a:t>to </a:t>
            </a:r>
            <a:r>
              <a:rPr spc="-75" dirty="0"/>
              <a:t>draw  </a:t>
            </a:r>
            <a:r>
              <a:rPr spc="-125" dirty="0"/>
              <a:t>an </a:t>
            </a:r>
            <a:r>
              <a:rPr spc="-130" dirty="0"/>
              <a:t>adverse </a:t>
            </a:r>
            <a:r>
              <a:rPr spc="-85" dirty="0"/>
              <a:t>inference </a:t>
            </a:r>
            <a:r>
              <a:rPr spc="-114" dirty="0"/>
              <a:t>against </a:t>
            </a:r>
            <a:r>
              <a:rPr spc="-30" dirty="0"/>
              <a:t>the  </a:t>
            </a:r>
            <a:r>
              <a:rPr spc="-80" dirty="0"/>
              <a:t>respondent </a:t>
            </a:r>
            <a:r>
              <a:rPr spc="-10" dirty="0"/>
              <a:t>for </a:t>
            </a:r>
            <a:r>
              <a:rPr spc="-30" dirty="0"/>
              <a:t>“failing </a:t>
            </a:r>
            <a:r>
              <a:rPr spc="10" dirty="0"/>
              <a:t>to</a:t>
            </a:r>
            <a:r>
              <a:rPr spc="-335" dirty="0"/>
              <a:t> </a:t>
            </a:r>
            <a:r>
              <a:rPr spc="-75" dirty="0"/>
              <a:t>cooperate.”</a:t>
            </a:r>
          </a:p>
        </p:txBody>
      </p:sp>
      <p:sp>
        <p:nvSpPr>
          <p:cNvPr id="8" name="object 8" descr="Notebook with Xs and Ox of a game plan"/>
          <p:cNvSpPr/>
          <p:nvPr/>
        </p:nvSpPr>
        <p:spPr>
          <a:xfrm>
            <a:off x="1657096" y="1980056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10" h="1564004">
                <a:moveTo>
                  <a:pt x="744156" y="321932"/>
                </a:moveTo>
                <a:lnTo>
                  <a:pt x="740702" y="304977"/>
                </a:lnTo>
                <a:lnTo>
                  <a:pt x="730338" y="289737"/>
                </a:lnTo>
                <a:lnTo>
                  <a:pt x="715073" y="279400"/>
                </a:lnTo>
                <a:lnTo>
                  <a:pt x="698080" y="275945"/>
                </a:lnTo>
                <a:lnTo>
                  <a:pt x="681088" y="279400"/>
                </a:lnTo>
                <a:lnTo>
                  <a:pt x="665822" y="289737"/>
                </a:lnTo>
                <a:lnTo>
                  <a:pt x="559841" y="395528"/>
                </a:lnTo>
                <a:lnTo>
                  <a:pt x="453872" y="289737"/>
                </a:lnTo>
                <a:lnTo>
                  <a:pt x="438607" y="279400"/>
                </a:lnTo>
                <a:lnTo>
                  <a:pt x="421614" y="275945"/>
                </a:lnTo>
                <a:lnTo>
                  <a:pt x="404622" y="279400"/>
                </a:lnTo>
                <a:lnTo>
                  <a:pt x="389356" y="289737"/>
                </a:lnTo>
                <a:lnTo>
                  <a:pt x="378993" y="304977"/>
                </a:lnTo>
                <a:lnTo>
                  <a:pt x="375539" y="321932"/>
                </a:lnTo>
                <a:lnTo>
                  <a:pt x="378993" y="338899"/>
                </a:lnTo>
                <a:lnTo>
                  <a:pt x="389356" y="354126"/>
                </a:lnTo>
                <a:lnTo>
                  <a:pt x="495338" y="459905"/>
                </a:lnTo>
                <a:lnTo>
                  <a:pt x="389356" y="565696"/>
                </a:lnTo>
                <a:lnTo>
                  <a:pt x="378993" y="580923"/>
                </a:lnTo>
                <a:lnTo>
                  <a:pt x="375539" y="597877"/>
                </a:lnTo>
                <a:lnTo>
                  <a:pt x="378993" y="614845"/>
                </a:lnTo>
                <a:lnTo>
                  <a:pt x="413016" y="643013"/>
                </a:lnTo>
                <a:lnTo>
                  <a:pt x="421614" y="643877"/>
                </a:lnTo>
                <a:lnTo>
                  <a:pt x="430212" y="643013"/>
                </a:lnTo>
                <a:lnTo>
                  <a:pt x="438607" y="640422"/>
                </a:lnTo>
                <a:lnTo>
                  <a:pt x="446557" y="636117"/>
                </a:lnTo>
                <a:lnTo>
                  <a:pt x="453872" y="630072"/>
                </a:lnTo>
                <a:lnTo>
                  <a:pt x="559841" y="524294"/>
                </a:lnTo>
                <a:lnTo>
                  <a:pt x="665822" y="630072"/>
                </a:lnTo>
                <a:lnTo>
                  <a:pt x="681088" y="640422"/>
                </a:lnTo>
                <a:lnTo>
                  <a:pt x="698080" y="643877"/>
                </a:lnTo>
                <a:lnTo>
                  <a:pt x="715073" y="640422"/>
                </a:lnTo>
                <a:lnTo>
                  <a:pt x="730338" y="630072"/>
                </a:lnTo>
                <a:lnTo>
                  <a:pt x="740702" y="614845"/>
                </a:lnTo>
                <a:lnTo>
                  <a:pt x="744156" y="597877"/>
                </a:lnTo>
                <a:lnTo>
                  <a:pt x="740702" y="580923"/>
                </a:lnTo>
                <a:lnTo>
                  <a:pt x="730338" y="565696"/>
                </a:lnTo>
                <a:lnTo>
                  <a:pt x="624357" y="459905"/>
                </a:lnTo>
                <a:lnTo>
                  <a:pt x="730338" y="354126"/>
                </a:lnTo>
                <a:lnTo>
                  <a:pt x="740702" y="338899"/>
                </a:lnTo>
                <a:lnTo>
                  <a:pt x="744156" y="321932"/>
                </a:lnTo>
                <a:close/>
              </a:path>
              <a:path w="1527810" h="1564004">
                <a:moveTo>
                  <a:pt x="1251013" y="965809"/>
                </a:moveTo>
                <a:lnTo>
                  <a:pt x="1229880" y="927582"/>
                </a:lnTo>
                <a:lnTo>
                  <a:pt x="1204937" y="919822"/>
                </a:lnTo>
                <a:lnTo>
                  <a:pt x="1196327" y="920686"/>
                </a:lnTo>
                <a:lnTo>
                  <a:pt x="1187945" y="923277"/>
                </a:lnTo>
                <a:lnTo>
                  <a:pt x="1179982" y="927582"/>
                </a:lnTo>
                <a:lnTo>
                  <a:pt x="1172679" y="933615"/>
                </a:lnTo>
                <a:lnTo>
                  <a:pt x="1066698" y="1039393"/>
                </a:lnTo>
                <a:lnTo>
                  <a:pt x="960716" y="933615"/>
                </a:lnTo>
                <a:lnTo>
                  <a:pt x="945464" y="923277"/>
                </a:lnTo>
                <a:lnTo>
                  <a:pt x="928471" y="919822"/>
                </a:lnTo>
                <a:lnTo>
                  <a:pt x="911479" y="923277"/>
                </a:lnTo>
                <a:lnTo>
                  <a:pt x="896213" y="933615"/>
                </a:lnTo>
                <a:lnTo>
                  <a:pt x="885850" y="948855"/>
                </a:lnTo>
                <a:lnTo>
                  <a:pt x="882396" y="965809"/>
                </a:lnTo>
                <a:lnTo>
                  <a:pt x="885850" y="982776"/>
                </a:lnTo>
                <a:lnTo>
                  <a:pt x="896213" y="998004"/>
                </a:lnTo>
                <a:lnTo>
                  <a:pt x="1002195" y="1103782"/>
                </a:lnTo>
                <a:lnTo>
                  <a:pt x="896213" y="1209560"/>
                </a:lnTo>
                <a:lnTo>
                  <a:pt x="885850" y="1224800"/>
                </a:lnTo>
                <a:lnTo>
                  <a:pt x="882396" y="1241755"/>
                </a:lnTo>
                <a:lnTo>
                  <a:pt x="885850" y="1258722"/>
                </a:lnTo>
                <a:lnTo>
                  <a:pt x="896213" y="1273949"/>
                </a:lnTo>
                <a:lnTo>
                  <a:pt x="911479" y="1284300"/>
                </a:lnTo>
                <a:lnTo>
                  <a:pt x="928471" y="1287754"/>
                </a:lnTo>
                <a:lnTo>
                  <a:pt x="945464" y="1284300"/>
                </a:lnTo>
                <a:lnTo>
                  <a:pt x="960716" y="1273949"/>
                </a:lnTo>
                <a:lnTo>
                  <a:pt x="1066698" y="1168171"/>
                </a:lnTo>
                <a:lnTo>
                  <a:pt x="1172679" y="1273949"/>
                </a:lnTo>
                <a:lnTo>
                  <a:pt x="1187945" y="1284300"/>
                </a:lnTo>
                <a:lnTo>
                  <a:pt x="1204937" y="1287754"/>
                </a:lnTo>
                <a:lnTo>
                  <a:pt x="1221917" y="1284300"/>
                </a:lnTo>
                <a:lnTo>
                  <a:pt x="1237183" y="1273949"/>
                </a:lnTo>
                <a:lnTo>
                  <a:pt x="1247559" y="1258722"/>
                </a:lnTo>
                <a:lnTo>
                  <a:pt x="1251013" y="1241755"/>
                </a:lnTo>
                <a:lnTo>
                  <a:pt x="1247559" y="1224800"/>
                </a:lnTo>
                <a:lnTo>
                  <a:pt x="1237183" y="1209560"/>
                </a:lnTo>
                <a:lnTo>
                  <a:pt x="1131214" y="1103782"/>
                </a:lnTo>
                <a:lnTo>
                  <a:pt x="1237183" y="998004"/>
                </a:lnTo>
                <a:lnTo>
                  <a:pt x="1247559" y="982776"/>
                </a:lnTo>
                <a:lnTo>
                  <a:pt x="1251013" y="965809"/>
                </a:lnTo>
                <a:close/>
              </a:path>
              <a:path w="1527810" h="1564004">
                <a:moveTo>
                  <a:pt x="1251013" y="459905"/>
                </a:moveTo>
                <a:lnTo>
                  <a:pt x="1247559" y="442950"/>
                </a:lnTo>
                <a:lnTo>
                  <a:pt x="1240320" y="432320"/>
                </a:lnTo>
                <a:lnTo>
                  <a:pt x="1237183" y="427710"/>
                </a:lnTo>
                <a:lnTo>
                  <a:pt x="1098956" y="289737"/>
                </a:lnTo>
                <a:lnTo>
                  <a:pt x="1066698" y="275945"/>
                </a:lnTo>
                <a:lnTo>
                  <a:pt x="1058100" y="276809"/>
                </a:lnTo>
                <a:lnTo>
                  <a:pt x="896213" y="427710"/>
                </a:lnTo>
                <a:lnTo>
                  <a:pt x="882396" y="459905"/>
                </a:lnTo>
                <a:lnTo>
                  <a:pt x="885850" y="476872"/>
                </a:lnTo>
                <a:lnTo>
                  <a:pt x="896213" y="492099"/>
                </a:lnTo>
                <a:lnTo>
                  <a:pt x="911479" y="502450"/>
                </a:lnTo>
                <a:lnTo>
                  <a:pt x="928471" y="505904"/>
                </a:lnTo>
                <a:lnTo>
                  <a:pt x="945464" y="502450"/>
                </a:lnTo>
                <a:lnTo>
                  <a:pt x="960716" y="492099"/>
                </a:lnTo>
                <a:lnTo>
                  <a:pt x="1020622" y="432320"/>
                </a:lnTo>
                <a:lnTo>
                  <a:pt x="1020622" y="689864"/>
                </a:lnTo>
                <a:lnTo>
                  <a:pt x="1016990" y="707720"/>
                </a:lnTo>
                <a:lnTo>
                  <a:pt x="1007084" y="722350"/>
                </a:lnTo>
                <a:lnTo>
                  <a:pt x="992441" y="732231"/>
                </a:lnTo>
                <a:lnTo>
                  <a:pt x="974547" y="735863"/>
                </a:lnTo>
                <a:lnTo>
                  <a:pt x="652005" y="735863"/>
                </a:lnTo>
                <a:lnTo>
                  <a:pt x="608431" y="742924"/>
                </a:lnTo>
                <a:lnTo>
                  <a:pt x="570496" y="762571"/>
                </a:lnTo>
                <a:lnTo>
                  <a:pt x="540537" y="792480"/>
                </a:lnTo>
                <a:lnTo>
                  <a:pt x="520852" y="830338"/>
                </a:lnTo>
                <a:lnTo>
                  <a:pt x="513765" y="873836"/>
                </a:lnTo>
                <a:lnTo>
                  <a:pt x="513765" y="926719"/>
                </a:lnTo>
                <a:lnTo>
                  <a:pt x="471703" y="943292"/>
                </a:lnTo>
                <a:lnTo>
                  <a:pt x="436029" y="968883"/>
                </a:lnTo>
                <a:lnTo>
                  <a:pt x="407797" y="1001737"/>
                </a:lnTo>
                <a:lnTo>
                  <a:pt x="387997" y="1040168"/>
                </a:lnTo>
                <a:lnTo>
                  <a:pt x="377672" y="1082421"/>
                </a:lnTo>
                <a:lnTo>
                  <a:pt x="377837" y="1126782"/>
                </a:lnTo>
                <a:lnTo>
                  <a:pt x="388924" y="1170647"/>
                </a:lnTo>
                <a:lnTo>
                  <a:pt x="409663" y="1209395"/>
                </a:lnTo>
                <a:lnTo>
                  <a:pt x="438607" y="1241755"/>
                </a:lnTo>
                <a:lnTo>
                  <a:pt x="474268" y="1266456"/>
                </a:lnTo>
                <a:lnTo>
                  <a:pt x="515162" y="1282217"/>
                </a:lnTo>
                <a:lnTo>
                  <a:pt x="559841" y="1287754"/>
                </a:lnTo>
                <a:lnTo>
                  <a:pt x="604532" y="1282217"/>
                </a:lnTo>
                <a:lnTo>
                  <a:pt x="645426" y="1266456"/>
                </a:lnTo>
                <a:lnTo>
                  <a:pt x="681088" y="1241755"/>
                </a:lnTo>
                <a:lnTo>
                  <a:pt x="710031" y="1209395"/>
                </a:lnTo>
                <a:lnTo>
                  <a:pt x="717321" y="1195768"/>
                </a:lnTo>
                <a:lnTo>
                  <a:pt x="730770" y="1170647"/>
                </a:lnTo>
                <a:lnTo>
                  <a:pt x="741857" y="1126782"/>
                </a:lnTo>
                <a:lnTo>
                  <a:pt x="742022" y="1081620"/>
                </a:lnTo>
                <a:lnTo>
                  <a:pt x="731697" y="1039139"/>
                </a:lnTo>
                <a:lnTo>
                  <a:pt x="717550" y="1011809"/>
                </a:lnTo>
                <a:lnTo>
                  <a:pt x="711898" y="1000887"/>
                </a:lnTo>
                <a:lnTo>
                  <a:pt x="683653" y="968362"/>
                </a:lnTo>
                <a:lnTo>
                  <a:pt x="652005" y="945984"/>
                </a:lnTo>
                <a:lnTo>
                  <a:pt x="652005" y="1103782"/>
                </a:lnTo>
                <a:lnTo>
                  <a:pt x="644728" y="1139507"/>
                </a:lnTo>
                <a:lnTo>
                  <a:pt x="624928" y="1168742"/>
                </a:lnTo>
                <a:lnTo>
                  <a:pt x="595630" y="1188516"/>
                </a:lnTo>
                <a:lnTo>
                  <a:pt x="559841" y="1195768"/>
                </a:lnTo>
                <a:lnTo>
                  <a:pt x="524065" y="1188516"/>
                </a:lnTo>
                <a:lnTo>
                  <a:pt x="494766" y="1168742"/>
                </a:lnTo>
                <a:lnTo>
                  <a:pt x="474967" y="1139507"/>
                </a:lnTo>
                <a:lnTo>
                  <a:pt x="467690" y="1103782"/>
                </a:lnTo>
                <a:lnTo>
                  <a:pt x="474967" y="1068070"/>
                </a:lnTo>
                <a:lnTo>
                  <a:pt x="494766" y="1038821"/>
                </a:lnTo>
                <a:lnTo>
                  <a:pt x="524065" y="1019060"/>
                </a:lnTo>
                <a:lnTo>
                  <a:pt x="559841" y="1011809"/>
                </a:lnTo>
                <a:lnTo>
                  <a:pt x="595630" y="1019060"/>
                </a:lnTo>
                <a:lnTo>
                  <a:pt x="624928" y="1038821"/>
                </a:lnTo>
                <a:lnTo>
                  <a:pt x="644728" y="1068070"/>
                </a:lnTo>
                <a:lnTo>
                  <a:pt x="652005" y="1103782"/>
                </a:lnTo>
                <a:lnTo>
                  <a:pt x="652005" y="945984"/>
                </a:lnTo>
                <a:lnTo>
                  <a:pt x="647992" y="943140"/>
                </a:lnTo>
                <a:lnTo>
                  <a:pt x="605929" y="926719"/>
                </a:lnTo>
                <a:lnTo>
                  <a:pt x="605929" y="873836"/>
                </a:lnTo>
                <a:lnTo>
                  <a:pt x="609561" y="855967"/>
                </a:lnTo>
                <a:lnTo>
                  <a:pt x="619455" y="841349"/>
                </a:lnTo>
                <a:lnTo>
                  <a:pt x="634111" y="831469"/>
                </a:lnTo>
                <a:lnTo>
                  <a:pt x="652005" y="827836"/>
                </a:lnTo>
                <a:lnTo>
                  <a:pt x="974547" y="827836"/>
                </a:lnTo>
                <a:lnTo>
                  <a:pt x="1018120" y="820775"/>
                </a:lnTo>
                <a:lnTo>
                  <a:pt x="1056043" y="801128"/>
                </a:lnTo>
                <a:lnTo>
                  <a:pt x="1086015" y="771220"/>
                </a:lnTo>
                <a:lnTo>
                  <a:pt x="1105700" y="733361"/>
                </a:lnTo>
                <a:lnTo>
                  <a:pt x="1112774" y="689864"/>
                </a:lnTo>
                <a:lnTo>
                  <a:pt x="1112774" y="432320"/>
                </a:lnTo>
                <a:lnTo>
                  <a:pt x="1172679" y="492099"/>
                </a:lnTo>
                <a:lnTo>
                  <a:pt x="1187945" y="502450"/>
                </a:lnTo>
                <a:lnTo>
                  <a:pt x="1204937" y="505904"/>
                </a:lnTo>
                <a:lnTo>
                  <a:pt x="1221917" y="502450"/>
                </a:lnTo>
                <a:lnTo>
                  <a:pt x="1237183" y="492099"/>
                </a:lnTo>
                <a:lnTo>
                  <a:pt x="1247559" y="476872"/>
                </a:lnTo>
                <a:lnTo>
                  <a:pt x="1251013" y="459905"/>
                </a:lnTo>
                <a:close/>
              </a:path>
              <a:path w="1527810" h="1564004">
                <a:moveTo>
                  <a:pt x="1527479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14"/>
                </a:lnTo>
                <a:lnTo>
                  <a:pt x="237299" y="1425714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26" y="137972"/>
                </a:lnTo>
                <a:lnTo>
                  <a:pt x="43853" y="144538"/>
                </a:lnTo>
                <a:lnTo>
                  <a:pt x="24193" y="159524"/>
                </a:lnTo>
                <a:lnTo>
                  <a:pt x="11455" y="180975"/>
                </a:lnTo>
                <a:lnTo>
                  <a:pt x="6921" y="206959"/>
                </a:lnTo>
                <a:lnTo>
                  <a:pt x="10477" y="232930"/>
                </a:lnTo>
                <a:lnTo>
                  <a:pt x="23329" y="254381"/>
                </a:lnTo>
                <a:lnTo>
                  <a:pt x="43522" y="269367"/>
                </a:lnTo>
                <a:lnTo>
                  <a:pt x="69126" y="275945"/>
                </a:lnTo>
                <a:lnTo>
                  <a:pt x="99072" y="275945"/>
                </a:lnTo>
                <a:lnTo>
                  <a:pt x="99072" y="367919"/>
                </a:lnTo>
                <a:lnTo>
                  <a:pt x="69126" y="367919"/>
                </a:lnTo>
                <a:lnTo>
                  <a:pt x="41795" y="373202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05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26" y="505891"/>
                </a:lnTo>
                <a:lnTo>
                  <a:pt x="99072" y="505891"/>
                </a:lnTo>
                <a:lnTo>
                  <a:pt x="99072" y="597877"/>
                </a:lnTo>
                <a:lnTo>
                  <a:pt x="69126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31"/>
                </a:lnTo>
                <a:lnTo>
                  <a:pt x="19875" y="716013"/>
                </a:lnTo>
                <a:lnTo>
                  <a:pt x="41795" y="730567"/>
                </a:lnTo>
                <a:lnTo>
                  <a:pt x="69126" y="735850"/>
                </a:lnTo>
                <a:lnTo>
                  <a:pt x="99072" y="735850"/>
                </a:lnTo>
                <a:lnTo>
                  <a:pt x="99072" y="827836"/>
                </a:lnTo>
                <a:lnTo>
                  <a:pt x="69126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090"/>
                </a:lnTo>
                <a:lnTo>
                  <a:pt x="19875" y="945972"/>
                </a:lnTo>
                <a:lnTo>
                  <a:pt x="41795" y="960526"/>
                </a:lnTo>
                <a:lnTo>
                  <a:pt x="69126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26" y="1057795"/>
                </a:lnTo>
                <a:lnTo>
                  <a:pt x="41795" y="1063066"/>
                </a:lnTo>
                <a:lnTo>
                  <a:pt x="19875" y="1077620"/>
                </a:lnTo>
                <a:lnTo>
                  <a:pt x="5295" y="1099502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26" y="1195768"/>
                </a:lnTo>
                <a:lnTo>
                  <a:pt x="99072" y="1195768"/>
                </a:lnTo>
                <a:lnTo>
                  <a:pt x="99072" y="1287741"/>
                </a:lnTo>
                <a:lnTo>
                  <a:pt x="69126" y="1287741"/>
                </a:lnTo>
                <a:lnTo>
                  <a:pt x="41795" y="1293025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28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26" y="1425714"/>
                </a:lnTo>
                <a:lnTo>
                  <a:pt x="99072" y="1425714"/>
                </a:lnTo>
                <a:lnTo>
                  <a:pt x="99072" y="1563687"/>
                </a:lnTo>
                <a:lnTo>
                  <a:pt x="1527479" y="1563687"/>
                </a:lnTo>
                <a:lnTo>
                  <a:pt x="1527479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 the parties </a:t>
            </a:r>
            <a:r>
              <a:rPr dirty="0"/>
              <a:t>have </a:t>
            </a:r>
            <a:r>
              <a:rPr spc="-5" dirty="0"/>
              <a:t>access to  the</a:t>
            </a:r>
            <a:r>
              <a:rPr spc="-10" dirty="0"/>
              <a:t> </a:t>
            </a:r>
            <a:r>
              <a:rPr spc="-5" dirty="0"/>
              <a:t>evidence?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48138" y="1262126"/>
            <a:ext cx="6452235" cy="3463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70" dirty="0">
                <a:latin typeface="Arial"/>
                <a:cs typeface="Arial"/>
              </a:rPr>
              <a:t>At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55" dirty="0">
                <a:latin typeface="Arial"/>
                <a:cs typeface="Arial"/>
              </a:rPr>
              <a:t>minimum, </a:t>
            </a:r>
            <a:r>
              <a:rPr sz="2400" spc="-70" dirty="0">
                <a:latin typeface="Arial"/>
                <a:cs typeface="Arial"/>
              </a:rPr>
              <a:t>parties </a:t>
            </a:r>
            <a:r>
              <a:rPr sz="2400" spc="-80" dirty="0">
                <a:latin typeface="Arial"/>
                <a:cs typeface="Arial"/>
              </a:rPr>
              <a:t>must </a:t>
            </a:r>
            <a:r>
              <a:rPr sz="2400" spc="-110" dirty="0">
                <a:latin typeface="Arial"/>
                <a:cs typeface="Arial"/>
              </a:rPr>
              <a:t>be given </a:t>
            </a:r>
            <a:r>
              <a:rPr sz="2400" spc="-204" dirty="0">
                <a:latin typeface="Arial"/>
                <a:cs typeface="Arial"/>
              </a:rPr>
              <a:t>access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39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all  </a:t>
            </a:r>
            <a:r>
              <a:rPr sz="2400" spc="-60" dirty="0">
                <a:latin typeface="Arial"/>
                <a:cs typeface="Arial"/>
              </a:rPr>
              <a:t>inculpatory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90" dirty="0">
                <a:latin typeface="Arial"/>
                <a:cs typeface="Arial"/>
              </a:rPr>
              <a:t>exculpatory </a:t>
            </a:r>
            <a:r>
              <a:rPr sz="2400" spc="-110" dirty="0">
                <a:latin typeface="Arial"/>
                <a:cs typeface="Arial"/>
              </a:rPr>
              <a:t>evidence </a:t>
            </a:r>
            <a:r>
              <a:rPr sz="2400" spc="-45" dirty="0">
                <a:latin typeface="Arial"/>
                <a:cs typeface="Arial"/>
              </a:rPr>
              <a:t>directly  </a:t>
            </a:r>
            <a:r>
              <a:rPr sz="2400" spc="-65" dirty="0">
                <a:latin typeface="Arial"/>
                <a:cs typeface="Arial"/>
              </a:rPr>
              <a:t>related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95" dirty="0">
                <a:latin typeface="Arial"/>
                <a:cs typeface="Arial"/>
              </a:rPr>
              <a:t>allegations </a:t>
            </a:r>
            <a:r>
              <a:rPr sz="2400" spc="-125" dirty="0">
                <a:latin typeface="Arial"/>
                <a:cs typeface="Arial"/>
              </a:rPr>
              <a:t>(regardless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45" dirty="0">
                <a:latin typeface="Arial"/>
                <a:cs typeface="Arial"/>
              </a:rPr>
              <a:t>whether 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5" dirty="0">
                <a:latin typeface="Arial"/>
                <a:cs typeface="Arial"/>
              </a:rPr>
              <a:t>institution </a:t>
            </a:r>
            <a:r>
              <a:rPr sz="2400" spc="-75" dirty="0">
                <a:latin typeface="Arial"/>
                <a:cs typeface="Arial"/>
              </a:rPr>
              <a:t>intends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60" dirty="0">
                <a:latin typeface="Arial"/>
                <a:cs typeface="Arial"/>
              </a:rPr>
              <a:t>rely </a:t>
            </a:r>
            <a:r>
              <a:rPr sz="2400" spc="-80" dirty="0">
                <a:latin typeface="Arial"/>
                <a:cs typeface="Arial"/>
              </a:rPr>
              <a:t>on </a:t>
            </a:r>
            <a:r>
              <a:rPr sz="2400" spc="25" dirty="0">
                <a:latin typeface="Arial"/>
                <a:cs typeface="Arial"/>
              </a:rPr>
              <a:t>it) </a:t>
            </a:r>
            <a:r>
              <a:rPr sz="2400" spc="-40" dirty="0">
                <a:latin typeface="Arial"/>
                <a:cs typeface="Arial"/>
              </a:rPr>
              <a:t>at </a:t>
            </a:r>
            <a:r>
              <a:rPr sz="2400" spc="-95" dirty="0">
                <a:latin typeface="Arial"/>
                <a:cs typeface="Arial"/>
              </a:rPr>
              <a:t>least </a:t>
            </a:r>
            <a:r>
              <a:rPr sz="2400" spc="-125" dirty="0">
                <a:latin typeface="Arial"/>
                <a:cs typeface="Arial"/>
              </a:rPr>
              <a:t>10  </a:t>
            </a:r>
            <a:r>
              <a:rPr sz="2400" spc="-180" dirty="0">
                <a:latin typeface="Arial"/>
                <a:cs typeface="Arial"/>
              </a:rPr>
              <a:t>days </a:t>
            </a:r>
            <a:r>
              <a:rPr sz="2400" spc="-75" dirty="0">
                <a:latin typeface="Arial"/>
                <a:cs typeface="Arial"/>
              </a:rPr>
              <a:t>before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80" dirty="0">
                <a:latin typeface="Arial"/>
                <a:cs typeface="Arial"/>
              </a:rPr>
              <a:t>investigation </a:t>
            </a:r>
            <a:r>
              <a:rPr sz="2400" spc="-20" dirty="0">
                <a:latin typeface="Arial"/>
                <a:cs typeface="Arial"/>
              </a:rPr>
              <a:t>report </a:t>
            </a:r>
            <a:r>
              <a:rPr sz="2400" spc="-125" dirty="0">
                <a:latin typeface="Arial"/>
                <a:cs typeface="Arial"/>
              </a:rPr>
              <a:t>is</a:t>
            </a:r>
            <a:r>
              <a:rPr sz="2400" spc="-38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finalized</a:t>
            </a:r>
            <a:endParaRPr sz="2400" dirty="0">
              <a:latin typeface="Arial"/>
              <a:cs typeface="Arial"/>
            </a:endParaRPr>
          </a:p>
          <a:p>
            <a:pPr marL="355600" marR="29019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55" dirty="0">
                <a:latin typeface="Arial"/>
                <a:cs typeface="Arial"/>
              </a:rPr>
              <a:t>Evidence </a:t>
            </a:r>
            <a:r>
              <a:rPr sz="2400" spc="-80" dirty="0">
                <a:latin typeface="Arial"/>
                <a:cs typeface="Arial"/>
              </a:rPr>
              <a:t>must </a:t>
            </a:r>
            <a:r>
              <a:rPr sz="2400" spc="-110" dirty="0">
                <a:latin typeface="Arial"/>
                <a:cs typeface="Arial"/>
              </a:rPr>
              <a:t>be </a:t>
            </a:r>
            <a:r>
              <a:rPr sz="2400" spc="-75" dirty="0">
                <a:latin typeface="Arial"/>
                <a:cs typeface="Arial"/>
              </a:rPr>
              <a:t>provided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45" dirty="0">
                <a:latin typeface="Arial"/>
                <a:cs typeface="Arial"/>
              </a:rPr>
              <a:t>party </a:t>
            </a:r>
            <a:r>
              <a:rPr sz="2400" spc="-114" dirty="0">
                <a:latin typeface="Arial"/>
                <a:cs typeface="Arial"/>
              </a:rPr>
              <a:t>and</a:t>
            </a:r>
            <a:r>
              <a:rPr sz="2400" spc="-409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their  </a:t>
            </a:r>
            <a:r>
              <a:rPr sz="2400" spc="-100" dirty="0">
                <a:latin typeface="Arial"/>
                <a:cs typeface="Arial"/>
              </a:rPr>
              <a:t>advisor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125" dirty="0">
                <a:latin typeface="Arial"/>
                <a:cs typeface="Arial"/>
              </a:rPr>
              <a:t>physical copy </a:t>
            </a:r>
            <a:r>
              <a:rPr sz="2400" spc="-25" dirty="0">
                <a:latin typeface="Arial"/>
                <a:cs typeface="Arial"/>
              </a:rPr>
              <a:t>or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electronically</a:t>
            </a:r>
            <a:endParaRPr sz="2400" dirty="0">
              <a:latin typeface="Arial"/>
              <a:cs typeface="Arial"/>
            </a:endParaRPr>
          </a:p>
          <a:p>
            <a:pPr marL="355600" marR="82613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50" dirty="0">
                <a:latin typeface="Arial"/>
                <a:cs typeface="Arial"/>
              </a:rPr>
              <a:t>Any </a:t>
            </a:r>
            <a:r>
              <a:rPr sz="2400" spc="-50" dirty="0">
                <a:latin typeface="Arial"/>
                <a:cs typeface="Arial"/>
              </a:rPr>
              <a:t>earlier </a:t>
            </a:r>
            <a:r>
              <a:rPr sz="2400" spc="-204" dirty="0">
                <a:latin typeface="Arial"/>
                <a:cs typeface="Arial"/>
              </a:rPr>
              <a:t>access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10" dirty="0">
                <a:latin typeface="Arial"/>
                <a:cs typeface="Arial"/>
              </a:rPr>
              <a:t>evidence </a:t>
            </a:r>
            <a:r>
              <a:rPr sz="2400" spc="-80" dirty="0">
                <a:latin typeface="Arial"/>
                <a:cs typeface="Arial"/>
              </a:rPr>
              <a:t>must</a:t>
            </a:r>
            <a:r>
              <a:rPr sz="2400" spc="-47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be  </a:t>
            </a:r>
            <a:r>
              <a:rPr sz="2400" spc="-75" dirty="0">
                <a:latin typeface="Arial"/>
                <a:cs typeface="Arial"/>
              </a:rPr>
              <a:t>provided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equally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0" name="Group 9" descr="calendar ">
            <a:extLst>
              <a:ext uri="{FF2B5EF4-FFF2-40B4-BE49-F238E27FC236}">
                <a16:creationId xmlns:a16="http://schemas.microsoft.com/office/drawing/2014/main" id="{8C2A7526-21EC-A344-A9C0-30D9813927B7}"/>
              </a:ext>
            </a:extLst>
          </p:cNvPr>
          <p:cNvGrpSpPr/>
          <p:nvPr/>
        </p:nvGrpSpPr>
        <p:grpSpPr>
          <a:xfrm>
            <a:off x="7716888" y="3924928"/>
            <a:ext cx="648338" cy="648113"/>
            <a:chOff x="7716888" y="3924928"/>
            <a:chExt cx="648338" cy="648113"/>
          </a:xfrm>
        </p:grpSpPr>
        <p:sp>
          <p:nvSpPr>
            <p:cNvPr id="3" name="object 3"/>
            <p:cNvSpPr/>
            <p:nvPr/>
          </p:nvSpPr>
          <p:spPr>
            <a:xfrm>
              <a:off x="7716891" y="3924928"/>
              <a:ext cx="648335" cy="76200"/>
            </a:xfrm>
            <a:custGeom>
              <a:avLst/>
              <a:gdLst/>
              <a:ahLst/>
              <a:cxnLst/>
              <a:rect l="l" t="t" r="r" b="b"/>
              <a:pathLst>
                <a:path w="648334" h="76200">
                  <a:moveTo>
                    <a:pt x="648262" y="76123"/>
                  </a:moveTo>
                  <a:lnTo>
                    <a:pt x="0" y="76123"/>
                  </a:lnTo>
                  <a:lnTo>
                    <a:pt x="0" y="0"/>
                  </a:lnTo>
                  <a:lnTo>
                    <a:pt x="648262" y="0"/>
                  </a:lnTo>
                  <a:lnTo>
                    <a:pt x="648262" y="76123"/>
                  </a:lnTo>
                  <a:close/>
                </a:path>
              </a:pathLst>
            </a:custGeom>
            <a:solidFill>
              <a:srgbClr val="1F28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16888" y="4039641"/>
              <a:ext cx="648335" cy="533400"/>
            </a:xfrm>
            <a:custGeom>
              <a:avLst/>
              <a:gdLst/>
              <a:ahLst/>
              <a:cxnLst/>
              <a:rect l="l" t="t" r="r" b="b"/>
              <a:pathLst>
                <a:path w="648334" h="533400">
                  <a:moveTo>
                    <a:pt x="648258" y="0"/>
                  </a:moveTo>
                  <a:lnTo>
                    <a:pt x="0" y="0"/>
                  </a:lnTo>
                  <a:lnTo>
                    <a:pt x="0" y="57099"/>
                  </a:lnTo>
                  <a:lnTo>
                    <a:pt x="0" y="133223"/>
                  </a:lnTo>
                  <a:lnTo>
                    <a:pt x="0" y="532904"/>
                  </a:lnTo>
                  <a:lnTo>
                    <a:pt x="648258" y="532904"/>
                  </a:lnTo>
                  <a:lnTo>
                    <a:pt x="648258" y="475805"/>
                  </a:lnTo>
                  <a:lnTo>
                    <a:pt x="57200" y="475805"/>
                  </a:lnTo>
                  <a:lnTo>
                    <a:pt x="57200" y="399681"/>
                  </a:lnTo>
                  <a:lnTo>
                    <a:pt x="133451" y="399681"/>
                  </a:lnTo>
                  <a:lnTo>
                    <a:pt x="133451" y="475246"/>
                  </a:lnTo>
                  <a:lnTo>
                    <a:pt x="171589" y="475246"/>
                  </a:lnTo>
                  <a:lnTo>
                    <a:pt x="171589" y="399681"/>
                  </a:lnTo>
                  <a:lnTo>
                    <a:pt x="247865" y="399681"/>
                  </a:lnTo>
                  <a:lnTo>
                    <a:pt x="247865" y="475246"/>
                  </a:lnTo>
                  <a:lnTo>
                    <a:pt x="285991" y="475246"/>
                  </a:lnTo>
                  <a:lnTo>
                    <a:pt x="285991" y="399681"/>
                  </a:lnTo>
                  <a:lnTo>
                    <a:pt x="362254" y="399681"/>
                  </a:lnTo>
                  <a:lnTo>
                    <a:pt x="362254" y="475246"/>
                  </a:lnTo>
                  <a:lnTo>
                    <a:pt x="648258" y="475246"/>
                  </a:lnTo>
                  <a:lnTo>
                    <a:pt x="648258" y="399681"/>
                  </a:lnTo>
                  <a:lnTo>
                    <a:pt x="648258" y="399122"/>
                  </a:lnTo>
                  <a:lnTo>
                    <a:pt x="648258" y="361607"/>
                  </a:lnTo>
                  <a:lnTo>
                    <a:pt x="57200" y="361607"/>
                  </a:lnTo>
                  <a:lnTo>
                    <a:pt x="57200" y="285483"/>
                  </a:lnTo>
                  <a:lnTo>
                    <a:pt x="133451" y="285483"/>
                  </a:lnTo>
                  <a:lnTo>
                    <a:pt x="133451" y="361061"/>
                  </a:lnTo>
                  <a:lnTo>
                    <a:pt x="171589" y="361061"/>
                  </a:lnTo>
                  <a:lnTo>
                    <a:pt x="171589" y="285483"/>
                  </a:lnTo>
                  <a:lnTo>
                    <a:pt x="247865" y="285483"/>
                  </a:lnTo>
                  <a:lnTo>
                    <a:pt x="247865" y="361061"/>
                  </a:lnTo>
                  <a:lnTo>
                    <a:pt x="285991" y="361061"/>
                  </a:lnTo>
                  <a:lnTo>
                    <a:pt x="285991" y="285483"/>
                  </a:lnTo>
                  <a:lnTo>
                    <a:pt x="362254" y="285483"/>
                  </a:lnTo>
                  <a:lnTo>
                    <a:pt x="362254" y="361061"/>
                  </a:lnTo>
                  <a:lnTo>
                    <a:pt x="400392" y="361061"/>
                  </a:lnTo>
                  <a:lnTo>
                    <a:pt x="400392" y="285483"/>
                  </a:lnTo>
                  <a:lnTo>
                    <a:pt x="476643" y="285483"/>
                  </a:lnTo>
                  <a:lnTo>
                    <a:pt x="476643" y="361061"/>
                  </a:lnTo>
                  <a:lnTo>
                    <a:pt x="514794" y="361061"/>
                  </a:lnTo>
                  <a:lnTo>
                    <a:pt x="514794" y="285483"/>
                  </a:lnTo>
                  <a:lnTo>
                    <a:pt x="591058" y="285483"/>
                  </a:lnTo>
                  <a:lnTo>
                    <a:pt x="591058" y="361061"/>
                  </a:lnTo>
                  <a:lnTo>
                    <a:pt x="648258" y="361061"/>
                  </a:lnTo>
                  <a:lnTo>
                    <a:pt x="648258" y="285483"/>
                  </a:lnTo>
                  <a:lnTo>
                    <a:pt x="648258" y="284937"/>
                  </a:lnTo>
                  <a:lnTo>
                    <a:pt x="648258" y="247421"/>
                  </a:lnTo>
                  <a:lnTo>
                    <a:pt x="57200" y="247421"/>
                  </a:lnTo>
                  <a:lnTo>
                    <a:pt x="57200" y="171284"/>
                  </a:lnTo>
                  <a:lnTo>
                    <a:pt x="133451" y="171284"/>
                  </a:lnTo>
                  <a:lnTo>
                    <a:pt x="133451" y="246875"/>
                  </a:lnTo>
                  <a:lnTo>
                    <a:pt x="171589" y="246875"/>
                  </a:lnTo>
                  <a:lnTo>
                    <a:pt x="171589" y="171284"/>
                  </a:lnTo>
                  <a:lnTo>
                    <a:pt x="247865" y="171284"/>
                  </a:lnTo>
                  <a:lnTo>
                    <a:pt x="247865" y="246875"/>
                  </a:lnTo>
                  <a:lnTo>
                    <a:pt x="285991" y="246875"/>
                  </a:lnTo>
                  <a:lnTo>
                    <a:pt x="285991" y="171284"/>
                  </a:lnTo>
                  <a:lnTo>
                    <a:pt x="362254" y="171284"/>
                  </a:lnTo>
                  <a:lnTo>
                    <a:pt x="362254" y="246875"/>
                  </a:lnTo>
                  <a:lnTo>
                    <a:pt x="400392" y="246875"/>
                  </a:lnTo>
                  <a:lnTo>
                    <a:pt x="400392" y="171284"/>
                  </a:lnTo>
                  <a:lnTo>
                    <a:pt x="476643" y="171284"/>
                  </a:lnTo>
                  <a:lnTo>
                    <a:pt x="476643" y="246875"/>
                  </a:lnTo>
                  <a:lnTo>
                    <a:pt x="514794" y="246875"/>
                  </a:lnTo>
                  <a:lnTo>
                    <a:pt x="514794" y="171284"/>
                  </a:lnTo>
                  <a:lnTo>
                    <a:pt x="591058" y="171284"/>
                  </a:lnTo>
                  <a:lnTo>
                    <a:pt x="591058" y="246875"/>
                  </a:lnTo>
                  <a:lnTo>
                    <a:pt x="648258" y="246875"/>
                  </a:lnTo>
                  <a:lnTo>
                    <a:pt x="648258" y="171284"/>
                  </a:lnTo>
                  <a:lnTo>
                    <a:pt x="648258" y="170751"/>
                  </a:lnTo>
                  <a:lnTo>
                    <a:pt x="648258" y="133223"/>
                  </a:lnTo>
                  <a:lnTo>
                    <a:pt x="171589" y="133223"/>
                  </a:lnTo>
                  <a:lnTo>
                    <a:pt x="171589" y="57099"/>
                  </a:lnTo>
                  <a:lnTo>
                    <a:pt x="247865" y="57099"/>
                  </a:lnTo>
                  <a:lnTo>
                    <a:pt x="247865" y="132689"/>
                  </a:lnTo>
                  <a:lnTo>
                    <a:pt x="285991" y="132689"/>
                  </a:lnTo>
                  <a:lnTo>
                    <a:pt x="285991" y="57099"/>
                  </a:lnTo>
                  <a:lnTo>
                    <a:pt x="362254" y="57099"/>
                  </a:lnTo>
                  <a:lnTo>
                    <a:pt x="362254" y="132689"/>
                  </a:lnTo>
                  <a:lnTo>
                    <a:pt x="400392" y="132689"/>
                  </a:lnTo>
                  <a:lnTo>
                    <a:pt x="400392" y="57099"/>
                  </a:lnTo>
                  <a:lnTo>
                    <a:pt x="476643" y="57099"/>
                  </a:lnTo>
                  <a:lnTo>
                    <a:pt x="476643" y="132689"/>
                  </a:lnTo>
                  <a:lnTo>
                    <a:pt x="514794" y="132689"/>
                  </a:lnTo>
                  <a:lnTo>
                    <a:pt x="514794" y="57099"/>
                  </a:lnTo>
                  <a:lnTo>
                    <a:pt x="591058" y="57099"/>
                  </a:lnTo>
                  <a:lnTo>
                    <a:pt x="591058" y="132689"/>
                  </a:lnTo>
                  <a:lnTo>
                    <a:pt x="648258" y="132689"/>
                  </a:lnTo>
                  <a:lnTo>
                    <a:pt x="648258" y="57099"/>
                  </a:lnTo>
                  <a:lnTo>
                    <a:pt x="648258" y="56565"/>
                  </a:lnTo>
                  <a:lnTo>
                    <a:pt x="648258" y="0"/>
                  </a:lnTo>
                  <a:close/>
                </a:path>
              </a:pathLst>
            </a:custGeom>
            <a:solidFill>
              <a:srgbClr val="1F28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object 4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 the parties </a:t>
            </a:r>
            <a:r>
              <a:rPr dirty="0"/>
              <a:t>get </a:t>
            </a:r>
            <a:r>
              <a:rPr spc="-5" dirty="0"/>
              <a:t>to respond  to the</a:t>
            </a:r>
            <a:r>
              <a:rPr spc="-20" dirty="0"/>
              <a:t> </a:t>
            </a:r>
            <a:r>
              <a:rPr spc="-5" dirty="0"/>
              <a:t>evidence?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49421" y="1224465"/>
            <a:ext cx="6606540" cy="2732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89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340" dirty="0">
                <a:latin typeface="Arial"/>
                <a:cs typeface="Arial"/>
              </a:rPr>
              <a:t>Yes </a:t>
            </a:r>
            <a:r>
              <a:rPr sz="2400" spc="-140" dirty="0">
                <a:latin typeface="Arial"/>
                <a:cs typeface="Arial"/>
              </a:rPr>
              <a:t>– </a:t>
            </a:r>
            <a:r>
              <a:rPr sz="2400" spc="-25" dirty="0">
                <a:latin typeface="Arial"/>
                <a:cs typeface="Arial"/>
              </a:rPr>
              <a:t>after </a:t>
            </a:r>
            <a:r>
              <a:rPr sz="2400" spc="-55" dirty="0">
                <a:latin typeface="Arial"/>
                <a:cs typeface="Arial"/>
              </a:rPr>
              <a:t>they </a:t>
            </a:r>
            <a:r>
              <a:rPr sz="2400" spc="-70" dirty="0">
                <a:latin typeface="Arial"/>
                <a:cs typeface="Arial"/>
              </a:rPr>
              <a:t>review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10" dirty="0">
                <a:latin typeface="Arial"/>
                <a:cs typeface="Arial"/>
              </a:rPr>
              <a:t>evidence </a:t>
            </a:r>
            <a:r>
              <a:rPr sz="2400" spc="-75" dirty="0">
                <a:latin typeface="Arial"/>
                <a:cs typeface="Arial"/>
              </a:rPr>
              <a:t>provided </a:t>
            </a:r>
            <a:r>
              <a:rPr sz="2400" spc="-40" dirty="0">
                <a:latin typeface="Arial"/>
                <a:cs typeface="Arial"/>
              </a:rPr>
              <a:t>at  </a:t>
            </a:r>
            <a:r>
              <a:rPr sz="2400" spc="-95" dirty="0">
                <a:latin typeface="Arial"/>
                <a:cs typeface="Arial"/>
              </a:rPr>
              <a:t>least </a:t>
            </a:r>
            <a:r>
              <a:rPr sz="2400" spc="-125" dirty="0">
                <a:latin typeface="Arial"/>
                <a:cs typeface="Arial"/>
              </a:rPr>
              <a:t>10 </a:t>
            </a:r>
            <a:r>
              <a:rPr sz="2400" spc="-180" dirty="0">
                <a:latin typeface="Arial"/>
                <a:cs typeface="Arial"/>
              </a:rPr>
              <a:t>days </a:t>
            </a:r>
            <a:r>
              <a:rPr sz="2400" spc="-15" dirty="0">
                <a:latin typeface="Arial"/>
                <a:cs typeface="Arial"/>
              </a:rPr>
              <a:t>prior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150" dirty="0">
                <a:latin typeface="Arial"/>
                <a:cs typeface="Arial"/>
              </a:rPr>
              <a:t>issuance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459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investigation  </a:t>
            </a:r>
            <a:r>
              <a:rPr sz="2400" spc="-30" dirty="0">
                <a:latin typeface="Arial"/>
                <a:cs typeface="Arial"/>
              </a:rPr>
              <a:t>report, </a:t>
            </a:r>
            <a:r>
              <a:rPr sz="2400" spc="-70" dirty="0">
                <a:latin typeface="Arial"/>
                <a:cs typeface="Arial"/>
              </a:rPr>
              <a:t>parties </a:t>
            </a:r>
            <a:r>
              <a:rPr sz="2400" spc="-155" dirty="0">
                <a:latin typeface="Arial"/>
                <a:cs typeface="Arial"/>
              </a:rPr>
              <a:t>can </a:t>
            </a:r>
            <a:r>
              <a:rPr sz="2400" spc="-70" dirty="0">
                <a:latin typeface="Arial"/>
                <a:cs typeface="Arial"/>
              </a:rPr>
              <a:t>provide </a:t>
            </a:r>
            <a:r>
              <a:rPr sz="2400" spc="5" dirty="0">
                <a:latin typeface="Arial"/>
                <a:cs typeface="Arial"/>
              </a:rPr>
              <a:t>written</a:t>
            </a:r>
            <a:r>
              <a:rPr sz="2400" spc="-37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responses</a:t>
            </a:r>
            <a:endParaRPr sz="2400">
              <a:latin typeface="Arial"/>
              <a:cs typeface="Arial"/>
            </a:endParaRPr>
          </a:p>
          <a:p>
            <a:pPr marL="355600" marR="83439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20" dirty="0">
                <a:latin typeface="Arial"/>
                <a:cs typeface="Arial"/>
              </a:rPr>
              <a:t>Depending </a:t>
            </a:r>
            <a:r>
              <a:rPr sz="2400" spc="-80" dirty="0">
                <a:latin typeface="Arial"/>
                <a:cs typeface="Arial"/>
              </a:rPr>
              <a:t>on </a:t>
            </a:r>
            <a:r>
              <a:rPr sz="2400" spc="5" dirty="0">
                <a:latin typeface="Arial"/>
                <a:cs typeface="Arial"/>
              </a:rPr>
              <a:t>written </a:t>
            </a:r>
            <a:r>
              <a:rPr sz="2400" spc="-140" dirty="0">
                <a:latin typeface="Arial"/>
                <a:cs typeface="Arial"/>
              </a:rPr>
              <a:t>responses,</a:t>
            </a:r>
            <a:r>
              <a:rPr sz="2400" spc="-35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additional  </a:t>
            </a:r>
            <a:r>
              <a:rPr sz="2400" spc="-80" dirty="0">
                <a:latin typeface="Arial"/>
                <a:cs typeface="Arial"/>
              </a:rPr>
              <a:t>investigation </a:t>
            </a:r>
            <a:r>
              <a:rPr sz="2400" spc="-145" dirty="0">
                <a:latin typeface="Arial"/>
                <a:cs typeface="Arial"/>
              </a:rPr>
              <a:t>may </a:t>
            </a:r>
            <a:r>
              <a:rPr sz="2400" spc="-110" dirty="0">
                <a:latin typeface="Arial"/>
                <a:cs typeface="Arial"/>
              </a:rPr>
              <a:t>be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needed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85" dirty="0">
                <a:latin typeface="Arial"/>
                <a:cs typeface="Arial"/>
              </a:rPr>
              <a:t>Investigator </a:t>
            </a:r>
            <a:r>
              <a:rPr sz="2400" spc="-95" dirty="0">
                <a:latin typeface="Arial"/>
                <a:cs typeface="Arial"/>
              </a:rPr>
              <a:t>should </a:t>
            </a:r>
            <a:r>
              <a:rPr sz="2400" spc="-100" dirty="0">
                <a:latin typeface="Arial"/>
                <a:cs typeface="Arial"/>
              </a:rPr>
              <a:t>consider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5" dirty="0">
                <a:latin typeface="Arial"/>
                <a:cs typeface="Arial"/>
              </a:rPr>
              <a:t>written</a:t>
            </a:r>
            <a:r>
              <a:rPr sz="2400" spc="-39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responses 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45" dirty="0">
                <a:latin typeface="Arial"/>
                <a:cs typeface="Arial"/>
              </a:rPr>
              <a:t>drafting </a:t>
            </a:r>
            <a:r>
              <a:rPr sz="2400" spc="-35" dirty="0">
                <a:latin typeface="Arial"/>
                <a:cs typeface="Arial"/>
              </a:rPr>
              <a:t>final </a:t>
            </a:r>
            <a:r>
              <a:rPr sz="2400" spc="-140" dirty="0">
                <a:latin typeface="Arial"/>
                <a:cs typeface="Arial"/>
              </a:rPr>
              <a:t>language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459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investigation </a:t>
            </a:r>
            <a:r>
              <a:rPr sz="2400" spc="-20" dirty="0">
                <a:latin typeface="Arial"/>
                <a:cs typeface="Arial"/>
              </a:rPr>
              <a:t>report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Group 9" descr="calendar">
            <a:extLst>
              <a:ext uri="{FF2B5EF4-FFF2-40B4-BE49-F238E27FC236}">
                <a16:creationId xmlns:a16="http://schemas.microsoft.com/office/drawing/2014/main" id="{014C74C9-3C30-0549-B66F-12AD9D0A215D}"/>
              </a:ext>
            </a:extLst>
          </p:cNvPr>
          <p:cNvGrpSpPr/>
          <p:nvPr/>
        </p:nvGrpSpPr>
        <p:grpSpPr>
          <a:xfrm>
            <a:off x="7716888" y="4025515"/>
            <a:ext cx="648338" cy="647767"/>
            <a:chOff x="7716888" y="4025515"/>
            <a:chExt cx="648338" cy="647767"/>
          </a:xfrm>
        </p:grpSpPr>
        <p:sp>
          <p:nvSpPr>
            <p:cNvPr id="3" name="object 3"/>
            <p:cNvSpPr/>
            <p:nvPr/>
          </p:nvSpPr>
          <p:spPr>
            <a:xfrm>
              <a:off x="7716891" y="4025515"/>
              <a:ext cx="648335" cy="76200"/>
            </a:xfrm>
            <a:custGeom>
              <a:avLst/>
              <a:gdLst/>
              <a:ahLst/>
              <a:cxnLst/>
              <a:rect l="l" t="t" r="r" b="b"/>
              <a:pathLst>
                <a:path w="648334" h="76200">
                  <a:moveTo>
                    <a:pt x="648262" y="76123"/>
                  </a:moveTo>
                  <a:lnTo>
                    <a:pt x="0" y="76123"/>
                  </a:lnTo>
                  <a:lnTo>
                    <a:pt x="0" y="0"/>
                  </a:lnTo>
                  <a:lnTo>
                    <a:pt x="648262" y="0"/>
                  </a:lnTo>
                  <a:lnTo>
                    <a:pt x="648262" y="76123"/>
                  </a:lnTo>
                  <a:close/>
                </a:path>
              </a:pathLst>
            </a:custGeom>
            <a:solidFill>
              <a:srgbClr val="1F28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16888" y="4139882"/>
              <a:ext cx="648335" cy="533400"/>
            </a:xfrm>
            <a:custGeom>
              <a:avLst/>
              <a:gdLst/>
              <a:ahLst/>
              <a:cxnLst/>
              <a:rect l="l" t="t" r="r" b="b"/>
              <a:pathLst>
                <a:path w="648334" h="533400">
                  <a:moveTo>
                    <a:pt x="648258" y="0"/>
                  </a:moveTo>
                  <a:lnTo>
                    <a:pt x="0" y="0"/>
                  </a:lnTo>
                  <a:lnTo>
                    <a:pt x="0" y="57086"/>
                  </a:lnTo>
                  <a:lnTo>
                    <a:pt x="0" y="133223"/>
                  </a:lnTo>
                  <a:lnTo>
                    <a:pt x="0" y="532892"/>
                  </a:lnTo>
                  <a:lnTo>
                    <a:pt x="648258" y="532892"/>
                  </a:lnTo>
                  <a:lnTo>
                    <a:pt x="648258" y="475805"/>
                  </a:lnTo>
                  <a:lnTo>
                    <a:pt x="57200" y="475805"/>
                  </a:lnTo>
                  <a:lnTo>
                    <a:pt x="57200" y="399669"/>
                  </a:lnTo>
                  <a:lnTo>
                    <a:pt x="133451" y="399669"/>
                  </a:lnTo>
                  <a:lnTo>
                    <a:pt x="133451" y="475589"/>
                  </a:lnTo>
                  <a:lnTo>
                    <a:pt x="171589" y="475589"/>
                  </a:lnTo>
                  <a:lnTo>
                    <a:pt x="171589" y="399669"/>
                  </a:lnTo>
                  <a:lnTo>
                    <a:pt x="247865" y="399669"/>
                  </a:lnTo>
                  <a:lnTo>
                    <a:pt x="247865" y="475589"/>
                  </a:lnTo>
                  <a:lnTo>
                    <a:pt x="285991" y="475589"/>
                  </a:lnTo>
                  <a:lnTo>
                    <a:pt x="285991" y="399669"/>
                  </a:lnTo>
                  <a:lnTo>
                    <a:pt x="362254" y="399669"/>
                  </a:lnTo>
                  <a:lnTo>
                    <a:pt x="362254" y="475589"/>
                  </a:lnTo>
                  <a:lnTo>
                    <a:pt x="648258" y="475589"/>
                  </a:lnTo>
                  <a:lnTo>
                    <a:pt x="648258" y="399669"/>
                  </a:lnTo>
                  <a:lnTo>
                    <a:pt x="648258" y="399465"/>
                  </a:lnTo>
                  <a:lnTo>
                    <a:pt x="648258" y="361607"/>
                  </a:lnTo>
                  <a:lnTo>
                    <a:pt x="57200" y="361607"/>
                  </a:lnTo>
                  <a:lnTo>
                    <a:pt x="57200" y="285483"/>
                  </a:lnTo>
                  <a:lnTo>
                    <a:pt x="133451" y="285483"/>
                  </a:lnTo>
                  <a:lnTo>
                    <a:pt x="133451" y="361403"/>
                  </a:lnTo>
                  <a:lnTo>
                    <a:pt x="171589" y="361403"/>
                  </a:lnTo>
                  <a:lnTo>
                    <a:pt x="171589" y="285483"/>
                  </a:lnTo>
                  <a:lnTo>
                    <a:pt x="247865" y="285483"/>
                  </a:lnTo>
                  <a:lnTo>
                    <a:pt x="247865" y="361403"/>
                  </a:lnTo>
                  <a:lnTo>
                    <a:pt x="285991" y="361403"/>
                  </a:lnTo>
                  <a:lnTo>
                    <a:pt x="285991" y="285483"/>
                  </a:lnTo>
                  <a:lnTo>
                    <a:pt x="362254" y="285483"/>
                  </a:lnTo>
                  <a:lnTo>
                    <a:pt x="362254" y="361403"/>
                  </a:lnTo>
                  <a:lnTo>
                    <a:pt x="400392" y="361403"/>
                  </a:lnTo>
                  <a:lnTo>
                    <a:pt x="400392" y="285483"/>
                  </a:lnTo>
                  <a:lnTo>
                    <a:pt x="476643" y="285483"/>
                  </a:lnTo>
                  <a:lnTo>
                    <a:pt x="476643" y="361403"/>
                  </a:lnTo>
                  <a:lnTo>
                    <a:pt x="514794" y="361403"/>
                  </a:lnTo>
                  <a:lnTo>
                    <a:pt x="514794" y="285483"/>
                  </a:lnTo>
                  <a:lnTo>
                    <a:pt x="591058" y="285483"/>
                  </a:lnTo>
                  <a:lnTo>
                    <a:pt x="591058" y="361403"/>
                  </a:lnTo>
                  <a:lnTo>
                    <a:pt x="648258" y="361403"/>
                  </a:lnTo>
                  <a:lnTo>
                    <a:pt x="648258" y="285483"/>
                  </a:lnTo>
                  <a:lnTo>
                    <a:pt x="648258" y="285292"/>
                  </a:lnTo>
                  <a:lnTo>
                    <a:pt x="648258" y="247408"/>
                  </a:lnTo>
                  <a:lnTo>
                    <a:pt x="57200" y="247408"/>
                  </a:lnTo>
                  <a:lnTo>
                    <a:pt x="57200" y="171284"/>
                  </a:lnTo>
                  <a:lnTo>
                    <a:pt x="133451" y="171284"/>
                  </a:lnTo>
                  <a:lnTo>
                    <a:pt x="133451" y="247218"/>
                  </a:lnTo>
                  <a:lnTo>
                    <a:pt x="171589" y="247218"/>
                  </a:lnTo>
                  <a:lnTo>
                    <a:pt x="171589" y="171284"/>
                  </a:lnTo>
                  <a:lnTo>
                    <a:pt x="247865" y="171284"/>
                  </a:lnTo>
                  <a:lnTo>
                    <a:pt x="247865" y="247218"/>
                  </a:lnTo>
                  <a:lnTo>
                    <a:pt x="285991" y="247218"/>
                  </a:lnTo>
                  <a:lnTo>
                    <a:pt x="285991" y="171284"/>
                  </a:lnTo>
                  <a:lnTo>
                    <a:pt x="362254" y="171284"/>
                  </a:lnTo>
                  <a:lnTo>
                    <a:pt x="362254" y="247218"/>
                  </a:lnTo>
                  <a:lnTo>
                    <a:pt x="400392" y="247218"/>
                  </a:lnTo>
                  <a:lnTo>
                    <a:pt x="400392" y="171284"/>
                  </a:lnTo>
                  <a:lnTo>
                    <a:pt x="476643" y="171284"/>
                  </a:lnTo>
                  <a:lnTo>
                    <a:pt x="476643" y="247218"/>
                  </a:lnTo>
                  <a:lnTo>
                    <a:pt x="514794" y="247218"/>
                  </a:lnTo>
                  <a:lnTo>
                    <a:pt x="514794" y="171284"/>
                  </a:lnTo>
                  <a:lnTo>
                    <a:pt x="591058" y="171284"/>
                  </a:lnTo>
                  <a:lnTo>
                    <a:pt x="591058" y="247218"/>
                  </a:lnTo>
                  <a:lnTo>
                    <a:pt x="648258" y="247218"/>
                  </a:lnTo>
                  <a:lnTo>
                    <a:pt x="648258" y="171284"/>
                  </a:lnTo>
                  <a:lnTo>
                    <a:pt x="648258" y="171094"/>
                  </a:lnTo>
                  <a:lnTo>
                    <a:pt x="648258" y="133223"/>
                  </a:lnTo>
                  <a:lnTo>
                    <a:pt x="171589" y="133223"/>
                  </a:lnTo>
                  <a:lnTo>
                    <a:pt x="171589" y="57086"/>
                  </a:lnTo>
                  <a:lnTo>
                    <a:pt x="247865" y="57086"/>
                  </a:lnTo>
                  <a:lnTo>
                    <a:pt x="247865" y="133045"/>
                  </a:lnTo>
                  <a:lnTo>
                    <a:pt x="285991" y="133045"/>
                  </a:lnTo>
                  <a:lnTo>
                    <a:pt x="285991" y="57086"/>
                  </a:lnTo>
                  <a:lnTo>
                    <a:pt x="362254" y="57086"/>
                  </a:lnTo>
                  <a:lnTo>
                    <a:pt x="362254" y="133045"/>
                  </a:lnTo>
                  <a:lnTo>
                    <a:pt x="400392" y="133045"/>
                  </a:lnTo>
                  <a:lnTo>
                    <a:pt x="400392" y="57086"/>
                  </a:lnTo>
                  <a:lnTo>
                    <a:pt x="476643" y="57086"/>
                  </a:lnTo>
                  <a:lnTo>
                    <a:pt x="476643" y="133045"/>
                  </a:lnTo>
                  <a:lnTo>
                    <a:pt x="514794" y="133045"/>
                  </a:lnTo>
                  <a:lnTo>
                    <a:pt x="514794" y="57086"/>
                  </a:lnTo>
                  <a:lnTo>
                    <a:pt x="591058" y="57086"/>
                  </a:lnTo>
                  <a:lnTo>
                    <a:pt x="591058" y="133045"/>
                  </a:lnTo>
                  <a:lnTo>
                    <a:pt x="648258" y="133045"/>
                  </a:lnTo>
                  <a:lnTo>
                    <a:pt x="648258" y="57086"/>
                  </a:lnTo>
                  <a:lnTo>
                    <a:pt x="648258" y="56921"/>
                  </a:lnTo>
                  <a:lnTo>
                    <a:pt x="648258" y="0"/>
                  </a:lnTo>
                  <a:close/>
                </a:path>
              </a:pathLst>
            </a:custGeom>
            <a:solidFill>
              <a:srgbClr val="1F28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0200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0860" rIns="0" bIns="0" rtlCol="0">
            <a:spAutoFit/>
          </a:bodyPr>
          <a:lstStyle/>
          <a:p>
            <a:pPr marL="1235710" marR="5080">
              <a:lnSpc>
                <a:spcPts val="3560"/>
              </a:lnSpc>
              <a:spcBef>
                <a:spcPts val="550"/>
              </a:spcBef>
            </a:pPr>
            <a:r>
              <a:rPr sz="3300" spc="-5" dirty="0"/>
              <a:t>Does Title </a:t>
            </a:r>
            <a:r>
              <a:rPr sz="3300" dirty="0"/>
              <a:t>IX apply </a:t>
            </a:r>
            <a:r>
              <a:rPr sz="3300" spc="-5" dirty="0"/>
              <a:t>to sexual  harassment in other</a:t>
            </a:r>
            <a:r>
              <a:rPr sz="3300" spc="-55" dirty="0"/>
              <a:t> </a:t>
            </a:r>
            <a:r>
              <a:rPr sz="3300" spc="-5" dirty="0"/>
              <a:t>countries?</a:t>
            </a:r>
            <a:endParaRPr sz="3300"/>
          </a:p>
        </p:txBody>
      </p:sp>
      <p:sp>
        <p:nvSpPr>
          <p:cNvPr id="5" name="object 5"/>
          <p:cNvSpPr txBox="1"/>
          <p:nvPr/>
        </p:nvSpPr>
        <p:spPr>
          <a:xfrm>
            <a:off x="1624075" y="1301750"/>
            <a:ext cx="6823709" cy="17811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42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30" dirty="0">
                <a:latin typeface="Arial"/>
                <a:cs typeface="Arial"/>
              </a:rPr>
              <a:t>No </a:t>
            </a:r>
            <a:r>
              <a:rPr sz="2400" spc="-140" dirty="0">
                <a:latin typeface="Arial"/>
                <a:cs typeface="Arial"/>
              </a:rPr>
              <a:t>–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70" dirty="0">
                <a:latin typeface="Arial"/>
                <a:cs typeface="Arial"/>
              </a:rPr>
              <a:t>Department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120" dirty="0">
                <a:latin typeface="Arial"/>
                <a:cs typeface="Arial"/>
              </a:rPr>
              <a:t>Education </a:t>
            </a:r>
            <a:r>
              <a:rPr sz="2400" spc="-45" dirty="0">
                <a:latin typeface="Arial"/>
                <a:cs typeface="Arial"/>
              </a:rPr>
              <a:t>interprets </a:t>
            </a:r>
            <a:r>
              <a:rPr sz="2400" spc="-55" dirty="0">
                <a:latin typeface="Arial"/>
                <a:cs typeface="Arial"/>
              </a:rPr>
              <a:t>Title</a:t>
            </a:r>
            <a:r>
              <a:rPr sz="2400" spc="-490" dirty="0">
                <a:latin typeface="Arial"/>
                <a:cs typeface="Arial"/>
              </a:rPr>
              <a:t> </a:t>
            </a:r>
            <a:r>
              <a:rPr sz="2400" spc="-215" dirty="0">
                <a:latin typeface="Arial"/>
                <a:cs typeface="Arial"/>
              </a:rPr>
              <a:t>IX 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90" dirty="0">
                <a:latin typeface="Arial"/>
                <a:cs typeface="Arial"/>
              </a:rPr>
              <a:t>apply </a:t>
            </a:r>
            <a:r>
              <a:rPr sz="2400" spc="-65" dirty="0">
                <a:latin typeface="Arial"/>
                <a:cs typeface="Arial"/>
              </a:rPr>
              <a:t>only </a:t>
            </a:r>
            <a:r>
              <a:rPr sz="2400" dirty="0">
                <a:latin typeface="Arial"/>
                <a:cs typeface="Arial"/>
              </a:rPr>
              <a:t>within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20" dirty="0">
                <a:latin typeface="Arial"/>
                <a:cs typeface="Arial"/>
              </a:rPr>
              <a:t>geographic </a:t>
            </a:r>
            <a:r>
              <a:rPr sz="2400" spc="-95" dirty="0">
                <a:latin typeface="Arial"/>
                <a:cs typeface="Arial"/>
              </a:rPr>
              <a:t>boundaries </a:t>
            </a:r>
            <a:r>
              <a:rPr sz="2400" spc="-10" dirty="0">
                <a:latin typeface="Arial"/>
                <a:cs typeface="Arial"/>
              </a:rPr>
              <a:t>of 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60" dirty="0">
                <a:latin typeface="Arial"/>
                <a:cs typeface="Arial"/>
              </a:rPr>
              <a:t>United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States</a:t>
            </a:r>
            <a:endParaRPr sz="2400">
              <a:latin typeface="Arial"/>
              <a:cs typeface="Arial"/>
            </a:endParaRPr>
          </a:p>
          <a:p>
            <a:pPr marL="355600" marR="314960" indent="-342900">
              <a:lnSpc>
                <a:spcPts val="2590"/>
              </a:lnSpc>
              <a:spcBef>
                <a:spcPts val="58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70" dirty="0">
                <a:latin typeface="Arial"/>
                <a:cs typeface="Arial"/>
              </a:rPr>
              <a:t>Other </a:t>
            </a:r>
            <a:r>
              <a:rPr sz="2400" spc="-75" dirty="0">
                <a:latin typeface="Arial"/>
                <a:cs typeface="Arial"/>
              </a:rPr>
              <a:t>countries </a:t>
            </a:r>
            <a:r>
              <a:rPr sz="2400" spc="-145" dirty="0">
                <a:latin typeface="Arial"/>
                <a:cs typeface="Arial"/>
              </a:rPr>
              <a:t>may </a:t>
            </a:r>
            <a:r>
              <a:rPr sz="2400" spc="-150" dirty="0">
                <a:latin typeface="Arial"/>
                <a:cs typeface="Arial"/>
              </a:rPr>
              <a:t>have </a:t>
            </a:r>
            <a:r>
              <a:rPr sz="2400" spc="-125" dirty="0">
                <a:latin typeface="Arial"/>
                <a:cs typeface="Arial"/>
              </a:rPr>
              <a:t>laws </a:t>
            </a:r>
            <a:r>
              <a:rPr sz="2400" spc="-5" dirty="0">
                <a:latin typeface="Arial"/>
                <a:cs typeface="Arial"/>
              </a:rPr>
              <a:t>that </a:t>
            </a:r>
            <a:r>
              <a:rPr sz="2400" spc="-105" dirty="0">
                <a:latin typeface="Arial"/>
                <a:cs typeface="Arial"/>
              </a:rPr>
              <a:t>govern</a:t>
            </a:r>
            <a:r>
              <a:rPr sz="2400" spc="-38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sexual  </a:t>
            </a:r>
            <a:r>
              <a:rPr sz="2400" spc="-120" dirty="0">
                <a:latin typeface="Arial"/>
                <a:cs typeface="Arial"/>
              </a:rPr>
              <a:t>harassment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 descr="Globe"/>
          <p:cNvGrpSpPr/>
          <p:nvPr/>
        </p:nvGrpSpPr>
        <p:grpSpPr>
          <a:xfrm>
            <a:off x="2000107" y="3171685"/>
            <a:ext cx="1534160" cy="1524000"/>
            <a:chOff x="2000107" y="3171685"/>
            <a:chExt cx="1534160" cy="1524000"/>
          </a:xfrm>
        </p:grpSpPr>
        <p:sp>
          <p:nvSpPr>
            <p:cNvPr id="7" name="object 7"/>
            <p:cNvSpPr/>
            <p:nvPr/>
          </p:nvSpPr>
          <p:spPr>
            <a:xfrm>
              <a:off x="2000107" y="3171685"/>
              <a:ext cx="1534160" cy="1524000"/>
            </a:xfrm>
            <a:custGeom>
              <a:avLst/>
              <a:gdLst/>
              <a:ahLst/>
              <a:cxnLst/>
              <a:rect l="l" t="t" r="r" b="b"/>
              <a:pathLst>
                <a:path w="1534160" h="1524000">
                  <a:moveTo>
                    <a:pt x="909850" y="12699"/>
                  </a:moveTo>
                  <a:lnTo>
                    <a:pt x="623735" y="12699"/>
                  </a:lnTo>
                  <a:lnTo>
                    <a:pt x="670555" y="0"/>
                  </a:lnTo>
                  <a:lnTo>
                    <a:pt x="863030" y="0"/>
                  </a:lnTo>
                  <a:lnTo>
                    <a:pt x="909850" y="12699"/>
                  </a:lnTo>
                  <a:close/>
                </a:path>
                <a:path w="1534160" h="1524000">
                  <a:moveTo>
                    <a:pt x="863030" y="1523999"/>
                  </a:moveTo>
                  <a:lnTo>
                    <a:pt x="670555" y="1523999"/>
                  </a:lnTo>
                  <a:lnTo>
                    <a:pt x="533140" y="1485899"/>
                  </a:lnTo>
                  <a:lnTo>
                    <a:pt x="447201" y="1460499"/>
                  </a:lnTo>
                  <a:lnTo>
                    <a:pt x="406202" y="1435099"/>
                  </a:lnTo>
                  <a:lnTo>
                    <a:pt x="366635" y="1409699"/>
                  </a:lnTo>
                  <a:lnTo>
                    <a:pt x="328591" y="1384299"/>
                  </a:lnTo>
                  <a:lnTo>
                    <a:pt x="292159" y="1358899"/>
                  </a:lnTo>
                  <a:lnTo>
                    <a:pt x="257428" y="1333499"/>
                  </a:lnTo>
                  <a:lnTo>
                    <a:pt x="224488" y="1295399"/>
                  </a:lnTo>
                  <a:lnTo>
                    <a:pt x="193429" y="1269999"/>
                  </a:lnTo>
                  <a:lnTo>
                    <a:pt x="164340" y="1231899"/>
                  </a:lnTo>
                  <a:lnTo>
                    <a:pt x="137311" y="1193799"/>
                  </a:lnTo>
                  <a:lnTo>
                    <a:pt x="112430" y="1155699"/>
                  </a:lnTo>
                  <a:lnTo>
                    <a:pt x="89789" y="1117599"/>
                  </a:lnTo>
                  <a:lnTo>
                    <a:pt x="69476" y="1079499"/>
                  </a:lnTo>
                  <a:lnTo>
                    <a:pt x="51581" y="1041399"/>
                  </a:lnTo>
                  <a:lnTo>
                    <a:pt x="36193" y="990599"/>
                  </a:lnTo>
                  <a:lnTo>
                    <a:pt x="23402" y="952499"/>
                  </a:lnTo>
                  <a:lnTo>
                    <a:pt x="13298" y="901699"/>
                  </a:lnTo>
                  <a:lnTo>
                    <a:pt x="5970" y="850899"/>
                  </a:lnTo>
                  <a:lnTo>
                    <a:pt x="1507" y="812799"/>
                  </a:lnTo>
                  <a:lnTo>
                    <a:pt x="0" y="761999"/>
                  </a:lnTo>
                  <a:lnTo>
                    <a:pt x="1507" y="711199"/>
                  </a:lnTo>
                  <a:lnTo>
                    <a:pt x="5970" y="660399"/>
                  </a:lnTo>
                  <a:lnTo>
                    <a:pt x="13298" y="622299"/>
                  </a:lnTo>
                  <a:lnTo>
                    <a:pt x="23402" y="571499"/>
                  </a:lnTo>
                  <a:lnTo>
                    <a:pt x="36193" y="520699"/>
                  </a:lnTo>
                  <a:lnTo>
                    <a:pt x="51581" y="482599"/>
                  </a:lnTo>
                  <a:lnTo>
                    <a:pt x="69476" y="444499"/>
                  </a:lnTo>
                  <a:lnTo>
                    <a:pt x="89789" y="393699"/>
                  </a:lnTo>
                  <a:lnTo>
                    <a:pt x="112430" y="355599"/>
                  </a:lnTo>
                  <a:lnTo>
                    <a:pt x="137311" y="317499"/>
                  </a:lnTo>
                  <a:lnTo>
                    <a:pt x="164340" y="279399"/>
                  </a:lnTo>
                  <a:lnTo>
                    <a:pt x="193429" y="253999"/>
                  </a:lnTo>
                  <a:lnTo>
                    <a:pt x="224488" y="215899"/>
                  </a:lnTo>
                  <a:lnTo>
                    <a:pt x="257428" y="190499"/>
                  </a:lnTo>
                  <a:lnTo>
                    <a:pt x="292159" y="152399"/>
                  </a:lnTo>
                  <a:lnTo>
                    <a:pt x="328591" y="126999"/>
                  </a:lnTo>
                  <a:lnTo>
                    <a:pt x="366635" y="101599"/>
                  </a:lnTo>
                  <a:lnTo>
                    <a:pt x="406202" y="88899"/>
                  </a:lnTo>
                  <a:lnTo>
                    <a:pt x="447201" y="63499"/>
                  </a:lnTo>
                  <a:lnTo>
                    <a:pt x="489543" y="50799"/>
                  </a:lnTo>
                  <a:lnTo>
                    <a:pt x="533140" y="25399"/>
                  </a:lnTo>
                  <a:lnTo>
                    <a:pt x="577900" y="12699"/>
                  </a:lnTo>
                  <a:lnTo>
                    <a:pt x="955685" y="12699"/>
                  </a:lnTo>
                  <a:lnTo>
                    <a:pt x="1000445" y="25399"/>
                  </a:lnTo>
                  <a:lnTo>
                    <a:pt x="1044042" y="50799"/>
                  </a:lnTo>
                  <a:lnTo>
                    <a:pt x="1086384" y="63499"/>
                  </a:lnTo>
                  <a:lnTo>
                    <a:pt x="1106884" y="76199"/>
                  </a:lnTo>
                  <a:lnTo>
                    <a:pt x="670069" y="76199"/>
                  </a:lnTo>
                  <a:lnTo>
                    <a:pt x="577406" y="101599"/>
                  </a:lnTo>
                  <a:lnTo>
                    <a:pt x="489751" y="126999"/>
                  </a:lnTo>
                  <a:lnTo>
                    <a:pt x="448096" y="152399"/>
                  </a:lnTo>
                  <a:lnTo>
                    <a:pt x="408049" y="177799"/>
                  </a:lnTo>
                  <a:lnTo>
                    <a:pt x="369728" y="203199"/>
                  </a:lnTo>
                  <a:lnTo>
                    <a:pt x="333250" y="228599"/>
                  </a:lnTo>
                  <a:lnTo>
                    <a:pt x="298735" y="253999"/>
                  </a:lnTo>
                  <a:lnTo>
                    <a:pt x="266300" y="292099"/>
                  </a:lnTo>
                  <a:lnTo>
                    <a:pt x="236065" y="330199"/>
                  </a:lnTo>
                  <a:lnTo>
                    <a:pt x="208147" y="368299"/>
                  </a:lnTo>
                  <a:lnTo>
                    <a:pt x="182665" y="406399"/>
                  </a:lnTo>
                  <a:lnTo>
                    <a:pt x="159737" y="444499"/>
                  </a:lnTo>
                  <a:lnTo>
                    <a:pt x="139483" y="482599"/>
                  </a:lnTo>
                  <a:lnTo>
                    <a:pt x="122019" y="520699"/>
                  </a:lnTo>
                  <a:lnTo>
                    <a:pt x="107465" y="571499"/>
                  </a:lnTo>
                  <a:lnTo>
                    <a:pt x="95939" y="609599"/>
                  </a:lnTo>
                  <a:lnTo>
                    <a:pt x="87560" y="660399"/>
                  </a:lnTo>
                  <a:lnTo>
                    <a:pt x="82446" y="711199"/>
                  </a:lnTo>
                  <a:lnTo>
                    <a:pt x="80715" y="761999"/>
                  </a:lnTo>
                  <a:lnTo>
                    <a:pt x="82446" y="812799"/>
                  </a:lnTo>
                  <a:lnTo>
                    <a:pt x="87560" y="850899"/>
                  </a:lnTo>
                  <a:lnTo>
                    <a:pt x="95939" y="901699"/>
                  </a:lnTo>
                  <a:lnTo>
                    <a:pt x="107465" y="952499"/>
                  </a:lnTo>
                  <a:lnTo>
                    <a:pt x="122019" y="990599"/>
                  </a:lnTo>
                  <a:lnTo>
                    <a:pt x="139483" y="1041399"/>
                  </a:lnTo>
                  <a:lnTo>
                    <a:pt x="159737" y="1079499"/>
                  </a:lnTo>
                  <a:lnTo>
                    <a:pt x="182665" y="1117599"/>
                  </a:lnTo>
                  <a:lnTo>
                    <a:pt x="208147" y="1155699"/>
                  </a:lnTo>
                  <a:lnTo>
                    <a:pt x="236065" y="1193799"/>
                  </a:lnTo>
                  <a:lnTo>
                    <a:pt x="266300" y="1231899"/>
                  </a:lnTo>
                  <a:lnTo>
                    <a:pt x="298735" y="1257299"/>
                  </a:lnTo>
                  <a:lnTo>
                    <a:pt x="333250" y="1282699"/>
                  </a:lnTo>
                  <a:lnTo>
                    <a:pt x="369728" y="1320799"/>
                  </a:lnTo>
                  <a:lnTo>
                    <a:pt x="408049" y="1346199"/>
                  </a:lnTo>
                  <a:lnTo>
                    <a:pt x="448096" y="1358899"/>
                  </a:lnTo>
                  <a:lnTo>
                    <a:pt x="489751" y="1384299"/>
                  </a:lnTo>
                  <a:lnTo>
                    <a:pt x="532893" y="1396999"/>
                  </a:lnTo>
                  <a:lnTo>
                    <a:pt x="577406" y="1422399"/>
                  </a:lnTo>
                  <a:lnTo>
                    <a:pt x="623171" y="1422399"/>
                  </a:lnTo>
                  <a:lnTo>
                    <a:pt x="717983" y="1447799"/>
                  </a:lnTo>
                  <a:lnTo>
                    <a:pt x="1106884" y="1447799"/>
                  </a:lnTo>
                  <a:lnTo>
                    <a:pt x="1086384" y="1460499"/>
                  </a:lnTo>
                  <a:lnTo>
                    <a:pt x="1000445" y="1485899"/>
                  </a:lnTo>
                  <a:lnTo>
                    <a:pt x="863030" y="1523999"/>
                  </a:lnTo>
                  <a:close/>
                </a:path>
                <a:path w="1534160" h="1524000">
                  <a:moveTo>
                    <a:pt x="728453" y="457199"/>
                  </a:moveTo>
                  <a:lnTo>
                    <a:pt x="692131" y="457199"/>
                  </a:lnTo>
                  <a:lnTo>
                    <a:pt x="684060" y="444499"/>
                  </a:lnTo>
                  <a:lnTo>
                    <a:pt x="682042" y="444499"/>
                  </a:lnTo>
                  <a:lnTo>
                    <a:pt x="665899" y="393699"/>
                  </a:lnTo>
                  <a:lnTo>
                    <a:pt x="458562" y="393699"/>
                  </a:lnTo>
                  <a:lnTo>
                    <a:pt x="462661" y="380999"/>
                  </a:lnTo>
                  <a:lnTo>
                    <a:pt x="464111" y="380999"/>
                  </a:lnTo>
                  <a:lnTo>
                    <a:pt x="464111" y="355599"/>
                  </a:lnTo>
                  <a:lnTo>
                    <a:pt x="465561" y="342899"/>
                  </a:lnTo>
                  <a:lnTo>
                    <a:pt x="476029" y="342899"/>
                  </a:lnTo>
                  <a:lnTo>
                    <a:pt x="484290" y="330199"/>
                  </a:lnTo>
                  <a:lnTo>
                    <a:pt x="524647" y="330199"/>
                  </a:lnTo>
                  <a:lnTo>
                    <a:pt x="575094" y="304799"/>
                  </a:lnTo>
                  <a:lnTo>
                    <a:pt x="581148" y="292099"/>
                  </a:lnTo>
                  <a:lnTo>
                    <a:pt x="682546" y="292099"/>
                  </a:lnTo>
                  <a:lnTo>
                    <a:pt x="694906" y="279399"/>
                  </a:lnTo>
                  <a:lnTo>
                    <a:pt x="704238" y="266699"/>
                  </a:lnTo>
                  <a:lnTo>
                    <a:pt x="746614" y="190499"/>
                  </a:lnTo>
                  <a:lnTo>
                    <a:pt x="978670" y="190499"/>
                  </a:lnTo>
                  <a:lnTo>
                    <a:pt x="1043242" y="126999"/>
                  </a:lnTo>
                  <a:lnTo>
                    <a:pt x="955875" y="101599"/>
                  </a:lnTo>
                  <a:lnTo>
                    <a:pt x="863576" y="76199"/>
                  </a:lnTo>
                  <a:lnTo>
                    <a:pt x="1106884" y="76199"/>
                  </a:lnTo>
                  <a:lnTo>
                    <a:pt x="1127384" y="88899"/>
                  </a:lnTo>
                  <a:lnTo>
                    <a:pt x="1166950" y="101599"/>
                  </a:lnTo>
                  <a:lnTo>
                    <a:pt x="1204994" y="126999"/>
                  </a:lnTo>
                  <a:lnTo>
                    <a:pt x="1241426" y="152399"/>
                  </a:lnTo>
                  <a:lnTo>
                    <a:pt x="1276157" y="190499"/>
                  </a:lnTo>
                  <a:lnTo>
                    <a:pt x="1309097" y="215899"/>
                  </a:lnTo>
                  <a:lnTo>
                    <a:pt x="1340156" y="253999"/>
                  </a:lnTo>
                  <a:lnTo>
                    <a:pt x="1369245" y="279399"/>
                  </a:lnTo>
                  <a:lnTo>
                    <a:pt x="1396274" y="317499"/>
                  </a:lnTo>
                  <a:lnTo>
                    <a:pt x="1421155" y="355599"/>
                  </a:lnTo>
                  <a:lnTo>
                    <a:pt x="1443796" y="393699"/>
                  </a:lnTo>
                  <a:lnTo>
                    <a:pt x="1459031" y="431799"/>
                  </a:lnTo>
                  <a:lnTo>
                    <a:pt x="748632" y="431799"/>
                  </a:lnTo>
                  <a:lnTo>
                    <a:pt x="744596" y="444499"/>
                  </a:lnTo>
                  <a:lnTo>
                    <a:pt x="728453" y="457199"/>
                  </a:lnTo>
                  <a:close/>
                </a:path>
                <a:path w="1534160" h="1524000">
                  <a:moveTo>
                    <a:pt x="661106" y="253999"/>
                  </a:moveTo>
                  <a:lnTo>
                    <a:pt x="564122" y="253999"/>
                  </a:lnTo>
                  <a:lnTo>
                    <a:pt x="544826" y="241299"/>
                  </a:lnTo>
                  <a:lnTo>
                    <a:pt x="539151" y="215899"/>
                  </a:lnTo>
                  <a:lnTo>
                    <a:pt x="562987" y="190499"/>
                  </a:lnTo>
                  <a:lnTo>
                    <a:pt x="599876" y="177799"/>
                  </a:lnTo>
                  <a:lnTo>
                    <a:pt x="647738" y="152399"/>
                  </a:lnTo>
                  <a:lnTo>
                    <a:pt x="698626" y="139699"/>
                  </a:lnTo>
                  <a:lnTo>
                    <a:pt x="806393" y="139699"/>
                  </a:lnTo>
                  <a:lnTo>
                    <a:pt x="841927" y="165099"/>
                  </a:lnTo>
                  <a:lnTo>
                    <a:pt x="899972" y="190499"/>
                  </a:lnTo>
                  <a:lnTo>
                    <a:pt x="708274" y="190499"/>
                  </a:lnTo>
                  <a:lnTo>
                    <a:pt x="702221" y="203199"/>
                  </a:lnTo>
                  <a:lnTo>
                    <a:pt x="698185" y="203199"/>
                  </a:lnTo>
                  <a:lnTo>
                    <a:pt x="675988" y="241299"/>
                  </a:lnTo>
                  <a:lnTo>
                    <a:pt x="669209" y="241299"/>
                  </a:lnTo>
                  <a:lnTo>
                    <a:pt x="661106" y="253999"/>
                  </a:lnTo>
                  <a:close/>
                </a:path>
                <a:path w="1534160" h="1524000">
                  <a:moveTo>
                    <a:pt x="466129" y="495299"/>
                  </a:moveTo>
                  <a:lnTo>
                    <a:pt x="368766" y="495299"/>
                  </a:lnTo>
                  <a:lnTo>
                    <a:pt x="364668" y="482599"/>
                  </a:lnTo>
                  <a:lnTo>
                    <a:pt x="363217" y="482599"/>
                  </a:lnTo>
                  <a:lnTo>
                    <a:pt x="363217" y="457199"/>
                  </a:lnTo>
                  <a:lnTo>
                    <a:pt x="367253" y="457199"/>
                  </a:lnTo>
                  <a:lnTo>
                    <a:pt x="391468" y="419099"/>
                  </a:lnTo>
                  <a:lnTo>
                    <a:pt x="398246" y="406399"/>
                  </a:lnTo>
                  <a:lnTo>
                    <a:pt x="406349" y="406399"/>
                  </a:lnTo>
                  <a:lnTo>
                    <a:pt x="415587" y="393699"/>
                  </a:lnTo>
                  <a:lnTo>
                    <a:pt x="665899" y="393699"/>
                  </a:lnTo>
                  <a:lnTo>
                    <a:pt x="651774" y="406399"/>
                  </a:lnTo>
                  <a:lnTo>
                    <a:pt x="647738" y="419099"/>
                  </a:lnTo>
                  <a:lnTo>
                    <a:pt x="539119" y="419099"/>
                  </a:lnTo>
                  <a:lnTo>
                    <a:pt x="532719" y="431799"/>
                  </a:lnTo>
                  <a:lnTo>
                    <a:pt x="466129" y="495299"/>
                  </a:lnTo>
                  <a:close/>
                </a:path>
                <a:path w="1534160" h="1524000">
                  <a:moveTo>
                    <a:pt x="640171" y="495299"/>
                  </a:moveTo>
                  <a:lnTo>
                    <a:pt x="603912" y="495299"/>
                  </a:lnTo>
                  <a:lnTo>
                    <a:pt x="601327" y="482599"/>
                  </a:lnTo>
                  <a:lnTo>
                    <a:pt x="589219" y="431799"/>
                  </a:lnTo>
                  <a:lnTo>
                    <a:pt x="586634" y="431799"/>
                  </a:lnTo>
                  <a:lnTo>
                    <a:pt x="582157" y="419099"/>
                  </a:lnTo>
                  <a:lnTo>
                    <a:pt x="645720" y="419099"/>
                  </a:lnTo>
                  <a:lnTo>
                    <a:pt x="645720" y="482599"/>
                  </a:lnTo>
                  <a:lnTo>
                    <a:pt x="644270" y="482599"/>
                  </a:lnTo>
                  <a:lnTo>
                    <a:pt x="640171" y="495299"/>
                  </a:lnTo>
                  <a:close/>
                </a:path>
                <a:path w="1534160" h="1524000">
                  <a:moveTo>
                    <a:pt x="1506985" y="558799"/>
                  </a:moveTo>
                  <a:lnTo>
                    <a:pt x="883073" y="558799"/>
                  </a:lnTo>
                  <a:lnTo>
                    <a:pt x="888149" y="546099"/>
                  </a:lnTo>
                  <a:lnTo>
                    <a:pt x="891901" y="546099"/>
                  </a:lnTo>
                  <a:lnTo>
                    <a:pt x="897955" y="520699"/>
                  </a:lnTo>
                  <a:lnTo>
                    <a:pt x="899657" y="507999"/>
                  </a:lnTo>
                  <a:lnTo>
                    <a:pt x="896441" y="507999"/>
                  </a:lnTo>
                  <a:lnTo>
                    <a:pt x="889442" y="495299"/>
                  </a:lnTo>
                  <a:lnTo>
                    <a:pt x="792520" y="495299"/>
                  </a:lnTo>
                  <a:lnTo>
                    <a:pt x="788422" y="482599"/>
                  </a:lnTo>
                  <a:lnTo>
                    <a:pt x="786971" y="482599"/>
                  </a:lnTo>
                  <a:lnTo>
                    <a:pt x="786971" y="457199"/>
                  </a:lnTo>
                  <a:lnTo>
                    <a:pt x="785521" y="444499"/>
                  </a:lnTo>
                  <a:lnTo>
                    <a:pt x="775053" y="444499"/>
                  </a:lnTo>
                  <a:lnTo>
                    <a:pt x="766793" y="431799"/>
                  </a:lnTo>
                  <a:lnTo>
                    <a:pt x="1459031" y="431799"/>
                  </a:lnTo>
                  <a:lnTo>
                    <a:pt x="1464109" y="444499"/>
                  </a:lnTo>
                  <a:lnTo>
                    <a:pt x="1482004" y="482599"/>
                  </a:lnTo>
                  <a:lnTo>
                    <a:pt x="1497392" y="520699"/>
                  </a:lnTo>
                  <a:lnTo>
                    <a:pt x="1506985" y="558799"/>
                  </a:lnTo>
                  <a:close/>
                </a:path>
                <a:path w="1534160" h="1524000">
                  <a:moveTo>
                    <a:pt x="806393" y="1320799"/>
                  </a:moveTo>
                  <a:lnTo>
                    <a:pt x="709031" y="1320799"/>
                  </a:lnTo>
                  <a:lnTo>
                    <a:pt x="697901" y="1308099"/>
                  </a:lnTo>
                  <a:lnTo>
                    <a:pt x="688095" y="1295399"/>
                  </a:lnTo>
                  <a:lnTo>
                    <a:pt x="629577" y="1231899"/>
                  </a:lnTo>
                  <a:lnTo>
                    <a:pt x="618983" y="1219199"/>
                  </a:lnTo>
                  <a:lnTo>
                    <a:pt x="611416" y="1206499"/>
                  </a:lnTo>
                  <a:lnTo>
                    <a:pt x="606876" y="1181099"/>
                  </a:lnTo>
                  <a:lnTo>
                    <a:pt x="605362" y="1168399"/>
                  </a:lnTo>
                  <a:lnTo>
                    <a:pt x="605362" y="1041399"/>
                  </a:lnTo>
                  <a:lnTo>
                    <a:pt x="598844" y="977899"/>
                  </a:lnTo>
                  <a:lnTo>
                    <a:pt x="580889" y="939799"/>
                  </a:lnTo>
                  <a:lnTo>
                    <a:pt x="553898" y="914399"/>
                  </a:lnTo>
                  <a:lnTo>
                    <a:pt x="520270" y="888999"/>
                  </a:lnTo>
                  <a:lnTo>
                    <a:pt x="482407" y="888999"/>
                  </a:lnTo>
                  <a:lnTo>
                    <a:pt x="442709" y="876299"/>
                  </a:lnTo>
                  <a:lnTo>
                    <a:pt x="362313" y="876299"/>
                  </a:lnTo>
                  <a:lnTo>
                    <a:pt x="328704" y="850899"/>
                  </a:lnTo>
                  <a:lnTo>
                    <a:pt x="303617" y="825499"/>
                  </a:lnTo>
                  <a:lnTo>
                    <a:pt x="287926" y="787399"/>
                  </a:lnTo>
                  <a:lnTo>
                    <a:pt x="282502" y="736599"/>
                  </a:lnTo>
                  <a:lnTo>
                    <a:pt x="282901" y="711199"/>
                  </a:lnTo>
                  <a:lnTo>
                    <a:pt x="291919" y="660399"/>
                  </a:lnTo>
                  <a:lnTo>
                    <a:pt x="304425" y="622299"/>
                  </a:lnTo>
                  <a:lnTo>
                    <a:pt x="324853" y="584199"/>
                  </a:lnTo>
                  <a:lnTo>
                    <a:pt x="355146" y="558799"/>
                  </a:lnTo>
                  <a:lnTo>
                    <a:pt x="397247" y="533399"/>
                  </a:lnTo>
                  <a:lnTo>
                    <a:pt x="453100" y="520699"/>
                  </a:lnTo>
                  <a:lnTo>
                    <a:pt x="553907" y="520699"/>
                  </a:lnTo>
                  <a:lnTo>
                    <a:pt x="626802" y="546099"/>
                  </a:lnTo>
                  <a:lnTo>
                    <a:pt x="653791" y="558799"/>
                  </a:lnTo>
                  <a:lnTo>
                    <a:pt x="1506985" y="558799"/>
                  </a:lnTo>
                  <a:lnTo>
                    <a:pt x="1510183" y="571499"/>
                  </a:lnTo>
                  <a:lnTo>
                    <a:pt x="1512709" y="584199"/>
                  </a:lnTo>
                  <a:lnTo>
                    <a:pt x="1092175" y="584199"/>
                  </a:lnTo>
                  <a:lnTo>
                    <a:pt x="1085113" y="596899"/>
                  </a:lnTo>
                  <a:lnTo>
                    <a:pt x="889473" y="596899"/>
                  </a:lnTo>
                  <a:lnTo>
                    <a:pt x="882568" y="609599"/>
                  </a:lnTo>
                  <a:lnTo>
                    <a:pt x="879825" y="622299"/>
                  </a:lnTo>
                  <a:lnTo>
                    <a:pt x="881812" y="622299"/>
                  </a:lnTo>
                  <a:lnTo>
                    <a:pt x="922201" y="698499"/>
                  </a:lnTo>
                  <a:lnTo>
                    <a:pt x="955212" y="749299"/>
                  </a:lnTo>
                  <a:lnTo>
                    <a:pt x="998438" y="787399"/>
                  </a:lnTo>
                  <a:lnTo>
                    <a:pt x="1069474" y="825499"/>
                  </a:lnTo>
                  <a:lnTo>
                    <a:pt x="1075181" y="825499"/>
                  </a:lnTo>
                  <a:lnTo>
                    <a:pt x="1077293" y="838199"/>
                  </a:lnTo>
                  <a:lnTo>
                    <a:pt x="1076001" y="850899"/>
                  </a:lnTo>
                  <a:lnTo>
                    <a:pt x="1071492" y="850899"/>
                  </a:lnTo>
                  <a:lnTo>
                    <a:pt x="964544" y="965199"/>
                  </a:lnTo>
                  <a:lnTo>
                    <a:pt x="956599" y="965199"/>
                  </a:lnTo>
                  <a:lnTo>
                    <a:pt x="950924" y="977899"/>
                  </a:lnTo>
                  <a:lnTo>
                    <a:pt x="947519" y="990599"/>
                  </a:lnTo>
                  <a:lnTo>
                    <a:pt x="946384" y="1003299"/>
                  </a:lnTo>
                  <a:lnTo>
                    <a:pt x="946384" y="1092199"/>
                  </a:lnTo>
                  <a:lnTo>
                    <a:pt x="945658" y="1104899"/>
                  </a:lnTo>
                  <a:lnTo>
                    <a:pt x="943609" y="1117599"/>
                  </a:lnTo>
                  <a:lnTo>
                    <a:pt x="940425" y="1130299"/>
                  </a:lnTo>
                  <a:lnTo>
                    <a:pt x="936294" y="1142999"/>
                  </a:lnTo>
                  <a:lnTo>
                    <a:pt x="895937" y="1219199"/>
                  </a:lnTo>
                  <a:lnTo>
                    <a:pt x="891333" y="1231899"/>
                  </a:lnTo>
                  <a:lnTo>
                    <a:pt x="886352" y="1244599"/>
                  </a:lnTo>
                  <a:lnTo>
                    <a:pt x="880613" y="1244599"/>
                  </a:lnTo>
                  <a:lnTo>
                    <a:pt x="873740" y="1257299"/>
                  </a:lnTo>
                  <a:lnTo>
                    <a:pt x="825311" y="1308099"/>
                  </a:lnTo>
                  <a:lnTo>
                    <a:pt x="816703" y="1308099"/>
                  </a:lnTo>
                  <a:lnTo>
                    <a:pt x="806393" y="1320799"/>
                  </a:lnTo>
                  <a:close/>
                </a:path>
                <a:path w="1534160" h="1524000">
                  <a:moveTo>
                    <a:pt x="869704" y="558799"/>
                  </a:moveTo>
                  <a:lnTo>
                    <a:pt x="675988" y="558799"/>
                  </a:lnTo>
                  <a:lnTo>
                    <a:pt x="758721" y="533399"/>
                  </a:lnTo>
                  <a:lnTo>
                    <a:pt x="772846" y="533399"/>
                  </a:lnTo>
                  <a:lnTo>
                    <a:pt x="869704" y="558799"/>
                  </a:lnTo>
                  <a:close/>
                </a:path>
                <a:path w="1534160" h="1524000">
                  <a:moveTo>
                    <a:pt x="1377957" y="812799"/>
                  </a:moveTo>
                  <a:lnTo>
                    <a:pt x="1323632" y="812799"/>
                  </a:lnTo>
                  <a:lnTo>
                    <a:pt x="1317673" y="800099"/>
                  </a:lnTo>
                  <a:lnTo>
                    <a:pt x="1259154" y="660399"/>
                  </a:lnTo>
                  <a:lnTo>
                    <a:pt x="1253195" y="660399"/>
                  </a:lnTo>
                  <a:lnTo>
                    <a:pt x="1244777" y="647699"/>
                  </a:lnTo>
                  <a:lnTo>
                    <a:pt x="1234467" y="647699"/>
                  </a:lnTo>
                  <a:lnTo>
                    <a:pt x="1222833" y="634999"/>
                  </a:lnTo>
                  <a:lnTo>
                    <a:pt x="1180457" y="634999"/>
                  </a:lnTo>
                  <a:lnTo>
                    <a:pt x="1107814" y="584199"/>
                  </a:lnTo>
                  <a:lnTo>
                    <a:pt x="1512709" y="584199"/>
                  </a:lnTo>
                  <a:lnTo>
                    <a:pt x="1520287" y="622299"/>
                  </a:lnTo>
                  <a:lnTo>
                    <a:pt x="1527616" y="660399"/>
                  </a:lnTo>
                  <a:lnTo>
                    <a:pt x="1528731" y="673099"/>
                  </a:lnTo>
                  <a:lnTo>
                    <a:pt x="1442781" y="673099"/>
                  </a:lnTo>
                  <a:lnTo>
                    <a:pt x="1396370" y="711199"/>
                  </a:lnTo>
                  <a:lnTo>
                    <a:pt x="1390316" y="723899"/>
                  </a:lnTo>
                  <a:lnTo>
                    <a:pt x="1388299" y="723899"/>
                  </a:lnTo>
                  <a:lnTo>
                    <a:pt x="1388299" y="787399"/>
                  </a:lnTo>
                  <a:lnTo>
                    <a:pt x="1385492" y="800099"/>
                  </a:lnTo>
                  <a:lnTo>
                    <a:pt x="1377957" y="812799"/>
                  </a:lnTo>
                  <a:close/>
                </a:path>
                <a:path w="1534160" h="1524000">
                  <a:moveTo>
                    <a:pt x="1066763" y="761999"/>
                  </a:moveTo>
                  <a:lnTo>
                    <a:pt x="1035612" y="761999"/>
                  </a:lnTo>
                  <a:lnTo>
                    <a:pt x="1023063" y="749299"/>
                  </a:lnTo>
                  <a:lnTo>
                    <a:pt x="908044" y="596899"/>
                  </a:lnTo>
                  <a:lnTo>
                    <a:pt x="1077546" y="596899"/>
                  </a:lnTo>
                  <a:lnTo>
                    <a:pt x="1075969" y="609599"/>
                  </a:lnTo>
                  <a:lnTo>
                    <a:pt x="1077041" y="622299"/>
                  </a:lnTo>
                  <a:lnTo>
                    <a:pt x="1085617" y="622299"/>
                  </a:lnTo>
                  <a:lnTo>
                    <a:pt x="1146153" y="660399"/>
                  </a:lnTo>
                  <a:lnTo>
                    <a:pt x="1152995" y="673099"/>
                  </a:lnTo>
                  <a:lnTo>
                    <a:pt x="1155486" y="685799"/>
                  </a:lnTo>
                  <a:lnTo>
                    <a:pt x="1153815" y="685799"/>
                  </a:lnTo>
                  <a:lnTo>
                    <a:pt x="1148171" y="698499"/>
                  </a:lnTo>
                  <a:lnTo>
                    <a:pt x="1081581" y="749299"/>
                  </a:lnTo>
                  <a:lnTo>
                    <a:pt x="1066763" y="761999"/>
                  </a:lnTo>
                  <a:close/>
                </a:path>
                <a:path w="1534160" h="1524000">
                  <a:moveTo>
                    <a:pt x="1106884" y="1447799"/>
                  </a:moveTo>
                  <a:lnTo>
                    <a:pt x="815602" y="1447799"/>
                  </a:lnTo>
                  <a:lnTo>
                    <a:pt x="910405" y="1422399"/>
                  </a:lnTo>
                  <a:lnTo>
                    <a:pt x="956158" y="1422399"/>
                  </a:lnTo>
                  <a:lnTo>
                    <a:pt x="1000650" y="1396999"/>
                  </a:lnTo>
                  <a:lnTo>
                    <a:pt x="1043763" y="1384299"/>
                  </a:lnTo>
                  <a:lnTo>
                    <a:pt x="1085375" y="1358899"/>
                  </a:lnTo>
                  <a:lnTo>
                    <a:pt x="1125366" y="1346199"/>
                  </a:lnTo>
                  <a:lnTo>
                    <a:pt x="1163616" y="1320799"/>
                  </a:lnTo>
                  <a:lnTo>
                    <a:pt x="1200003" y="1282699"/>
                  </a:lnTo>
                  <a:lnTo>
                    <a:pt x="1234409" y="1257299"/>
                  </a:lnTo>
                  <a:lnTo>
                    <a:pt x="1266712" y="1231899"/>
                  </a:lnTo>
                  <a:lnTo>
                    <a:pt x="1296792" y="1193799"/>
                  </a:lnTo>
                  <a:lnTo>
                    <a:pt x="1324528" y="1155699"/>
                  </a:lnTo>
                  <a:lnTo>
                    <a:pt x="1349801" y="1117599"/>
                  </a:lnTo>
                  <a:lnTo>
                    <a:pt x="1372489" y="1079499"/>
                  </a:lnTo>
                  <a:lnTo>
                    <a:pt x="1392473" y="1041399"/>
                  </a:lnTo>
                  <a:lnTo>
                    <a:pt x="1409632" y="990599"/>
                  </a:lnTo>
                  <a:lnTo>
                    <a:pt x="1423845" y="952499"/>
                  </a:lnTo>
                  <a:lnTo>
                    <a:pt x="1434992" y="901699"/>
                  </a:lnTo>
                  <a:lnTo>
                    <a:pt x="1442953" y="850899"/>
                  </a:lnTo>
                  <a:lnTo>
                    <a:pt x="1447608" y="812799"/>
                  </a:lnTo>
                  <a:lnTo>
                    <a:pt x="1448835" y="761999"/>
                  </a:lnTo>
                  <a:lnTo>
                    <a:pt x="1448456" y="736599"/>
                  </a:lnTo>
                  <a:lnTo>
                    <a:pt x="1447321" y="723899"/>
                  </a:lnTo>
                  <a:lnTo>
                    <a:pt x="1445430" y="698499"/>
                  </a:lnTo>
                  <a:lnTo>
                    <a:pt x="1442781" y="673099"/>
                  </a:lnTo>
                  <a:lnTo>
                    <a:pt x="1528731" y="673099"/>
                  </a:lnTo>
                  <a:lnTo>
                    <a:pt x="1532078" y="711199"/>
                  </a:lnTo>
                  <a:lnTo>
                    <a:pt x="1533586" y="761999"/>
                  </a:lnTo>
                  <a:lnTo>
                    <a:pt x="1532078" y="812799"/>
                  </a:lnTo>
                  <a:lnTo>
                    <a:pt x="1527616" y="850899"/>
                  </a:lnTo>
                  <a:lnTo>
                    <a:pt x="1520287" y="901699"/>
                  </a:lnTo>
                  <a:lnTo>
                    <a:pt x="1510183" y="952499"/>
                  </a:lnTo>
                  <a:lnTo>
                    <a:pt x="1497392" y="990599"/>
                  </a:lnTo>
                  <a:lnTo>
                    <a:pt x="1482004" y="1041399"/>
                  </a:lnTo>
                  <a:lnTo>
                    <a:pt x="1464109" y="1079499"/>
                  </a:lnTo>
                  <a:lnTo>
                    <a:pt x="1443796" y="1117599"/>
                  </a:lnTo>
                  <a:lnTo>
                    <a:pt x="1421155" y="1155699"/>
                  </a:lnTo>
                  <a:lnTo>
                    <a:pt x="1396274" y="1193799"/>
                  </a:lnTo>
                  <a:lnTo>
                    <a:pt x="1369245" y="1231899"/>
                  </a:lnTo>
                  <a:lnTo>
                    <a:pt x="1340156" y="1269999"/>
                  </a:lnTo>
                  <a:lnTo>
                    <a:pt x="1309097" y="1295399"/>
                  </a:lnTo>
                  <a:lnTo>
                    <a:pt x="1276157" y="1333499"/>
                  </a:lnTo>
                  <a:lnTo>
                    <a:pt x="1241426" y="1358899"/>
                  </a:lnTo>
                  <a:lnTo>
                    <a:pt x="1204994" y="1384299"/>
                  </a:lnTo>
                  <a:lnTo>
                    <a:pt x="1166950" y="1409699"/>
                  </a:lnTo>
                  <a:lnTo>
                    <a:pt x="1127384" y="1435099"/>
                  </a:lnTo>
                  <a:lnTo>
                    <a:pt x="1106884" y="1447799"/>
                  </a:lnTo>
                  <a:close/>
                </a:path>
                <a:path w="1534160" h="1524000">
                  <a:moveTo>
                    <a:pt x="1353995" y="825499"/>
                  </a:moveTo>
                  <a:lnTo>
                    <a:pt x="1342360" y="825499"/>
                  </a:lnTo>
                  <a:lnTo>
                    <a:pt x="1332050" y="812799"/>
                  </a:lnTo>
                  <a:lnTo>
                    <a:pt x="1367016" y="812799"/>
                  </a:lnTo>
                  <a:lnTo>
                    <a:pt x="1353995" y="825499"/>
                  </a:lnTo>
                  <a:close/>
                </a:path>
              </a:pathLst>
            </a:custGeom>
            <a:solidFill>
              <a:srgbClr val="D2D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71396" y="3421432"/>
              <a:ext cx="92822" cy="1127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 descr="Globe"/>
          <p:cNvGrpSpPr/>
          <p:nvPr/>
        </p:nvGrpSpPr>
        <p:grpSpPr>
          <a:xfrm>
            <a:off x="4057507" y="3154921"/>
            <a:ext cx="1534160" cy="1524000"/>
            <a:chOff x="4057507" y="3154921"/>
            <a:chExt cx="1534160" cy="1524000"/>
          </a:xfrm>
        </p:grpSpPr>
        <p:sp>
          <p:nvSpPr>
            <p:cNvPr id="10" name="object 10"/>
            <p:cNvSpPr/>
            <p:nvPr/>
          </p:nvSpPr>
          <p:spPr>
            <a:xfrm>
              <a:off x="4057507" y="3154921"/>
              <a:ext cx="1534160" cy="1524000"/>
            </a:xfrm>
            <a:custGeom>
              <a:avLst/>
              <a:gdLst/>
              <a:ahLst/>
              <a:cxnLst/>
              <a:rect l="l" t="t" r="r" b="b"/>
              <a:pathLst>
                <a:path w="1534160" h="1524000">
                  <a:moveTo>
                    <a:pt x="909850" y="12699"/>
                  </a:moveTo>
                  <a:lnTo>
                    <a:pt x="623735" y="12699"/>
                  </a:lnTo>
                  <a:lnTo>
                    <a:pt x="670555" y="0"/>
                  </a:lnTo>
                  <a:lnTo>
                    <a:pt x="863030" y="0"/>
                  </a:lnTo>
                  <a:lnTo>
                    <a:pt x="909850" y="12699"/>
                  </a:lnTo>
                  <a:close/>
                </a:path>
                <a:path w="1534160" h="1524000">
                  <a:moveTo>
                    <a:pt x="863030" y="1523999"/>
                  </a:moveTo>
                  <a:lnTo>
                    <a:pt x="670555" y="1523999"/>
                  </a:lnTo>
                  <a:lnTo>
                    <a:pt x="533140" y="1485899"/>
                  </a:lnTo>
                  <a:lnTo>
                    <a:pt x="447201" y="1460499"/>
                  </a:lnTo>
                  <a:lnTo>
                    <a:pt x="406202" y="1435099"/>
                  </a:lnTo>
                  <a:lnTo>
                    <a:pt x="366635" y="1409699"/>
                  </a:lnTo>
                  <a:lnTo>
                    <a:pt x="328591" y="1384299"/>
                  </a:lnTo>
                  <a:lnTo>
                    <a:pt x="292159" y="1358899"/>
                  </a:lnTo>
                  <a:lnTo>
                    <a:pt x="257428" y="1333499"/>
                  </a:lnTo>
                  <a:lnTo>
                    <a:pt x="224488" y="1295399"/>
                  </a:lnTo>
                  <a:lnTo>
                    <a:pt x="193429" y="1269999"/>
                  </a:lnTo>
                  <a:lnTo>
                    <a:pt x="164340" y="1231899"/>
                  </a:lnTo>
                  <a:lnTo>
                    <a:pt x="137311" y="1193799"/>
                  </a:lnTo>
                  <a:lnTo>
                    <a:pt x="112430" y="1155699"/>
                  </a:lnTo>
                  <a:lnTo>
                    <a:pt x="89789" y="1117599"/>
                  </a:lnTo>
                  <a:lnTo>
                    <a:pt x="69476" y="1079499"/>
                  </a:lnTo>
                  <a:lnTo>
                    <a:pt x="51581" y="1041399"/>
                  </a:lnTo>
                  <a:lnTo>
                    <a:pt x="36193" y="990599"/>
                  </a:lnTo>
                  <a:lnTo>
                    <a:pt x="23402" y="952499"/>
                  </a:lnTo>
                  <a:lnTo>
                    <a:pt x="13298" y="901699"/>
                  </a:lnTo>
                  <a:lnTo>
                    <a:pt x="5970" y="850899"/>
                  </a:lnTo>
                  <a:lnTo>
                    <a:pt x="1507" y="812799"/>
                  </a:lnTo>
                  <a:lnTo>
                    <a:pt x="0" y="761999"/>
                  </a:lnTo>
                  <a:lnTo>
                    <a:pt x="1507" y="711199"/>
                  </a:lnTo>
                  <a:lnTo>
                    <a:pt x="5970" y="660399"/>
                  </a:lnTo>
                  <a:lnTo>
                    <a:pt x="13298" y="622299"/>
                  </a:lnTo>
                  <a:lnTo>
                    <a:pt x="23402" y="571499"/>
                  </a:lnTo>
                  <a:lnTo>
                    <a:pt x="36193" y="520699"/>
                  </a:lnTo>
                  <a:lnTo>
                    <a:pt x="51581" y="482599"/>
                  </a:lnTo>
                  <a:lnTo>
                    <a:pt x="69476" y="444499"/>
                  </a:lnTo>
                  <a:lnTo>
                    <a:pt x="89789" y="393699"/>
                  </a:lnTo>
                  <a:lnTo>
                    <a:pt x="112430" y="355599"/>
                  </a:lnTo>
                  <a:lnTo>
                    <a:pt x="137311" y="317499"/>
                  </a:lnTo>
                  <a:lnTo>
                    <a:pt x="164340" y="279399"/>
                  </a:lnTo>
                  <a:lnTo>
                    <a:pt x="193429" y="253999"/>
                  </a:lnTo>
                  <a:lnTo>
                    <a:pt x="224488" y="215899"/>
                  </a:lnTo>
                  <a:lnTo>
                    <a:pt x="257428" y="190499"/>
                  </a:lnTo>
                  <a:lnTo>
                    <a:pt x="292159" y="152399"/>
                  </a:lnTo>
                  <a:lnTo>
                    <a:pt x="328591" y="126999"/>
                  </a:lnTo>
                  <a:lnTo>
                    <a:pt x="366635" y="101599"/>
                  </a:lnTo>
                  <a:lnTo>
                    <a:pt x="406202" y="88899"/>
                  </a:lnTo>
                  <a:lnTo>
                    <a:pt x="447201" y="63499"/>
                  </a:lnTo>
                  <a:lnTo>
                    <a:pt x="489543" y="50799"/>
                  </a:lnTo>
                  <a:lnTo>
                    <a:pt x="533140" y="25399"/>
                  </a:lnTo>
                  <a:lnTo>
                    <a:pt x="577900" y="12699"/>
                  </a:lnTo>
                  <a:lnTo>
                    <a:pt x="955685" y="12699"/>
                  </a:lnTo>
                  <a:lnTo>
                    <a:pt x="1000445" y="25399"/>
                  </a:lnTo>
                  <a:lnTo>
                    <a:pt x="1044042" y="50799"/>
                  </a:lnTo>
                  <a:lnTo>
                    <a:pt x="1086384" y="63499"/>
                  </a:lnTo>
                  <a:lnTo>
                    <a:pt x="1127384" y="88899"/>
                  </a:lnTo>
                  <a:lnTo>
                    <a:pt x="863651" y="88899"/>
                  </a:lnTo>
                  <a:lnTo>
                    <a:pt x="734507" y="152399"/>
                  </a:lnTo>
                  <a:lnTo>
                    <a:pt x="728453" y="152399"/>
                  </a:lnTo>
                  <a:lnTo>
                    <a:pt x="726435" y="165099"/>
                  </a:lnTo>
                  <a:lnTo>
                    <a:pt x="726435" y="215899"/>
                  </a:lnTo>
                  <a:lnTo>
                    <a:pt x="727885" y="228599"/>
                  </a:lnTo>
                  <a:lnTo>
                    <a:pt x="738353" y="228599"/>
                  </a:lnTo>
                  <a:lnTo>
                    <a:pt x="746614" y="241299"/>
                  </a:lnTo>
                  <a:lnTo>
                    <a:pt x="807150" y="241299"/>
                  </a:lnTo>
                  <a:lnTo>
                    <a:pt x="827329" y="253999"/>
                  </a:lnTo>
                  <a:lnTo>
                    <a:pt x="1081077" y="253999"/>
                  </a:lnTo>
                  <a:lnTo>
                    <a:pt x="1123957" y="279399"/>
                  </a:lnTo>
                  <a:lnTo>
                    <a:pt x="1133321" y="292099"/>
                  </a:lnTo>
                  <a:lnTo>
                    <a:pt x="262323" y="292099"/>
                  </a:lnTo>
                  <a:lnTo>
                    <a:pt x="229779" y="330199"/>
                  </a:lnTo>
                  <a:lnTo>
                    <a:pt x="200044" y="368299"/>
                  </a:lnTo>
                  <a:lnTo>
                    <a:pt x="173262" y="419099"/>
                  </a:lnTo>
                  <a:lnTo>
                    <a:pt x="149581" y="457199"/>
                  </a:lnTo>
                  <a:lnTo>
                    <a:pt x="129144" y="507999"/>
                  </a:lnTo>
                  <a:lnTo>
                    <a:pt x="112097" y="558799"/>
                  </a:lnTo>
                  <a:lnTo>
                    <a:pt x="98585" y="596899"/>
                  </a:lnTo>
                  <a:lnTo>
                    <a:pt x="88754" y="647699"/>
                  </a:lnTo>
                  <a:lnTo>
                    <a:pt x="82749" y="711199"/>
                  </a:lnTo>
                  <a:lnTo>
                    <a:pt x="80715" y="761999"/>
                  </a:lnTo>
                  <a:lnTo>
                    <a:pt x="82446" y="812799"/>
                  </a:lnTo>
                  <a:lnTo>
                    <a:pt x="87561" y="850899"/>
                  </a:lnTo>
                  <a:lnTo>
                    <a:pt x="95944" y="901699"/>
                  </a:lnTo>
                  <a:lnTo>
                    <a:pt x="107476" y="952499"/>
                  </a:lnTo>
                  <a:lnTo>
                    <a:pt x="122040" y="990599"/>
                  </a:lnTo>
                  <a:lnTo>
                    <a:pt x="139518" y="1041399"/>
                  </a:lnTo>
                  <a:lnTo>
                    <a:pt x="159794" y="1079499"/>
                  </a:lnTo>
                  <a:lnTo>
                    <a:pt x="182750" y="1117599"/>
                  </a:lnTo>
                  <a:lnTo>
                    <a:pt x="208268" y="1155699"/>
                  </a:lnTo>
                  <a:lnTo>
                    <a:pt x="236231" y="1193799"/>
                  </a:lnTo>
                  <a:lnTo>
                    <a:pt x="266521" y="1219199"/>
                  </a:lnTo>
                  <a:lnTo>
                    <a:pt x="299021" y="1257299"/>
                  </a:lnTo>
                  <a:lnTo>
                    <a:pt x="333615" y="1282699"/>
                  </a:lnTo>
                  <a:lnTo>
                    <a:pt x="370183" y="1320799"/>
                  </a:lnTo>
                  <a:lnTo>
                    <a:pt x="408609" y="1346199"/>
                  </a:lnTo>
                  <a:lnTo>
                    <a:pt x="448776" y="1358899"/>
                  </a:lnTo>
                  <a:lnTo>
                    <a:pt x="490565" y="1384299"/>
                  </a:lnTo>
                  <a:lnTo>
                    <a:pt x="578544" y="1409699"/>
                  </a:lnTo>
                  <a:lnTo>
                    <a:pt x="671605" y="1435099"/>
                  </a:lnTo>
                  <a:lnTo>
                    <a:pt x="1127384" y="1435099"/>
                  </a:lnTo>
                  <a:lnTo>
                    <a:pt x="1086384" y="1460499"/>
                  </a:lnTo>
                  <a:lnTo>
                    <a:pt x="1000445" y="1485899"/>
                  </a:lnTo>
                  <a:lnTo>
                    <a:pt x="863030" y="1523999"/>
                  </a:lnTo>
                  <a:close/>
                </a:path>
                <a:path w="1534160" h="1524000">
                  <a:moveTo>
                    <a:pt x="967130" y="126999"/>
                  </a:moveTo>
                  <a:lnTo>
                    <a:pt x="883829" y="126999"/>
                  </a:lnTo>
                  <a:lnTo>
                    <a:pt x="863651" y="88899"/>
                  </a:lnTo>
                  <a:lnTo>
                    <a:pt x="1127384" y="88899"/>
                  </a:lnTo>
                  <a:lnTo>
                    <a:pt x="1166950" y="101599"/>
                  </a:lnTo>
                  <a:lnTo>
                    <a:pt x="968580" y="101599"/>
                  </a:lnTo>
                  <a:lnTo>
                    <a:pt x="968580" y="114299"/>
                  </a:lnTo>
                  <a:lnTo>
                    <a:pt x="967130" y="126999"/>
                  </a:lnTo>
                  <a:close/>
                </a:path>
                <a:path w="1534160" h="1524000">
                  <a:moveTo>
                    <a:pt x="1185972" y="1396999"/>
                  </a:moveTo>
                  <a:lnTo>
                    <a:pt x="1025081" y="1396999"/>
                  </a:lnTo>
                  <a:lnTo>
                    <a:pt x="1068461" y="1371599"/>
                  </a:lnTo>
                  <a:lnTo>
                    <a:pt x="1110205" y="1346199"/>
                  </a:lnTo>
                  <a:lnTo>
                    <a:pt x="1150185" y="1320799"/>
                  </a:lnTo>
                  <a:lnTo>
                    <a:pt x="1188272" y="1295399"/>
                  </a:lnTo>
                  <a:lnTo>
                    <a:pt x="1224338" y="1269999"/>
                  </a:lnTo>
                  <a:lnTo>
                    <a:pt x="1258256" y="1231899"/>
                  </a:lnTo>
                  <a:lnTo>
                    <a:pt x="1289896" y="1206499"/>
                  </a:lnTo>
                  <a:lnTo>
                    <a:pt x="1319131" y="1168399"/>
                  </a:lnTo>
                  <a:lnTo>
                    <a:pt x="1345833" y="1130299"/>
                  </a:lnTo>
                  <a:lnTo>
                    <a:pt x="1369874" y="1079499"/>
                  </a:lnTo>
                  <a:lnTo>
                    <a:pt x="1391124" y="1041399"/>
                  </a:lnTo>
                  <a:lnTo>
                    <a:pt x="1409457" y="1003299"/>
                  </a:lnTo>
                  <a:lnTo>
                    <a:pt x="1424744" y="952499"/>
                  </a:lnTo>
                  <a:lnTo>
                    <a:pt x="1436857" y="901699"/>
                  </a:lnTo>
                  <a:lnTo>
                    <a:pt x="1445668" y="863599"/>
                  </a:lnTo>
                  <a:lnTo>
                    <a:pt x="1451049" y="812799"/>
                  </a:lnTo>
                  <a:lnTo>
                    <a:pt x="1452871" y="761999"/>
                  </a:lnTo>
                  <a:lnTo>
                    <a:pt x="1451005" y="711199"/>
                  </a:lnTo>
                  <a:lnTo>
                    <a:pt x="1445497" y="660399"/>
                  </a:lnTo>
                  <a:lnTo>
                    <a:pt x="1436475" y="609599"/>
                  </a:lnTo>
                  <a:lnTo>
                    <a:pt x="1424072" y="558799"/>
                  </a:lnTo>
                  <a:lnTo>
                    <a:pt x="1408418" y="520699"/>
                  </a:lnTo>
                  <a:lnTo>
                    <a:pt x="1389644" y="469899"/>
                  </a:lnTo>
                  <a:lnTo>
                    <a:pt x="1367880" y="431799"/>
                  </a:lnTo>
                  <a:lnTo>
                    <a:pt x="1343258" y="393699"/>
                  </a:lnTo>
                  <a:lnTo>
                    <a:pt x="1315907" y="342899"/>
                  </a:lnTo>
                  <a:lnTo>
                    <a:pt x="1285960" y="317499"/>
                  </a:lnTo>
                  <a:lnTo>
                    <a:pt x="1253546" y="279399"/>
                  </a:lnTo>
                  <a:lnTo>
                    <a:pt x="1218797" y="241299"/>
                  </a:lnTo>
                  <a:lnTo>
                    <a:pt x="1181843" y="215899"/>
                  </a:lnTo>
                  <a:lnTo>
                    <a:pt x="1142815" y="190499"/>
                  </a:lnTo>
                  <a:lnTo>
                    <a:pt x="1101844" y="165099"/>
                  </a:lnTo>
                  <a:lnTo>
                    <a:pt x="1059061" y="139699"/>
                  </a:lnTo>
                  <a:lnTo>
                    <a:pt x="1014596" y="114299"/>
                  </a:lnTo>
                  <a:lnTo>
                    <a:pt x="968580" y="101599"/>
                  </a:lnTo>
                  <a:lnTo>
                    <a:pt x="1166950" y="101599"/>
                  </a:lnTo>
                  <a:lnTo>
                    <a:pt x="1204994" y="126999"/>
                  </a:lnTo>
                  <a:lnTo>
                    <a:pt x="1241426" y="152399"/>
                  </a:lnTo>
                  <a:lnTo>
                    <a:pt x="1276157" y="190499"/>
                  </a:lnTo>
                  <a:lnTo>
                    <a:pt x="1309097" y="215899"/>
                  </a:lnTo>
                  <a:lnTo>
                    <a:pt x="1340156" y="253999"/>
                  </a:lnTo>
                  <a:lnTo>
                    <a:pt x="1369245" y="279399"/>
                  </a:lnTo>
                  <a:lnTo>
                    <a:pt x="1396274" y="317499"/>
                  </a:lnTo>
                  <a:lnTo>
                    <a:pt x="1421155" y="355599"/>
                  </a:lnTo>
                  <a:lnTo>
                    <a:pt x="1443796" y="393699"/>
                  </a:lnTo>
                  <a:lnTo>
                    <a:pt x="1464109" y="444499"/>
                  </a:lnTo>
                  <a:lnTo>
                    <a:pt x="1482004" y="482599"/>
                  </a:lnTo>
                  <a:lnTo>
                    <a:pt x="1497392" y="520699"/>
                  </a:lnTo>
                  <a:lnTo>
                    <a:pt x="1510183" y="571499"/>
                  </a:lnTo>
                  <a:lnTo>
                    <a:pt x="1520287" y="622299"/>
                  </a:lnTo>
                  <a:lnTo>
                    <a:pt x="1527616" y="660399"/>
                  </a:lnTo>
                  <a:lnTo>
                    <a:pt x="1532078" y="711199"/>
                  </a:lnTo>
                  <a:lnTo>
                    <a:pt x="1533586" y="761999"/>
                  </a:lnTo>
                  <a:lnTo>
                    <a:pt x="1532078" y="812799"/>
                  </a:lnTo>
                  <a:lnTo>
                    <a:pt x="1527616" y="850899"/>
                  </a:lnTo>
                  <a:lnTo>
                    <a:pt x="1520287" y="901699"/>
                  </a:lnTo>
                  <a:lnTo>
                    <a:pt x="1510183" y="952499"/>
                  </a:lnTo>
                  <a:lnTo>
                    <a:pt x="1497392" y="990599"/>
                  </a:lnTo>
                  <a:lnTo>
                    <a:pt x="1482004" y="1041399"/>
                  </a:lnTo>
                  <a:lnTo>
                    <a:pt x="1464109" y="1079499"/>
                  </a:lnTo>
                  <a:lnTo>
                    <a:pt x="1443796" y="1117599"/>
                  </a:lnTo>
                  <a:lnTo>
                    <a:pt x="1421155" y="1155699"/>
                  </a:lnTo>
                  <a:lnTo>
                    <a:pt x="1396274" y="1193799"/>
                  </a:lnTo>
                  <a:lnTo>
                    <a:pt x="1369245" y="1231899"/>
                  </a:lnTo>
                  <a:lnTo>
                    <a:pt x="1340156" y="1269999"/>
                  </a:lnTo>
                  <a:lnTo>
                    <a:pt x="1309097" y="1295399"/>
                  </a:lnTo>
                  <a:lnTo>
                    <a:pt x="1276157" y="1333499"/>
                  </a:lnTo>
                  <a:lnTo>
                    <a:pt x="1241426" y="1358899"/>
                  </a:lnTo>
                  <a:lnTo>
                    <a:pt x="1204994" y="1384299"/>
                  </a:lnTo>
                  <a:lnTo>
                    <a:pt x="1185972" y="1396999"/>
                  </a:lnTo>
                  <a:close/>
                </a:path>
                <a:path w="1534160" h="1524000">
                  <a:moveTo>
                    <a:pt x="948401" y="139699"/>
                  </a:moveTo>
                  <a:lnTo>
                    <a:pt x="891901" y="139699"/>
                  </a:lnTo>
                  <a:lnTo>
                    <a:pt x="887865" y="126999"/>
                  </a:lnTo>
                  <a:lnTo>
                    <a:pt x="956662" y="126999"/>
                  </a:lnTo>
                  <a:lnTo>
                    <a:pt x="948401" y="139699"/>
                  </a:lnTo>
                  <a:close/>
                </a:path>
                <a:path w="1534160" h="1524000">
                  <a:moveTo>
                    <a:pt x="1081077" y="253999"/>
                  </a:moveTo>
                  <a:lnTo>
                    <a:pt x="862137" y="253999"/>
                  </a:lnTo>
                  <a:lnTo>
                    <a:pt x="866236" y="241299"/>
                  </a:lnTo>
                  <a:lnTo>
                    <a:pt x="867686" y="241299"/>
                  </a:lnTo>
                  <a:lnTo>
                    <a:pt x="867686" y="215899"/>
                  </a:lnTo>
                  <a:lnTo>
                    <a:pt x="870871" y="203199"/>
                  </a:lnTo>
                  <a:lnTo>
                    <a:pt x="879541" y="190499"/>
                  </a:lnTo>
                  <a:lnTo>
                    <a:pt x="892374" y="177799"/>
                  </a:lnTo>
                  <a:lnTo>
                    <a:pt x="952437" y="177799"/>
                  </a:lnTo>
                  <a:lnTo>
                    <a:pt x="1081077" y="253999"/>
                  </a:lnTo>
                  <a:close/>
                </a:path>
                <a:path w="1534160" h="1524000">
                  <a:moveTo>
                    <a:pt x="1130010" y="380999"/>
                  </a:moveTo>
                  <a:lnTo>
                    <a:pt x="1101571" y="380999"/>
                  </a:lnTo>
                  <a:lnTo>
                    <a:pt x="1095202" y="368299"/>
                  </a:lnTo>
                  <a:lnTo>
                    <a:pt x="1091103" y="368299"/>
                  </a:lnTo>
                  <a:lnTo>
                    <a:pt x="1088202" y="342899"/>
                  </a:lnTo>
                  <a:lnTo>
                    <a:pt x="1077735" y="342899"/>
                  </a:lnTo>
                  <a:lnTo>
                    <a:pt x="1069474" y="330199"/>
                  </a:lnTo>
                  <a:lnTo>
                    <a:pt x="297226" y="330199"/>
                  </a:lnTo>
                  <a:lnTo>
                    <a:pt x="287799" y="317499"/>
                  </a:lnTo>
                  <a:lnTo>
                    <a:pt x="275723" y="304799"/>
                  </a:lnTo>
                  <a:lnTo>
                    <a:pt x="262323" y="292099"/>
                  </a:lnTo>
                  <a:lnTo>
                    <a:pt x="1133321" y="292099"/>
                  </a:lnTo>
                  <a:lnTo>
                    <a:pt x="1139847" y="304799"/>
                  </a:lnTo>
                  <a:lnTo>
                    <a:pt x="1142969" y="304799"/>
                  </a:lnTo>
                  <a:lnTo>
                    <a:pt x="1142118" y="330199"/>
                  </a:lnTo>
                  <a:lnTo>
                    <a:pt x="1130010" y="380999"/>
                  </a:lnTo>
                  <a:close/>
                </a:path>
                <a:path w="1534160" h="1524000">
                  <a:moveTo>
                    <a:pt x="443932" y="660399"/>
                  </a:moveTo>
                  <a:lnTo>
                    <a:pt x="310752" y="482599"/>
                  </a:lnTo>
                  <a:lnTo>
                    <a:pt x="306937" y="482599"/>
                  </a:lnTo>
                  <a:lnTo>
                    <a:pt x="304447" y="469899"/>
                  </a:lnTo>
                  <a:lnTo>
                    <a:pt x="303091" y="469899"/>
                  </a:lnTo>
                  <a:lnTo>
                    <a:pt x="302681" y="457199"/>
                  </a:lnTo>
                  <a:lnTo>
                    <a:pt x="302681" y="330199"/>
                  </a:lnTo>
                  <a:lnTo>
                    <a:pt x="1057367" y="330199"/>
                  </a:lnTo>
                  <a:lnTo>
                    <a:pt x="1045796" y="342899"/>
                  </a:lnTo>
                  <a:lnTo>
                    <a:pt x="1038954" y="342899"/>
                  </a:lnTo>
                  <a:lnTo>
                    <a:pt x="1037787" y="355599"/>
                  </a:lnTo>
                  <a:lnTo>
                    <a:pt x="1043242" y="368299"/>
                  </a:lnTo>
                  <a:lnTo>
                    <a:pt x="1049295" y="380999"/>
                  </a:lnTo>
                  <a:lnTo>
                    <a:pt x="1049295" y="393699"/>
                  </a:lnTo>
                  <a:lnTo>
                    <a:pt x="1047845" y="406399"/>
                  </a:lnTo>
                  <a:lnTo>
                    <a:pt x="1043746" y="406399"/>
                  </a:lnTo>
                  <a:lnTo>
                    <a:pt x="1037377" y="419099"/>
                  </a:lnTo>
                  <a:lnTo>
                    <a:pt x="951176" y="419099"/>
                  </a:lnTo>
                  <a:lnTo>
                    <a:pt x="940046" y="431799"/>
                  </a:lnTo>
                  <a:lnTo>
                    <a:pt x="930241" y="444499"/>
                  </a:lnTo>
                  <a:lnTo>
                    <a:pt x="873740" y="507999"/>
                  </a:lnTo>
                  <a:lnTo>
                    <a:pt x="865669" y="533399"/>
                  </a:lnTo>
                  <a:lnTo>
                    <a:pt x="710670" y="533399"/>
                  </a:lnTo>
                  <a:lnTo>
                    <a:pt x="675988" y="546099"/>
                  </a:lnTo>
                  <a:lnTo>
                    <a:pt x="658647" y="558799"/>
                  </a:lnTo>
                  <a:lnTo>
                    <a:pt x="435356" y="558799"/>
                  </a:lnTo>
                  <a:lnTo>
                    <a:pt x="430816" y="571499"/>
                  </a:lnTo>
                  <a:lnTo>
                    <a:pt x="433843" y="584199"/>
                  </a:lnTo>
                  <a:lnTo>
                    <a:pt x="458057" y="622299"/>
                  </a:lnTo>
                  <a:lnTo>
                    <a:pt x="459981" y="634999"/>
                  </a:lnTo>
                  <a:lnTo>
                    <a:pt x="459823" y="634999"/>
                  </a:lnTo>
                  <a:lnTo>
                    <a:pt x="457774" y="647699"/>
                  </a:lnTo>
                  <a:lnTo>
                    <a:pt x="454022" y="647699"/>
                  </a:lnTo>
                  <a:lnTo>
                    <a:pt x="443932" y="660399"/>
                  </a:lnTo>
                  <a:close/>
                </a:path>
                <a:path w="1534160" h="1524000">
                  <a:moveTo>
                    <a:pt x="848958" y="609599"/>
                  </a:moveTo>
                  <a:lnTo>
                    <a:pt x="805700" y="609599"/>
                  </a:lnTo>
                  <a:lnTo>
                    <a:pt x="803114" y="596899"/>
                  </a:lnTo>
                  <a:lnTo>
                    <a:pt x="791007" y="546099"/>
                  </a:lnTo>
                  <a:lnTo>
                    <a:pt x="788422" y="546099"/>
                  </a:lnTo>
                  <a:lnTo>
                    <a:pt x="783945" y="533399"/>
                  </a:lnTo>
                  <a:lnTo>
                    <a:pt x="865669" y="533399"/>
                  </a:lnTo>
                  <a:lnTo>
                    <a:pt x="851543" y="596899"/>
                  </a:lnTo>
                  <a:lnTo>
                    <a:pt x="848958" y="609599"/>
                  </a:lnTo>
                  <a:close/>
                </a:path>
                <a:path w="1534160" h="1524000">
                  <a:moveTo>
                    <a:pt x="1127384" y="1435099"/>
                  </a:moveTo>
                  <a:lnTo>
                    <a:pt x="852048" y="1435099"/>
                  </a:lnTo>
                  <a:lnTo>
                    <a:pt x="892531" y="1422399"/>
                  </a:lnTo>
                  <a:lnTo>
                    <a:pt x="932258" y="1422399"/>
                  </a:lnTo>
                  <a:lnTo>
                    <a:pt x="936472" y="1384299"/>
                  </a:lnTo>
                  <a:lnTo>
                    <a:pt x="941266" y="1333499"/>
                  </a:lnTo>
                  <a:lnTo>
                    <a:pt x="945770" y="1282699"/>
                  </a:lnTo>
                  <a:lnTo>
                    <a:pt x="949112" y="1231899"/>
                  </a:lnTo>
                  <a:lnTo>
                    <a:pt x="950419" y="1181099"/>
                  </a:lnTo>
                  <a:lnTo>
                    <a:pt x="941451" y="1155699"/>
                  </a:lnTo>
                  <a:lnTo>
                    <a:pt x="919030" y="1142999"/>
                  </a:lnTo>
                  <a:lnTo>
                    <a:pt x="889883" y="1117599"/>
                  </a:lnTo>
                  <a:lnTo>
                    <a:pt x="860736" y="1079499"/>
                  </a:lnTo>
                  <a:lnTo>
                    <a:pt x="838315" y="1028699"/>
                  </a:lnTo>
                  <a:lnTo>
                    <a:pt x="829347" y="977899"/>
                  </a:lnTo>
                  <a:lnTo>
                    <a:pt x="829851" y="952499"/>
                  </a:lnTo>
                  <a:lnTo>
                    <a:pt x="833382" y="927099"/>
                  </a:lnTo>
                  <a:lnTo>
                    <a:pt x="842967" y="914399"/>
                  </a:lnTo>
                  <a:lnTo>
                    <a:pt x="861633" y="901699"/>
                  </a:lnTo>
                  <a:lnTo>
                    <a:pt x="862831" y="888999"/>
                  </a:lnTo>
                  <a:lnTo>
                    <a:pt x="860624" y="876299"/>
                  </a:lnTo>
                  <a:lnTo>
                    <a:pt x="855390" y="876299"/>
                  </a:lnTo>
                  <a:lnTo>
                    <a:pt x="847508" y="863599"/>
                  </a:lnTo>
                  <a:lnTo>
                    <a:pt x="797944" y="863599"/>
                  </a:lnTo>
                  <a:lnTo>
                    <a:pt x="791512" y="850899"/>
                  </a:lnTo>
                  <a:lnTo>
                    <a:pt x="785836" y="850899"/>
                  </a:lnTo>
                  <a:lnTo>
                    <a:pt x="780918" y="838199"/>
                  </a:lnTo>
                  <a:lnTo>
                    <a:pt x="754685" y="800099"/>
                  </a:lnTo>
                  <a:lnTo>
                    <a:pt x="702693" y="800099"/>
                  </a:lnTo>
                  <a:lnTo>
                    <a:pt x="692383" y="787399"/>
                  </a:lnTo>
                  <a:lnTo>
                    <a:pt x="683965" y="787399"/>
                  </a:lnTo>
                  <a:lnTo>
                    <a:pt x="678006" y="774699"/>
                  </a:lnTo>
                  <a:lnTo>
                    <a:pt x="671952" y="761999"/>
                  </a:lnTo>
                  <a:lnTo>
                    <a:pt x="665899" y="761999"/>
                  </a:lnTo>
                  <a:lnTo>
                    <a:pt x="659845" y="749299"/>
                  </a:lnTo>
                  <a:lnTo>
                    <a:pt x="571059" y="723899"/>
                  </a:lnTo>
                  <a:lnTo>
                    <a:pt x="560875" y="723899"/>
                  </a:lnTo>
                  <a:lnTo>
                    <a:pt x="551636" y="711199"/>
                  </a:lnTo>
                  <a:lnTo>
                    <a:pt x="543533" y="698499"/>
                  </a:lnTo>
                  <a:lnTo>
                    <a:pt x="536755" y="698499"/>
                  </a:lnTo>
                  <a:lnTo>
                    <a:pt x="470165" y="558799"/>
                  </a:lnTo>
                  <a:lnTo>
                    <a:pt x="658647" y="558799"/>
                  </a:lnTo>
                  <a:lnTo>
                    <a:pt x="641306" y="571499"/>
                  </a:lnTo>
                  <a:lnTo>
                    <a:pt x="625541" y="622299"/>
                  </a:lnTo>
                  <a:lnTo>
                    <a:pt x="625856" y="622299"/>
                  </a:lnTo>
                  <a:lnTo>
                    <a:pt x="628064" y="634999"/>
                  </a:lnTo>
                  <a:lnTo>
                    <a:pt x="634054" y="634999"/>
                  </a:lnTo>
                  <a:lnTo>
                    <a:pt x="645720" y="660399"/>
                  </a:lnTo>
                  <a:lnTo>
                    <a:pt x="656282" y="673099"/>
                  </a:lnTo>
                  <a:lnTo>
                    <a:pt x="766793" y="673099"/>
                  </a:lnTo>
                  <a:lnTo>
                    <a:pt x="766793" y="736599"/>
                  </a:lnTo>
                  <a:lnTo>
                    <a:pt x="815411" y="736599"/>
                  </a:lnTo>
                  <a:lnTo>
                    <a:pt x="821780" y="749299"/>
                  </a:lnTo>
                  <a:lnTo>
                    <a:pt x="825879" y="749299"/>
                  </a:lnTo>
                  <a:lnTo>
                    <a:pt x="827329" y="761999"/>
                  </a:lnTo>
                  <a:lnTo>
                    <a:pt x="827329" y="825499"/>
                  </a:lnTo>
                  <a:lnTo>
                    <a:pt x="867686" y="838199"/>
                  </a:lnTo>
                  <a:lnTo>
                    <a:pt x="1138404" y="838199"/>
                  </a:lnTo>
                  <a:lnTo>
                    <a:pt x="1159157" y="850899"/>
                  </a:lnTo>
                  <a:lnTo>
                    <a:pt x="1191247" y="888999"/>
                  </a:lnTo>
                  <a:lnTo>
                    <a:pt x="1210725" y="914399"/>
                  </a:lnTo>
                  <a:lnTo>
                    <a:pt x="1232796" y="927099"/>
                  </a:lnTo>
                  <a:lnTo>
                    <a:pt x="1281351" y="939799"/>
                  </a:lnTo>
                  <a:lnTo>
                    <a:pt x="1329906" y="977899"/>
                  </a:lnTo>
                  <a:lnTo>
                    <a:pt x="1351977" y="1015999"/>
                  </a:lnTo>
                  <a:lnTo>
                    <a:pt x="1349770" y="1079499"/>
                  </a:lnTo>
                  <a:lnTo>
                    <a:pt x="1334320" y="1117599"/>
                  </a:lnTo>
                  <a:lnTo>
                    <a:pt x="1292386" y="1142999"/>
                  </a:lnTo>
                  <a:lnTo>
                    <a:pt x="1210725" y="1155699"/>
                  </a:lnTo>
                  <a:lnTo>
                    <a:pt x="1209244" y="1168399"/>
                  </a:lnTo>
                  <a:lnTo>
                    <a:pt x="1203411" y="1193799"/>
                  </a:lnTo>
                  <a:lnTo>
                    <a:pt x="1191146" y="1231899"/>
                  </a:lnTo>
                  <a:lnTo>
                    <a:pt x="1170368" y="1257299"/>
                  </a:lnTo>
                  <a:lnTo>
                    <a:pt x="1142843" y="1295399"/>
                  </a:lnTo>
                  <a:lnTo>
                    <a:pt x="1104535" y="1320799"/>
                  </a:lnTo>
                  <a:lnTo>
                    <a:pt x="1062821" y="1358899"/>
                  </a:lnTo>
                  <a:lnTo>
                    <a:pt x="1025081" y="1396999"/>
                  </a:lnTo>
                  <a:lnTo>
                    <a:pt x="1185972" y="1396999"/>
                  </a:lnTo>
                  <a:lnTo>
                    <a:pt x="1166950" y="1409699"/>
                  </a:lnTo>
                  <a:lnTo>
                    <a:pt x="1127384" y="1435099"/>
                  </a:lnTo>
                  <a:close/>
                </a:path>
                <a:path w="1534160" h="1524000">
                  <a:moveTo>
                    <a:pt x="838490" y="622299"/>
                  </a:moveTo>
                  <a:lnTo>
                    <a:pt x="816167" y="622299"/>
                  </a:lnTo>
                  <a:lnTo>
                    <a:pt x="810177" y="609599"/>
                  </a:lnTo>
                  <a:lnTo>
                    <a:pt x="844481" y="609599"/>
                  </a:lnTo>
                  <a:lnTo>
                    <a:pt x="838490" y="622299"/>
                  </a:lnTo>
                  <a:close/>
                </a:path>
                <a:path w="1534160" h="1524000">
                  <a:moveTo>
                    <a:pt x="765342" y="673099"/>
                  </a:moveTo>
                  <a:lnTo>
                    <a:pt x="704238" y="673099"/>
                  </a:lnTo>
                  <a:lnTo>
                    <a:pt x="726435" y="660399"/>
                  </a:lnTo>
                  <a:lnTo>
                    <a:pt x="761243" y="660399"/>
                  </a:lnTo>
                  <a:lnTo>
                    <a:pt x="765342" y="673099"/>
                  </a:lnTo>
                  <a:close/>
                </a:path>
                <a:path w="1534160" h="1524000">
                  <a:moveTo>
                    <a:pt x="1138404" y="838199"/>
                  </a:moveTo>
                  <a:lnTo>
                    <a:pt x="880330" y="838199"/>
                  </a:lnTo>
                  <a:lnTo>
                    <a:pt x="909810" y="825499"/>
                  </a:lnTo>
                  <a:lnTo>
                    <a:pt x="943451" y="800099"/>
                  </a:lnTo>
                  <a:lnTo>
                    <a:pt x="1019167" y="800099"/>
                  </a:lnTo>
                  <a:lnTo>
                    <a:pt x="1069922" y="812799"/>
                  </a:lnTo>
                  <a:lnTo>
                    <a:pt x="1117651" y="825499"/>
                  </a:lnTo>
                  <a:lnTo>
                    <a:pt x="1138404" y="838199"/>
                  </a:lnTo>
                  <a:close/>
                </a:path>
              </a:pathLst>
            </a:custGeom>
            <a:solidFill>
              <a:srgbClr val="565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79539" y="3801446"/>
              <a:ext cx="207084" cy="69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 descr="Globe"/>
          <p:cNvGrpSpPr/>
          <p:nvPr/>
        </p:nvGrpSpPr>
        <p:grpSpPr>
          <a:xfrm>
            <a:off x="6185051" y="3102919"/>
            <a:ext cx="1534160" cy="1524000"/>
            <a:chOff x="6185051" y="3102919"/>
            <a:chExt cx="1534160" cy="1524000"/>
          </a:xfrm>
        </p:grpSpPr>
        <p:sp>
          <p:nvSpPr>
            <p:cNvPr id="13" name="object 13"/>
            <p:cNvSpPr/>
            <p:nvPr/>
          </p:nvSpPr>
          <p:spPr>
            <a:xfrm>
              <a:off x="7339074" y="3630020"/>
              <a:ext cx="121072" cy="1459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09540" y="4080524"/>
              <a:ext cx="129045" cy="1400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20768" y="4112347"/>
              <a:ext cx="152955" cy="1404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85051" y="3102919"/>
              <a:ext cx="1534160" cy="1524000"/>
            </a:xfrm>
            <a:custGeom>
              <a:avLst/>
              <a:gdLst/>
              <a:ahLst/>
              <a:cxnLst/>
              <a:rect l="l" t="t" r="r" b="b"/>
              <a:pathLst>
                <a:path w="1534159" h="1524000">
                  <a:moveTo>
                    <a:pt x="909779" y="12700"/>
                  </a:moveTo>
                  <a:lnTo>
                    <a:pt x="623806" y="12700"/>
                  </a:lnTo>
                  <a:lnTo>
                    <a:pt x="670607" y="0"/>
                  </a:lnTo>
                  <a:lnTo>
                    <a:pt x="862978" y="0"/>
                  </a:lnTo>
                  <a:lnTo>
                    <a:pt x="909779" y="12700"/>
                  </a:lnTo>
                  <a:close/>
                </a:path>
                <a:path w="1534159" h="1524000">
                  <a:moveTo>
                    <a:pt x="862978" y="1524000"/>
                  </a:moveTo>
                  <a:lnTo>
                    <a:pt x="670607" y="1524000"/>
                  </a:lnTo>
                  <a:lnTo>
                    <a:pt x="533238" y="1485900"/>
                  </a:lnTo>
                  <a:lnTo>
                    <a:pt x="447314" y="1460500"/>
                  </a:lnTo>
                  <a:lnTo>
                    <a:pt x="406318" y="1435100"/>
                  </a:lnTo>
                  <a:lnTo>
                    <a:pt x="366752" y="1409700"/>
                  </a:lnTo>
                  <a:lnTo>
                    <a:pt x="328706" y="1384300"/>
                  </a:lnTo>
                  <a:lnTo>
                    <a:pt x="292270" y="1358900"/>
                  </a:lnTo>
                  <a:lnTo>
                    <a:pt x="257533" y="1333500"/>
                  </a:lnTo>
                  <a:lnTo>
                    <a:pt x="224587" y="1295400"/>
                  </a:lnTo>
                  <a:lnTo>
                    <a:pt x="193519" y="1270000"/>
                  </a:lnTo>
                  <a:lnTo>
                    <a:pt x="164421" y="1231900"/>
                  </a:lnTo>
                  <a:lnTo>
                    <a:pt x="137382" y="1193800"/>
                  </a:lnTo>
                  <a:lnTo>
                    <a:pt x="112492" y="1155700"/>
                  </a:lnTo>
                  <a:lnTo>
                    <a:pt x="89841" y="1117600"/>
                  </a:lnTo>
                  <a:lnTo>
                    <a:pt x="69518" y="1079500"/>
                  </a:lnTo>
                  <a:lnTo>
                    <a:pt x="51613" y="1041400"/>
                  </a:lnTo>
                  <a:lnTo>
                    <a:pt x="36216" y="990600"/>
                  </a:lnTo>
                  <a:lnTo>
                    <a:pt x="23418" y="952500"/>
                  </a:lnTo>
                  <a:lnTo>
                    <a:pt x="13307" y="901700"/>
                  </a:lnTo>
                  <a:lnTo>
                    <a:pt x="5974" y="850900"/>
                  </a:lnTo>
                  <a:lnTo>
                    <a:pt x="1508" y="812800"/>
                  </a:lnTo>
                  <a:lnTo>
                    <a:pt x="0" y="762000"/>
                  </a:lnTo>
                  <a:lnTo>
                    <a:pt x="1508" y="711200"/>
                  </a:lnTo>
                  <a:lnTo>
                    <a:pt x="5974" y="660400"/>
                  </a:lnTo>
                  <a:lnTo>
                    <a:pt x="13307" y="622300"/>
                  </a:lnTo>
                  <a:lnTo>
                    <a:pt x="23418" y="571500"/>
                  </a:lnTo>
                  <a:lnTo>
                    <a:pt x="36216" y="520700"/>
                  </a:lnTo>
                  <a:lnTo>
                    <a:pt x="51613" y="482600"/>
                  </a:lnTo>
                  <a:lnTo>
                    <a:pt x="69518" y="444500"/>
                  </a:lnTo>
                  <a:lnTo>
                    <a:pt x="89841" y="393700"/>
                  </a:lnTo>
                  <a:lnTo>
                    <a:pt x="112492" y="355600"/>
                  </a:lnTo>
                  <a:lnTo>
                    <a:pt x="137382" y="317500"/>
                  </a:lnTo>
                  <a:lnTo>
                    <a:pt x="164421" y="279400"/>
                  </a:lnTo>
                  <a:lnTo>
                    <a:pt x="193519" y="254000"/>
                  </a:lnTo>
                  <a:lnTo>
                    <a:pt x="224587" y="215900"/>
                  </a:lnTo>
                  <a:lnTo>
                    <a:pt x="257533" y="190500"/>
                  </a:lnTo>
                  <a:lnTo>
                    <a:pt x="292270" y="152400"/>
                  </a:lnTo>
                  <a:lnTo>
                    <a:pt x="328706" y="127000"/>
                  </a:lnTo>
                  <a:lnTo>
                    <a:pt x="366752" y="101600"/>
                  </a:lnTo>
                  <a:lnTo>
                    <a:pt x="406318" y="88900"/>
                  </a:lnTo>
                  <a:lnTo>
                    <a:pt x="447314" y="63500"/>
                  </a:lnTo>
                  <a:lnTo>
                    <a:pt x="489651" y="50800"/>
                  </a:lnTo>
                  <a:lnTo>
                    <a:pt x="533238" y="25400"/>
                  </a:lnTo>
                  <a:lnTo>
                    <a:pt x="577987" y="12700"/>
                  </a:lnTo>
                  <a:lnTo>
                    <a:pt x="955598" y="12700"/>
                  </a:lnTo>
                  <a:lnTo>
                    <a:pt x="1000347" y="25400"/>
                  </a:lnTo>
                  <a:lnTo>
                    <a:pt x="1043934" y="50800"/>
                  </a:lnTo>
                  <a:lnTo>
                    <a:pt x="1086271" y="63500"/>
                  </a:lnTo>
                  <a:lnTo>
                    <a:pt x="1106769" y="76200"/>
                  </a:lnTo>
                  <a:lnTo>
                    <a:pt x="674835" y="76200"/>
                  </a:lnTo>
                  <a:lnTo>
                    <a:pt x="490497" y="127000"/>
                  </a:lnTo>
                  <a:lnTo>
                    <a:pt x="446618" y="152400"/>
                  </a:lnTo>
                  <a:lnTo>
                    <a:pt x="403978" y="177800"/>
                  </a:lnTo>
                  <a:lnTo>
                    <a:pt x="419693" y="190500"/>
                  </a:lnTo>
                  <a:lnTo>
                    <a:pt x="430413" y="203200"/>
                  </a:lnTo>
                  <a:lnTo>
                    <a:pt x="433565" y="203200"/>
                  </a:lnTo>
                  <a:lnTo>
                    <a:pt x="425368" y="215900"/>
                  </a:lnTo>
                  <a:lnTo>
                    <a:pt x="419103" y="228600"/>
                  </a:lnTo>
                  <a:lnTo>
                    <a:pt x="427613" y="241300"/>
                  </a:lnTo>
                  <a:lnTo>
                    <a:pt x="1211734" y="241300"/>
                  </a:lnTo>
                  <a:lnTo>
                    <a:pt x="1212945" y="242151"/>
                  </a:lnTo>
                  <a:lnTo>
                    <a:pt x="1212945" y="279400"/>
                  </a:lnTo>
                  <a:lnTo>
                    <a:pt x="1212513" y="292100"/>
                  </a:lnTo>
                  <a:lnTo>
                    <a:pt x="1182677" y="292100"/>
                  </a:lnTo>
                  <a:lnTo>
                    <a:pt x="1162498" y="304800"/>
                  </a:lnTo>
                  <a:lnTo>
                    <a:pt x="1125722" y="304800"/>
                  </a:lnTo>
                  <a:lnTo>
                    <a:pt x="1113262" y="317500"/>
                  </a:lnTo>
                  <a:lnTo>
                    <a:pt x="1103516" y="342900"/>
                  </a:lnTo>
                  <a:lnTo>
                    <a:pt x="1093865" y="355600"/>
                  </a:lnTo>
                  <a:lnTo>
                    <a:pt x="1088262" y="368300"/>
                  </a:lnTo>
                  <a:lnTo>
                    <a:pt x="1090662" y="381000"/>
                  </a:lnTo>
                  <a:lnTo>
                    <a:pt x="1161489" y="381000"/>
                  </a:lnTo>
                  <a:lnTo>
                    <a:pt x="1175993" y="406400"/>
                  </a:lnTo>
                  <a:lnTo>
                    <a:pt x="1186713" y="444500"/>
                  </a:lnTo>
                  <a:lnTo>
                    <a:pt x="1189866" y="457200"/>
                  </a:lnTo>
                  <a:lnTo>
                    <a:pt x="1181668" y="469900"/>
                  </a:lnTo>
                  <a:lnTo>
                    <a:pt x="1160543" y="482600"/>
                  </a:lnTo>
                  <a:lnTo>
                    <a:pt x="1133743" y="495300"/>
                  </a:lnTo>
                  <a:lnTo>
                    <a:pt x="1110727" y="520700"/>
                  </a:lnTo>
                  <a:lnTo>
                    <a:pt x="1100953" y="558800"/>
                  </a:lnTo>
                  <a:lnTo>
                    <a:pt x="1102886" y="571500"/>
                  </a:lnTo>
                  <a:lnTo>
                    <a:pt x="1059653" y="571500"/>
                  </a:lnTo>
                  <a:lnTo>
                    <a:pt x="1035700" y="584200"/>
                  </a:lnTo>
                  <a:lnTo>
                    <a:pt x="1017838" y="596900"/>
                  </a:lnTo>
                  <a:lnTo>
                    <a:pt x="1020238" y="622300"/>
                  </a:lnTo>
                  <a:lnTo>
                    <a:pt x="1038235" y="647700"/>
                  </a:lnTo>
                  <a:lnTo>
                    <a:pt x="1054340" y="660400"/>
                  </a:lnTo>
                  <a:lnTo>
                    <a:pt x="1063483" y="673100"/>
                  </a:lnTo>
                  <a:lnTo>
                    <a:pt x="1060595" y="698500"/>
                  </a:lnTo>
                  <a:lnTo>
                    <a:pt x="1055480" y="711200"/>
                  </a:lnTo>
                  <a:lnTo>
                    <a:pt x="275036" y="711200"/>
                  </a:lnTo>
                  <a:lnTo>
                    <a:pt x="291233" y="723900"/>
                  </a:lnTo>
                  <a:lnTo>
                    <a:pt x="304421" y="736600"/>
                  </a:lnTo>
                  <a:lnTo>
                    <a:pt x="308719" y="749300"/>
                  </a:lnTo>
                  <a:lnTo>
                    <a:pt x="298242" y="762000"/>
                  </a:lnTo>
                  <a:lnTo>
                    <a:pt x="249028" y="800100"/>
                  </a:lnTo>
                  <a:lnTo>
                    <a:pt x="200725" y="825500"/>
                  </a:lnTo>
                  <a:lnTo>
                    <a:pt x="83943" y="825500"/>
                  </a:lnTo>
                  <a:lnTo>
                    <a:pt x="90509" y="876300"/>
                  </a:lnTo>
                  <a:lnTo>
                    <a:pt x="100536" y="927100"/>
                  </a:lnTo>
                  <a:lnTo>
                    <a:pt x="113973" y="965200"/>
                  </a:lnTo>
                  <a:lnTo>
                    <a:pt x="130770" y="1016000"/>
                  </a:lnTo>
                  <a:lnTo>
                    <a:pt x="150876" y="1066800"/>
                  </a:lnTo>
                  <a:lnTo>
                    <a:pt x="174012" y="1104900"/>
                  </a:lnTo>
                  <a:lnTo>
                    <a:pt x="199762" y="1143000"/>
                  </a:lnTo>
                  <a:lnTo>
                    <a:pt x="227970" y="1181100"/>
                  </a:lnTo>
                  <a:lnTo>
                    <a:pt x="258481" y="1219200"/>
                  </a:lnTo>
                  <a:lnTo>
                    <a:pt x="291139" y="1257300"/>
                  </a:lnTo>
                  <a:lnTo>
                    <a:pt x="325790" y="1282700"/>
                  </a:lnTo>
                  <a:lnTo>
                    <a:pt x="362277" y="1308100"/>
                  </a:lnTo>
                  <a:lnTo>
                    <a:pt x="400445" y="1333500"/>
                  </a:lnTo>
                  <a:lnTo>
                    <a:pt x="440140" y="1358900"/>
                  </a:lnTo>
                  <a:lnTo>
                    <a:pt x="481205" y="1384300"/>
                  </a:lnTo>
                  <a:lnTo>
                    <a:pt x="611070" y="1422400"/>
                  </a:lnTo>
                  <a:lnTo>
                    <a:pt x="656064" y="1435100"/>
                  </a:lnTo>
                  <a:lnTo>
                    <a:pt x="701651" y="1435100"/>
                  </a:lnTo>
                  <a:lnTo>
                    <a:pt x="747676" y="1447800"/>
                  </a:lnTo>
                  <a:lnTo>
                    <a:pt x="1106769" y="1447800"/>
                  </a:lnTo>
                  <a:lnTo>
                    <a:pt x="1086271" y="1460500"/>
                  </a:lnTo>
                  <a:lnTo>
                    <a:pt x="1000347" y="1485900"/>
                  </a:lnTo>
                  <a:lnTo>
                    <a:pt x="862978" y="1524000"/>
                  </a:lnTo>
                  <a:close/>
                </a:path>
                <a:path w="1534159" h="1524000">
                  <a:moveTo>
                    <a:pt x="1106769" y="1447800"/>
                  </a:moveTo>
                  <a:lnTo>
                    <a:pt x="793984" y="1447800"/>
                  </a:lnTo>
                  <a:lnTo>
                    <a:pt x="840420" y="1435100"/>
                  </a:lnTo>
                  <a:lnTo>
                    <a:pt x="886828" y="1435100"/>
                  </a:lnTo>
                  <a:lnTo>
                    <a:pt x="1024329" y="1397000"/>
                  </a:lnTo>
                  <a:lnTo>
                    <a:pt x="1069070" y="1371600"/>
                  </a:lnTo>
                  <a:lnTo>
                    <a:pt x="942758" y="1371600"/>
                  </a:lnTo>
                  <a:lnTo>
                    <a:pt x="939371" y="1358900"/>
                  </a:lnTo>
                  <a:lnTo>
                    <a:pt x="936363" y="1346200"/>
                  </a:lnTo>
                  <a:lnTo>
                    <a:pt x="935891" y="1346200"/>
                  </a:lnTo>
                  <a:lnTo>
                    <a:pt x="937101" y="1333500"/>
                  </a:lnTo>
                  <a:lnTo>
                    <a:pt x="949814" y="1333500"/>
                  </a:lnTo>
                  <a:lnTo>
                    <a:pt x="949814" y="1320800"/>
                  </a:lnTo>
                  <a:lnTo>
                    <a:pt x="953936" y="1308100"/>
                  </a:lnTo>
                  <a:lnTo>
                    <a:pt x="959452" y="1295400"/>
                  </a:lnTo>
                  <a:lnTo>
                    <a:pt x="966303" y="1282700"/>
                  </a:lnTo>
                  <a:lnTo>
                    <a:pt x="988355" y="1282700"/>
                  </a:lnTo>
                  <a:lnTo>
                    <a:pt x="994611" y="1270000"/>
                  </a:lnTo>
                  <a:lnTo>
                    <a:pt x="1012273" y="1257300"/>
                  </a:lnTo>
                  <a:lnTo>
                    <a:pt x="1038298" y="1244600"/>
                  </a:lnTo>
                  <a:lnTo>
                    <a:pt x="1062203" y="1231900"/>
                  </a:lnTo>
                  <a:lnTo>
                    <a:pt x="1073510" y="1219200"/>
                  </a:lnTo>
                  <a:lnTo>
                    <a:pt x="1278122" y="1219200"/>
                  </a:lnTo>
                  <a:lnTo>
                    <a:pt x="1281553" y="1206500"/>
                  </a:lnTo>
                  <a:lnTo>
                    <a:pt x="1289887" y="1206500"/>
                  </a:lnTo>
                  <a:lnTo>
                    <a:pt x="1320239" y="1168400"/>
                  </a:lnTo>
                  <a:lnTo>
                    <a:pt x="1347430" y="1130300"/>
                  </a:lnTo>
                  <a:lnTo>
                    <a:pt x="1371474" y="1079500"/>
                  </a:lnTo>
                  <a:lnTo>
                    <a:pt x="1392383" y="1041400"/>
                  </a:lnTo>
                  <a:lnTo>
                    <a:pt x="1410172" y="1003300"/>
                  </a:lnTo>
                  <a:lnTo>
                    <a:pt x="1424852" y="952500"/>
                  </a:lnTo>
                  <a:lnTo>
                    <a:pt x="1436438" y="914400"/>
                  </a:lnTo>
                  <a:lnTo>
                    <a:pt x="1444943" y="863600"/>
                  </a:lnTo>
                  <a:lnTo>
                    <a:pt x="1450379" y="812800"/>
                  </a:lnTo>
                  <a:lnTo>
                    <a:pt x="1452760" y="774700"/>
                  </a:lnTo>
                  <a:lnTo>
                    <a:pt x="1452100" y="723900"/>
                  </a:lnTo>
                  <a:lnTo>
                    <a:pt x="1448411" y="685800"/>
                  </a:lnTo>
                  <a:lnTo>
                    <a:pt x="1441707" y="635000"/>
                  </a:lnTo>
                  <a:lnTo>
                    <a:pt x="1432001" y="596900"/>
                  </a:lnTo>
                  <a:lnTo>
                    <a:pt x="1419306" y="546100"/>
                  </a:lnTo>
                  <a:lnTo>
                    <a:pt x="1403635" y="508000"/>
                  </a:lnTo>
                  <a:lnTo>
                    <a:pt x="1385002" y="457200"/>
                  </a:lnTo>
                  <a:lnTo>
                    <a:pt x="1363420" y="419100"/>
                  </a:lnTo>
                  <a:lnTo>
                    <a:pt x="1338902" y="381000"/>
                  </a:lnTo>
                  <a:lnTo>
                    <a:pt x="1311461" y="342900"/>
                  </a:lnTo>
                  <a:lnTo>
                    <a:pt x="1281110" y="304800"/>
                  </a:lnTo>
                  <a:lnTo>
                    <a:pt x="1247864" y="266700"/>
                  </a:lnTo>
                  <a:lnTo>
                    <a:pt x="1212945" y="242151"/>
                  </a:lnTo>
                  <a:lnTo>
                    <a:pt x="1212945" y="241300"/>
                  </a:lnTo>
                  <a:lnTo>
                    <a:pt x="884435" y="241300"/>
                  </a:lnTo>
                  <a:lnTo>
                    <a:pt x="914703" y="228600"/>
                  </a:lnTo>
                  <a:lnTo>
                    <a:pt x="929837" y="215900"/>
                  </a:lnTo>
                  <a:lnTo>
                    <a:pt x="951592" y="215900"/>
                  </a:lnTo>
                  <a:lnTo>
                    <a:pt x="982806" y="203200"/>
                  </a:lnTo>
                  <a:lnTo>
                    <a:pt x="1131625" y="203200"/>
                  </a:lnTo>
                  <a:lnTo>
                    <a:pt x="1131625" y="190500"/>
                  </a:lnTo>
                  <a:lnTo>
                    <a:pt x="1131826" y="177800"/>
                  </a:lnTo>
                  <a:lnTo>
                    <a:pt x="1134651" y="177800"/>
                  </a:lnTo>
                  <a:lnTo>
                    <a:pt x="1092232" y="152400"/>
                  </a:lnTo>
                  <a:lnTo>
                    <a:pt x="1048543" y="139700"/>
                  </a:lnTo>
                  <a:lnTo>
                    <a:pt x="1003763" y="114300"/>
                  </a:lnTo>
                  <a:lnTo>
                    <a:pt x="864675" y="76200"/>
                  </a:lnTo>
                  <a:lnTo>
                    <a:pt x="1106769" y="76200"/>
                  </a:lnTo>
                  <a:lnTo>
                    <a:pt x="1127267" y="88900"/>
                  </a:lnTo>
                  <a:lnTo>
                    <a:pt x="1166833" y="101600"/>
                  </a:lnTo>
                  <a:lnTo>
                    <a:pt x="1204879" y="127000"/>
                  </a:lnTo>
                  <a:lnTo>
                    <a:pt x="1241315" y="152400"/>
                  </a:lnTo>
                  <a:lnTo>
                    <a:pt x="1276052" y="190500"/>
                  </a:lnTo>
                  <a:lnTo>
                    <a:pt x="1308998" y="215900"/>
                  </a:lnTo>
                  <a:lnTo>
                    <a:pt x="1340066" y="254000"/>
                  </a:lnTo>
                  <a:lnTo>
                    <a:pt x="1369164" y="279400"/>
                  </a:lnTo>
                  <a:lnTo>
                    <a:pt x="1396203" y="317500"/>
                  </a:lnTo>
                  <a:lnTo>
                    <a:pt x="1421093" y="355600"/>
                  </a:lnTo>
                  <a:lnTo>
                    <a:pt x="1443744" y="393700"/>
                  </a:lnTo>
                  <a:lnTo>
                    <a:pt x="1464067" y="444500"/>
                  </a:lnTo>
                  <a:lnTo>
                    <a:pt x="1481972" y="482600"/>
                  </a:lnTo>
                  <a:lnTo>
                    <a:pt x="1497369" y="520700"/>
                  </a:lnTo>
                  <a:lnTo>
                    <a:pt x="1510167" y="571500"/>
                  </a:lnTo>
                  <a:lnTo>
                    <a:pt x="1520278" y="622300"/>
                  </a:lnTo>
                  <a:lnTo>
                    <a:pt x="1527611" y="660400"/>
                  </a:lnTo>
                  <a:lnTo>
                    <a:pt x="1532077" y="711200"/>
                  </a:lnTo>
                  <a:lnTo>
                    <a:pt x="1533586" y="762000"/>
                  </a:lnTo>
                  <a:lnTo>
                    <a:pt x="1532077" y="812800"/>
                  </a:lnTo>
                  <a:lnTo>
                    <a:pt x="1527611" y="850900"/>
                  </a:lnTo>
                  <a:lnTo>
                    <a:pt x="1520278" y="901700"/>
                  </a:lnTo>
                  <a:lnTo>
                    <a:pt x="1510167" y="952500"/>
                  </a:lnTo>
                  <a:lnTo>
                    <a:pt x="1497369" y="990600"/>
                  </a:lnTo>
                  <a:lnTo>
                    <a:pt x="1481972" y="1041400"/>
                  </a:lnTo>
                  <a:lnTo>
                    <a:pt x="1464067" y="1079500"/>
                  </a:lnTo>
                  <a:lnTo>
                    <a:pt x="1443744" y="1117600"/>
                  </a:lnTo>
                  <a:lnTo>
                    <a:pt x="1421093" y="1155700"/>
                  </a:lnTo>
                  <a:lnTo>
                    <a:pt x="1396203" y="1193800"/>
                  </a:lnTo>
                  <a:lnTo>
                    <a:pt x="1369164" y="1231900"/>
                  </a:lnTo>
                  <a:lnTo>
                    <a:pt x="1340066" y="1270000"/>
                  </a:lnTo>
                  <a:lnTo>
                    <a:pt x="1308998" y="1295400"/>
                  </a:lnTo>
                  <a:lnTo>
                    <a:pt x="1276052" y="1333500"/>
                  </a:lnTo>
                  <a:lnTo>
                    <a:pt x="1241315" y="1358900"/>
                  </a:lnTo>
                  <a:lnTo>
                    <a:pt x="1204879" y="1384300"/>
                  </a:lnTo>
                  <a:lnTo>
                    <a:pt x="1166833" y="1409700"/>
                  </a:lnTo>
                  <a:lnTo>
                    <a:pt x="1127267" y="1435100"/>
                  </a:lnTo>
                  <a:lnTo>
                    <a:pt x="1106769" y="1447800"/>
                  </a:lnTo>
                  <a:close/>
                </a:path>
                <a:path w="1534159" h="1524000">
                  <a:moveTo>
                    <a:pt x="860018" y="241300"/>
                  </a:moveTo>
                  <a:lnTo>
                    <a:pt x="471174" y="241300"/>
                  </a:lnTo>
                  <a:lnTo>
                    <a:pt x="504283" y="228600"/>
                  </a:lnTo>
                  <a:lnTo>
                    <a:pt x="544599" y="228600"/>
                  </a:lnTo>
                  <a:lnTo>
                    <a:pt x="582154" y="215900"/>
                  </a:lnTo>
                  <a:lnTo>
                    <a:pt x="624689" y="215900"/>
                  </a:lnTo>
                  <a:lnTo>
                    <a:pt x="655585" y="203200"/>
                  </a:lnTo>
                  <a:lnTo>
                    <a:pt x="696570" y="190500"/>
                  </a:lnTo>
                  <a:lnTo>
                    <a:pt x="744551" y="177800"/>
                  </a:lnTo>
                  <a:lnTo>
                    <a:pt x="796433" y="177800"/>
                  </a:lnTo>
                  <a:lnTo>
                    <a:pt x="849122" y="203200"/>
                  </a:lnTo>
                  <a:lnTo>
                    <a:pt x="856588" y="215900"/>
                  </a:lnTo>
                  <a:lnTo>
                    <a:pt x="858001" y="228600"/>
                  </a:lnTo>
                  <a:lnTo>
                    <a:pt x="860018" y="241300"/>
                  </a:lnTo>
                  <a:close/>
                </a:path>
                <a:path w="1534159" h="1524000">
                  <a:moveTo>
                    <a:pt x="1212945" y="242151"/>
                  </a:moveTo>
                  <a:lnTo>
                    <a:pt x="1211734" y="241300"/>
                  </a:lnTo>
                  <a:lnTo>
                    <a:pt x="1212945" y="241300"/>
                  </a:lnTo>
                  <a:lnTo>
                    <a:pt x="1212945" y="242151"/>
                  </a:lnTo>
                  <a:close/>
                </a:path>
                <a:path w="1534159" h="1524000">
                  <a:moveTo>
                    <a:pt x="1201645" y="330200"/>
                  </a:moveTo>
                  <a:lnTo>
                    <a:pt x="1196014" y="317500"/>
                  </a:lnTo>
                  <a:lnTo>
                    <a:pt x="1192161" y="317500"/>
                  </a:lnTo>
                  <a:lnTo>
                    <a:pt x="1188308" y="304800"/>
                  </a:lnTo>
                  <a:lnTo>
                    <a:pt x="1182677" y="292100"/>
                  </a:lnTo>
                  <a:lnTo>
                    <a:pt x="1212513" y="292100"/>
                  </a:lnTo>
                  <a:lnTo>
                    <a:pt x="1210851" y="304800"/>
                  </a:lnTo>
                  <a:lnTo>
                    <a:pt x="1207412" y="317500"/>
                  </a:lnTo>
                  <a:lnTo>
                    <a:pt x="1201645" y="330200"/>
                  </a:lnTo>
                  <a:close/>
                </a:path>
                <a:path w="1534159" h="1524000">
                  <a:moveTo>
                    <a:pt x="1161489" y="381000"/>
                  </a:moveTo>
                  <a:lnTo>
                    <a:pt x="1090662" y="381000"/>
                  </a:lnTo>
                  <a:lnTo>
                    <a:pt x="1103232" y="368300"/>
                  </a:lnTo>
                  <a:lnTo>
                    <a:pt x="1143357" y="368300"/>
                  </a:lnTo>
                  <a:lnTo>
                    <a:pt x="1161489" y="381000"/>
                  </a:lnTo>
                  <a:close/>
                </a:path>
                <a:path w="1534159" h="1524000">
                  <a:moveTo>
                    <a:pt x="1114094" y="635000"/>
                  </a:moveTo>
                  <a:lnTo>
                    <a:pt x="1100953" y="635000"/>
                  </a:lnTo>
                  <a:lnTo>
                    <a:pt x="1089546" y="622300"/>
                  </a:lnTo>
                  <a:lnTo>
                    <a:pt x="1084003" y="609600"/>
                  </a:lnTo>
                  <a:lnTo>
                    <a:pt x="1080579" y="596900"/>
                  </a:lnTo>
                  <a:lnTo>
                    <a:pt x="1075528" y="584200"/>
                  </a:lnTo>
                  <a:lnTo>
                    <a:pt x="1059653" y="571500"/>
                  </a:lnTo>
                  <a:lnTo>
                    <a:pt x="1102886" y="571500"/>
                  </a:lnTo>
                  <a:lnTo>
                    <a:pt x="1107788" y="584200"/>
                  </a:lnTo>
                  <a:lnTo>
                    <a:pt x="1114318" y="584200"/>
                  </a:lnTo>
                  <a:lnTo>
                    <a:pt x="1121132" y="596900"/>
                  </a:lnTo>
                  <a:lnTo>
                    <a:pt x="1124562" y="609600"/>
                  </a:lnTo>
                  <a:lnTo>
                    <a:pt x="1122090" y="622300"/>
                  </a:lnTo>
                  <a:lnTo>
                    <a:pt x="1114094" y="635000"/>
                  </a:lnTo>
                  <a:close/>
                </a:path>
                <a:path w="1534159" h="1524000">
                  <a:moveTo>
                    <a:pt x="508101" y="965200"/>
                  </a:moveTo>
                  <a:lnTo>
                    <a:pt x="499632" y="965200"/>
                  </a:lnTo>
                  <a:lnTo>
                    <a:pt x="489839" y="952500"/>
                  </a:lnTo>
                  <a:lnTo>
                    <a:pt x="476716" y="927100"/>
                  </a:lnTo>
                  <a:lnTo>
                    <a:pt x="458259" y="889000"/>
                  </a:lnTo>
                  <a:lnTo>
                    <a:pt x="445147" y="863600"/>
                  </a:lnTo>
                  <a:lnTo>
                    <a:pt x="433000" y="825500"/>
                  </a:lnTo>
                  <a:lnTo>
                    <a:pt x="421830" y="800100"/>
                  </a:lnTo>
                  <a:lnTo>
                    <a:pt x="411646" y="774700"/>
                  </a:lnTo>
                  <a:lnTo>
                    <a:pt x="411930" y="762000"/>
                  </a:lnTo>
                  <a:lnTo>
                    <a:pt x="412554" y="749300"/>
                  </a:lnTo>
                  <a:lnTo>
                    <a:pt x="409546" y="749300"/>
                  </a:lnTo>
                  <a:lnTo>
                    <a:pt x="398934" y="736600"/>
                  </a:lnTo>
                  <a:lnTo>
                    <a:pt x="367770" y="723900"/>
                  </a:lnTo>
                  <a:lnTo>
                    <a:pt x="321245" y="711200"/>
                  </a:lnTo>
                  <a:lnTo>
                    <a:pt x="1055480" y="711200"/>
                  </a:lnTo>
                  <a:lnTo>
                    <a:pt x="1050364" y="723900"/>
                  </a:lnTo>
                  <a:lnTo>
                    <a:pt x="1038979" y="736600"/>
                  </a:lnTo>
                  <a:lnTo>
                    <a:pt x="1023621" y="762000"/>
                  </a:lnTo>
                  <a:lnTo>
                    <a:pt x="671864" y="762000"/>
                  </a:lnTo>
                  <a:lnTo>
                    <a:pt x="665697" y="774700"/>
                  </a:lnTo>
                  <a:lnTo>
                    <a:pt x="658552" y="787400"/>
                  </a:lnTo>
                  <a:lnTo>
                    <a:pt x="651975" y="787400"/>
                  </a:lnTo>
                  <a:lnTo>
                    <a:pt x="642826" y="800100"/>
                  </a:lnTo>
                  <a:lnTo>
                    <a:pt x="627963" y="800100"/>
                  </a:lnTo>
                  <a:lnTo>
                    <a:pt x="605082" y="825500"/>
                  </a:lnTo>
                  <a:lnTo>
                    <a:pt x="578096" y="838200"/>
                  </a:lnTo>
                  <a:lnTo>
                    <a:pt x="553191" y="863600"/>
                  </a:lnTo>
                  <a:lnTo>
                    <a:pt x="524773" y="863600"/>
                  </a:lnTo>
                  <a:lnTo>
                    <a:pt x="524209" y="889000"/>
                  </a:lnTo>
                  <a:lnTo>
                    <a:pt x="525858" y="901700"/>
                  </a:lnTo>
                  <a:lnTo>
                    <a:pt x="526948" y="914400"/>
                  </a:lnTo>
                  <a:lnTo>
                    <a:pt x="524214" y="939800"/>
                  </a:lnTo>
                  <a:lnTo>
                    <a:pt x="517862" y="952500"/>
                  </a:lnTo>
                  <a:lnTo>
                    <a:pt x="508101" y="965200"/>
                  </a:lnTo>
                  <a:close/>
                </a:path>
                <a:path w="1534159" h="1524000">
                  <a:moveTo>
                    <a:pt x="855875" y="1066800"/>
                  </a:moveTo>
                  <a:lnTo>
                    <a:pt x="840647" y="1054100"/>
                  </a:lnTo>
                  <a:lnTo>
                    <a:pt x="805536" y="1028700"/>
                  </a:lnTo>
                  <a:lnTo>
                    <a:pt x="774732" y="977900"/>
                  </a:lnTo>
                  <a:lnTo>
                    <a:pt x="757359" y="939800"/>
                  </a:lnTo>
                  <a:lnTo>
                    <a:pt x="750202" y="901700"/>
                  </a:lnTo>
                  <a:lnTo>
                    <a:pt x="750044" y="876300"/>
                  </a:lnTo>
                  <a:lnTo>
                    <a:pt x="726741" y="876300"/>
                  </a:lnTo>
                  <a:lnTo>
                    <a:pt x="722677" y="863600"/>
                  </a:lnTo>
                  <a:lnTo>
                    <a:pt x="723266" y="850900"/>
                  </a:lnTo>
                  <a:lnTo>
                    <a:pt x="726031" y="838200"/>
                  </a:lnTo>
                  <a:lnTo>
                    <a:pt x="726744" y="838200"/>
                  </a:lnTo>
                  <a:lnTo>
                    <a:pt x="722500" y="825500"/>
                  </a:lnTo>
                  <a:lnTo>
                    <a:pt x="712808" y="812800"/>
                  </a:lnTo>
                  <a:lnTo>
                    <a:pt x="697176" y="800100"/>
                  </a:lnTo>
                  <a:lnTo>
                    <a:pt x="683290" y="787400"/>
                  </a:lnTo>
                  <a:lnTo>
                    <a:pt x="676291" y="762000"/>
                  </a:lnTo>
                  <a:lnTo>
                    <a:pt x="1023621" y="762000"/>
                  </a:lnTo>
                  <a:lnTo>
                    <a:pt x="1001472" y="774700"/>
                  </a:lnTo>
                  <a:lnTo>
                    <a:pt x="978279" y="787400"/>
                  </a:lnTo>
                  <a:lnTo>
                    <a:pt x="919596" y="787400"/>
                  </a:lnTo>
                  <a:lnTo>
                    <a:pt x="908447" y="800100"/>
                  </a:lnTo>
                  <a:lnTo>
                    <a:pt x="893096" y="800100"/>
                  </a:lnTo>
                  <a:lnTo>
                    <a:pt x="882038" y="812800"/>
                  </a:lnTo>
                  <a:lnTo>
                    <a:pt x="880099" y="825500"/>
                  </a:lnTo>
                  <a:lnTo>
                    <a:pt x="892103" y="850900"/>
                  </a:lnTo>
                  <a:lnTo>
                    <a:pt x="912149" y="863600"/>
                  </a:lnTo>
                  <a:lnTo>
                    <a:pt x="926861" y="889000"/>
                  </a:lnTo>
                  <a:lnTo>
                    <a:pt x="816820" y="889000"/>
                  </a:lnTo>
                  <a:lnTo>
                    <a:pt x="806948" y="901700"/>
                  </a:lnTo>
                  <a:lnTo>
                    <a:pt x="812015" y="939800"/>
                  </a:lnTo>
                  <a:lnTo>
                    <a:pt x="835072" y="990600"/>
                  </a:lnTo>
                  <a:lnTo>
                    <a:pt x="858849" y="1041400"/>
                  </a:lnTo>
                  <a:lnTo>
                    <a:pt x="866072" y="1054100"/>
                  </a:lnTo>
                  <a:lnTo>
                    <a:pt x="855875" y="1066800"/>
                  </a:lnTo>
                  <a:close/>
                </a:path>
                <a:path w="1534159" h="1524000">
                  <a:moveTo>
                    <a:pt x="946875" y="812800"/>
                  </a:moveTo>
                  <a:lnTo>
                    <a:pt x="928197" y="812800"/>
                  </a:lnTo>
                  <a:lnTo>
                    <a:pt x="924540" y="800100"/>
                  </a:lnTo>
                  <a:lnTo>
                    <a:pt x="919596" y="787400"/>
                  </a:lnTo>
                  <a:lnTo>
                    <a:pt x="978279" y="787400"/>
                  </a:lnTo>
                  <a:lnTo>
                    <a:pt x="960610" y="800100"/>
                  </a:lnTo>
                  <a:lnTo>
                    <a:pt x="946875" y="812800"/>
                  </a:lnTo>
                  <a:close/>
                </a:path>
                <a:path w="1534159" h="1524000">
                  <a:moveTo>
                    <a:pt x="747098" y="889000"/>
                  </a:moveTo>
                  <a:lnTo>
                    <a:pt x="742154" y="889000"/>
                  </a:lnTo>
                  <a:lnTo>
                    <a:pt x="737937" y="876300"/>
                  </a:lnTo>
                  <a:lnTo>
                    <a:pt x="750044" y="876300"/>
                  </a:lnTo>
                  <a:lnTo>
                    <a:pt x="747098" y="889000"/>
                  </a:lnTo>
                  <a:close/>
                </a:path>
                <a:path w="1534159" h="1524000">
                  <a:moveTo>
                    <a:pt x="914703" y="939800"/>
                  </a:moveTo>
                  <a:lnTo>
                    <a:pt x="859413" y="939800"/>
                  </a:lnTo>
                  <a:lnTo>
                    <a:pt x="841709" y="914400"/>
                  </a:lnTo>
                  <a:lnTo>
                    <a:pt x="827959" y="901700"/>
                  </a:lnTo>
                  <a:lnTo>
                    <a:pt x="816820" y="889000"/>
                  </a:lnTo>
                  <a:lnTo>
                    <a:pt x="926861" y="889000"/>
                  </a:lnTo>
                  <a:lnTo>
                    <a:pt x="929843" y="914400"/>
                  </a:lnTo>
                  <a:lnTo>
                    <a:pt x="914703" y="939800"/>
                  </a:lnTo>
                  <a:close/>
                </a:path>
                <a:path w="1534159" h="1524000">
                  <a:moveTo>
                    <a:pt x="883955" y="952500"/>
                  </a:moveTo>
                  <a:lnTo>
                    <a:pt x="874437" y="939800"/>
                  </a:lnTo>
                  <a:lnTo>
                    <a:pt x="895025" y="939800"/>
                  </a:lnTo>
                  <a:lnTo>
                    <a:pt x="883955" y="952500"/>
                  </a:lnTo>
                  <a:close/>
                </a:path>
                <a:path w="1534159" h="1524000">
                  <a:moveTo>
                    <a:pt x="1194663" y="1143000"/>
                  </a:moveTo>
                  <a:lnTo>
                    <a:pt x="1178238" y="1143000"/>
                  </a:lnTo>
                  <a:lnTo>
                    <a:pt x="1182677" y="1130300"/>
                  </a:lnTo>
                  <a:lnTo>
                    <a:pt x="1187722" y="1130300"/>
                  </a:lnTo>
                  <a:lnTo>
                    <a:pt x="1194663" y="1143000"/>
                  </a:lnTo>
                  <a:close/>
                </a:path>
                <a:path w="1534159" h="1524000">
                  <a:moveTo>
                    <a:pt x="1279938" y="1143000"/>
                  </a:moveTo>
                  <a:lnTo>
                    <a:pt x="1275176" y="1143000"/>
                  </a:lnTo>
                  <a:lnTo>
                    <a:pt x="1279938" y="1130300"/>
                  </a:lnTo>
                  <a:lnTo>
                    <a:pt x="1279938" y="1143000"/>
                  </a:lnTo>
                  <a:close/>
                </a:path>
                <a:path w="1534159" h="1524000">
                  <a:moveTo>
                    <a:pt x="1236958" y="1219200"/>
                  </a:moveTo>
                  <a:lnTo>
                    <a:pt x="1083170" y="1219200"/>
                  </a:lnTo>
                  <a:lnTo>
                    <a:pt x="1090053" y="1206500"/>
                  </a:lnTo>
                  <a:lnTo>
                    <a:pt x="1095706" y="1206500"/>
                  </a:lnTo>
                  <a:lnTo>
                    <a:pt x="1103980" y="1193800"/>
                  </a:lnTo>
                  <a:lnTo>
                    <a:pt x="1126429" y="1193800"/>
                  </a:lnTo>
                  <a:lnTo>
                    <a:pt x="1139425" y="1181100"/>
                  </a:lnTo>
                  <a:lnTo>
                    <a:pt x="1162902" y="1168400"/>
                  </a:lnTo>
                  <a:lnTo>
                    <a:pt x="1175211" y="1143000"/>
                  </a:lnTo>
                  <a:lnTo>
                    <a:pt x="1221622" y="1143000"/>
                  </a:lnTo>
                  <a:lnTo>
                    <a:pt x="1224245" y="1155700"/>
                  </a:lnTo>
                  <a:lnTo>
                    <a:pt x="1214963" y="1155700"/>
                  </a:lnTo>
                  <a:lnTo>
                    <a:pt x="1211593" y="1168400"/>
                  </a:lnTo>
                  <a:lnTo>
                    <a:pt x="1202856" y="1168400"/>
                  </a:lnTo>
                  <a:lnTo>
                    <a:pt x="1206510" y="1181100"/>
                  </a:lnTo>
                  <a:lnTo>
                    <a:pt x="1215442" y="1193800"/>
                  </a:lnTo>
                  <a:lnTo>
                    <a:pt x="1226607" y="1206500"/>
                  </a:lnTo>
                  <a:lnTo>
                    <a:pt x="1236958" y="1219200"/>
                  </a:lnTo>
                  <a:close/>
                </a:path>
                <a:path w="1534159" h="1524000">
                  <a:moveTo>
                    <a:pt x="1282794" y="1155700"/>
                  </a:moveTo>
                  <a:lnTo>
                    <a:pt x="1268033" y="1155700"/>
                  </a:lnTo>
                  <a:lnTo>
                    <a:pt x="1271161" y="1143000"/>
                  </a:lnTo>
                  <a:lnTo>
                    <a:pt x="1281220" y="1143000"/>
                  </a:lnTo>
                  <a:lnTo>
                    <a:pt x="1282794" y="1155700"/>
                  </a:lnTo>
                  <a:close/>
                </a:path>
                <a:path w="1534159" h="1524000">
                  <a:moveTo>
                    <a:pt x="1286799" y="1168400"/>
                  </a:moveTo>
                  <a:lnTo>
                    <a:pt x="1263947" y="1168400"/>
                  </a:lnTo>
                  <a:lnTo>
                    <a:pt x="1265782" y="1155700"/>
                  </a:lnTo>
                  <a:lnTo>
                    <a:pt x="1284655" y="1155700"/>
                  </a:lnTo>
                  <a:lnTo>
                    <a:pt x="1286799" y="1168400"/>
                  </a:lnTo>
                  <a:close/>
                </a:path>
                <a:path w="1534159" h="1524000">
                  <a:moveTo>
                    <a:pt x="1288817" y="1193800"/>
                  </a:moveTo>
                  <a:lnTo>
                    <a:pt x="1257582" y="1193800"/>
                  </a:lnTo>
                  <a:lnTo>
                    <a:pt x="1260163" y="1181100"/>
                  </a:lnTo>
                  <a:lnTo>
                    <a:pt x="1262187" y="1168400"/>
                  </a:lnTo>
                  <a:lnTo>
                    <a:pt x="1290835" y="1168400"/>
                  </a:lnTo>
                  <a:lnTo>
                    <a:pt x="1289624" y="1181100"/>
                  </a:lnTo>
                  <a:lnTo>
                    <a:pt x="1288817" y="1193800"/>
                  </a:lnTo>
                  <a:close/>
                </a:path>
                <a:path w="1534159" h="1524000">
                  <a:moveTo>
                    <a:pt x="1278122" y="1219200"/>
                  </a:moveTo>
                  <a:lnTo>
                    <a:pt x="1236958" y="1219200"/>
                  </a:lnTo>
                  <a:lnTo>
                    <a:pt x="1245737" y="1206500"/>
                  </a:lnTo>
                  <a:lnTo>
                    <a:pt x="1252692" y="1193800"/>
                  </a:lnTo>
                  <a:lnTo>
                    <a:pt x="1288010" y="1193800"/>
                  </a:lnTo>
                  <a:lnTo>
                    <a:pt x="1283974" y="1206500"/>
                  </a:lnTo>
                  <a:lnTo>
                    <a:pt x="1277921" y="1206500"/>
                  </a:lnTo>
                  <a:lnTo>
                    <a:pt x="1278122" y="1219200"/>
                  </a:lnTo>
                  <a:close/>
                </a:path>
                <a:path w="1534159" h="1524000">
                  <a:moveTo>
                    <a:pt x="988355" y="1282700"/>
                  </a:moveTo>
                  <a:lnTo>
                    <a:pt x="974432" y="1282700"/>
                  </a:lnTo>
                  <a:lnTo>
                    <a:pt x="976248" y="1270000"/>
                  </a:lnTo>
                  <a:lnTo>
                    <a:pt x="988355" y="1282700"/>
                  </a:lnTo>
                  <a:close/>
                </a:path>
                <a:path w="1534159" h="1524000">
                  <a:moveTo>
                    <a:pt x="958491" y="1397000"/>
                  </a:moveTo>
                  <a:lnTo>
                    <a:pt x="937908" y="1397000"/>
                  </a:lnTo>
                  <a:lnTo>
                    <a:pt x="944366" y="1384300"/>
                  </a:lnTo>
                  <a:lnTo>
                    <a:pt x="944810" y="1384300"/>
                  </a:lnTo>
                  <a:lnTo>
                    <a:pt x="944366" y="1371600"/>
                  </a:lnTo>
                  <a:lnTo>
                    <a:pt x="969589" y="1371600"/>
                  </a:lnTo>
                  <a:lnTo>
                    <a:pt x="957885" y="1384300"/>
                  </a:lnTo>
                  <a:lnTo>
                    <a:pt x="958491" y="1397000"/>
                  </a:lnTo>
                  <a:close/>
                </a:path>
                <a:path w="1534159" h="1524000">
                  <a:moveTo>
                    <a:pt x="1042277" y="1384300"/>
                  </a:moveTo>
                  <a:lnTo>
                    <a:pt x="1034262" y="1371600"/>
                  </a:lnTo>
                  <a:lnTo>
                    <a:pt x="1048892" y="1371600"/>
                  </a:lnTo>
                  <a:lnTo>
                    <a:pt x="1042277" y="1384300"/>
                  </a:lnTo>
                  <a:close/>
                </a:path>
              </a:pathLst>
            </a:custGeom>
            <a:solidFill>
              <a:srgbClr val="0317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73177" y="4084001"/>
              <a:ext cx="164396" cy="993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How is the investigation  concluded?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341374"/>
            <a:ext cx="6830059" cy="20739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60" dirty="0">
                <a:latin typeface="Arial"/>
                <a:cs typeface="Arial"/>
              </a:rPr>
              <a:t>Issuance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5" dirty="0">
                <a:latin typeface="Arial"/>
                <a:cs typeface="Arial"/>
              </a:rPr>
              <a:t>written </a:t>
            </a:r>
            <a:r>
              <a:rPr sz="2400" spc="-80" dirty="0">
                <a:latin typeface="Arial"/>
                <a:cs typeface="Arial"/>
              </a:rPr>
              <a:t>investigation</a:t>
            </a:r>
            <a:r>
              <a:rPr sz="2400" spc="-3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report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0" dirty="0">
                <a:latin typeface="Arial"/>
                <a:cs typeface="Arial"/>
              </a:rPr>
              <a:t>Must </a:t>
            </a:r>
            <a:r>
              <a:rPr sz="2400" spc="-40" dirty="0">
                <a:latin typeface="Arial"/>
                <a:cs typeface="Arial"/>
              </a:rPr>
              <a:t>fairly </a:t>
            </a:r>
            <a:r>
              <a:rPr sz="2400" spc="-125" dirty="0">
                <a:latin typeface="Arial"/>
                <a:cs typeface="Arial"/>
              </a:rPr>
              <a:t>summarize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10" dirty="0">
                <a:latin typeface="Arial"/>
                <a:cs typeface="Arial"/>
              </a:rPr>
              <a:t>evidence </a:t>
            </a:r>
            <a:r>
              <a:rPr sz="2400" spc="-75" dirty="0">
                <a:latin typeface="Arial"/>
                <a:cs typeface="Arial"/>
              </a:rPr>
              <a:t>collected,  including </a:t>
            </a:r>
            <a:r>
              <a:rPr sz="2400" spc="-25" dirty="0">
                <a:latin typeface="Arial"/>
                <a:cs typeface="Arial"/>
              </a:rPr>
              <a:t>both </a:t>
            </a:r>
            <a:r>
              <a:rPr sz="2400" spc="-60" dirty="0">
                <a:latin typeface="Arial"/>
                <a:cs typeface="Arial"/>
              </a:rPr>
              <a:t>inculpatory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90" dirty="0">
                <a:latin typeface="Arial"/>
                <a:cs typeface="Arial"/>
              </a:rPr>
              <a:t>exculpatory</a:t>
            </a:r>
            <a:r>
              <a:rPr sz="2400" spc="-39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evidence</a:t>
            </a:r>
            <a:endParaRPr sz="2400">
              <a:latin typeface="Arial"/>
              <a:cs typeface="Arial"/>
            </a:endParaRPr>
          </a:p>
          <a:p>
            <a:pPr marL="355600" marR="9906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45" dirty="0">
                <a:latin typeface="Arial"/>
                <a:cs typeface="Arial"/>
              </a:rPr>
              <a:t>Must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be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provided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each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party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and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their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advisor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at  </a:t>
            </a:r>
            <a:r>
              <a:rPr sz="2400" spc="-95" dirty="0">
                <a:latin typeface="Arial"/>
                <a:cs typeface="Arial"/>
              </a:rPr>
              <a:t>least </a:t>
            </a:r>
            <a:r>
              <a:rPr sz="2400" spc="-125" dirty="0">
                <a:latin typeface="Arial"/>
                <a:cs typeface="Arial"/>
              </a:rPr>
              <a:t>10 </a:t>
            </a:r>
            <a:r>
              <a:rPr sz="2400" spc="-180" dirty="0">
                <a:latin typeface="Arial"/>
                <a:cs typeface="Arial"/>
              </a:rPr>
              <a:t>days </a:t>
            </a:r>
            <a:r>
              <a:rPr sz="2400" spc="-15" dirty="0">
                <a:latin typeface="Arial"/>
                <a:cs typeface="Arial"/>
              </a:rPr>
              <a:t>prior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145" dirty="0">
                <a:latin typeface="Arial"/>
                <a:cs typeface="Arial"/>
              </a:rPr>
              <a:t>any</a:t>
            </a:r>
            <a:r>
              <a:rPr sz="2400" spc="-41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hearing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Group 9" descr="calendar">
            <a:extLst>
              <a:ext uri="{FF2B5EF4-FFF2-40B4-BE49-F238E27FC236}">
                <a16:creationId xmlns:a16="http://schemas.microsoft.com/office/drawing/2014/main" id="{B75FAC38-A286-6240-8A88-FBD1E9F3A960}"/>
              </a:ext>
            </a:extLst>
          </p:cNvPr>
          <p:cNvGrpSpPr/>
          <p:nvPr/>
        </p:nvGrpSpPr>
        <p:grpSpPr>
          <a:xfrm>
            <a:off x="7716888" y="4025515"/>
            <a:ext cx="648338" cy="647767"/>
            <a:chOff x="7716888" y="4025515"/>
            <a:chExt cx="648338" cy="647767"/>
          </a:xfrm>
        </p:grpSpPr>
        <p:sp>
          <p:nvSpPr>
            <p:cNvPr id="3" name="object 3"/>
            <p:cNvSpPr/>
            <p:nvPr/>
          </p:nvSpPr>
          <p:spPr>
            <a:xfrm>
              <a:off x="7716891" y="4025515"/>
              <a:ext cx="648335" cy="76200"/>
            </a:xfrm>
            <a:custGeom>
              <a:avLst/>
              <a:gdLst/>
              <a:ahLst/>
              <a:cxnLst/>
              <a:rect l="l" t="t" r="r" b="b"/>
              <a:pathLst>
                <a:path w="648334" h="76200">
                  <a:moveTo>
                    <a:pt x="648262" y="76123"/>
                  </a:moveTo>
                  <a:lnTo>
                    <a:pt x="0" y="76123"/>
                  </a:lnTo>
                  <a:lnTo>
                    <a:pt x="0" y="0"/>
                  </a:lnTo>
                  <a:lnTo>
                    <a:pt x="648262" y="0"/>
                  </a:lnTo>
                  <a:lnTo>
                    <a:pt x="648262" y="76123"/>
                  </a:lnTo>
                  <a:close/>
                </a:path>
              </a:pathLst>
            </a:custGeom>
            <a:solidFill>
              <a:srgbClr val="1F28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16888" y="4139882"/>
              <a:ext cx="648335" cy="533400"/>
            </a:xfrm>
            <a:custGeom>
              <a:avLst/>
              <a:gdLst/>
              <a:ahLst/>
              <a:cxnLst/>
              <a:rect l="l" t="t" r="r" b="b"/>
              <a:pathLst>
                <a:path w="648334" h="533400">
                  <a:moveTo>
                    <a:pt x="648258" y="0"/>
                  </a:moveTo>
                  <a:lnTo>
                    <a:pt x="0" y="0"/>
                  </a:lnTo>
                  <a:lnTo>
                    <a:pt x="0" y="57086"/>
                  </a:lnTo>
                  <a:lnTo>
                    <a:pt x="0" y="133223"/>
                  </a:lnTo>
                  <a:lnTo>
                    <a:pt x="0" y="532892"/>
                  </a:lnTo>
                  <a:lnTo>
                    <a:pt x="648258" y="532892"/>
                  </a:lnTo>
                  <a:lnTo>
                    <a:pt x="648258" y="475805"/>
                  </a:lnTo>
                  <a:lnTo>
                    <a:pt x="57200" y="475805"/>
                  </a:lnTo>
                  <a:lnTo>
                    <a:pt x="57200" y="399669"/>
                  </a:lnTo>
                  <a:lnTo>
                    <a:pt x="133451" y="399669"/>
                  </a:lnTo>
                  <a:lnTo>
                    <a:pt x="133451" y="475589"/>
                  </a:lnTo>
                  <a:lnTo>
                    <a:pt x="171589" y="475589"/>
                  </a:lnTo>
                  <a:lnTo>
                    <a:pt x="171589" y="399669"/>
                  </a:lnTo>
                  <a:lnTo>
                    <a:pt x="247865" y="399669"/>
                  </a:lnTo>
                  <a:lnTo>
                    <a:pt x="247865" y="475589"/>
                  </a:lnTo>
                  <a:lnTo>
                    <a:pt x="285991" y="475589"/>
                  </a:lnTo>
                  <a:lnTo>
                    <a:pt x="285991" y="399669"/>
                  </a:lnTo>
                  <a:lnTo>
                    <a:pt x="362254" y="399669"/>
                  </a:lnTo>
                  <a:lnTo>
                    <a:pt x="362254" y="475589"/>
                  </a:lnTo>
                  <a:lnTo>
                    <a:pt x="648258" y="475589"/>
                  </a:lnTo>
                  <a:lnTo>
                    <a:pt x="648258" y="399669"/>
                  </a:lnTo>
                  <a:lnTo>
                    <a:pt x="648258" y="399465"/>
                  </a:lnTo>
                  <a:lnTo>
                    <a:pt x="648258" y="361607"/>
                  </a:lnTo>
                  <a:lnTo>
                    <a:pt x="57200" y="361607"/>
                  </a:lnTo>
                  <a:lnTo>
                    <a:pt x="57200" y="285483"/>
                  </a:lnTo>
                  <a:lnTo>
                    <a:pt x="133451" y="285483"/>
                  </a:lnTo>
                  <a:lnTo>
                    <a:pt x="133451" y="361403"/>
                  </a:lnTo>
                  <a:lnTo>
                    <a:pt x="171589" y="361403"/>
                  </a:lnTo>
                  <a:lnTo>
                    <a:pt x="171589" y="285483"/>
                  </a:lnTo>
                  <a:lnTo>
                    <a:pt x="247865" y="285483"/>
                  </a:lnTo>
                  <a:lnTo>
                    <a:pt x="247865" y="361403"/>
                  </a:lnTo>
                  <a:lnTo>
                    <a:pt x="285991" y="361403"/>
                  </a:lnTo>
                  <a:lnTo>
                    <a:pt x="285991" y="285483"/>
                  </a:lnTo>
                  <a:lnTo>
                    <a:pt x="362254" y="285483"/>
                  </a:lnTo>
                  <a:lnTo>
                    <a:pt x="362254" y="361403"/>
                  </a:lnTo>
                  <a:lnTo>
                    <a:pt x="400392" y="361403"/>
                  </a:lnTo>
                  <a:lnTo>
                    <a:pt x="400392" y="285483"/>
                  </a:lnTo>
                  <a:lnTo>
                    <a:pt x="476643" y="285483"/>
                  </a:lnTo>
                  <a:lnTo>
                    <a:pt x="476643" y="361403"/>
                  </a:lnTo>
                  <a:lnTo>
                    <a:pt x="514794" y="361403"/>
                  </a:lnTo>
                  <a:lnTo>
                    <a:pt x="514794" y="285483"/>
                  </a:lnTo>
                  <a:lnTo>
                    <a:pt x="591058" y="285483"/>
                  </a:lnTo>
                  <a:lnTo>
                    <a:pt x="591058" y="361403"/>
                  </a:lnTo>
                  <a:lnTo>
                    <a:pt x="648258" y="361403"/>
                  </a:lnTo>
                  <a:lnTo>
                    <a:pt x="648258" y="285483"/>
                  </a:lnTo>
                  <a:lnTo>
                    <a:pt x="648258" y="285292"/>
                  </a:lnTo>
                  <a:lnTo>
                    <a:pt x="648258" y="247408"/>
                  </a:lnTo>
                  <a:lnTo>
                    <a:pt x="57200" y="247408"/>
                  </a:lnTo>
                  <a:lnTo>
                    <a:pt x="57200" y="171284"/>
                  </a:lnTo>
                  <a:lnTo>
                    <a:pt x="133451" y="171284"/>
                  </a:lnTo>
                  <a:lnTo>
                    <a:pt x="133451" y="247218"/>
                  </a:lnTo>
                  <a:lnTo>
                    <a:pt x="171589" y="247218"/>
                  </a:lnTo>
                  <a:lnTo>
                    <a:pt x="171589" y="171284"/>
                  </a:lnTo>
                  <a:lnTo>
                    <a:pt x="247865" y="171284"/>
                  </a:lnTo>
                  <a:lnTo>
                    <a:pt x="247865" y="247218"/>
                  </a:lnTo>
                  <a:lnTo>
                    <a:pt x="285991" y="247218"/>
                  </a:lnTo>
                  <a:lnTo>
                    <a:pt x="285991" y="171284"/>
                  </a:lnTo>
                  <a:lnTo>
                    <a:pt x="362254" y="171284"/>
                  </a:lnTo>
                  <a:lnTo>
                    <a:pt x="362254" y="247218"/>
                  </a:lnTo>
                  <a:lnTo>
                    <a:pt x="400392" y="247218"/>
                  </a:lnTo>
                  <a:lnTo>
                    <a:pt x="400392" y="171284"/>
                  </a:lnTo>
                  <a:lnTo>
                    <a:pt x="476643" y="171284"/>
                  </a:lnTo>
                  <a:lnTo>
                    <a:pt x="476643" y="247218"/>
                  </a:lnTo>
                  <a:lnTo>
                    <a:pt x="514794" y="247218"/>
                  </a:lnTo>
                  <a:lnTo>
                    <a:pt x="514794" y="171284"/>
                  </a:lnTo>
                  <a:lnTo>
                    <a:pt x="591058" y="171284"/>
                  </a:lnTo>
                  <a:lnTo>
                    <a:pt x="591058" y="247218"/>
                  </a:lnTo>
                  <a:lnTo>
                    <a:pt x="648258" y="247218"/>
                  </a:lnTo>
                  <a:lnTo>
                    <a:pt x="648258" y="171284"/>
                  </a:lnTo>
                  <a:lnTo>
                    <a:pt x="648258" y="171094"/>
                  </a:lnTo>
                  <a:lnTo>
                    <a:pt x="648258" y="133223"/>
                  </a:lnTo>
                  <a:lnTo>
                    <a:pt x="171589" y="133223"/>
                  </a:lnTo>
                  <a:lnTo>
                    <a:pt x="171589" y="57086"/>
                  </a:lnTo>
                  <a:lnTo>
                    <a:pt x="247865" y="57086"/>
                  </a:lnTo>
                  <a:lnTo>
                    <a:pt x="247865" y="133045"/>
                  </a:lnTo>
                  <a:lnTo>
                    <a:pt x="285991" y="133045"/>
                  </a:lnTo>
                  <a:lnTo>
                    <a:pt x="285991" y="57086"/>
                  </a:lnTo>
                  <a:lnTo>
                    <a:pt x="362254" y="57086"/>
                  </a:lnTo>
                  <a:lnTo>
                    <a:pt x="362254" y="133045"/>
                  </a:lnTo>
                  <a:lnTo>
                    <a:pt x="400392" y="133045"/>
                  </a:lnTo>
                  <a:lnTo>
                    <a:pt x="400392" y="57086"/>
                  </a:lnTo>
                  <a:lnTo>
                    <a:pt x="476643" y="57086"/>
                  </a:lnTo>
                  <a:lnTo>
                    <a:pt x="476643" y="133045"/>
                  </a:lnTo>
                  <a:lnTo>
                    <a:pt x="514794" y="133045"/>
                  </a:lnTo>
                  <a:lnTo>
                    <a:pt x="514794" y="57086"/>
                  </a:lnTo>
                  <a:lnTo>
                    <a:pt x="591058" y="57086"/>
                  </a:lnTo>
                  <a:lnTo>
                    <a:pt x="591058" y="133045"/>
                  </a:lnTo>
                  <a:lnTo>
                    <a:pt x="648258" y="133045"/>
                  </a:lnTo>
                  <a:lnTo>
                    <a:pt x="648258" y="57086"/>
                  </a:lnTo>
                  <a:lnTo>
                    <a:pt x="648258" y="56921"/>
                  </a:lnTo>
                  <a:lnTo>
                    <a:pt x="648258" y="0"/>
                  </a:lnTo>
                  <a:close/>
                </a:path>
              </a:pathLst>
            </a:custGeom>
            <a:solidFill>
              <a:srgbClr val="1F28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Does </a:t>
            </a:r>
            <a:r>
              <a:rPr spc="-5" dirty="0"/>
              <a:t>the investigation report  </a:t>
            </a:r>
            <a:r>
              <a:rPr dirty="0"/>
              <a:t>make</a:t>
            </a:r>
            <a:r>
              <a:rPr spc="-5" dirty="0"/>
              <a:t> findings?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410954"/>
            <a:ext cx="6781165" cy="2659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5557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30" dirty="0">
                <a:latin typeface="Arial"/>
                <a:cs typeface="Arial"/>
              </a:rPr>
              <a:t>No </a:t>
            </a:r>
            <a:r>
              <a:rPr sz="2400" spc="-140" dirty="0">
                <a:latin typeface="Arial"/>
                <a:cs typeface="Arial"/>
              </a:rPr>
              <a:t>–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80" dirty="0">
                <a:latin typeface="Arial"/>
                <a:cs typeface="Arial"/>
              </a:rPr>
              <a:t>investigation </a:t>
            </a:r>
            <a:r>
              <a:rPr sz="2400" spc="-20" dirty="0">
                <a:latin typeface="Arial"/>
                <a:cs typeface="Arial"/>
              </a:rPr>
              <a:t>report </a:t>
            </a:r>
            <a:r>
              <a:rPr sz="2400" spc="-40" dirty="0">
                <a:latin typeface="Arial"/>
                <a:cs typeface="Arial"/>
              </a:rPr>
              <a:t>fairly </a:t>
            </a:r>
            <a:r>
              <a:rPr sz="2400" spc="-135" dirty="0">
                <a:latin typeface="Arial"/>
                <a:cs typeface="Arial"/>
              </a:rPr>
              <a:t>summarizes</a:t>
            </a:r>
            <a:r>
              <a:rPr sz="2400" spc="-48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75" dirty="0">
                <a:latin typeface="Arial"/>
                <a:cs typeface="Arial"/>
              </a:rPr>
              <a:t>relevant </a:t>
            </a:r>
            <a:r>
              <a:rPr sz="2400" spc="-60" dirty="0">
                <a:latin typeface="Arial"/>
                <a:cs typeface="Arial"/>
              </a:rPr>
              <a:t>inculpatory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90" dirty="0">
                <a:latin typeface="Arial"/>
                <a:cs typeface="Arial"/>
              </a:rPr>
              <a:t>exculpatory </a:t>
            </a:r>
            <a:r>
              <a:rPr sz="2400" spc="-110" dirty="0">
                <a:latin typeface="Arial"/>
                <a:cs typeface="Arial"/>
              </a:rPr>
              <a:t>evidence  </a:t>
            </a:r>
            <a:r>
              <a:rPr sz="2400" spc="-75" dirty="0">
                <a:latin typeface="Arial"/>
                <a:cs typeface="Arial"/>
              </a:rPr>
              <a:t>collected </a:t>
            </a:r>
            <a:r>
              <a:rPr sz="2400" spc="-65" dirty="0">
                <a:latin typeface="Arial"/>
                <a:cs typeface="Arial"/>
              </a:rPr>
              <a:t>during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28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investigation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95" dirty="0">
                <a:latin typeface="Arial"/>
                <a:cs typeface="Arial"/>
              </a:rPr>
              <a:t>Under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85" dirty="0">
                <a:latin typeface="Arial"/>
                <a:cs typeface="Arial"/>
              </a:rPr>
              <a:t>new </a:t>
            </a:r>
            <a:r>
              <a:rPr sz="2400" spc="-55" dirty="0">
                <a:latin typeface="Arial"/>
                <a:cs typeface="Arial"/>
              </a:rPr>
              <a:t>Title </a:t>
            </a:r>
            <a:r>
              <a:rPr sz="2400" spc="-215" dirty="0">
                <a:latin typeface="Arial"/>
                <a:cs typeface="Arial"/>
              </a:rPr>
              <a:t>IX </a:t>
            </a:r>
            <a:r>
              <a:rPr sz="2400" spc="-65" dirty="0">
                <a:latin typeface="Arial"/>
                <a:cs typeface="Arial"/>
              </a:rPr>
              <a:t>regulation, factual </a:t>
            </a:r>
            <a:r>
              <a:rPr sz="2400" spc="-80" dirty="0">
                <a:latin typeface="Arial"/>
                <a:cs typeface="Arial"/>
              </a:rPr>
              <a:t>findings 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60" dirty="0">
                <a:latin typeface="Arial"/>
                <a:cs typeface="Arial"/>
              </a:rPr>
              <a:t>determinations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75" dirty="0">
                <a:latin typeface="Arial"/>
                <a:cs typeface="Arial"/>
              </a:rPr>
              <a:t>policy </a:t>
            </a:r>
            <a:r>
              <a:rPr sz="2400" spc="-65" dirty="0">
                <a:latin typeface="Arial"/>
                <a:cs typeface="Arial"/>
              </a:rPr>
              <a:t>violations </a:t>
            </a:r>
            <a:r>
              <a:rPr sz="2400" spc="-110" dirty="0">
                <a:latin typeface="Arial"/>
                <a:cs typeface="Arial"/>
              </a:rPr>
              <a:t>are </a:t>
            </a:r>
            <a:r>
              <a:rPr sz="2400" spc="-125" dirty="0">
                <a:latin typeface="Arial"/>
                <a:cs typeface="Arial"/>
              </a:rPr>
              <a:t>made</a:t>
            </a:r>
            <a:r>
              <a:rPr sz="2400" spc="-49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by 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65" dirty="0">
                <a:latin typeface="Arial"/>
                <a:cs typeface="Arial"/>
              </a:rPr>
              <a:t>“decision-maker” </a:t>
            </a:r>
            <a:r>
              <a:rPr sz="2400" spc="-90" dirty="0">
                <a:latin typeface="Arial"/>
                <a:cs typeface="Arial"/>
              </a:rPr>
              <a:t>(hearing </a:t>
            </a:r>
            <a:r>
              <a:rPr sz="2400" spc="-35" dirty="0">
                <a:latin typeface="Arial"/>
                <a:cs typeface="Arial"/>
              </a:rPr>
              <a:t>officer </a:t>
            </a:r>
            <a:r>
              <a:rPr sz="2400" spc="-25" dirty="0">
                <a:latin typeface="Arial"/>
                <a:cs typeface="Arial"/>
              </a:rPr>
              <a:t>or </a:t>
            </a:r>
            <a:r>
              <a:rPr sz="2400" spc="-85" dirty="0">
                <a:latin typeface="Arial"/>
                <a:cs typeface="Arial"/>
              </a:rPr>
              <a:t>board) </a:t>
            </a:r>
            <a:r>
              <a:rPr sz="2400" spc="-40" dirty="0">
                <a:latin typeface="Arial"/>
                <a:cs typeface="Arial"/>
              </a:rPr>
              <a:t>at </a:t>
            </a:r>
            <a:r>
              <a:rPr sz="2400" spc="-190" dirty="0">
                <a:latin typeface="Arial"/>
                <a:cs typeface="Arial"/>
              </a:rPr>
              <a:t>a  </a:t>
            </a:r>
            <a:r>
              <a:rPr sz="2400" spc="-110" dirty="0">
                <a:latin typeface="Arial"/>
                <a:cs typeface="Arial"/>
              </a:rPr>
              <a:t>subsequent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hearing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May parties </a:t>
            </a:r>
            <a:r>
              <a:rPr dirty="0"/>
              <a:t>have an </a:t>
            </a:r>
            <a:r>
              <a:rPr spc="-5" dirty="0"/>
              <a:t>advisor  during the</a:t>
            </a:r>
            <a:r>
              <a:rPr spc="5" dirty="0"/>
              <a:t> </a:t>
            </a:r>
            <a:r>
              <a:rPr spc="-5" dirty="0"/>
              <a:t>investigation?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24075" y="1353041"/>
            <a:ext cx="4826635" cy="297561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 marR="157480" indent="-343535">
              <a:lnSpc>
                <a:spcPts val="2110"/>
              </a:lnSpc>
              <a:spcBef>
                <a:spcPts val="605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315" dirty="0">
                <a:latin typeface="Arial"/>
                <a:cs typeface="Arial"/>
              </a:rPr>
              <a:t>Yes </a:t>
            </a:r>
            <a:r>
              <a:rPr sz="2200" spc="-130" dirty="0">
                <a:latin typeface="Arial"/>
                <a:cs typeface="Arial"/>
              </a:rPr>
              <a:t>– </a:t>
            </a:r>
            <a:r>
              <a:rPr sz="2200" spc="-70" dirty="0">
                <a:latin typeface="Arial"/>
                <a:cs typeface="Arial"/>
              </a:rPr>
              <a:t>parties </a:t>
            </a:r>
            <a:r>
              <a:rPr sz="2200" spc="-135" dirty="0">
                <a:latin typeface="Arial"/>
                <a:cs typeface="Arial"/>
              </a:rPr>
              <a:t>may </a:t>
            </a:r>
            <a:r>
              <a:rPr sz="2200" spc="-105" dirty="0">
                <a:latin typeface="Arial"/>
                <a:cs typeface="Arial"/>
              </a:rPr>
              <a:t>be </a:t>
            </a:r>
            <a:r>
              <a:rPr sz="2200" spc="-110" dirty="0">
                <a:latin typeface="Arial"/>
                <a:cs typeface="Arial"/>
              </a:rPr>
              <a:t>accompanied </a:t>
            </a:r>
            <a:r>
              <a:rPr sz="2200" spc="10" dirty="0">
                <a:latin typeface="Arial"/>
                <a:cs typeface="Arial"/>
              </a:rPr>
              <a:t>to  </a:t>
            </a:r>
            <a:r>
              <a:rPr sz="2200" spc="-130" dirty="0">
                <a:latin typeface="Arial"/>
                <a:cs typeface="Arial"/>
              </a:rPr>
              <a:t>any </a:t>
            </a:r>
            <a:r>
              <a:rPr sz="2200" spc="-85" dirty="0">
                <a:latin typeface="Arial"/>
                <a:cs typeface="Arial"/>
              </a:rPr>
              <a:t>investigative </a:t>
            </a:r>
            <a:r>
              <a:rPr sz="2200" spc="-60" dirty="0">
                <a:latin typeface="Arial"/>
                <a:cs typeface="Arial"/>
              </a:rPr>
              <a:t>interviews </a:t>
            </a:r>
            <a:r>
              <a:rPr sz="2200" spc="-110" dirty="0">
                <a:latin typeface="Arial"/>
                <a:cs typeface="Arial"/>
              </a:rPr>
              <a:t>and  </a:t>
            </a:r>
            <a:r>
              <a:rPr sz="2200" spc="-95" dirty="0">
                <a:latin typeface="Arial"/>
                <a:cs typeface="Arial"/>
              </a:rPr>
              <a:t>meetings </a:t>
            </a:r>
            <a:r>
              <a:rPr sz="2200" spc="-100" dirty="0">
                <a:latin typeface="Arial"/>
                <a:cs typeface="Arial"/>
              </a:rPr>
              <a:t>by </a:t>
            </a:r>
            <a:r>
              <a:rPr sz="2200" spc="-125" dirty="0">
                <a:latin typeface="Arial"/>
                <a:cs typeface="Arial"/>
              </a:rPr>
              <a:t>an </a:t>
            </a:r>
            <a:r>
              <a:rPr sz="2200" spc="-90" dirty="0">
                <a:latin typeface="Arial"/>
                <a:cs typeface="Arial"/>
              </a:rPr>
              <a:t>advisor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10" dirty="0">
                <a:latin typeface="Arial"/>
                <a:cs typeface="Arial"/>
              </a:rPr>
              <a:t>their</a:t>
            </a:r>
            <a:r>
              <a:rPr sz="2200" spc="-26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choice</a:t>
            </a:r>
            <a:endParaRPr sz="2200">
              <a:latin typeface="Arial"/>
              <a:cs typeface="Arial"/>
            </a:endParaRPr>
          </a:p>
          <a:p>
            <a:pPr marL="355600" marR="242570" indent="-343535">
              <a:lnSpc>
                <a:spcPts val="2110"/>
              </a:lnSpc>
              <a:spcBef>
                <a:spcPts val="535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90" dirty="0">
                <a:latin typeface="Arial"/>
                <a:cs typeface="Arial"/>
              </a:rPr>
              <a:t>Advisor </a:t>
            </a:r>
            <a:r>
              <a:rPr sz="2200" spc="-135" dirty="0">
                <a:latin typeface="Arial"/>
                <a:cs typeface="Arial"/>
              </a:rPr>
              <a:t>may </a:t>
            </a:r>
            <a:r>
              <a:rPr sz="2200" spc="-105" dirty="0">
                <a:latin typeface="Arial"/>
                <a:cs typeface="Arial"/>
              </a:rPr>
              <a:t>be </a:t>
            </a:r>
            <a:r>
              <a:rPr sz="2200" spc="-125" dirty="0">
                <a:latin typeface="Arial"/>
                <a:cs typeface="Arial"/>
              </a:rPr>
              <a:t>an </a:t>
            </a:r>
            <a:r>
              <a:rPr sz="2200" spc="-65" dirty="0">
                <a:latin typeface="Arial"/>
                <a:cs typeface="Arial"/>
              </a:rPr>
              <a:t>attorney, </a:t>
            </a:r>
            <a:r>
              <a:rPr sz="2200" spc="-10" dirty="0">
                <a:latin typeface="Arial"/>
                <a:cs typeface="Arial"/>
              </a:rPr>
              <a:t>but</a:t>
            </a:r>
            <a:r>
              <a:rPr sz="2200" spc="-235" dirty="0">
                <a:latin typeface="Arial"/>
                <a:cs typeface="Arial"/>
              </a:rPr>
              <a:t> </a:t>
            </a:r>
            <a:r>
              <a:rPr sz="2200" spc="-130" dirty="0">
                <a:latin typeface="Arial"/>
                <a:cs typeface="Arial"/>
              </a:rPr>
              <a:t>does  </a:t>
            </a:r>
            <a:r>
              <a:rPr sz="2200" spc="-5" dirty="0">
                <a:latin typeface="Arial"/>
                <a:cs typeface="Arial"/>
              </a:rPr>
              <a:t>not </a:t>
            </a:r>
            <a:r>
              <a:rPr sz="2200" spc="-140" dirty="0">
                <a:latin typeface="Arial"/>
                <a:cs typeface="Arial"/>
              </a:rPr>
              <a:t>have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105" dirty="0">
                <a:latin typeface="Arial"/>
                <a:cs typeface="Arial"/>
              </a:rPr>
              <a:t>be 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until </a:t>
            </a:r>
            <a:r>
              <a:rPr sz="2200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200" u="heavy" spc="-4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hearing</a:t>
            </a:r>
            <a:endParaRPr sz="2200">
              <a:latin typeface="Arial"/>
              <a:cs typeface="Arial"/>
            </a:endParaRPr>
          </a:p>
          <a:p>
            <a:pPr marL="355600" marR="391160" indent="-343535" algn="just">
              <a:lnSpc>
                <a:spcPts val="2110"/>
              </a:lnSpc>
              <a:spcBef>
                <a:spcPts val="535"/>
              </a:spcBef>
              <a:buChar char="•"/>
              <a:tabLst>
                <a:tab pos="356235" algn="l"/>
              </a:tabLst>
            </a:pPr>
            <a:r>
              <a:rPr sz="2200" spc="-20" dirty="0">
                <a:latin typeface="Arial"/>
                <a:cs typeface="Arial"/>
              </a:rPr>
              <a:t>Institution </a:t>
            </a:r>
            <a:r>
              <a:rPr sz="2200" spc="-135" dirty="0">
                <a:latin typeface="Arial"/>
                <a:cs typeface="Arial"/>
              </a:rPr>
              <a:t>may </a:t>
            </a:r>
            <a:r>
              <a:rPr sz="2200" spc="-70" dirty="0">
                <a:latin typeface="Arial"/>
                <a:cs typeface="Arial"/>
              </a:rPr>
              <a:t>confine </a:t>
            </a:r>
            <a:r>
              <a:rPr sz="2200" spc="-90" dirty="0">
                <a:latin typeface="Arial"/>
                <a:cs typeface="Arial"/>
              </a:rPr>
              <a:t>advisor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175" dirty="0">
                <a:latin typeface="Arial"/>
                <a:cs typeface="Arial"/>
              </a:rPr>
              <a:t>a  </a:t>
            </a:r>
            <a:r>
              <a:rPr sz="2200" spc="-140" dirty="0">
                <a:latin typeface="Arial"/>
                <a:cs typeface="Arial"/>
              </a:rPr>
              <a:t>passive </a:t>
            </a:r>
            <a:r>
              <a:rPr sz="2200" spc="-50" dirty="0">
                <a:latin typeface="Arial"/>
                <a:cs typeface="Arial"/>
              </a:rPr>
              <a:t>role </a:t>
            </a:r>
            <a:r>
              <a:rPr sz="2200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during </a:t>
            </a:r>
            <a:r>
              <a:rPr sz="2200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200" u="heavy" spc="-2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investigation  </a:t>
            </a:r>
            <a:r>
              <a:rPr sz="2200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phase</a:t>
            </a:r>
            <a:endParaRPr sz="2200">
              <a:latin typeface="Arial"/>
              <a:cs typeface="Arial"/>
            </a:endParaRPr>
          </a:p>
          <a:p>
            <a:pPr marL="355600" marR="5080" indent="-343535" algn="just">
              <a:lnSpc>
                <a:spcPts val="2110"/>
              </a:lnSpc>
              <a:spcBef>
                <a:spcPts val="535"/>
              </a:spcBef>
              <a:buChar char="•"/>
              <a:tabLst>
                <a:tab pos="356235" algn="l"/>
              </a:tabLst>
            </a:pPr>
            <a:r>
              <a:rPr sz="2200" spc="-20" dirty="0">
                <a:latin typeface="Arial"/>
                <a:cs typeface="Arial"/>
              </a:rPr>
              <a:t>Institution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is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not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required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to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provide</a:t>
            </a:r>
            <a:r>
              <a:rPr sz="2200" spc="-125" dirty="0">
                <a:latin typeface="Arial"/>
                <a:cs typeface="Arial"/>
              </a:rPr>
              <a:t> an  </a:t>
            </a:r>
            <a:r>
              <a:rPr sz="2200" spc="-90" dirty="0">
                <a:latin typeface="Arial"/>
                <a:cs typeface="Arial"/>
              </a:rPr>
              <a:t>advisor </a:t>
            </a:r>
            <a:r>
              <a:rPr sz="2200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during </a:t>
            </a:r>
            <a:r>
              <a:rPr sz="2200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2200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investigation</a:t>
            </a:r>
            <a:r>
              <a:rPr sz="2200" u="heavy" spc="-3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phase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0" name="Group 9" descr="potted plant">
            <a:extLst>
              <a:ext uri="{FF2B5EF4-FFF2-40B4-BE49-F238E27FC236}">
                <a16:creationId xmlns:a16="http://schemas.microsoft.com/office/drawing/2014/main" id="{0F622B4D-A6F0-2946-AE4D-8BB1493E6EC0}"/>
              </a:ext>
            </a:extLst>
          </p:cNvPr>
          <p:cNvGrpSpPr/>
          <p:nvPr/>
        </p:nvGrpSpPr>
        <p:grpSpPr>
          <a:xfrm>
            <a:off x="7098360" y="1643684"/>
            <a:ext cx="1029969" cy="1954637"/>
            <a:chOff x="7098360" y="1643684"/>
            <a:chExt cx="1029969" cy="1954637"/>
          </a:xfrm>
        </p:grpSpPr>
        <p:sp>
          <p:nvSpPr>
            <p:cNvPr id="6" name="object 6"/>
            <p:cNvSpPr/>
            <p:nvPr/>
          </p:nvSpPr>
          <p:spPr>
            <a:xfrm>
              <a:off x="7098360" y="1643684"/>
              <a:ext cx="1029969" cy="1217930"/>
            </a:xfrm>
            <a:custGeom>
              <a:avLst/>
              <a:gdLst/>
              <a:ahLst/>
              <a:cxnLst/>
              <a:rect l="l" t="t" r="r" b="b"/>
              <a:pathLst>
                <a:path w="1029970" h="1217930">
                  <a:moveTo>
                    <a:pt x="549884" y="531660"/>
                  </a:moveTo>
                  <a:lnTo>
                    <a:pt x="535851" y="477977"/>
                  </a:lnTo>
                  <a:lnTo>
                    <a:pt x="518668" y="425729"/>
                  </a:lnTo>
                  <a:lnTo>
                    <a:pt x="498411" y="375107"/>
                  </a:lnTo>
                  <a:lnTo>
                    <a:pt x="475145" y="326313"/>
                  </a:lnTo>
                  <a:lnTo>
                    <a:pt x="407847" y="235089"/>
                  </a:lnTo>
                  <a:lnTo>
                    <a:pt x="342887" y="185521"/>
                  </a:lnTo>
                  <a:lnTo>
                    <a:pt x="293916" y="165011"/>
                  </a:lnTo>
                  <a:lnTo>
                    <a:pt x="274561" y="160972"/>
                  </a:lnTo>
                  <a:lnTo>
                    <a:pt x="281228" y="212496"/>
                  </a:lnTo>
                  <a:lnTo>
                    <a:pt x="289623" y="263626"/>
                  </a:lnTo>
                  <a:lnTo>
                    <a:pt x="299732" y="314274"/>
                  </a:lnTo>
                  <a:lnTo>
                    <a:pt x="311569" y="364388"/>
                  </a:lnTo>
                  <a:lnTo>
                    <a:pt x="325094" y="413918"/>
                  </a:lnTo>
                  <a:lnTo>
                    <a:pt x="359270" y="436753"/>
                  </a:lnTo>
                  <a:lnTo>
                    <a:pt x="391769" y="462775"/>
                  </a:lnTo>
                  <a:lnTo>
                    <a:pt x="422440" y="491845"/>
                  </a:lnTo>
                  <a:lnTo>
                    <a:pt x="451116" y="523849"/>
                  </a:lnTo>
                  <a:lnTo>
                    <a:pt x="478523" y="560959"/>
                  </a:lnTo>
                  <a:lnTo>
                    <a:pt x="503364" y="600646"/>
                  </a:lnTo>
                  <a:lnTo>
                    <a:pt x="514286" y="582726"/>
                  </a:lnTo>
                  <a:lnTo>
                    <a:pt x="525691" y="565238"/>
                  </a:lnTo>
                  <a:lnTo>
                    <a:pt x="537552" y="548220"/>
                  </a:lnTo>
                  <a:lnTo>
                    <a:pt x="549884" y="531660"/>
                  </a:lnTo>
                  <a:close/>
                </a:path>
                <a:path w="1029970" h="1217930">
                  <a:moveTo>
                    <a:pt x="556933" y="825550"/>
                  </a:moveTo>
                  <a:lnTo>
                    <a:pt x="541464" y="776312"/>
                  </a:lnTo>
                  <a:lnTo>
                    <a:pt x="523163" y="728649"/>
                  </a:lnTo>
                  <a:lnTo>
                    <a:pt x="502132" y="682739"/>
                  </a:lnTo>
                  <a:lnTo>
                    <a:pt x="478447" y="638733"/>
                  </a:lnTo>
                  <a:lnTo>
                    <a:pt x="452208" y="596836"/>
                  </a:lnTo>
                  <a:lnTo>
                    <a:pt x="423468" y="557187"/>
                  </a:lnTo>
                  <a:lnTo>
                    <a:pt x="387045" y="518782"/>
                  </a:lnTo>
                  <a:lnTo>
                    <a:pt x="347929" y="484974"/>
                  </a:lnTo>
                  <a:lnTo>
                    <a:pt x="306463" y="455955"/>
                  </a:lnTo>
                  <a:lnTo>
                    <a:pt x="262928" y="431863"/>
                  </a:lnTo>
                  <a:lnTo>
                    <a:pt x="217639" y="412889"/>
                  </a:lnTo>
                  <a:lnTo>
                    <a:pt x="170878" y="399186"/>
                  </a:lnTo>
                  <a:lnTo>
                    <a:pt x="122986" y="390931"/>
                  </a:lnTo>
                  <a:lnTo>
                    <a:pt x="133350" y="444334"/>
                  </a:lnTo>
                  <a:lnTo>
                    <a:pt x="146291" y="496824"/>
                  </a:lnTo>
                  <a:lnTo>
                    <a:pt x="161785" y="548284"/>
                  </a:lnTo>
                  <a:lnTo>
                    <a:pt x="179768" y="598576"/>
                  </a:lnTo>
                  <a:lnTo>
                    <a:pt x="200202" y="647560"/>
                  </a:lnTo>
                  <a:lnTo>
                    <a:pt x="249250" y="665251"/>
                  </a:lnTo>
                  <a:lnTo>
                    <a:pt x="296862" y="687527"/>
                  </a:lnTo>
                  <a:lnTo>
                    <a:pt x="342836" y="714235"/>
                  </a:lnTo>
                  <a:lnTo>
                    <a:pt x="386956" y="745261"/>
                  </a:lnTo>
                  <a:lnTo>
                    <a:pt x="429006" y="780478"/>
                  </a:lnTo>
                  <a:lnTo>
                    <a:pt x="473951" y="828065"/>
                  </a:lnTo>
                  <a:lnTo>
                    <a:pt x="514235" y="881430"/>
                  </a:lnTo>
                  <a:lnTo>
                    <a:pt x="524446" y="866952"/>
                  </a:lnTo>
                  <a:lnTo>
                    <a:pt x="534974" y="852805"/>
                  </a:lnTo>
                  <a:lnTo>
                    <a:pt x="545807" y="839000"/>
                  </a:lnTo>
                  <a:lnTo>
                    <a:pt x="556933" y="825550"/>
                  </a:lnTo>
                  <a:close/>
                </a:path>
                <a:path w="1029970" h="1217930">
                  <a:moveTo>
                    <a:pt x="587248" y="206959"/>
                  </a:moveTo>
                  <a:lnTo>
                    <a:pt x="575830" y="153009"/>
                  </a:lnTo>
                  <a:lnTo>
                    <a:pt x="560984" y="100368"/>
                  </a:lnTo>
                  <a:lnTo>
                    <a:pt x="542772" y="49288"/>
                  </a:lnTo>
                  <a:lnTo>
                    <a:pt x="521284" y="0"/>
                  </a:lnTo>
                  <a:lnTo>
                    <a:pt x="496379" y="49733"/>
                  </a:lnTo>
                  <a:lnTo>
                    <a:pt x="474980" y="101663"/>
                  </a:lnTo>
                  <a:lnTo>
                    <a:pt x="457187" y="155549"/>
                  </a:lnTo>
                  <a:lnTo>
                    <a:pt x="443115" y="211099"/>
                  </a:lnTo>
                  <a:lnTo>
                    <a:pt x="460959" y="231914"/>
                  </a:lnTo>
                  <a:lnTo>
                    <a:pt x="477647" y="254038"/>
                  </a:lnTo>
                  <a:lnTo>
                    <a:pt x="493128" y="277406"/>
                  </a:lnTo>
                  <a:lnTo>
                    <a:pt x="507365" y="301929"/>
                  </a:lnTo>
                  <a:lnTo>
                    <a:pt x="509270" y="305384"/>
                  </a:lnTo>
                  <a:lnTo>
                    <a:pt x="512699" y="312737"/>
                  </a:lnTo>
                  <a:lnTo>
                    <a:pt x="518426" y="301929"/>
                  </a:lnTo>
                  <a:lnTo>
                    <a:pt x="533577" y="276098"/>
                  </a:lnTo>
                  <a:lnTo>
                    <a:pt x="550138" y="251599"/>
                  </a:lnTo>
                  <a:lnTo>
                    <a:pt x="568045" y="228523"/>
                  </a:lnTo>
                  <a:lnTo>
                    <a:pt x="587248" y="206959"/>
                  </a:lnTo>
                  <a:close/>
                </a:path>
                <a:path w="1029970" h="1217930">
                  <a:moveTo>
                    <a:pt x="751230" y="160972"/>
                  </a:moveTo>
                  <a:lnTo>
                    <a:pt x="683729" y="169392"/>
                  </a:lnTo>
                  <a:lnTo>
                    <a:pt x="640308" y="189522"/>
                  </a:lnTo>
                  <a:lnTo>
                    <a:pt x="602094" y="236931"/>
                  </a:lnTo>
                  <a:lnTo>
                    <a:pt x="550265" y="327228"/>
                  </a:lnTo>
                  <a:lnTo>
                    <a:pt x="534441" y="358279"/>
                  </a:lnTo>
                  <a:lnTo>
                    <a:pt x="547916" y="391858"/>
                  </a:lnTo>
                  <a:lnTo>
                    <a:pt x="560197" y="426085"/>
                  </a:lnTo>
                  <a:lnTo>
                    <a:pt x="571284" y="460895"/>
                  </a:lnTo>
                  <a:lnTo>
                    <a:pt x="581152" y="496252"/>
                  </a:lnTo>
                  <a:lnTo>
                    <a:pt x="609739" y="468503"/>
                  </a:lnTo>
                  <a:lnTo>
                    <a:pt x="639876" y="443369"/>
                  </a:lnTo>
                  <a:lnTo>
                    <a:pt x="671449" y="420916"/>
                  </a:lnTo>
                  <a:lnTo>
                    <a:pt x="704316" y="401281"/>
                  </a:lnTo>
                  <a:lnTo>
                    <a:pt x="716788" y="354139"/>
                  </a:lnTo>
                  <a:lnTo>
                    <a:pt x="727722" y="306501"/>
                  </a:lnTo>
                  <a:lnTo>
                    <a:pt x="737108" y="258381"/>
                  </a:lnTo>
                  <a:lnTo>
                    <a:pt x="744943" y="209854"/>
                  </a:lnTo>
                  <a:lnTo>
                    <a:pt x="751230" y="160972"/>
                  </a:lnTo>
                  <a:close/>
                </a:path>
                <a:path w="1029970" h="1217930">
                  <a:moveTo>
                    <a:pt x="884694" y="390931"/>
                  </a:moveTo>
                  <a:lnTo>
                    <a:pt x="836701" y="399135"/>
                  </a:lnTo>
                  <a:lnTo>
                    <a:pt x="789863" y="412800"/>
                  </a:lnTo>
                  <a:lnTo>
                    <a:pt x="744486" y="431761"/>
                  </a:lnTo>
                  <a:lnTo>
                    <a:pt x="700862" y="455841"/>
                  </a:lnTo>
                  <a:lnTo>
                    <a:pt x="659320" y="484898"/>
                  </a:lnTo>
                  <a:lnTo>
                    <a:pt x="620141" y="518731"/>
                  </a:lnTo>
                  <a:lnTo>
                    <a:pt x="583628" y="557187"/>
                  </a:lnTo>
                  <a:lnTo>
                    <a:pt x="553389" y="597877"/>
                  </a:lnTo>
                  <a:lnTo>
                    <a:pt x="526427" y="641807"/>
                  </a:lnTo>
                  <a:lnTo>
                    <a:pt x="543839" y="678141"/>
                  </a:lnTo>
                  <a:lnTo>
                    <a:pt x="559790" y="715391"/>
                  </a:lnTo>
                  <a:lnTo>
                    <a:pt x="574268" y="753503"/>
                  </a:lnTo>
                  <a:lnTo>
                    <a:pt x="587260" y="792429"/>
                  </a:lnTo>
                  <a:lnTo>
                    <a:pt x="598690" y="780478"/>
                  </a:lnTo>
                  <a:lnTo>
                    <a:pt x="636435" y="748525"/>
                  </a:lnTo>
                  <a:lnTo>
                    <a:pt x="675932" y="720026"/>
                  </a:lnTo>
                  <a:lnTo>
                    <a:pt x="717016" y="695096"/>
                  </a:lnTo>
                  <a:lnTo>
                    <a:pt x="759510" y="673811"/>
                  </a:lnTo>
                  <a:lnTo>
                    <a:pt x="803275" y="656297"/>
                  </a:lnTo>
                  <a:lnTo>
                    <a:pt x="824865" y="605764"/>
                  </a:lnTo>
                  <a:lnTo>
                    <a:pt x="843851" y="553808"/>
                  </a:lnTo>
                  <a:lnTo>
                    <a:pt x="860183" y="500583"/>
                  </a:lnTo>
                  <a:lnTo>
                    <a:pt x="873810" y="446252"/>
                  </a:lnTo>
                  <a:lnTo>
                    <a:pt x="884694" y="390931"/>
                  </a:lnTo>
                  <a:close/>
                </a:path>
                <a:path w="1029970" h="1217930">
                  <a:moveTo>
                    <a:pt x="1029601" y="1126782"/>
                  </a:moveTo>
                  <a:lnTo>
                    <a:pt x="1022591" y="1091095"/>
                  </a:lnTo>
                  <a:lnTo>
                    <a:pt x="1005674" y="1062037"/>
                  </a:lnTo>
                  <a:lnTo>
                    <a:pt x="981189" y="1042365"/>
                  </a:lnTo>
                  <a:lnTo>
                    <a:pt x="951420" y="1034808"/>
                  </a:lnTo>
                  <a:lnTo>
                    <a:pt x="784021" y="1034808"/>
                  </a:lnTo>
                  <a:lnTo>
                    <a:pt x="787260" y="1031811"/>
                  </a:lnTo>
                  <a:lnTo>
                    <a:pt x="882027" y="913409"/>
                  </a:lnTo>
                  <a:lnTo>
                    <a:pt x="941793" y="793699"/>
                  </a:lnTo>
                  <a:lnTo>
                    <a:pt x="972959" y="701065"/>
                  </a:lnTo>
                  <a:lnTo>
                    <a:pt x="981938" y="663892"/>
                  </a:lnTo>
                  <a:lnTo>
                    <a:pt x="860171" y="671588"/>
                  </a:lnTo>
                  <a:lnTo>
                    <a:pt x="782142" y="690194"/>
                  </a:lnTo>
                  <a:lnTo>
                    <a:pt x="714159" y="734098"/>
                  </a:lnTo>
                  <a:lnTo>
                    <a:pt x="622528" y="817727"/>
                  </a:lnTo>
                  <a:lnTo>
                    <a:pt x="577761" y="865720"/>
                  </a:lnTo>
                  <a:lnTo>
                    <a:pt x="538060" y="919822"/>
                  </a:lnTo>
                  <a:lnTo>
                    <a:pt x="553872" y="947445"/>
                  </a:lnTo>
                  <a:lnTo>
                    <a:pt x="568693" y="975842"/>
                  </a:lnTo>
                  <a:lnTo>
                    <a:pt x="582498" y="1004976"/>
                  </a:lnTo>
                  <a:lnTo>
                    <a:pt x="595261" y="1034808"/>
                  </a:lnTo>
                  <a:lnTo>
                    <a:pt x="551980" y="1034808"/>
                  </a:lnTo>
                  <a:lnTo>
                    <a:pt x="529170" y="985367"/>
                  </a:lnTo>
                  <a:lnTo>
                    <a:pt x="502996" y="938618"/>
                  </a:lnTo>
                  <a:lnTo>
                    <a:pt x="473621" y="894765"/>
                  </a:lnTo>
                  <a:lnTo>
                    <a:pt x="441210" y="854087"/>
                  </a:lnTo>
                  <a:lnTo>
                    <a:pt x="405930" y="816813"/>
                  </a:lnTo>
                  <a:lnTo>
                    <a:pt x="285457" y="731850"/>
                  </a:lnTo>
                  <a:lnTo>
                    <a:pt x="169125" y="685736"/>
                  </a:lnTo>
                  <a:lnTo>
                    <a:pt x="81394" y="666699"/>
                  </a:lnTo>
                  <a:lnTo>
                    <a:pt x="46723" y="662965"/>
                  </a:lnTo>
                  <a:lnTo>
                    <a:pt x="73139" y="794956"/>
                  </a:lnTo>
                  <a:lnTo>
                    <a:pt x="102196" y="877290"/>
                  </a:lnTo>
                  <a:lnTo>
                    <a:pt x="152146" y="944435"/>
                  </a:lnTo>
                  <a:lnTo>
                    <a:pt x="244436" y="1033881"/>
                  </a:lnTo>
                  <a:lnTo>
                    <a:pt x="76276" y="1033881"/>
                  </a:lnTo>
                  <a:lnTo>
                    <a:pt x="46583" y="1041120"/>
                  </a:lnTo>
                  <a:lnTo>
                    <a:pt x="22339" y="1060831"/>
                  </a:lnTo>
                  <a:lnTo>
                    <a:pt x="5994" y="1090066"/>
                  </a:lnTo>
                  <a:lnTo>
                    <a:pt x="0" y="1125867"/>
                  </a:lnTo>
                  <a:lnTo>
                    <a:pt x="0" y="1217853"/>
                  </a:lnTo>
                  <a:lnTo>
                    <a:pt x="1029601" y="1217853"/>
                  </a:lnTo>
                  <a:lnTo>
                    <a:pt x="1029601" y="1126782"/>
                  </a:lnTo>
                  <a:close/>
                </a:path>
              </a:pathLst>
            </a:custGeom>
            <a:solidFill>
              <a:srgbClr val="437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72731" y="2954431"/>
              <a:ext cx="877569" cy="643890"/>
            </a:xfrm>
            <a:custGeom>
              <a:avLst/>
              <a:gdLst/>
              <a:ahLst/>
              <a:cxnLst/>
              <a:rect l="l" t="t" r="r" b="b"/>
              <a:pathLst>
                <a:path w="877570" h="643889">
                  <a:moveTo>
                    <a:pt x="716902" y="643876"/>
                  </a:moveTo>
                  <a:lnTo>
                    <a:pt x="158252" y="643876"/>
                  </a:lnTo>
                  <a:lnTo>
                    <a:pt x="132053" y="637972"/>
                  </a:lnTo>
                  <a:lnTo>
                    <a:pt x="109718" y="622119"/>
                  </a:lnTo>
                  <a:lnTo>
                    <a:pt x="93060" y="598173"/>
                  </a:lnTo>
                  <a:lnTo>
                    <a:pt x="83892" y="567990"/>
                  </a:lnTo>
                  <a:lnTo>
                    <a:pt x="0" y="0"/>
                  </a:lnTo>
                  <a:lnTo>
                    <a:pt x="877061" y="0"/>
                  </a:lnTo>
                  <a:lnTo>
                    <a:pt x="791261" y="567990"/>
                  </a:lnTo>
                  <a:lnTo>
                    <a:pt x="765436" y="622119"/>
                  </a:lnTo>
                  <a:lnTo>
                    <a:pt x="716902" y="643876"/>
                  </a:lnTo>
                  <a:close/>
                </a:path>
              </a:pathLst>
            </a:custGeom>
            <a:solidFill>
              <a:srgbClr val="437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476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if the advisor </a:t>
            </a:r>
            <a:r>
              <a:rPr dirty="0"/>
              <a:t>breaks</a:t>
            </a:r>
            <a:r>
              <a:rPr spc="-85" dirty="0"/>
              <a:t> </a:t>
            </a:r>
            <a:r>
              <a:rPr spc="-5" dirty="0"/>
              <a:t>the  rules?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66262" y="1338326"/>
            <a:ext cx="5140960" cy="332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9657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6235" algn="l"/>
              </a:tabLst>
            </a:pPr>
            <a:r>
              <a:rPr sz="2300" spc="-20" dirty="0">
                <a:latin typeface="Arial"/>
                <a:cs typeface="Arial"/>
              </a:rPr>
              <a:t>Institution </a:t>
            </a:r>
            <a:r>
              <a:rPr sz="2300" spc="-140" dirty="0">
                <a:latin typeface="Arial"/>
                <a:cs typeface="Arial"/>
              </a:rPr>
              <a:t>may </a:t>
            </a:r>
            <a:r>
              <a:rPr sz="2300" spc="-100" dirty="0">
                <a:latin typeface="Arial"/>
                <a:cs typeface="Arial"/>
              </a:rPr>
              <a:t>impose </a:t>
            </a:r>
            <a:r>
              <a:rPr sz="2300" spc="-30" dirty="0">
                <a:latin typeface="Arial"/>
                <a:cs typeface="Arial"/>
              </a:rPr>
              <a:t>limits </a:t>
            </a:r>
            <a:r>
              <a:rPr sz="2300" spc="-70" dirty="0">
                <a:latin typeface="Arial"/>
                <a:cs typeface="Arial"/>
              </a:rPr>
              <a:t>on</a:t>
            </a:r>
            <a:r>
              <a:rPr sz="2300" spc="-320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the  </a:t>
            </a:r>
            <a:r>
              <a:rPr sz="2300" spc="-100" dirty="0">
                <a:latin typeface="Arial"/>
                <a:cs typeface="Arial"/>
              </a:rPr>
              <a:t>advisor’s </a:t>
            </a:r>
            <a:r>
              <a:rPr sz="2300" spc="-50" dirty="0">
                <a:latin typeface="Arial"/>
                <a:cs typeface="Arial"/>
              </a:rPr>
              <a:t>role </a:t>
            </a:r>
            <a:r>
              <a:rPr sz="2300" spc="-105" dirty="0">
                <a:latin typeface="Arial"/>
                <a:cs typeface="Arial"/>
              </a:rPr>
              <a:t>and </a:t>
            </a:r>
            <a:r>
              <a:rPr sz="2300" spc="-60" dirty="0">
                <a:latin typeface="Arial"/>
                <a:cs typeface="Arial"/>
              </a:rPr>
              <a:t>certain </a:t>
            </a:r>
            <a:r>
              <a:rPr sz="2300" spc="-80" dirty="0">
                <a:latin typeface="Arial"/>
                <a:cs typeface="Arial"/>
              </a:rPr>
              <a:t>behavior  </a:t>
            </a:r>
            <a:r>
              <a:rPr sz="2300" spc="-110" dirty="0">
                <a:latin typeface="Arial"/>
                <a:cs typeface="Arial"/>
              </a:rPr>
              <a:t>standards</a:t>
            </a:r>
            <a:endParaRPr sz="23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50"/>
              </a:spcBef>
              <a:buChar char="•"/>
              <a:tabLst>
                <a:tab pos="354965" algn="l"/>
                <a:tab pos="356235" algn="l"/>
              </a:tabLst>
            </a:pPr>
            <a:r>
              <a:rPr sz="2300" spc="-45" dirty="0">
                <a:latin typeface="Arial"/>
                <a:cs typeface="Arial"/>
              </a:rPr>
              <a:t>Must </a:t>
            </a:r>
            <a:r>
              <a:rPr sz="2300" spc="-105" dirty="0">
                <a:latin typeface="Arial"/>
                <a:cs typeface="Arial"/>
              </a:rPr>
              <a:t>be </a:t>
            </a:r>
            <a:r>
              <a:rPr sz="2300" spc="-70" dirty="0">
                <a:latin typeface="Arial"/>
                <a:cs typeface="Arial"/>
              </a:rPr>
              <a:t>applied </a:t>
            </a:r>
            <a:r>
              <a:rPr sz="2300" spc="-80" dirty="0">
                <a:latin typeface="Arial"/>
                <a:cs typeface="Arial"/>
              </a:rPr>
              <a:t>equally </a:t>
            </a:r>
            <a:r>
              <a:rPr sz="2300" spc="-5" dirty="0">
                <a:latin typeface="Arial"/>
                <a:cs typeface="Arial"/>
              </a:rPr>
              <a:t>for </a:t>
            </a:r>
            <a:r>
              <a:rPr sz="2300" spc="-20" dirty="0">
                <a:latin typeface="Arial"/>
                <a:cs typeface="Arial"/>
              </a:rPr>
              <a:t>both</a:t>
            </a:r>
            <a:r>
              <a:rPr sz="2300" spc="-445" dirty="0">
                <a:latin typeface="Arial"/>
                <a:cs typeface="Arial"/>
              </a:rPr>
              <a:t> </a:t>
            </a:r>
            <a:r>
              <a:rPr sz="2300" spc="-65" dirty="0">
                <a:latin typeface="Arial"/>
                <a:cs typeface="Arial"/>
              </a:rPr>
              <a:t>parties</a:t>
            </a:r>
            <a:endParaRPr sz="2300">
              <a:latin typeface="Arial"/>
              <a:cs typeface="Arial"/>
            </a:endParaRPr>
          </a:p>
          <a:p>
            <a:pPr marL="355600" marR="469265" indent="-343535">
              <a:lnSpc>
                <a:spcPct val="100000"/>
              </a:lnSpc>
              <a:spcBef>
                <a:spcPts val="550"/>
              </a:spcBef>
              <a:buChar char="•"/>
              <a:tabLst>
                <a:tab pos="354965" algn="l"/>
                <a:tab pos="356235" algn="l"/>
              </a:tabLst>
            </a:pPr>
            <a:r>
              <a:rPr sz="2300" spc="-20" dirty="0">
                <a:latin typeface="Arial"/>
                <a:cs typeface="Arial"/>
              </a:rPr>
              <a:t>Institution </a:t>
            </a:r>
            <a:r>
              <a:rPr sz="2300" spc="-140" dirty="0">
                <a:latin typeface="Arial"/>
                <a:cs typeface="Arial"/>
              </a:rPr>
              <a:t>may </a:t>
            </a:r>
            <a:r>
              <a:rPr sz="2300" spc="-120" dirty="0">
                <a:latin typeface="Arial"/>
                <a:cs typeface="Arial"/>
              </a:rPr>
              <a:t>exclude </a:t>
            </a:r>
            <a:r>
              <a:rPr sz="2300" spc="-90" dirty="0">
                <a:latin typeface="Arial"/>
                <a:cs typeface="Arial"/>
              </a:rPr>
              <a:t>advisor </a:t>
            </a:r>
            <a:r>
              <a:rPr sz="2300" spc="-55" dirty="0">
                <a:latin typeface="Arial"/>
                <a:cs typeface="Arial"/>
              </a:rPr>
              <a:t>who  </a:t>
            </a:r>
            <a:r>
              <a:rPr sz="2300" spc="-80" dirty="0">
                <a:latin typeface="Arial"/>
                <a:cs typeface="Arial"/>
              </a:rPr>
              <a:t>violates rules, </a:t>
            </a:r>
            <a:r>
              <a:rPr sz="2300" spc="-5" dirty="0">
                <a:latin typeface="Arial"/>
                <a:cs typeface="Arial"/>
              </a:rPr>
              <a:t>but </a:t>
            </a:r>
            <a:r>
              <a:rPr sz="2300" spc="-75" dirty="0">
                <a:latin typeface="Arial"/>
                <a:cs typeface="Arial"/>
              </a:rPr>
              <a:t>must </a:t>
            </a:r>
            <a:r>
              <a:rPr sz="2300" spc="-140" dirty="0">
                <a:latin typeface="Arial"/>
                <a:cs typeface="Arial"/>
              </a:rPr>
              <a:t>pause </a:t>
            </a:r>
            <a:r>
              <a:rPr sz="2300" spc="-25" dirty="0">
                <a:latin typeface="Arial"/>
                <a:cs typeface="Arial"/>
              </a:rPr>
              <a:t>the  </a:t>
            </a:r>
            <a:r>
              <a:rPr sz="2300" spc="-70" dirty="0">
                <a:latin typeface="Arial"/>
                <a:cs typeface="Arial"/>
              </a:rPr>
              <a:t>relevant </a:t>
            </a:r>
            <a:r>
              <a:rPr sz="2300" spc="-60" dirty="0">
                <a:latin typeface="Arial"/>
                <a:cs typeface="Arial"/>
              </a:rPr>
              <a:t>interview, </a:t>
            </a:r>
            <a:r>
              <a:rPr sz="2300" spc="-70" dirty="0">
                <a:latin typeface="Arial"/>
                <a:cs typeface="Arial"/>
              </a:rPr>
              <a:t>meeting, </a:t>
            </a:r>
            <a:r>
              <a:rPr sz="2300" spc="-20" dirty="0">
                <a:latin typeface="Arial"/>
                <a:cs typeface="Arial"/>
              </a:rPr>
              <a:t>or  </a:t>
            </a:r>
            <a:r>
              <a:rPr sz="2300" spc="-45" dirty="0">
                <a:latin typeface="Arial"/>
                <a:cs typeface="Arial"/>
              </a:rPr>
              <a:t>interaction </a:t>
            </a:r>
            <a:r>
              <a:rPr sz="2300" spc="-5" dirty="0">
                <a:latin typeface="Arial"/>
                <a:cs typeface="Arial"/>
              </a:rPr>
              <a:t>until </a:t>
            </a:r>
            <a:r>
              <a:rPr sz="2300" spc="-25" dirty="0">
                <a:latin typeface="Arial"/>
                <a:cs typeface="Arial"/>
              </a:rPr>
              <a:t>the </a:t>
            </a:r>
            <a:r>
              <a:rPr sz="2300" spc="-40" dirty="0">
                <a:latin typeface="Arial"/>
                <a:cs typeface="Arial"/>
              </a:rPr>
              <a:t>party </a:t>
            </a:r>
            <a:r>
              <a:rPr sz="2300" spc="-165" dirty="0">
                <a:latin typeface="Arial"/>
                <a:cs typeface="Arial"/>
              </a:rPr>
              <a:t>has </a:t>
            </a:r>
            <a:r>
              <a:rPr sz="2300" spc="-180" dirty="0">
                <a:latin typeface="Arial"/>
                <a:cs typeface="Arial"/>
              </a:rPr>
              <a:t>a</a:t>
            </a:r>
            <a:r>
              <a:rPr sz="2300" spc="-425" dirty="0">
                <a:latin typeface="Arial"/>
                <a:cs typeface="Arial"/>
              </a:rPr>
              <a:t> </a:t>
            </a:r>
            <a:r>
              <a:rPr sz="2300" spc="-80" dirty="0">
                <a:latin typeface="Arial"/>
                <a:cs typeface="Arial"/>
              </a:rPr>
              <a:t>new  </a:t>
            </a:r>
            <a:r>
              <a:rPr sz="2300" spc="-90" dirty="0">
                <a:latin typeface="Arial"/>
                <a:cs typeface="Arial"/>
              </a:rPr>
              <a:t>advisor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 descr="tennis ball"/>
          <p:cNvSpPr/>
          <p:nvPr/>
        </p:nvSpPr>
        <p:spPr>
          <a:xfrm>
            <a:off x="624973" y="980056"/>
            <a:ext cx="3087356" cy="28939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 </a:t>
            </a:r>
            <a:r>
              <a:rPr dirty="0">
                <a:solidFill>
                  <a:srgbClr val="FFFFFF"/>
                </a:solidFill>
              </a:rPr>
              <a:t>of </a:t>
            </a:r>
            <a:r>
              <a:rPr spc="-5" dirty="0">
                <a:solidFill>
                  <a:srgbClr val="FFFFFF"/>
                </a:solidFill>
              </a:rPr>
              <a:t>advisor </a:t>
            </a:r>
            <a:r>
              <a:rPr dirty="0">
                <a:solidFill>
                  <a:srgbClr val="FFFFFF"/>
                </a:solidFill>
              </a:rPr>
              <a:t>breaking  </a:t>
            </a:r>
            <a:r>
              <a:rPr spc="-5" dirty="0">
                <a:solidFill>
                  <a:srgbClr val="FFFFFF"/>
                </a:solidFill>
              </a:rPr>
              <a:t>the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rules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97025" y="1323086"/>
            <a:ext cx="5074285" cy="2371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brings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aggressive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attorney </a:t>
            </a:r>
            <a:r>
              <a:rPr sz="2200" spc="-210" dirty="0">
                <a:solidFill>
                  <a:srgbClr val="FFFFFF"/>
                </a:solidFill>
                <a:latin typeface="Arial"/>
                <a:cs typeface="Arial"/>
              </a:rPr>
              <a:t>as 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advisor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interview.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During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interview,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attorney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repeatedly</a:t>
            </a:r>
            <a:r>
              <a:rPr sz="220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interrupts 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investigator,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objects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questions,</a:t>
            </a:r>
            <a:r>
              <a:rPr sz="220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argues 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investigator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should 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ask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different 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questions,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attempts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present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ts val="2640"/>
              </a:lnSpc>
            </a:pP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legal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arguments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citing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caselaw.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8" name="object 8" descr="Notebook with Xs and Ox of a game plan"/>
          <p:cNvSpPr/>
          <p:nvPr/>
        </p:nvSpPr>
        <p:spPr>
          <a:xfrm>
            <a:off x="7233869" y="2026183"/>
            <a:ext cx="1304290" cy="1336675"/>
          </a:xfrm>
          <a:custGeom>
            <a:avLst/>
            <a:gdLst/>
            <a:ahLst/>
            <a:cxnLst/>
            <a:rect l="l" t="t" r="r" b="b"/>
            <a:pathLst>
              <a:path w="1304290" h="1336675">
                <a:moveTo>
                  <a:pt x="635355" y="275082"/>
                </a:moveTo>
                <a:lnTo>
                  <a:pt x="632396" y="260591"/>
                </a:lnTo>
                <a:lnTo>
                  <a:pt x="623544" y="247573"/>
                </a:lnTo>
                <a:lnTo>
                  <a:pt x="610514" y="238734"/>
                </a:lnTo>
                <a:lnTo>
                  <a:pt x="596011" y="235788"/>
                </a:lnTo>
                <a:lnTo>
                  <a:pt x="581507" y="238734"/>
                </a:lnTo>
                <a:lnTo>
                  <a:pt x="568477" y="247573"/>
                </a:lnTo>
                <a:lnTo>
                  <a:pt x="477989" y="337959"/>
                </a:lnTo>
                <a:lnTo>
                  <a:pt x="387502" y="247573"/>
                </a:lnTo>
                <a:lnTo>
                  <a:pt x="374472" y="238734"/>
                </a:lnTo>
                <a:lnTo>
                  <a:pt x="359968" y="235788"/>
                </a:lnTo>
                <a:lnTo>
                  <a:pt x="345465" y="238734"/>
                </a:lnTo>
                <a:lnTo>
                  <a:pt x="332435" y="247573"/>
                </a:lnTo>
                <a:lnTo>
                  <a:pt x="323583" y="260591"/>
                </a:lnTo>
                <a:lnTo>
                  <a:pt x="320624" y="275082"/>
                </a:lnTo>
                <a:lnTo>
                  <a:pt x="323583" y="289572"/>
                </a:lnTo>
                <a:lnTo>
                  <a:pt x="332435" y="302590"/>
                </a:lnTo>
                <a:lnTo>
                  <a:pt x="422910" y="392976"/>
                </a:lnTo>
                <a:lnTo>
                  <a:pt x="332435" y="483362"/>
                </a:lnTo>
                <a:lnTo>
                  <a:pt x="323583" y="496379"/>
                </a:lnTo>
                <a:lnTo>
                  <a:pt x="320624" y="510870"/>
                </a:lnTo>
                <a:lnTo>
                  <a:pt x="323583" y="525360"/>
                </a:lnTo>
                <a:lnTo>
                  <a:pt x="359968" y="550176"/>
                </a:lnTo>
                <a:lnTo>
                  <a:pt x="367309" y="549440"/>
                </a:lnTo>
                <a:lnTo>
                  <a:pt x="374472" y="547230"/>
                </a:lnTo>
                <a:lnTo>
                  <a:pt x="381266" y="543534"/>
                </a:lnTo>
                <a:lnTo>
                  <a:pt x="387502" y="538378"/>
                </a:lnTo>
                <a:lnTo>
                  <a:pt x="477989" y="447992"/>
                </a:lnTo>
                <a:lnTo>
                  <a:pt x="568477" y="538378"/>
                </a:lnTo>
                <a:lnTo>
                  <a:pt x="581507" y="547230"/>
                </a:lnTo>
                <a:lnTo>
                  <a:pt x="596011" y="550176"/>
                </a:lnTo>
                <a:lnTo>
                  <a:pt x="610514" y="547230"/>
                </a:lnTo>
                <a:lnTo>
                  <a:pt x="623544" y="538378"/>
                </a:lnTo>
                <a:lnTo>
                  <a:pt x="632396" y="525360"/>
                </a:lnTo>
                <a:lnTo>
                  <a:pt x="635355" y="510870"/>
                </a:lnTo>
                <a:lnTo>
                  <a:pt x="632396" y="496379"/>
                </a:lnTo>
                <a:lnTo>
                  <a:pt x="623544" y="483362"/>
                </a:lnTo>
                <a:lnTo>
                  <a:pt x="533069" y="392976"/>
                </a:lnTo>
                <a:lnTo>
                  <a:pt x="623544" y="302590"/>
                </a:lnTo>
                <a:lnTo>
                  <a:pt x="632396" y="289572"/>
                </a:lnTo>
                <a:lnTo>
                  <a:pt x="635355" y="275082"/>
                </a:lnTo>
                <a:close/>
              </a:path>
              <a:path w="1304290" h="1336675">
                <a:moveTo>
                  <a:pt x="1068095" y="825258"/>
                </a:moveTo>
                <a:lnTo>
                  <a:pt x="1043266" y="788911"/>
                </a:lnTo>
                <a:lnTo>
                  <a:pt x="1028763" y="785964"/>
                </a:lnTo>
                <a:lnTo>
                  <a:pt x="1021410" y="786701"/>
                </a:lnTo>
                <a:lnTo>
                  <a:pt x="1014247" y="788911"/>
                </a:lnTo>
                <a:lnTo>
                  <a:pt x="1007465" y="792594"/>
                </a:lnTo>
                <a:lnTo>
                  <a:pt x="1001217" y="797750"/>
                </a:lnTo>
                <a:lnTo>
                  <a:pt x="910742" y="888136"/>
                </a:lnTo>
                <a:lnTo>
                  <a:pt x="820254" y="797750"/>
                </a:lnTo>
                <a:lnTo>
                  <a:pt x="807224" y="788911"/>
                </a:lnTo>
                <a:lnTo>
                  <a:pt x="792721" y="785964"/>
                </a:lnTo>
                <a:lnTo>
                  <a:pt x="778205" y="788911"/>
                </a:lnTo>
                <a:lnTo>
                  <a:pt x="765175" y="797750"/>
                </a:lnTo>
                <a:lnTo>
                  <a:pt x="756323" y="810768"/>
                </a:lnTo>
                <a:lnTo>
                  <a:pt x="753376" y="825258"/>
                </a:lnTo>
                <a:lnTo>
                  <a:pt x="756323" y="839749"/>
                </a:lnTo>
                <a:lnTo>
                  <a:pt x="765175" y="852766"/>
                </a:lnTo>
                <a:lnTo>
                  <a:pt x="855662" y="943152"/>
                </a:lnTo>
                <a:lnTo>
                  <a:pt x="765175" y="1033551"/>
                </a:lnTo>
                <a:lnTo>
                  <a:pt x="756323" y="1046568"/>
                </a:lnTo>
                <a:lnTo>
                  <a:pt x="753376" y="1061059"/>
                </a:lnTo>
                <a:lnTo>
                  <a:pt x="756323" y="1075550"/>
                </a:lnTo>
                <a:lnTo>
                  <a:pt x="765175" y="1088567"/>
                </a:lnTo>
                <a:lnTo>
                  <a:pt x="778205" y="1097407"/>
                </a:lnTo>
                <a:lnTo>
                  <a:pt x="792721" y="1100353"/>
                </a:lnTo>
                <a:lnTo>
                  <a:pt x="807224" y="1097407"/>
                </a:lnTo>
                <a:lnTo>
                  <a:pt x="820254" y="1088567"/>
                </a:lnTo>
                <a:lnTo>
                  <a:pt x="910742" y="998181"/>
                </a:lnTo>
                <a:lnTo>
                  <a:pt x="1001217" y="1088567"/>
                </a:lnTo>
                <a:lnTo>
                  <a:pt x="1014247" y="1097407"/>
                </a:lnTo>
                <a:lnTo>
                  <a:pt x="1028763" y="1100353"/>
                </a:lnTo>
                <a:lnTo>
                  <a:pt x="1043266" y="1097407"/>
                </a:lnTo>
                <a:lnTo>
                  <a:pt x="1056297" y="1088567"/>
                </a:lnTo>
                <a:lnTo>
                  <a:pt x="1065149" y="1075550"/>
                </a:lnTo>
                <a:lnTo>
                  <a:pt x="1068095" y="1061059"/>
                </a:lnTo>
                <a:lnTo>
                  <a:pt x="1065149" y="1046568"/>
                </a:lnTo>
                <a:lnTo>
                  <a:pt x="1056297" y="1033551"/>
                </a:lnTo>
                <a:lnTo>
                  <a:pt x="965809" y="943152"/>
                </a:lnTo>
                <a:lnTo>
                  <a:pt x="1056297" y="852766"/>
                </a:lnTo>
                <a:lnTo>
                  <a:pt x="1065149" y="839749"/>
                </a:lnTo>
                <a:lnTo>
                  <a:pt x="1068095" y="825258"/>
                </a:lnTo>
                <a:close/>
              </a:path>
              <a:path w="1304290" h="1336675">
                <a:moveTo>
                  <a:pt x="1068095" y="392976"/>
                </a:moveTo>
                <a:lnTo>
                  <a:pt x="938276" y="247573"/>
                </a:lnTo>
                <a:lnTo>
                  <a:pt x="910742" y="235788"/>
                </a:lnTo>
                <a:lnTo>
                  <a:pt x="903389" y="236524"/>
                </a:lnTo>
                <a:lnTo>
                  <a:pt x="765175" y="365467"/>
                </a:lnTo>
                <a:lnTo>
                  <a:pt x="753376" y="392976"/>
                </a:lnTo>
                <a:lnTo>
                  <a:pt x="756323" y="407466"/>
                </a:lnTo>
                <a:lnTo>
                  <a:pt x="765175" y="420484"/>
                </a:lnTo>
                <a:lnTo>
                  <a:pt x="778205" y="429323"/>
                </a:lnTo>
                <a:lnTo>
                  <a:pt x="792721" y="432269"/>
                </a:lnTo>
                <a:lnTo>
                  <a:pt x="807224" y="429323"/>
                </a:lnTo>
                <a:lnTo>
                  <a:pt x="820254" y="420484"/>
                </a:lnTo>
                <a:lnTo>
                  <a:pt x="871397" y="369392"/>
                </a:lnTo>
                <a:lnTo>
                  <a:pt x="871397" y="589470"/>
                </a:lnTo>
                <a:lnTo>
                  <a:pt x="868299" y="604723"/>
                </a:lnTo>
                <a:lnTo>
                  <a:pt x="859840" y="617220"/>
                </a:lnTo>
                <a:lnTo>
                  <a:pt x="847331" y="625665"/>
                </a:lnTo>
                <a:lnTo>
                  <a:pt x="832053" y="628764"/>
                </a:lnTo>
                <a:lnTo>
                  <a:pt x="556679" y="628764"/>
                </a:lnTo>
                <a:lnTo>
                  <a:pt x="510844" y="638073"/>
                </a:lnTo>
                <a:lnTo>
                  <a:pt x="473316" y="663397"/>
                </a:lnTo>
                <a:lnTo>
                  <a:pt x="447967" y="700887"/>
                </a:lnTo>
                <a:lnTo>
                  <a:pt x="438645" y="746671"/>
                </a:lnTo>
                <a:lnTo>
                  <a:pt x="438645" y="791857"/>
                </a:lnTo>
                <a:lnTo>
                  <a:pt x="396176" y="809828"/>
                </a:lnTo>
                <a:lnTo>
                  <a:pt x="361823" y="838454"/>
                </a:lnTo>
                <a:lnTo>
                  <a:pt x="337108" y="875182"/>
                </a:lnTo>
                <a:lnTo>
                  <a:pt x="323519" y="917486"/>
                </a:lnTo>
                <a:lnTo>
                  <a:pt x="322592" y="962812"/>
                </a:lnTo>
                <a:lnTo>
                  <a:pt x="334975" y="1007287"/>
                </a:lnTo>
                <a:lnTo>
                  <a:pt x="358889" y="1045171"/>
                </a:lnTo>
                <a:lnTo>
                  <a:pt x="392137" y="1074572"/>
                </a:lnTo>
                <a:lnTo>
                  <a:pt x="432562" y="1093597"/>
                </a:lnTo>
                <a:lnTo>
                  <a:pt x="477989" y="1100353"/>
                </a:lnTo>
                <a:lnTo>
                  <a:pt x="523417" y="1093597"/>
                </a:lnTo>
                <a:lnTo>
                  <a:pt x="563854" y="1074572"/>
                </a:lnTo>
                <a:lnTo>
                  <a:pt x="597103" y="1045171"/>
                </a:lnTo>
                <a:lnTo>
                  <a:pt x="611873" y="1021753"/>
                </a:lnTo>
                <a:lnTo>
                  <a:pt x="621004" y="1007287"/>
                </a:lnTo>
                <a:lnTo>
                  <a:pt x="633387" y="962812"/>
                </a:lnTo>
                <a:lnTo>
                  <a:pt x="632460" y="916736"/>
                </a:lnTo>
                <a:lnTo>
                  <a:pt x="618883" y="874344"/>
                </a:lnTo>
                <a:lnTo>
                  <a:pt x="612241" y="864565"/>
                </a:lnTo>
                <a:lnTo>
                  <a:pt x="594156" y="837882"/>
                </a:lnTo>
                <a:lnTo>
                  <a:pt x="559803" y="809637"/>
                </a:lnTo>
                <a:lnTo>
                  <a:pt x="556679" y="808342"/>
                </a:lnTo>
                <a:lnTo>
                  <a:pt x="556679" y="943152"/>
                </a:lnTo>
                <a:lnTo>
                  <a:pt x="550468" y="973670"/>
                </a:lnTo>
                <a:lnTo>
                  <a:pt x="533565" y="998664"/>
                </a:lnTo>
                <a:lnTo>
                  <a:pt x="508546" y="1015555"/>
                </a:lnTo>
                <a:lnTo>
                  <a:pt x="477989" y="1021753"/>
                </a:lnTo>
                <a:lnTo>
                  <a:pt x="447446" y="1015555"/>
                </a:lnTo>
                <a:lnTo>
                  <a:pt x="422427" y="998664"/>
                </a:lnTo>
                <a:lnTo>
                  <a:pt x="405523" y="973670"/>
                </a:lnTo>
                <a:lnTo>
                  <a:pt x="399313" y="943152"/>
                </a:lnTo>
                <a:lnTo>
                  <a:pt x="405523" y="912634"/>
                </a:lnTo>
                <a:lnTo>
                  <a:pt x="422427" y="887653"/>
                </a:lnTo>
                <a:lnTo>
                  <a:pt x="447446" y="870762"/>
                </a:lnTo>
                <a:lnTo>
                  <a:pt x="477989" y="864565"/>
                </a:lnTo>
                <a:lnTo>
                  <a:pt x="508546" y="870762"/>
                </a:lnTo>
                <a:lnTo>
                  <a:pt x="533565" y="887653"/>
                </a:lnTo>
                <a:lnTo>
                  <a:pt x="550468" y="912634"/>
                </a:lnTo>
                <a:lnTo>
                  <a:pt x="556679" y="943152"/>
                </a:lnTo>
                <a:lnTo>
                  <a:pt x="556679" y="808342"/>
                </a:lnTo>
                <a:lnTo>
                  <a:pt x="517334" y="791857"/>
                </a:lnTo>
                <a:lnTo>
                  <a:pt x="517334" y="746671"/>
                </a:lnTo>
                <a:lnTo>
                  <a:pt x="520433" y="731405"/>
                </a:lnTo>
                <a:lnTo>
                  <a:pt x="528891" y="718908"/>
                </a:lnTo>
                <a:lnTo>
                  <a:pt x="541401" y="710463"/>
                </a:lnTo>
                <a:lnTo>
                  <a:pt x="556679" y="707364"/>
                </a:lnTo>
                <a:lnTo>
                  <a:pt x="832053" y="707364"/>
                </a:lnTo>
                <a:lnTo>
                  <a:pt x="877887" y="698068"/>
                </a:lnTo>
                <a:lnTo>
                  <a:pt x="915416" y="672731"/>
                </a:lnTo>
                <a:lnTo>
                  <a:pt x="940765" y="635241"/>
                </a:lnTo>
                <a:lnTo>
                  <a:pt x="950074" y="589470"/>
                </a:lnTo>
                <a:lnTo>
                  <a:pt x="950074" y="369392"/>
                </a:lnTo>
                <a:lnTo>
                  <a:pt x="1001217" y="420484"/>
                </a:lnTo>
                <a:lnTo>
                  <a:pt x="1014260" y="429323"/>
                </a:lnTo>
                <a:lnTo>
                  <a:pt x="1028763" y="432269"/>
                </a:lnTo>
                <a:lnTo>
                  <a:pt x="1043266" y="429323"/>
                </a:lnTo>
                <a:lnTo>
                  <a:pt x="1056297" y="420484"/>
                </a:lnTo>
                <a:lnTo>
                  <a:pt x="1065149" y="407466"/>
                </a:lnTo>
                <a:lnTo>
                  <a:pt x="1068095" y="392976"/>
                </a:lnTo>
                <a:close/>
              </a:path>
              <a:path w="1304290" h="1336675">
                <a:moveTo>
                  <a:pt x="1304150" y="0"/>
                </a:moveTo>
                <a:lnTo>
                  <a:pt x="1186129" y="0"/>
                </a:lnTo>
                <a:lnTo>
                  <a:pt x="1186129" y="117894"/>
                </a:lnTo>
                <a:lnTo>
                  <a:pt x="1186129" y="1218260"/>
                </a:lnTo>
                <a:lnTo>
                  <a:pt x="202603" y="1218260"/>
                </a:lnTo>
                <a:lnTo>
                  <a:pt x="202603" y="117894"/>
                </a:lnTo>
                <a:lnTo>
                  <a:pt x="1186129" y="117894"/>
                </a:lnTo>
                <a:lnTo>
                  <a:pt x="1186129" y="0"/>
                </a:lnTo>
                <a:lnTo>
                  <a:pt x="84582" y="0"/>
                </a:lnTo>
                <a:lnTo>
                  <a:pt x="84582" y="117894"/>
                </a:lnTo>
                <a:lnTo>
                  <a:pt x="59016" y="117894"/>
                </a:lnTo>
                <a:lnTo>
                  <a:pt x="37439" y="123507"/>
                </a:lnTo>
                <a:lnTo>
                  <a:pt x="20662" y="136309"/>
                </a:lnTo>
                <a:lnTo>
                  <a:pt x="9779" y="154647"/>
                </a:lnTo>
                <a:lnTo>
                  <a:pt x="5905" y="176847"/>
                </a:lnTo>
                <a:lnTo>
                  <a:pt x="8953" y="199034"/>
                </a:lnTo>
                <a:lnTo>
                  <a:pt x="19926" y="217373"/>
                </a:lnTo>
                <a:lnTo>
                  <a:pt x="37160" y="230174"/>
                </a:lnTo>
                <a:lnTo>
                  <a:pt x="59016" y="235788"/>
                </a:lnTo>
                <a:lnTo>
                  <a:pt x="84582" y="235788"/>
                </a:lnTo>
                <a:lnTo>
                  <a:pt x="84582" y="314388"/>
                </a:lnTo>
                <a:lnTo>
                  <a:pt x="59016" y="314388"/>
                </a:lnTo>
                <a:lnTo>
                  <a:pt x="35687" y="318897"/>
                </a:lnTo>
                <a:lnTo>
                  <a:pt x="16967" y="331330"/>
                </a:lnTo>
                <a:lnTo>
                  <a:pt x="4521" y="350037"/>
                </a:lnTo>
                <a:lnTo>
                  <a:pt x="0" y="373329"/>
                </a:lnTo>
                <a:lnTo>
                  <a:pt x="4521" y="396633"/>
                </a:lnTo>
                <a:lnTo>
                  <a:pt x="16967" y="415340"/>
                </a:lnTo>
                <a:lnTo>
                  <a:pt x="35687" y="427774"/>
                </a:lnTo>
                <a:lnTo>
                  <a:pt x="59016" y="432282"/>
                </a:lnTo>
                <a:lnTo>
                  <a:pt x="84582" y="432282"/>
                </a:lnTo>
                <a:lnTo>
                  <a:pt x="84582" y="510882"/>
                </a:lnTo>
                <a:lnTo>
                  <a:pt x="59016" y="510882"/>
                </a:lnTo>
                <a:lnTo>
                  <a:pt x="35687" y="515391"/>
                </a:lnTo>
                <a:lnTo>
                  <a:pt x="16967" y="527824"/>
                </a:lnTo>
                <a:lnTo>
                  <a:pt x="4521" y="546519"/>
                </a:lnTo>
                <a:lnTo>
                  <a:pt x="0" y="569823"/>
                </a:lnTo>
                <a:lnTo>
                  <a:pt x="4521" y="593128"/>
                </a:lnTo>
                <a:lnTo>
                  <a:pt x="16967" y="611822"/>
                </a:lnTo>
                <a:lnTo>
                  <a:pt x="35687" y="624268"/>
                </a:lnTo>
                <a:lnTo>
                  <a:pt x="59016" y="628777"/>
                </a:lnTo>
                <a:lnTo>
                  <a:pt x="84582" y="628777"/>
                </a:lnTo>
                <a:lnTo>
                  <a:pt x="84582" y="707377"/>
                </a:lnTo>
                <a:lnTo>
                  <a:pt x="59016" y="707377"/>
                </a:lnTo>
                <a:lnTo>
                  <a:pt x="35687" y="711885"/>
                </a:lnTo>
                <a:lnTo>
                  <a:pt x="16967" y="724319"/>
                </a:lnTo>
                <a:lnTo>
                  <a:pt x="4521" y="743013"/>
                </a:lnTo>
                <a:lnTo>
                  <a:pt x="0" y="766318"/>
                </a:lnTo>
                <a:lnTo>
                  <a:pt x="4521" y="789622"/>
                </a:lnTo>
                <a:lnTo>
                  <a:pt x="16967" y="808316"/>
                </a:lnTo>
                <a:lnTo>
                  <a:pt x="35687" y="820750"/>
                </a:lnTo>
                <a:lnTo>
                  <a:pt x="59016" y="825271"/>
                </a:lnTo>
                <a:lnTo>
                  <a:pt x="84582" y="825271"/>
                </a:lnTo>
                <a:lnTo>
                  <a:pt x="84582" y="903871"/>
                </a:lnTo>
                <a:lnTo>
                  <a:pt x="59016" y="903871"/>
                </a:lnTo>
                <a:lnTo>
                  <a:pt x="35687" y="908380"/>
                </a:lnTo>
                <a:lnTo>
                  <a:pt x="16967" y="920813"/>
                </a:lnTo>
                <a:lnTo>
                  <a:pt x="4521" y="939507"/>
                </a:lnTo>
                <a:lnTo>
                  <a:pt x="0" y="962812"/>
                </a:lnTo>
                <a:lnTo>
                  <a:pt x="4521" y="986116"/>
                </a:lnTo>
                <a:lnTo>
                  <a:pt x="16967" y="1004811"/>
                </a:lnTo>
                <a:lnTo>
                  <a:pt x="35687" y="1017244"/>
                </a:lnTo>
                <a:lnTo>
                  <a:pt x="59016" y="1021765"/>
                </a:lnTo>
                <a:lnTo>
                  <a:pt x="84582" y="1021765"/>
                </a:lnTo>
                <a:lnTo>
                  <a:pt x="84582" y="1100366"/>
                </a:lnTo>
                <a:lnTo>
                  <a:pt x="59016" y="1100366"/>
                </a:lnTo>
                <a:lnTo>
                  <a:pt x="35687" y="1104874"/>
                </a:lnTo>
                <a:lnTo>
                  <a:pt x="16967" y="1117307"/>
                </a:lnTo>
                <a:lnTo>
                  <a:pt x="4521" y="1136002"/>
                </a:lnTo>
                <a:lnTo>
                  <a:pt x="0" y="1159306"/>
                </a:lnTo>
                <a:lnTo>
                  <a:pt x="4521" y="1182611"/>
                </a:lnTo>
                <a:lnTo>
                  <a:pt x="16967" y="1201305"/>
                </a:lnTo>
                <a:lnTo>
                  <a:pt x="35687" y="1213739"/>
                </a:lnTo>
                <a:lnTo>
                  <a:pt x="59016" y="1218260"/>
                </a:lnTo>
                <a:lnTo>
                  <a:pt x="84582" y="1218260"/>
                </a:lnTo>
                <a:lnTo>
                  <a:pt x="84582" y="1336154"/>
                </a:lnTo>
                <a:lnTo>
                  <a:pt x="1304150" y="1336154"/>
                </a:lnTo>
                <a:lnTo>
                  <a:pt x="1304150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 </a:t>
            </a:r>
            <a:r>
              <a:rPr dirty="0">
                <a:solidFill>
                  <a:srgbClr val="FFFFFF"/>
                </a:solidFill>
              </a:rPr>
              <a:t>of </a:t>
            </a:r>
            <a:r>
              <a:rPr spc="-5" dirty="0">
                <a:solidFill>
                  <a:srgbClr val="FFFFFF"/>
                </a:solidFill>
              </a:rPr>
              <a:t>advisor </a:t>
            </a:r>
            <a:r>
              <a:rPr dirty="0">
                <a:solidFill>
                  <a:srgbClr val="FFFFFF"/>
                </a:solidFill>
              </a:rPr>
              <a:t>breaking  </a:t>
            </a:r>
            <a:r>
              <a:rPr spc="-5" dirty="0">
                <a:solidFill>
                  <a:srgbClr val="FFFFFF"/>
                </a:solidFill>
              </a:rPr>
              <a:t>the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rules</a:t>
            </a:r>
            <a:r>
              <a:rPr lang="en-US" spc="-5" dirty="0">
                <a:solidFill>
                  <a:srgbClr val="FFFFFF"/>
                </a:solidFill>
              </a:rPr>
              <a:t> (slide 135)</a:t>
            </a:r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14932" y="1323086"/>
            <a:ext cx="4428490" cy="3377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731135" algn="l"/>
              </a:tabLst>
            </a:pP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names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student’s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mother  </a:t>
            </a:r>
            <a:r>
              <a:rPr sz="2200" spc="-210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advisor. 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student’s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mother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tells 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investigator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investigator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communicate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solely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through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mother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send any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emails 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directly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student.	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investigator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emails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2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directly 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schedule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interview,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mother 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calls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verbally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attacks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investigator.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6796786" y="1893976"/>
            <a:ext cx="1350645" cy="1383030"/>
          </a:xfrm>
          <a:custGeom>
            <a:avLst/>
            <a:gdLst/>
            <a:ahLst/>
            <a:cxnLst/>
            <a:rect l="l" t="t" r="r" b="b"/>
            <a:pathLst>
              <a:path w="1350645" h="1383029">
                <a:moveTo>
                  <a:pt x="657936" y="284645"/>
                </a:moveTo>
                <a:lnTo>
                  <a:pt x="654888" y="269659"/>
                </a:lnTo>
                <a:lnTo>
                  <a:pt x="645718" y="256184"/>
                </a:lnTo>
                <a:lnTo>
                  <a:pt x="632218" y="247040"/>
                </a:lnTo>
                <a:lnTo>
                  <a:pt x="617207" y="243992"/>
                </a:lnTo>
                <a:lnTo>
                  <a:pt x="602183" y="247040"/>
                </a:lnTo>
                <a:lnTo>
                  <a:pt x="588683" y="256184"/>
                </a:lnTo>
                <a:lnTo>
                  <a:pt x="494982" y="349707"/>
                </a:lnTo>
                <a:lnTo>
                  <a:pt x="401281" y="256184"/>
                </a:lnTo>
                <a:lnTo>
                  <a:pt x="387794" y="247040"/>
                </a:lnTo>
                <a:lnTo>
                  <a:pt x="372770" y="243992"/>
                </a:lnTo>
                <a:lnTo>
                  <a:pt x="357746" y="247040"/>
                </a:lnTo>
                <a:lnTo>
                  <a:pt x="344246" y="256184"/>
                </a:lnTo>
                <a:lnTo>
                  <a:pt x="335089" y="269659"/>
                </a:lnTo>
                <a:lnTo>
                  <a:pt x="332028" y="284645"/>
                </a:lnTo>
                <a:lnTo>
                  <a:pt x="335089" y="299643"/>
                </a:lnTo>
                <a:lnTo>
                  <a:pt x="344246" y="313118"/>
                </a:lnTo>
                <a:lnTo>
                  <a:pt x="437946" y="406641"/>
                </a:lnTo>
                <a:lnTo>
                  <a:pt x="344246" y="500164"/>
                </a:lnTo>
                <a:lnTo>
                  <a:pt x="335089" y="513626"/>
                </a:lnTo>
                <a:lnTo>
                  <a:pt x="332028" y="528624"/>
                </a:lnTo>
                <a:lnTo>
                  <a:pt x="335089" y="543623"/>
                </a:lnTo>
                <a:lnTo>
                  <a:pt x="365163" y="568528"/>
                </a:lnTo>
                <a:lnTo>
                  <a:pt x="372770" y="569290"/>
                </a:lnTo>
                <a:lnTo>
                  <a:pt x="380377" y="568528"/>
                </a:lnTo>
                <a:lnTo>
                  <a:pt x="387794" y="566242"/>
                </a:lnTo>
                <a:lnTo>
                  <a:pt x="394830" y="562419"/>
                </a:lnTo>
                <a:lnTo>
                  <a:pt x="401281" y="557085"/>
                </a:lnTo>
                <a:lnTo>
                  <a:pt x="494982" y="463562"/>
                </a:lnTo>
                <a:lnTo>
                  <a:pt x="588683" y="557085"/>
                </a:lnTo>
                <a:lnTo>
                  <a:pt x="602183" y="566242"/>
                </a:lnTo>
                <a:lnTo>
                  <a:pt x="617207" y="569290"/>
                </a:lnTo>
                <a:lnTo>
                  <a:pt x="632218" y="566242"/>
                </a:lnTo>
                <a:lnTo>
                  <a:pt x="645718" y="557085"/>
                </a:lnTo>
                <a:lnTo>
                  <a:pt x="654888" y="543623"/>
                </a:lnTo>
                <a:lnTo>
                  <a:pt x="657936" y="528624"/>
                </a:lnTo>
                <a:lnTo>
                  <a:pt x="654888" y="513626"/>
                </a:lnTo>
                <a:lnTo>
                  <a:pt x="645718" y="500164"/>
                </a:lnTo>
                <a:lnTo>
                  <a:pt x="552018" y="406641"/>
                </a:lnTo>
                <a:lnTo>
                  <a:pt x="645718" y="313118"/>
                </a:lnTo>
                <a:lnTo>
                  <a:pt x="654888" y="299643"/>
                </a:lnTo>
                <a:lnTo>
                  <a:pt x="657936" y="284645"/>
                </a:lnTo>
                <a:close/>
              </a:path>
              <a:path w="1350645" h="1383029">
                <a:moveTo>
                  <a:pt x="1106068" y="853922"/>
                </a:moveTo>
                <a:lnTo>
                  <a:pt x="1087386" y="820127"/>
                </a:lnTo>
                <a:lnTo>
                  <a:pt x="1065326" y="813257"/>
                </a:lnTo>
                <a:lnTo>
                  <a:pt x="1057719" y="814019"/>
                </a:lnTo>
                <a:lnTo>
                  <a:pt x="1050302" y="816317"/>
                </a:lnTo>
                <a:lnTo>
                  <a:pt x="1043266" y="820127"/>
                </a:lnTo>
                <a:lnTo>
                  <a:pt x="1036815" y="825461"/>
                </a:lnTo>
                <a:lnTo>
                  <a:pt x="943114" y="918984"/>
                </a:lnTo>
                <a:lnTo>
                  <a:pt x="849414" y="825461"/>
                </a:lnTo>
                <a:lnTo>
                  <a:pt x="835914" y="816317"/>
                </a:lnTo>
                <a:lnTo>
                  <a:pt x="820889" y="813257"/>
                </a:lnTo>
                <a:lnTo>
                  <a:pt x="805878" y="816317"/>
                </a:lnTo>
                <a:lnTo>
                  <a:pt x="792378" y="825461"/>
                </a:lnTo>
                <a:lnTo>
                  <a:pt x="783209" y="838936"/>
                </a:lnTo>
                <a:lnTo>
                  <a:pt x="780161" y="853922"/>
                </a:lnTo>
                <a:lnTo>
                  <a:pt x="783209" y="868921"/>
                </a:lnTo>
                <a:lnTo>
                  <a:pt x="792378" y="882383"/>
                </a:lnTo>
                <a:lnTo>
                  <a:pt x="886079" y="975906"/>
                </a:lnTo>
                <a:lnTo>
                  <a:pt x="792378" y="1069441"/>
                </a:lnTo>
                <a:lnTo>
                  <a:pt x="783209" y="1082903"/>
                </a:lnTo>
                <a:lnTo>
                  <a:pt x="780161" y="1097902"/>
                </a:lnTo>
                <a:lnTo>
                  <a:pt x="783209" y="1112888"/>
                </a:lnTo>
                <a:lnTo>
                  <a:pt x="792378" y="1126363"/>
                </a:lnTo>
                <a:lnTo>
                  <a:pt x="805878" y="1135507"/>
                </a:lnTo>
                <a:lnTo>
                  <a:pt x="820889" y="1138567"/>
                </a:lnTo>
                <a:lnTo>
                  <a:pt x="835914" y="1135507"/>
                </a:lnTo>
                <a:lnTo>
                  <a:pt x="849414" y="1126363"/>
                </a:lnTo>
                <a:lnTo>
                  <a:pt x="943114" y="1032840"/>
                </a:lnTo>
                <a:lnTo>
                  <a:pt x="1036815" y="1126363"/>
                </a:lnTo>
                <a:lnTo>
                  <a:pt x="1050302" y="1135507"/>
                </a:lnTo>
                <a:lnTo>
                  <a:pt x="1065326" y="1138567"/>
                </a:lnTo>
                <a:lnTo>
                  <a:pt x="1080350" y="1135507"/>
                </a:lnTo>
                <a:lnTo>
                  <a:pt x="1093851" y="1126363"/>
                </a:lnTo>
                <a:lnTo>
                  <a:pt x="1103007" y="1112888"/>
                </a:lnTo>
                <a:lnTo>
                  <a:pt x="1106068" y="1097902"/>
                </a:lnTo>
                <a:lnTo>
                  <a:pt x="1103007" y="1082903"/>
                </a:lnTo>
                <a:lnTo>
                  <a:pt x="1093851" y="1069441"/>
                </a:lnTo>
                <a:lnTo>
                  <a:pt x="1000150" y="975906"/>
                </a:lnTo>
                <a:lnTo>
                  <a:pt x="1093851" y="882383"/>
                </a:lnTo>
                <a:lnTo>
                  <a:pt x="1103007" y="868921"/>
                </a:lnTo>
                <a:lnTo>
                  <a:pt x="1106068" y="853922"/>
                </a:lnTo>
                <a:close/>
              </a:path>
              <a:path w="1350645" h="1383029">
                <a:moveTo>
                  <a:pt x="1106068" y="406641"/>
                </a:moveTo>
                <a:lnTo>
                  <a:pt x="1103007" y="391642"/>
                </a:lnTo>
                <a:lnTo>
                  <a:pt x="1096606" y="382244"/>
                </a:lnTo>
                <a:lnTo>
                  <a:pt x="1093851" y="378167"/>
                </a:lnTo>
                <a:lnTo>
                  <a:pt x="971626" y="256184"/>
                </a:lnTo>
                <a:lnTo>
                  <a:pt x="943114" y="243992"/>
                </a:lnTo>
                <a:lnTo>
                  <a:pt x="935507" y="244754"/>
                </a:lnTo>
                <a:lnTo>
                  <a:pt x="792378" y="378167"/>
                </a:lnTo>
                <a:lnTo>
                  <a:pt x="780161" y="406641"/>
                </a:lnTo>
                <a:lnTo>
                  <a:pt x="783209" y="421627"/>
                </a:lnTo>
                <a:lnTo>
                  <a:pt x="792378" y="435102"/>
                </a:lnTo>
                <a:lnTo>
                  <a:pt x="805878" y="444246"/>
                </a:lnTo>
                <a:lnTo>
                  <a:pt x="820889" y="447294"/>
                </a:lnTo>
                <a:lnTo>
                  <a:pt x="835914" y="444246"/>
                </a:lnTo>
                <a:lnTo>
                  <a:pt x="849414" y="435102"/>
                </a:lnTo>
                <a:lnTo>
                  <a:pt x="902373" y="382244"/>
                </a:lnTo>
                <a:lnTo>
                  <a:pt x="902373" y="609955"/>
                </a:lnTo>
                <a:lnTo>
                  <a:pt x="899160" y="625741"/>
                </a:lnTo>
                <a:lnTo>
                  <a:pt x="890409" y="638670"/>
                </a:lnTo>
                <a:lnTo>
                  <a:pt x="877455" y="647407"/>
                </a:lnTo>
                <a:lnTo>
                  <a:pt x="861631" y="650608"/>
                </a:lnTo>
                <a:lnTo>
                  <a:pt x="576465" y="650608"/>
                </a:lnTo>
                <a:lnTo>
                  <a:pt x="529005" y="660234"/>
                </a:lnTo>
                <a:lnTo>
                  <a:pt x="490143" y="686447"/>
                </a:lnTo>
                <a:lnTo>
                  <a:pt x="463892" y="725233"/>
                </a:lnTo>
                <a:lnTo>
                  <a:pt x="454240" y="772604"/>
                </a:lnTo>
                <a:lnTo>
                  <a:pt x="454240" y="819365"/>
                </a:lnTo>
                <a:lnTo>
                  <a:pt x="410260" y="837958"/>
                </a:lnTo>
                <a:lnTo>
                  <a:pt x="374688" y="867575"/>
                </a:lnTo>
                <a:lnTo>
                  <a:pt x="349084" y="905586"/>
                </a:lnTo>
                <a:lnTo>
                  <a:pt x="335026" y="949350"/>
                </a:lnTo>
                <a:lnTo>
                  <a:pt x="334060" y="996238"/>
                </a:lnTo>
                <a:lnTo>
                  <a:pt x="346887" y="1042276"/>
                </a:lnTo>
                <a:lnTo>
                  <a:pt x="371640" y="1081468"/>
                </a:lnTo>
                <a:lnTo>
                  <a:pt x="406069" y="1111885"/>
                </a:lnTo>
                <a:lnTo>
                  <a:pt x="447941" y="1131570"/>
                </a:lnTo>
                <a:lnTo>
                  <a:pt x="494982" y="1138567"/>
                </a:lnTo>
                <a:lnTo>
                  <a:pt x="542036" y="1131570"/>
                </a:lnTo>
                <a:lnTo>
                  <a:pt x="583895" y="1111885"/>
                </a:lnTo>
                <a:lnTo>
                  <a:pt x="618324" y="1081468"/>
                </a:lnTo>
                <a:lnTo>
                  <a:pt x="633628" y="1057236"/>
                </a:lnTo>
                <a:lnTo>
                  <a:pt x="643077" y="1042276"/>
                </a:lnTo>
                <a:lnTo>
                  <a:pt x="655904" y="996238"/>
                </a:lnTo>
                <a:lnTo>
                  <a:pt x="654939" y="948575"/>
                </a:lnTo>
                <a:lnTo>
                  <a:pt x="640880" y="904709"/>
                </a:lnTo>
                <a:lnTo>
                  <a:pt x="634009" y="894588"/>
                </a:lnTo>
                <a:lnTo>
                  <a:pt x="615276" y="866990"/>
                </a:lnTo>
                <a:lnTo>
                  <a:pt x="579704" y="837755"/>
                </a:lnTo>
                <a:lnTo>
                  <a:pt x="576465" y="836409"/>
                </a:lnTo>
                <a:lnTo>
                  <a:pt x="576465" y="975906"/>
                </a:lnTo>
                <a:lnTo>
                  <a:pt x="570026" y="1007491"/>
                </a:lnTo>
                <a:lnTo>
                  <a:pt x="552526" y="1033348"/>
                </a:lnTo>
                <a:lnTo>
                  <a:pt x="526618" y="1050823"/>
                </a:lnTo>
                <a:lnTo>
                  <a:pt x="494982" y="1057236"/>
                </a:lnTo>
                <a:lnTo>
                  <a:pt x="463346" y="1050823"/>
                </a:lnTo>
                <a:lnTo>
                  <a:pt x="437438" y="1033348"/>
                </a:lnTo>
                <a:lnTo>
                  <a:pt x="419938" y="1007491"/>
                </a:lnTo>
                <a:lnTo>
                  <a:pt x="413512" y="975906"/>
                </a:lnTo>
                <a:lnTo>
                  <a:pt x="419938" y="944333"/>
                </a:lnTo>
                <a:lnTo>
                  <a:pt x="437438" y="918476"/>
                </a:lnTo>
                <a:lnTo>
                  <a:pt x="463346" y="901001"/>
                </a:lnTo>
                <a:lnTo>
                  <a:pt x="494982" y="894588"/>
                </a:lnTo>
                <a:lnTo>
                  <a:pt x="526618" y="901001"/>
                </a:lnTo>
                <a:lnTo>
                  <a:pt x="552526" y="918476"/>
                </a:lnTo>
                <a:lnTo>
                  <a:pt x="570026" y="944333"/>
                </a:lnTo>
                <a:lnTo>
                  <a:pt x="576465" y="975906"/>
                </a:lnTo>
                <a:lnTo>
                  <a:pt x="576465" y="836409"/>
                </a:lnTo>
                <a:lnTo>
                  <a:pt x="535724" y="819365"/>
                </a:lnTo>
                <a:lnTo>
                  <a:pt x="535724" y="772604"/>
                </a:lnTo>
                <a:lnTo>
                  <a:pt x="538937" y="756805"/>
                </a:lnTo>
                <a:lnTo>
                  <a:pt x="547687" y="743877"/>
                </a:lnTo>
                <a:lnTo>
                  <a:pt x="560641" y="735139"/>
                </a:lnTo>
                <a:lnTo>
                  <a:pt x="576465" y="731939"/>
                </a:lnTo>
                <a:lnTo>
                  <a:pt x="861631" y="731939"/>
                </a:lnTo>
                <a:lnTo>
                  <a:pt x="909091" y="722312"/>
                </a:lnTo>
                <a:lnTo>
                  <a:pt x="947953" y="696099"/>
                </a:lnTo>
                <a:lnTo>
                  <a:pt x="974204" y="657313"/>
                </a:lnTo>
                <a:lnTo>
                  <a:pt x="983856" y="609955"/>
                </a:lnTo>
                <a:lnTo>
                  <a:pt x="983856" y="382244"/>
                </a:lnTo>
                <a:lnTo>
                  <a:pt x="1036815" y="435102"/>
                </a:lnTo>
                <a:lnTo>
                  <a:pt x="1050302" y="444246"/>
                </a:lnTo>
                <a:lnTo>
                  <a:pt x="1065326" y="447294"/>
                </a:lnTo>
                <a:lnTo>
                  <a:pt x="1080350" y="444246"/>
                </a:lnTo>
                <a:lnTo>
                  <a:pt x="1093851" y="435102"/>
                </a:lnTo>
                <a:lnTo>
                  <a:pt x="1103007" y="421627"/>
                </a:lnTo>
                <a:lnTo>
                  <a:pt x="1106068" y="406641"/>
                </a:lnTo>
                <a:close/>
              </a:path>
              <a:path w="1350645" h="1383029">
                <a:moveTo>
                  <a:pt x="1350492" y="0"/>
                </a:moveTo>
                <a:lnTo>
                  <a:pt x="1228267" y="0"/>
                </a:lnTo>
                <a:lnTo>
                  <a:pt x="1228267" y="121996"/>
                </a:lnTo>
                <a:lnTo>
                  <a:pt x="1228267" y="1260538"/>
                </a:lnTo>
                <a:lnTo>
                  <a:pt x="209804" y="1260538"/>
                </a:lnTo>
                <a:lnTo>
                  <a:pt x="209804" y="121996"/>
                </a:lnTo>
                <a:lnTo>
                  <a:pt x="1228267" y="121996"/>
                </a:lnTo>
                <a:lnTo>
                  <a:pt x="1228267" y="0"/>
                </a:lnTo>
                <a:lnTo>
                  <a:pt x="87579" y="0"/>
                </a:lnTo>
                <a:lnTo>
                  <a:pt x="87579" y="121996"/>
                </a:lnTo>
                <a:lnTo>
                  <a:pt x="61099" y="121996"/>
                </a:lnTo>
                <a:lnTo>
                  <a:pt x="38760" y="127812"/>
                </a:lnTo>
                <a:lnTo>
                  <a:pt x="21386" y="141058"/>
                </a:lnTo>
                <a:lnTo>
                  <a:pt x="10121" y="160020"/>
                </a:lnTo>
                <a:lnTo>
                  <a:pt x="6108" y="182981"/>
                </a:lnTo>
                <a:lnTo>
                  <a:pt x="9258" y="205955"/>
                </a:lnTo>
                <a:lnTo>
                  <a:pt x="20624" y="224917"/>
                </a:lnTo>
                <a:lnTo>
                  <a:pt x="38481" y="238163"/>
                </a:lnTo>
                <a:lnTo>
                  <a:pt x="61099" y="243979"/>
                </a:lnTo>
                <a:lnTo>
                  <a:pt x="87579" y="243979"/>
                </a:lnTo>
                <a:lnTo>
                  <a:pt x="87579" y="325310"/>
                </a:lnTo>
                <a:lnTo>
                  <a:pt x="61099" y="325310"/>
                </a:lnTo>
                <a:lnTo>
                  <a:pt x="36944" y="329971"/>
                </a:lnTo>
                <a:lnTo>
                  <a:pt x="17564" y="342836"/>
                </a:lnTo>
                <a:lnTo>
                  <a:pt x="4673" y="362191"/>
                </a:lnTo>
                <a:lnTo>
                  <a:pt x="0" y="386295"/>
                </a:lnTo>
                <a:lnTo>
                  <a:pt x="4673" y="410413"/>
                </a:lnTo>
                <a:lnTo>
                  <a:pt x="17564" y="429755"/>
                </a:lnTo>
                <a:lnTo>
                  <a:pt x="36944" y="442620"/>
                </a:lnTo>
                <a:lnTo>
                  <a:pt x="61099" y="447294"/>
                </a:lnTo>
                <a:lnTo>
                  <a:pt x="87579" y="447294"/>
                </a:lnTo>
                <a:lnTo>
                  <a:pt x="87579" y="528612"/>
                </a:lnTo>
                <a:lnTo>
                  <a:pt x="61099" y="528612"/>
                </a:lnTo>
                <a:lnTo>
                  <a:pt x="36944" y="533285"/>
                </a:lnTo>
                <a:lnTo>
                  <a:pt x="17564" y="546150"/>
                </a:lnTo>
                <a:lnTo>
                  <a:pt x="4673" y="565505"/>
                </a:lnTo>
                <a:lnTo>
                  <a:pt x="0" y="589610"/>
                </a:lnTo>
                <a:lnTo>
                  <a:pt x="4673" y="613727"/>
                </a:lnTo>
                <a:lnTo>
                  <a:pt x="17564" y="633069"/>
                </a:lnTo>
                <a:lnTo>
                  <a:pt x="36944" y="645934"/>
                </a:lnTo>
                <a:lnTo>
                  <a:pt x="61099" y="650608"/>
                </a:lnTo>
                <a:lnTo>
                  <a:pt x="87579" y="650608"/>
                </a:lnTo>
                <a:lnTo>
                  <a:pt x="87579" y="731926"/>
                </a:lnTo>
                <a:lnTo>
                  <a:pt x="61099" y="731926"/>
                </a:lnTo>
                <a:lnTo>
                  <a:pt x="36944" y="736600"/>
                </a:lnTo>
                <a:lnTo>
                  <a:pt x="17564" y="749465"/>
                </a:lnTo>
                <a:lnTo>
                  <a:pt x="4673" y="768807"/>
                </a:lnTo>
                <a:lnTo>
                  <a:pt x="0" y="792924"/>
                </a:lnTo>
                <a:lnTo>
                  <a:pt x="4673" y="817041"/>
                </a:lnTo>
                <a:lnTo>
                  <a:pt x="17564" y="836383"/>
                </a:lnTo>
                <a:lnTo>
                  <a:pt x="36944" y="849249"/>
                </a:lnTo>
                <a:lnTo>
                  <a:pt x="61099" y="853922"/>
                </a:lnTo>
                <a:lnTo>
                  <a:pt x="87579" y="853922"/>
                </a:lnTo>
                <a:lnTo>
                  <a:pt x="87579" y="935240"/>
                </a:lnTo>
                <a:lnTo>
                  <a:pt x="61099" y="935240"/>
                </a:lnTo>
                <a:lnTo>
                  <a:pt x="36944" y="939914"/>
                </a:lnTo>
                <a:lnTo>
                  <a:pt x="17564" y="952779"/>
                </a:lnTo>
                <a:lnTo>
                  <a:pt x="4673" y="972121"/>
                </a:lnTo>
                <a:lnTo>
                  <a:pt x="0" y="996238"/>
                </a:lnTo>
                <a:lnTo>
                  <a:pt x="4673" y="1020343"/>
                </a:lnTo>
                <a:lnTo>
                  <a:pt x="17564" y="1039698"/>
                </a:lnTo>
                <a:lnTo>
                  <a:pt x="36944" y="1052563"/>
                </a:lnTo>
                <a:lnTo>
                  <a:pt x="61099" y="1057236"/>
                </a:lnTo>
                <a:lnTo>
                  <a:pt x="87579" y="1057236"/>
                </a:lnTo>
                <a:lnTo>
                  <a:pt x="87579" y="1138555"/>
                </a:lnTo>
                <a:lnTo>
                  <a:pt x="61099" y="1138555"/>
                </a:lnTo>
                <a:lnTo>
                  <a:pt x="36944" y="1143228"/>
                </a:lnTo>
                <a:lnTo>
                  <a:pt x="17564" y="1156093"/>
                </a:lnTo>
                <a:lnTo>
                  <a:pt x="4673" y="1175435"/>
                </a:lnTo>
                <a:lnTo>
                  <a:pt x="0" y="1199553"/>
                </a:lnTo>
                <a:lnTo>
                  <a:pt x="4673" y="1223657"/>
                </a:lnTo>
                <a:lnTo>
                  <a:pt x="17564" y="1243012"/>
                </a:lnTo>
                <a:lnTo>
                  <a:pt x="36944" y="1255877"/>
                </a:lnTo>
                <a:lnTo>
                  <a:pt x="61099" y="1260538"/>
                </a:lnTo>
                <a:lnTo>
                  <a:pt x="87579" y="1260538"/>
                </a:lnTo>
                <a:lnTo>
                  <a:pt x="87579" y="1382534"/>
                </a:lnTo>
                <a:lnTo>
                  <a:pt x="1350492" y="1382534"/>
                </a:lnTo>
                <a:lnTo>
                  <a:pt x="1350492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4075" y="0"/>
            <a:ext cx="736345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Are parties </a:t>
            </a:r>
            <a:r>
              <a:rPr dirty="0"/>
              <a:t>subject </a:t>
            </a:r>
            <a:r>
              <a:rPr spc="-5" dirty="0"/>
              <a:t>to </a:t>
            </a:r>
            <a:r>
              <a:rPr dirty="0"/>
              <a:t>a </a:t>
            </a:r>
            <a:r>
              <a:rPr spc="-5" dirty="0"/>
              <a:t>“gag”  order during the</a:t>
            </a:r>
            <a:r>
              <a:rPr spc="-10" dirty="0"/>
              <a:t> </a:t>
            </a:r>
            <a:r>
              <a:rPr spc="-5" dirty="0"/>
              <a:t>investigation?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45411" y="1414526"/>
            <a:ext cx="6769734" cy="2659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30" dirty="0">
                <a:latin typeface="Arial"/>
                <a:cs typeface="Arial"/>
              </a:rPr>
              <a:t>No </a:t>
            </a:r>
            <a:r>
              <a:rPr sz="2400" spc="-140" dirty="0">
                <a:latin typeface="Arial"/>
                <a:cs typeface="Arial"/>
              </a:rPr>
              <a:t>–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5" dirty="0">
                <a:latin typeface="Arial"/>
                <a:cs typeface="Arial"/>
              </a:rPr>
              <a:t>institution </a:t>
            </a:r>
            <a:r>
              <a:rPr sz="2400" spc="-145" dirty="0">
                <a:latin typeface="Arial"/>
                <a:cs typeface="Arial"/>
              </a:rPr>
              <a:t>may </a:t>
            </a:r>
            <a:r>
              <a:rPr sz="2400" spc="-10" dirty="0">
                <a:latin typeface="Arial"/>
                <a:cs typeface="Arial"/>
              </a:rPr>
              <a:t>not </a:t>
            </a:r>
            <a:r>
              <a:rPr sz="2400" spc="-35" dirty="0">
                <a:latin typeface="Arial"/>
                <a:cs typeface="Arial"/>
              </a:rPr>
              <a:t>restrict </a:t>
            </a:r>
            <a:r>
              <a:rPr sz="2400" spc="-30" dirty="0">
                <a:latin typeface="Arial"/>
                <a:cs typeface="Arial"/>
              </a:rPr>
              <a:t>the ability </a:t>
            </a:r>
            <a:r>
              <a:rPr sz="2400" spc="-10" dirty="0">
                <a:latin typeface="Arial"/>
                <a:cs typeface="Arial"/>
              </a:rPr>
              <a:t>of  </a:t>
            </a:r>
            <a:r>
              <a:rPr sz="2400" spc="-70" dirty="0">
                <a:latin typeface="Arial"/>
                <a:cs typeface="Arial"/>
              </a:rPr>
              <a:t>parties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160" dirty="0">
                <a:latin typeface="Arial"/>
                <a:cs typeface="Arial"/>
              </a:rPr>
              <a:t>discuss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95" dirty="0">
                <a:latin typeface="Arial"/>
                <a:cs typeface="Arial"/>
              </a:rPr>
              <a:t>allegations </a:t>
            </a:r>
            <a:r>
              <a:rPr sz="2400" spc="-25" dirty="0">
                <a:latin typeface="Arial"/>
                <a:cs typeface="Arial"/>
              </a:rPr>
              <a:t>or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85" dirty="0">
                <a:latin typeface="Arial"/>
                <a:cs typeface="Arial"/>
              </a:rPr>
              <a:t>gather </a:t>
            </a:r>
            <a:r>
              <a:rPr sz="2400" spc="-114" dirty="0">
                <a:latin typeface="Arial"/>
                <a:cs typeface="Arial"/>
              </a:rPr>
              <a:t>and  </a:t>
            </a:r>
            <a:r>
              <a:rPr sz="2400" spc="-85" dirty="0">
                <a:latin typeface="Arial"/>
                <a:cs typeface="Arial"/>
              </a:rPr>
              <a:t>present </a:t>
            </a:r>
            <a:r>
              <a:rPr sz="2400" spc="-75" dirty="0">
                <a:latin typeface="Arial"/>
                <a:cs typeface="Arial"/>
              </a:rPr>
              <a:t>relevant </a:t>
            </a:r>
            <a:r>
              <a:rPr sz="2400" spc="-105" dirty="0">
                <a:latin typeface="Arial"/>
                <a:cs typeface="Arial"/>
              </a:rPr>
              <a:t>evidence, </a:t>
            </a:r>
            <a:r>
              <a:rPr sz="2400" spc="-70" dirty="0">
                <a:latin typeface="Arial"/>
                <a:cs typeface="Arial"/>
              </a:rPr>
              <a:t>which </a:t>
            </a:r>
            <a:r>
              <a:rPr sz="2400" spc="-100" dirty="0">
                <a:latin typeface="Arial"/>
                <a:cs typeface="Arial"/>
              </a:rPr>
              <a:t>includes </a:t>
            </a:r>
            <a:r>
              <a:rPr sz="2400" spc="-65" dirty="0">
                <a:latin typeface="Arial"/>
                <a:cs typeface="Arial"/>
              </a:rPr>
              <a:t>talking</a:t>
            </a:r>
            <a:r>
              <a:rPr sz="2400" spc="-36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  </a:t>
            </a:r>
            <a:r>
              <a:rPr sz="2400" spc="-114" dirty="0">
                <a:latin typeface="Arial"/>
                <a:cs typeface="Arial"/>
              </a:rPr>
              <a:t>witnesses</a:t>
            </a:r>
            <a:endParaRPr sz="2400" dirty="0">
              <a:latin typeface="Arial"/>
              <a:cs typeface="Arial"/>
            </a:endParaRPr>
          </a:p>
          <a:p>
            <a:pPr marL="355600" marR="37528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80" dirty="0">
                <a:latin typeface="Arial"/>
                <a:cs typeface="Arial"/>
              </a:rPr>
              <a:t>But </a:t>
            </a:r>
            <a:r>
              <a:rPr sz="2400" spc="-15" dirty="0">
                <a:latin typeface="Arial"/>
                <a:cs typeface="Arial"/>
              </a:rPr>
              <a:t>institution </a:t>
            </a:r>
            <a:r>
              <a:rPr sz="2400" spc="-155" dirty="0">
                <a:latin typeface="Arial"/>
                <a:cs typeface="Arial"/>
              </a:rPr>
              <a:t>can </a:t>
            </a:r>
            <a:r>
              <a:rPr sz="2400" spc="-25" dirty="0">
                <a:latin typeface="Arial"/>
                <a:cs typeface="Arial"/>
              </a:rPr>
              <a:t>still </a:t>
            </a:r>
            <a:r>
              <a:rPr sz="2400" spc="-90" dirty="0">
                <a:latin typeface="Arial"/>
                <a:cs typeface="Arial"/>
              </a:rPr>
              <a:t>enforce </a:t>
            </a:r>
            <a:r>
              <a:rPr sz="2400" spc="-50" dirty="0">
                <a:latin typeface="Arial"/>
                <a:cs typeface="Arial"/>
              </a:rPr>
              <a:t>prohibitions </a:t>
            </a:r>
            <a:r>
              <a:rPr sz="2400" spc="-80" dirty="0">
                <a:latin typeface="Arial"/>
                <a:cs typeface="Arial"/>
              </a:rPr>
              <a:t>on  </a:t>
            </a:r>
            <a:r>
              <a:rPr sz="2400" spc="-90" dirty="0">
                <a:latin typeface="Arial"/>
                <a:cs typeface="Arial"/>
              </a:rPr>
              <a:t>witness </a:t>
            </a:r>
            <a:r>
              <a:rPr sz="2400" spc="-30" dirty="0">
                <a:latin typeface="Arial"/>
                <a:cs typeface="Arial"/>
              </a:rPr>
              <a:t>intimidation, </a:t>
            </a:r>
            <a:r>
              <a:rPr sz="2400" spc="-90" dirty="0">
                <a:latin typeface="Arial"/>
                <a:cs typeface="Arial"/>
              </a:rPr>
              <a:t>witness </a:t>
            </a:r>
            <a:r>
              <a:rPr sz="2400" spc="-60" dirty="0">
                <a:latin typeface="Arial"/>
                <a:cs typeface="Arial"/>
              </a:rPr>
              <a:t>manipulation,</a:t>
            </a:r>
            <a:r>
              <a:rPr sz="2400" spc="-32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false  </a:t>
            </a:r>
            <a:r>
              <a:rPr sz="2400" spc="-85" dirty="0">
                <a:latin typeface="Arial"/>
                <a:cs typeface="Arial"/>
              </a:rPr>
              <a:t>statements, </a:t>
            </a:r>
            <a:r>
              <a:rPr sz="2400" spc="-40" dirty="0">
                <a:latin typeface="Arial"/>
                <a:cs typeface="Arial"/>
              </a:rPr>
              <a:t>retaliation, </a:t>
            </a:r>
            <a:r>
              <a:rPr sz="2400" spc="-114" dirty="0">
                <a:latin typeface="Arial"/>
                <a:cs typeface="Arial"/>
              </a:rPr>
              <a:t>harassment,</a:t>
            </a:r>
            <a:r>
              <a:rPr sz="2400" spc="-33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etc.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5235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 </a:t>
            </a:r>
            <a:r>
              <a:rPr dirty="0">
                <a:solidFill>
                  <a:srgbClr val="FFFFFF"/>
                </a:solidFill>
              </a:rPr>
              <a:t>of </a:t>
            </a:r>
            <a:r>
              <a:rPr spc="-5" dirty="0">
                <a:solidFill>
                  <a:srgbClr val="FFFFFF"/>
                </a:solidFill>
              </a:rPr>
              <a:t>permissible  conduct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97025" y="1356089"/>
            <a:ext cx="4201795" cy="30251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1306195" algn="l"/>
              </a:tabLst>
            </a:pP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Respondent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accused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sexual 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assault 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sends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text 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messages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various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students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have 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observed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complainant’s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level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intoxication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night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question.	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Respondent’s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text</a:t>
            </a:r>
            <a:r>
              <a:rPr sz="24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says: 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“Please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contact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me </a:t>
            </a:r>
            <a:r>
              <a:rPr sz="2400" spc="-325" dirty="0">
                <a:solidFill>
                  <a:srgbClr val="FFFFFF"/>
                </a:solidFill>
                <a:latin typeface="Arial"/>
                <a:cs typeface="Arial"/>
              </a:rPr>
              <a:t>ASAP 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you 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believe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complainant 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was 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sober.”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 descr="Notebook with Xs and Ox of a game plan"/>
          <p:cNvSpPr/>
          <p:nvPr/>
        </p:nvSpPr>
        <p:spPr>
          <a:xfrm>
            <a:off x="6457708" y="1827656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09" h="1564004">
                <a:moveTo>
                  <a:pt x="744143" y="321932"/>
                </a:moveTo>
                <a:lnTo>
                  <a:pt x="740689" y="304977"/>
                </a:lnTo>
                <a:lnTo>
                  <a:pt x="730326" y="289750"/>
                </a:lnTo>
                <a:lnTo>
                  <a:pt x="715060" y="279400"/>
                </a:lnTo>
                <a:lnTo>
                  <a:pt x="698068" y="275945"/>
                </a:lnTo>
                <a:lnTo>
                  <a:pt x="681075" y="279400"/>
                </a:lnTo>
                <a:lnTo>
                  <a:pt x="665810" y="289750"/>
                </a:lnTo>
                <a:lnTo>
                  <a:pt x="559828" y="395528"/>
                </a:lnTo>
                <a:lnTo>
                  <a:pt x="453859" y="289750"/>
                </a:lnTo>
                <a:lnTo>
                  <a:pt x="438594" y="279400"/>
                </a:lnTo>
                <a:lnTo>
                  <a:pt x="421601" y="275945"/>
                </a:lnTo>
                <a:lnTo>
                  <a:pt x="404609" y="279400"/>
                </a:lnTo>
                <a:lnTo>
                  <a:pt x="389343" y="289750"/>
                </a:lnTo>
                <a:lnTo>
                  <a:pt x="378980" y="304977"/>
                </a:lnTo>
                <a:lnTo>
                  <a:pt x="375526" y="321932"/>
                </a:lnTo>
                <a:lnTo>
                  <a:pt x="378980" y="338899"/>
                </a:lnTo>
                <a:lnTo>
                  <a:pt x="389343" y="354126"/>
                </a:lnTo>
                <a:lnTo>
                  <a:pt x="495325" y="459917"/>
                </a:lnTo>
                <a:lnTo>
                  <a:pt x="389343" y="565696"/>
                </a:lnTo>
                <a:lnTo>
                  <a:pt x="378980" y="580923"/>
                </a:lnTo>
                <a:lnTo>
                  <a:pt x="375526" y="597890"/>
                </a:lnTo>
                <a:lnTo>
                  <a:pt x="378980" y="614845"/>
                </a:lnTo>
                <a:lnTo>
                  <a:pt x="413004" y="643013"/>
                </a:lnTo>
                <a:lnTo>
                  <a:pt x="421601" y="643877"/>
                </a:lnTo>
                <a:lnTo>
                  <a:pt x="430199" y="643013"/>
                </a:lnTo>
                <a:lnTo>
                  <a:pt x="438594" y="640422"/>
                </a:lnTo>
                <a:lnTo>
                  <a:pt x="446544" y="636117"/>
                </a:lnTo>
                <a:lnTo>
                  <a:pt x="453859" y="630085"/>
                </a:lnTo>
                <a:lnTo>
                  <a:pt x="559828" y="524294"/>
                </a:lnTo>
                <a:lnTo>
                  <a:pt x="665810" y="630085"/>
                </a:lnTo>
                <a:lnTo>
                  <a:pt x="681075" y="640422"/>
                </a:lnTo>
                <a:lnTo>
                  <a:pt x="698068" y="643877"/>
                </a:lnTo>
                <a:lnTo>
                  <a:pt x="715060" y="640422"/>
                </a:lnTo>
                <a:lnTo>
                  <a:pt x="730326" y="630085"/>
                </a:lnTo>
                <a:lnTo>
                  <a:pt x="740689" y="614845"/>
                </a:lnTo>
                <a:lnTo>
                  <a:pt x="744143" y="597890"/>
                </a:lnTo>
                <a:lnTo>
                  <a:pt x="740689" y="580923"/>
                </a:lnTo>
                <a:lnTo>
                  <a:pt x="730326" y="565696"/>
                </a:lnTo>
                <a:lnTo>
                  <a:pt x="624344" y="459917"/>
                </a:lnTo>
                <a:lnTo>
                  <a:pt x="730326" y="354126"/>
                </a:lnTo>
                <a:lnTo>
                  <a:pt x="740689" y="338899"/>
                </a:lnTo>
                <a:lnTo>
                  <a:pt x="744143" y="321932"/>
                </a:lnTo>
                <a:close/>
              </a:path>
              <a:path w="1527809" h="1564004">
                <a:moveTo>
                  <a:pt x="1251000" y="965809"/>
                </a:moveTo>
                <a:lnTo>
                  <a:pt x="1229868" y="927582"/>
                </a:lnTo>
                <a:lnTo>
                  <a:pt x="1204925" y="919822"/>
                </a:lnTo>
                <a:lnTo>
                  <a:pt x="1196314" y="920686"/>
                </a:lnTo>
                <a:lnTo>
                  <a:pt x="1187932" y="923277"/>
                </a:lnTo>
                <a:lnTo>
                  <a:pt x="1179969" y="927582"/>
                </a:lnTo>
                <a:lnTo>
                  <a:pt x="1172667" y="933615"/>
                </a:lnTo>
                <a:lnTo>
                  <a:pt x="1066685" y="1039406"/>
                </a:lnTo>
                <a:lnTo>
                  <a:pt x="960704" y="933615"/>
                </a:lnTo>
                <a:lnTo>
                  <a:pt x="945451" y="923277"/>
                </a:lnTo>
                <a:lnTo>
                  <a:pt x="928458" y="919822"/>
                </a:lnTo>
                <a:lnTo>
                  <a:pt x="911466" y="923277"/>
                </a:lnTo>
                <a:lnTo>
                  <a:pt x="896200" y="933615"/>
                </a:lnTo>
                <a:lnTo>
                  <a:pt x="885837" y="948855"/>
                </a:lnTo>
                <a:lnTo>
                  <a:pt x="882383" y="965809"/>
                </a:lnTo>
                <a:lnTo>
                  <a:pt x="885837" y="982776"/>
                </a:lnTo>
                <a:lnTo>
                  <a:pt x="896200" y="998004"/>
                </a:lnTo>
                <a:lnTo>
                  <a:pt x="1002182" y="1103782"/>
                </a:lnTo>
                <a:lnTo>
                  <a:pt x="896200" y="1209573"/>
                </a:lnTo>
                <a:lnTo>
                  <a:pt x="885837" y="1224800"/>
                </a:lnTo>
                <a:lnTo>
                  <a:pt x="882383" y="1241755"/>
                </a:lnTo>
                <a:lnTo>
                  <a:pt x="885837" y="1258722"/>
                </a:lnTo>
                <a:lnTo>
                  <a:pt x="896200" y="1273949"/>
                </a:lnTo>
                <a:lnTo>
                  <a:pt x="911466" y="1284300"/>
                </a:lnTo>
                <a:lnTo>
                  <a:pt x="928458" y="1287754"/>
                </a:lnTo>
                <a:lnTo>
                  <a:pt x="945451" y="1284300"/>
                </a:lnTo>
                <a:lnTo>
                  <a:pt x="960704" y="1273949"/>
                </a:lnTo>
                <a:lnTo>
                  <a:pt x="1066685" y="1168171"/>
                </a:lnTo>
                <a:lnTo>
                  <a:pt x="1172667" y="1273949"/>
                </a:lnTo>
                <a:lnTo>
                  <a:pt x="1187932" y="1284300"/>
                </a:lnTo>
                <a:lnTo>
                  <a:pt x="1204925" y="1287754"/>
                </a:lnTo>
                <a:lnTo>
                  <a:pt x="1221905" y="1284300"/>
                </a:lnTo>
                <a:lnTo>
                  <a:pt x="1237170" y="1273949"/>
                </a:lnTo>
                <a:lnTo>
                  <a:pt x="1247546" y="1258722"/>
                </a:lnTo>
                <a:lnTo>
                  <a:pt x="1251000" y="1241755"/>
                </a:lnTo>
                <a:lnTo>
                  <a:pt x="1247546" y="1224800"/>
                </a:lnTo>
                <a:lnTo>
                  <a:pt x="1237170" y="1209573"/>
                </a:lnTo>
                <a:lnTo>
                  <a:pt x="1131201" y="1103782"/>
                </a:lnTo>
                <a:lnTo>
                  <a:pt x="1237170" y="998004"/>
                </a:lnTo>
                <a:lnTo>
                  <a:pt x="1247546" y="982776"/>
                </a:lnTo>
                <a:lnTo>
                  <a:pt x="1251000" y="965809"/>
                </a:lnTo>
                <a:close/>
              </a:path>
              <a:path w="1527809" h="1564004">
                <a:moveTo>
                  <a:pt x="1251000" y="459917"/>
                </a:moveTo>
                <a:lnTo>
                  <a:pt x="1098943" y="289750"/>
                </a:lnTo>
                <a:lnTo>
                  <a:pt x="1066685" y="275945"/>
                </a:lnTo>
                <a:lnTo>
                  <a:pt x="1058087" y="276809"/>
                </a:lnTo>
                <a:lnTo>
                  <a:pt x="896200" y="427723"/>
                </a:lnTo>
                <a:lnTo>
                  <a:pt x="882383" y="459917"/>
                </a:lnTo>
                <a:lnTo>
                  <a:pt x="885837" y="476872"/>
                </a:lnTo>
                <a:lnTo>
                  <a:pt x="896200" y="492099"/>
                </a:lnTo>
                <a:lnTo>
                  <a:pt x="911466" y="502450"/>
                </a:lnTo>
                <a:lnTo>
                  <a:pt x="928458" y="505904"/>
                </a:lnTo>
                <a:lnTo>
                  <a:pt x="945451" y="502450"/>
                </a:lnTo>
                <a:lnTo>
                  <a:pt x="960704" y="492099"/>
                </a:lnTo>
                <a:lnTo>
                  <a:pt x="1020610" y="432320"/>
                </a:lnTo>
                <a:lnTo>
                  <a:pt x="1020610" y="689864"/>
                </a:lnTo>
                <a:lnTo>
                  <a:pt x="1016977" y="707720"/>
                </a:lnTo>
                <a:lnTo>
                  <a:pt x="1007071" y="722350"/>
                </a:lnTo>
                <a:lnTo>
                  <a:pt x="992428" y="732231"/>
                </a:lnTo>
                <a:lnTo>
                  <a:pt x="974534" y="735863"/>
                </a:lnTo>
                <a:lnTo>
                  <a:pt x="651992" y="735863"/>
                </a:lnTo>
                <a:lnTo>
                  <a:pt x="608418" y="742924"/>
                </a:lnTo>
                <a:lnTo>
                  <a:pt x="570484" y="762571"/>
                </a:lnTo>
                <a:lnTo>
                  <a:pt x="540524" y="792480"/>
                </a:lnTo>
                <a:lnTo>
                  <a:pt x="520839" y="830338"/>
                </a:lnTo>
                <a:lnTo>
                  <a:pt x="513753" y="873836"/>
                </a:lnTo>
                <a:lnTo>
                  <a:pt x="513753" y="926719"/>
                </a:lnTo>
                <a:lnTo>
                  <a:pt x="471690" y="943292"/>
                </a:lnTo>
                <a:lnTo>
                  <a:pt x="436029" y="968883"/>
                </a:lnTo>
                <a:lnTo>
                  <a:pt x="407784" y="1001750"/>
                </a:lnTo>
                <a:lnTo>
                  <a:pt x="387985" y="1040168"/>
                </a:lnTo>
                <a:lnTo>
                  <a:pt x="377659" y="1082421"/>
                </a:lnTo>
                <a:lnTo>
                  <a:pt x="377825" y="1126782"/>
                </a:lnTo>
                <a:lnTo>
                  <a:pt x="388912" y="1170647"/>
                </a:lnTo>
                <a:lnTo>
                  <a:pt x="409651" y="1209395"/>
                </a:lnTo>
                <a:lnTo>
                  <a:pt x="438594" y="1241755"/>
                </a:lnTo>
                <a:lnTo>
                  <a:pt x="474256" y="1266456"/>
                </a:lnTo>
                <a:lnTo>
                  <a:pt x="515150" y="1282217"/>
                </a:lnTo>
                <a:lnTo>
                  <a:pt x="559828" y="1287754"/>
                </a:lnTo>
                <a:lnTo>
                  <a:pt x="604520" y="1282217"/>
                </a:lnTo>
                <a:lnTo>
                  <a:pt x="645414" y="1266456"/>
                </a:lnTo>
                <a:lnTo>
                  <a:pt x="681075" y="1241755"/>
                </a:lnTo>
                <a:lnTo>
                  <a:pt x="710018" y="1209395"/>
                </a:lnTo>
                <a:lnTo>
                  <a:pt x="717308" y="1195768"/>
                </a:lnTo>
                <a:lnTo>
                  <a:pt x="730758" y="1170647"/>
                </a:lnTo>
                <a:lnTo>
                  <a:pt x="741845" y="1126782"/>
                </a:lnTo>
                <a:lnTo>
                  <a:pt x="742010" y="1081620"/>
                </a:lnTo>
                <a:lnTo>
                  <a:pt x="731685" y="1039139"/>
                </a:lnTo>
                <a:lnTo>
                  <a:pt x="717537" y="1011809"/>
                </a:lnTo>
                <a:lnTo>
                  <a:pt x="711885" y="1000887"/>
                </a:lnTo>
                <a:lnTo>
                  <a:pt x="683641" y="968375"/>
                </a:lnTo>
                <a:lnTo>
                  <a:pt x="651992" y="945984"/>
                </a:lnTo>
                <a:lnTo>
                  <a:pt x="651992" y="1103782"/>
                </a:lnTo>
                <a:lnTo>
                  <a:pt x="644715" y="1139507"/>
                </a:lnTo>
                <a:lnTo>
                  <a:pt x="624916" y="1168755"/>
                </a:lnTo>
                <a:lnTo>
                  <a:pt x="595617" y="1188516"/>
                </a:lnTo>
                <a:lnTo>
                  <a:pt x="559828" y="1195768"/>
                </a:lnTo>
                <a:lnTo>
                  <a:pt x="524052" y="1188516"/>
                </a:lnTo>
                <a:lnTo>
                  <a:pt x="494753" y="1168755"/>
                </a:lnTo>
                <a:lnTo>
                  <a:pt x="474954" y="1139507"/>
                </a:lnTo>
                <a:lnTo>
                  <a:pt x="467677" y="1103782"/>
                </a:lnTo>
                <a:lnTo>
                  <a:pt x="474954" y="1068070"/>
                </a:lnTo>
                <a:lnTo>
                  <a:pt x="494753" y="1038821"/>
                </a:lnTo>
                <a:lnTo>
                  <a:pt x="524052" y="1019060"/>
                </a:lnTo>
                <a:lnTo>
                  <a:pt x="559828" y="1011809"/>
                </a:lnTo>
                <a:lnTo>
                  <a:pt x="595617" y="1019060"/>
                </a:lnTo>
                <a:lnTo>
                  <a:pt x="624916" y="1038821"/>
                </a:lnTo>
                <a:lnTo>
                  <a:pt x="644715" y="1068070"/>
                </a:lnTo>
                <a:lnTo>
                  <a:pt x="651992" y="1103782"/>
                </a:lnTo>
                <a:lnTo>
                  <a:pt x="651992" y="945984"/>
                </a:lnTo>
                <a:lnTo>
                  <a:pt x="647979" y="943140"/>
                </a:lnTo>
                <a:lnTo>
                  <a:pt x="605917" y="926719"/>
                </a:lnTo>
                <a:lnTo>
                  <a:pt x="605917" y="873836"/>
                </a:lnTo>
                <a:lnTo>
                  <a:pt x="609549" y="855980"/>
                </a:lnTo>
                <a:lnTo>
                  <a:pt x="619442" y="841349"/>
                </a:lnTo>
                <a:lnTo>
                  <a:pt x="634098" y="831469"/>
                </a:lnTo>
                <a:lnTo>
                  <a:pt x="651992" y="827836"/>
                </a:lnTo>
                <a:lnTo>
                  <a:pt x="974534" y="827836"/>
                </a:lnTo>
                <a:lnTo>
                  <a:pt x="1018108" y="820775"/>
                </a:lnTo>
                <a:lnTo>
                  <a:pt x="1056030" y="801128"/>
                </a:lnTo>
                <a:lnTo>
                  <a:pt x="1086002" y="771220"/>
                </a:lnTo>
                <a:lnTo>
                  <a:pt x="1105687" y="733361"/>
                </a:lnTo>
                <a:lnTo>
                  <a:pt x="1112761" y="689864"/>
                </a:lnTo>
                <a:lnTo>
                  <a:pt x="1112761" y="432320"/>
                </a:lnTo>
                <a:lnTo>
                  <a:pt x="1172667" y="492099"/>
                </a:lnTo>
                <a:lnTo>
                  <a:pt x="1187932" y="502450"/>
                </a:lnTo>
                <a:lnTo>
                  <a:pt x="1204925" y="505904"/>
                </a:lnTo>
                <a:lnTo>
                  <a:pt x="1221905" y="502450"/>
                </a:lnTo>
                <a:lnTo>
                  <a:pt x="1237170" y="492099"/>
                </a:lnTo>
                <a:lnTo>
                  <a:pt x="1247546" y="476872"/>
                </a:lnTo>
                <a:lnTo>
                  <a:pt x="1251000" y="459917"/>
                </a:lnTo>
                <a:close/>
              </a:path>
              <a:path w="1527809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13" y="137972"/>
                </a:lnTo>
                <a:lnTo>
                  <a:pt x="43840" y="144551"/>
                </a:lnTo>
                <a:lnTo>
                  <a:pt x="24193" y="159537"/>
                </a:lnTo>
                <a:lnTo>
                  <a:pt x="11442" y="180987"/>
                </a:lnTo>
                <a:lnTo>
                  <a:pt x="6908" y="206959"/>
                </a:lnTo>
                <a:lnTo>
                  <a:pt x="10477" y="232943"/>
                </a:lnTo>
                <a:lnTo>
                  <a:pt x="23329" y="254393"/>
                </a:lnTo>
                <a:lnTo>
                  <a:pt x="43522" y="269379"/>
                </a:lnTo>
                <a:lnTo>
                  <a:pt x="69113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13" y="367931"/>
                </a:lnTo>
                <a:lnTo>
                  <a:pt x="41795" y="373214"/>
                </a:lnTo>
                <a:lnTo>
                  <a:pt x="19875" y="387769"/>
                </a:lnTo>
                <a:lnTo>
                  <a:pt x="5295" y="409651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13" y="505904"/>
                </a:lnTo>
                <a:lnTo>
                  <a:pt x="99072" y="505904"/>
                </a:lnTo>
                <a:lnTo>
                  <a:pt x="99072" y="597890"/>
                </a:lnTo>
                <a:lnTo>
                  <a:pt x="69113" y="597890"/>
                </a:lnTo>
                <a:lnTo>
                  <a:pt x="41795" y="603173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77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80"/>
                </a:lnTo>
                <a:lnTo>
                  <a:pt x="69113" y="735863"/>
                </a:lnTo>
                <a:lnTo>
                  <a:pt x="99072" y="735863"/>
                </a:lnTo>
                <a:lnTo>
                  <a:pt x="99072" y="827849"/>
                </a:lnTo>
                <a:lnTo>
                  <a:pt x="69113" y="827849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35"/>
                </a:lnTo>
                <a:lnTo>
                  <a:pt x="5295" y="924102"/>
                </a:lnTo>
                <a:lnTo>
                  <a:pt x="19875" y="945984"/>
                </a:lnTo>
                <a:lnTo>
                  <a:pt x="41795" y="960539"/>
                </a:lnTo>
                <a:lnTo>
                  <a:pt x="69113" y="965822"/>
                </a:lnTo>
                <a:lnTo>
                  <a:pt x="99072" y="965822"/>
                </a:lnTo>
                <a:lnTo>
                  <a:pt x="99072" y="1057795"/>
                </a:lnTo>
                <a:lnTo>
                  <a:pt x="69113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61"/>
                </a:lnTo>
                <a:lnTo>
                  <a:pt x="19875" y="1175943"/>
                </a:lnTo>
                <a:lnTo>
                  <a:pt x="41795" y="1190485"/>
                </a:lnTo>
                <a:lnTo>
                  <a:pt x="69113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13" y="1287754"/>
                </a:lnTo>
                <a:lnTo>
                  <a:pt x="41795" y="1293037"/>
                </a:lnTo>
                <a:lnTo>
                  <a:pt x="19875" y="1307592"/>
                </a:lnTo>
                <a:lnTo>
                  <a:pt x="5295" y="1329474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13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5235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 </a:t>
            </a:r>
            <a:r>
              <a:rPr dirty="0">
                <a:solidFill>
                  <a:srgbClr val="FFFFFF"/>
                </a:solidFill>
              </a:rPr>
              <a:t>of </a:t>
            </a:r>
            <a:r>
              <a:rPr spc="-5" dirty="0">
                <a:solidFill>
                  <a:srgbClr val="FFFFFF"/>
                </a:solidFill>
              </a:rPr>
              <a:t>impermissible  conduct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62808" y="1323086"/>
            <a:ext cx="4832985" cy="3042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351280" algn="l"/>
                <a:tab pos="1570990" algn="l"/>
              </a:tabLst>
            </a:pP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Respondent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tells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roommate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that 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respondent 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been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accused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sexual 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assault and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“it’s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important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200" spc="-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get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our 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stories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lined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up.”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Roommate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states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his 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belief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respondent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arrived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home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at 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2:00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a.m.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Respondent 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says: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“No.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You’re 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going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185" dirty="0">
                <a:solidFill>
                  <a:srgbClr val="FFFFFF"/>
                </a:solidFill>
                <a:latin typeface="Arial"/>
                <a:cs typeface="Arial"/>
              </a:rPr>
              <a:t>say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saw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me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here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bed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at 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11:00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p.m.	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That’s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need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185" dirty="0">
                <a:solidFill>
                  <a:srgbClr val="FFFFFF"/>
                </a:solidFill>
                <a:latin typeface="Arial"/>
                <a:cs typeface="Arial"/>
              </a:rPr>
              <a:t>say</a:t>
            </a:r>
            <a:r>
              <a:rPr sz="220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or 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I’m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screwed.	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I’ll</a:t>
            </a:r>
            <a:r>
              <a:rPr sz="2200" spc="-4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owe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. .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.”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1580908" y="1903869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10" h="1564004">
                <a:moveTo>
                  <a:pt x="744143" y="321932"/>
                </a:moveTo>
                <a:lnTo>
                  <a:pt x="740689" y="304965"/>
                </a:lnTo>
                <a:lnTo>
                  <a:pt x="730326" y="289737"/>
                </a:lnTo>
                <a:lnTo>
                  <a:pt x="715060" y="279387"/>
                </a:lnTo>
                <a:lnTo>
                  <a:pt x="698068" y="275932"/>
                </a:lnTo>
                <a:lnTo>
                  <a:pt x="681075" y="279387"/>
                </a:lnTo>
                <a:lnTo>
                  <a:pt x="665810" y="289737"/>
                </a:lnTo>
                <a:lnTo>
                  <a:pt x="559828" y="395516"/>
                </a:lnTo>
                <a:lnTo>
                  <a:pt x="453859" y="289737"/>
                </a:lnTo>
                <a:lnTo>
                  <a:pt x="438594" y="279387"/>
                </a:lnTo>
                <a:lnTo>
                  <a:pt x="421601" y="275932"/>
                </a:lnTo>
                <a:lnTo>
                  <a:pt x="404609" y="279387"/>
                </a:lnTo>
                <a:lnTo>
                  <a:pt x="389343" y="289737"/>
                </a:lnTo>
                <a:lnTo>
                  <a:pt x="378980" y="304965"/>
                </a:lnTo>
                <a:lnTo>
                  <a:pt x="375526" y="321932"/>
                </a:lnTo>
                <a:lnTo>
                  <a:pt x="378980" y="338886"/>
                </a:lnTo>
                <a:lnTo>
                  <a:pt x="389343" y="354126"/>
                </a:lnTo>
                <a:lnTo>
                  <a:pt x="495325" y="459905"/>
                </a:lnTo>
                <a:lnTo>
                  <a:pt x="389343" y="565683"/>
                </a:lnTo>
                <a:lnTo>
                  <a:pt x="378980" y="580910"/>
                </a:lnTo>
                <a:lnTo>
                  <a:pt x="375526" y="597877"/>
                </a:lnTo>
                <a:lnTo>
                  <a:pt x="378980" y="614832"/>
                </a:lnTo>
                <a:lnTo>
                  <a:pt x="412991" y="643001"/>
                </a:lnTo>
                <a:lnTo>
                  <a:pt x="421601" y="643864"/>
                </a:lnTo>
                <a:lnTo>
                  <a:pt x="430199" y="643001"/>
                </a:lnTo>
                <a:lnTo>
                  <a:pt x="438594" y="640410"/>
                </a:lnTo>
                <a:lnTo>
                  <a:pt x="446544" y="636104"/>
                </a:lnTo>
                <a:lnTo>
                  <a:pt x="453859" y="630072"/>
                </a:lnTo>
                <a:lnTo>
                  <a:pt x="559828" y="524294"/>
                </a:lnTo>
                <a:lnTo>
                  <a:pt x="665810" y="630072"/>
                </a:lnTo>
                <a:lnTo>
                  <a:pt x="681075" y="640410"/>
                </a:lnTo>
                <a:lnTo>
                  <a:pt x="698068" y="643864"/>
                </a:lnTo>
                <a:lnTo>
                  <a:pt x="715060" y="640410"/>
                </a:lnTo>
                <a:lnTo>
                  <a:pt x="730326" y="630072"/>
                </a:lnTo>
                <a:lnTo>
                  <a:pt x="740689" y="614832"/>
                </a:lnTo>
                <a:lnTo>
                  <a:pt x="744143" y="597877"/>
                </a:lnTo>
                <a:lnTo>
                  <a:pt x="740689" y="580910"/>
                </a:lnTo>
                <a:lnTo>
                  <a:pt x="730326" y="565683"/>
                </a:lnTo>
                <a:lnTo>
                  <a:pt x="624344" y="459905"/>
                </a:lnTo>
                <a:lnTo>
                  <a:pt x="730326" y="354126"/>
                </a:lnTo>
                <a:lnTo>
                  <a:pt x="740689" y="338886"/>
                </a:lnTo>
                <a:lnTo>
                  <a:pt x="744143" y="321932"/>
                </a:lnTo>
                <a:close/>
              </a:path>
              <a:path w="1527810" h="1564004">
                <a:moveTo>
                  <a:pt x="1251000" y="965796"/>
                </a:moveTo>
                <a:lnTo>
                  <a:pt x="1229868" y="927569"/>
                </a:lnTo>
                <a:lnTo>
                  <a:pt x="1204912" y="919810"/>
                </a:lnTo>
                <a:lnTo>
                  <a:pt x="1196314" y="920673"/>
                </a:lnTo>
                <a:lnTo>
                  <a:pt x="1187932" y="923264"/>
                </a:lnTo>
                <a:lnTo>
                  <a:pt x="1179969" y="927569"/>
                </a:lnTo>
                <a:lnTo>
                  <a:pt x="1172667" y="933615"/>
                </a:lnTo>
                <a:lnTo>
                  <a:pt x="1066685" y="1039393"/>
                </a:lnTo>
                <a:lnTo>
                  <a:pt x="960704" y="933615"/>
                </a:lnTo>
                <a:lnTo>
                  <a:pt x="945438" y="923264"/>
                </a:lnTo>
                <a:lnTo>
                  <a:pt x="928458" y="919810"/>
                </a:lnTo>
                <a:lnTo>
                  <a:pt x="911466" y="923264"/>
                </a:lnTo>
                <a:lnTo>
                  <a:pt x="896200" y="933615"/>
                </a:lnTo>
                <a:lnTo>
                  <a:pt x="885837" y="948842"/>
                </a:lnTo>
                <a:lnTo>
                  <a:pt x="882370" y="965796"/>
                </a:lnTo>
                <a:lnTo>
                  <a:pt x="885837" y="982764"/>
                </a:lnTo>
                <a:lnTo>
                  <a:pt x="896200" y="997991"/>
                </a:lnTo>
                <a:lnTo>
                  <a:pt x="1002182" y="1103782"/>
                </a:lnTo>
                <a:lnTo>
                  <a:pt x="896200" y="1209560"/>
                </a:lnTo>
                <a:lnTo>
                  <a:pt x="885837" y="1224788"/>
                </a:lnTo>
                <a:lnTo>
                  <a:pt x="882370" y="1241755"/>
                </a:lnTo>
                <a:lnTo>
                  <a:pt x="885837" y="1258709"/>
                </a:lnTo>
                <a:lnTo>
                  <a:pt x="896200" y="1273949"/>
                </a:lnTo>
                <a:lnTo>
                  <a:pt x="911466" y="1284287"/>
                </a:lnTo>
                <a:lnTo>
                  <a:pt x="928458" y="1287741"/>
                </a:lnTo>
                <a:lnTo>
                  <a:pt x="945438" y="1284287"/>
                </a:lnTo>
                <a:lnTo>
                  <a:pt x="960704" y="1273949"/>
                </a:lnTo>
                <a:lnTo>
                  <a:pt x="1066685" y="1168158"/>
                </a:lnTo>
                <a:lnTo>
                  <a:pt x="1172667" y="1273949"/>
                </a:lnTo>
                <a:lnTo>
                  <a:pt x="1187932" y="1284287"/>
                </a:lnTo>
                <a:lnTo>
                  <a:pt x="1204912" y="1287741"/>
                </a:lnTo>
                <a:lnTo>
                  <a:pt x="1221905" y="1284287"/>
                </a:lnTo>
                <a:lnTo>
                  <a:pt x="1237170" y="1273949"/>
                </a:lnTo>
                <a:lnTo>
                  <a:pt x="1247546" y="1258709"/>
                </a:lnTo>
                <a:lnTo>
                  <a:pt x="1251000" y="1241755"/>
                </a:lnTo>
                <a:lnTo>
                  <a:pt x="1247546" y="1224788"/>
                </a:lnTo>
                <a:lnTo>
                  <a:pt x="1237170" y="1209560"/>
                </a:lnTo>
                <a:lnTo>
                  <a:pt x="1131189" y="1103782"/>
                </a:lnTo>
                <a:lnTo>
                  <a:pt x="1237170" y="997991"/>
                </a:lnTo>
                <a:lnTo>
                  <a:pt x="1247546" y="982764"/>
                </a:lnTo>
                <a:lnTo>
                  <a:pt x="1251000" y="965796"/>
                </a:lnTo>
                <a:close/>
              </a:path>
              <a:path w="1527810" h="1564004">
                <a:moveTo>
                  <a:pt x="1251000" y="459892"/>
                </a:moveTo>
                <a:lnTo>
                  <a:pt x="1247546" y="442937"/>
                </a:lnTo>
                <a:lnTo>
                  <a:pt x="1240307" y="432308"/>
                </a:lnTo>
                <a:lnTo>
                  <a:pt x="1237170" y="427697"/>
                </a:lnTo>
                <a:lnTo>
                  <a:pt x="1098943" y="289725"/>
                </a:lnTo>
                <a:lnTo>
                  <a:pt x="1066685" y="275932"/>
                </a:lnTo>
                <a:lnTo>
                  <a:pt x="1058087" y="276796"/>
                </a:lnTo>
                <a:lnTo>
                  <a:pt x="896200" y="427697"/>
                </a:lnTo>
                <a:lnTo>
                  <a:pt x="882370" y="459892"/>
                </a:lnTo>
                <a:lnTo>
                  <a:pt x="885837" y="476859"/>
                </a:lnTo>
                <a:lnTo>
                  <a:pt x="896200" y="492086"/>
                </a:lnTo>
                <a:lnTo>
                  <a:pt x="911466" y="502437"/>
                </a:lnTo>
                <a:lnTo>
                  <a:pt x="928458" y="505891"/>
                </a:lnTo>
                <a:lnTo>
                  <a:pt x="945438" y="502437"/>
                </a:lnTo>
                <a:lnTo>
                  <a:pt x="960704" y="492086"/>
                </a:lnTo>
                <a:lnTo>
                  <a:pt x="1020610" y="432308"/>
                </a:lnTo>
                <a:lnTo>
                  <a:pt x="1020610" y="689851"/>
                </a:lnTo>
                <a:lnTo>
                  <a:pt x="1016977" y="707707"/>
                </a:lnTo>
                <a:lnTo>
                  <a:pt x="1007071" y="722337"/>
                </a:lnTo>
                <a:lnTo>
                  <a:pt x="992416" y="732218"/>
                </a:lnTo>
                <a:lnTo>
                  <a:pt x="974534" y="735850"/>
                </a:lnTo>
                <a:lnTo>
                  <a:pt x="651992" y="735850"/>
                </a:lnTo>
                <a:lnTo>
                  <a:pt x="608418" y="742911"/>
                </a:lnTo>
                <a:lnTo>
                  <a:pt x="570484" y="762558"/>
                </a:lnTo>
                <a:lnTo>
                  <a:pt x="540512" y="792467"/>
                </a:lnTo>
                <a:lnTo>
                  <a:pt x="520839" y="830326"/>
                </a:lnTo>
                <a:lnTo>
                  <a:pt x="513753" y="873823"/>
                </a:lnTo>
                <a:lnTo>
                  <a:pt x="513753" y="926706"/>
                </a:lnTo>
                <a:lnTo>
                  <a:pt x="471690" y="943279"/>
                </a:lnTo>
                <a:lnTo>
                  <a:pt x="436016" y="968870"/>
                </a:lnTo>
                <a:lnTo>
                  <a:pt x="407771" y="1001725"/>
                </a:lnTo>
                <a:lnTo>
                  <a:pt x="387985" y="1040155"/>
                </a:lnTo>
                <a:lnTo>
                  <a:pt x="377659" y="1082408"/>
                </a:lnTo>
                <a:lnTo>
                  <a:pt x="377825" y="1126769"/>
                </a:lnTo>
                <a:lnTo>
                  <a:pt x="388912" y="1170635"/>
                </a:lnTo>
                <a:lnTo>
                  <a:pt x="409651" y="1209382"/>
                </a:lnTo>
                <a:lnTo>
                  <a:pt x="438594" y="1241742"/>
                </a:lnTo>
                <a:lnTo>
                  <a:pt x="474243" y="1266444"/>
                </a:lnTo>
                <a:lnTo>
                  <a:pt x="515150" y="1282204"/>
                </a:lnTo>
                <a:lnTo>
                  <a:pt x="559828" y="1287741"/>
                </a:lnTo>
                <a:lnTo>
                  <a:pt x="604520" y="1282204"/>
                </a:lnTo>
                <a:lnTo>
                  <a:pt x="645414" y="1266444"/>
                </a:lnTo>
                <a:lnTo>
                  <a:pt x="681075" y="1241742"/>
                </a:lnTo>
                <a:lnTo>
                  <a:pt x="710006" y="1209382"/>
                </a:lnTo>
                <a:lnTo>
                  <a:pt x="730758" y="1170635"/>
                </a:lnTo>
                <a:lnTo>
                  <a:pt x="741845" y="1126769"/>
                </a:lnTo>
                <a:lnTo>
                  <a:pt x="742010" y="1081608"/>
                </a:lnTo>
                <a:lnTo>
                  <a:pt x="731685" y="1039126"/>
                </a:lnTo>
                <a:lnTo>
                  <a:pt x="717537" y="1011796"/>
                </a:lnTo>
                <a:lnTo>
                  <a:pt x="711885" y="1000874"/>
                </a:lnTo>
                <a:lnTo>
                  <a:pt x="683641" y="968349"/>
                </a:lnTo>
                <a:lnTo>
                  <a:pt x="651992" y="945972"/>
                </a:lnTo>
                <a:lnTo>
                  <a:pt x="651992" y="1103769"/>
                </a:lnTo>
                <a:lnTo>
                  <a:pt x="644715" y="1139494"/>
                </a:lnTo>
                <a:lnTo>
                  <a:pt x="624916" y="1168730"/>
                </a:lnTo>
                <a:lnTo>
                  <a:pt x="595617" y="1188504"/>
                </a:lnTo>
                <a:lnTo>
                  <a:pt x="559828" y="1195755"/>
                </a:lnTo>
                <a:lnTo>
                  <a:pt x="524052" y="1188504"/>
                </a:lnTo>
                <a:lnTo>
                  <a:pt x="494753" y="1168730"/>
                </a:lnTo>
                <a:lnTo>
                  <a:pt x="474954" y="1139494"/>
                </a:lnTo>
                <a:lnTo>
                  <a:pt x="467677" y="1103769"/>
                </a:lnTo>
                <a:lnTo>
                  <a:pt x="474954" y="1068057"/>
                </a:lnTo>
                <a:lnTo>
                  <a:pt x="494753" y="1038809"/>
                </a:lnTo>
                <a:lnTo>
                  <a:pt x="524052" y="1019048"/>
                </a:lnTo>
                <a:lnTo>
                  <a:pt x="559828" y="1011796"/>
                </a:lnTo>
                <a:lnTo>
                  <a:pt x="595617" y="1019048"/>
                </a:lnTo>
                <a:lnTo>
                  <a:pt x="624916" y="1038809"/>
                </a:lnTo>
                <a:lnTo>
                  <a:pt x="644715" y="1068057"/>
                </a:lnTo>
                <a:lnTo>
                  <a:pt x="651992" y="1103769"/>
                </a:lnTo>
                <a:lnTo>
                  <a:pt x="651992" y="945972"/>
                </a:lnTo>
                <a:lnTo>
                  <a:pt x="647979" y="943127"/>
                </a:lnTo>
                <a:lnTo>
                  <a:pt x="605917" y="926706"/>
                </a:lnTo>
                <a:lnTo>
                  <a:pt x="605917" y="873823"/>
                </a:lnTo>
                <a:lnTo>
                  <a:pt x="609549" y="855954"/>
                </a:lnTo>
                <a:lnTo>
                  <a:pt x="619442" y="841336"/>
                </a:lnTo>
                <a:lnTo>
                  <a:pt x="634098" y="831456"/>
                </a:lnTo>
                <a:lnTo>
                  <a:pt x="651992" y="827824"/>
                </a:lnTo>
                <a:lnTo>
                  <a:pt x="974534" y="827824"/>
                </a:lnTo>
                <a:lnTo>
                  <a:pt x="1018108" y="820762"/>
                </a:lnTo>
                <a:lnTo>
                  <a:pt x="1056030" y="801116"/>
                </a:lnTo>
                <a:lnTo>
                  <a:pt x="1086002" y="771207"/>
                </a:lnTo>
                <a:lnTo>
                  <a:pt x="1105687" y="733348"/>
                </a:lnTo>
                <a:lnTo>
                  <a:pt x="1112761" y="689851"/>
                </a:lnTo>
                <a:lnTo>
                  <a:pt x="1112761" y="432308"/>
                </a:lnTo>
                <a:lnTo>
                  <a:pt x="1172667" y="492086"/>
                </a:lnTo>
                <a:lnTo>
                  <a:pt x="1187932" y="502437"/>
                </a:lnTo>
                <a:lnTo>
                  <a:pt x="1204912" y="505891"/>
                </a:lnTo>
                <a:lnTo>
                  <a:pt x="1221905" y="502437"/>
                </a:lnTo>
                <a:lnTo>
                  <a:pt x="1237170" y="492086"/>
                </a:lnTo>
                <a:lnTo>
                  <a:pt x="1247546" y="476859"/>
                </a:lnTo>
                <a:lnTo>
                  <a:pt x="1251000" y="459892"/>
                </a:lnTo>
                <a:close/>
              </a:path>
              <a:path w="1527810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26" y="137972"/>
                </a:lnTo>
                <a:lnTo>
                  <a:pt x="43853" y="144551"/>
                </a:lnTo>
                <a:lnTo>
                  <a:pt x="24193" y="159524"/>
                </a:lnTo>
                <a:lnTo>
                  <a:pt x="11455" y="180975"/>
                </a:lnTo>
                <a:lnTo>
                  <a:pt x="6921" y="206959"/>
                </a:lnTo>
                <a:lnTo>
                  <a:pt x="10477" y="232930"/>
                </a:lnTo>
                <a:lnTo>
                  <a:pt x="23329" y="254381"/>
                </a:lnTo>
                <a:lnTo>
                  <a:pt x="43522" y="269367"/>
                </a:lnTo>
                <a:lnTo>
                  <a:pt x="69126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26" y="367931"/>
                </a:lnTo>
                <a:lnTo>
                  <a:pt x="41795" y="373202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26" y="505904"/>
                </a:lnTo>
                <a:lnTo>
                  <a:pt x="99072" y="505904"/>
                </a:lnTo>
                <a:lnTo>
                  <a:pt x="99072" y="597877"/>
                </a:lnTo>
                <a:lnTo>
                  <a:pt x="69126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67"/>
                </a:lnTo>
                <a:lnTo>
                  <a:pt x="69126" y="735850"/>
                </a:lnTo>
                <a:lnTo>
                  <a:pt x="99072" y="735850"/>
                </a:lnTo>
                <a:lnTo>
                  <a:pt x="99072" y="827836"/>
                </a:lnTo>
                <a:lnTo>
                  <a:pt x="69126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090"/>
                </a:lnTo>
                <a:lnTo>
                  <a:pt x="19875" y="945972"/>
                </a:lnTo>
                <a:lnTo>
                  <a:pt x="41795" y="960526"/>
                </a:lnTo>
                <a:lnTo>
                  <a:pt x="69126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26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26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26" y="1287754"/>
                </a:lnTo>
                <a:lnTo>
                  <a:pt x="41795" y="1293025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26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382" rIns="0" bIns="0" rtlCol="0">
            <a:spAutoFit/>
          </a:bodyPr>
          <a:lstStyle/>
          <a:p>
            <a:pPr marL="1254760" marR="508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Accommodations for parties with  disabilities?</a:t>
            </a:r>
            <a:endParaRPr sz="3000" dirty="0"/>
          </a:p>
        </p:txBody>
      </p:sp>
      <p:sp>
        <p:nvSpPr>
          <p:cNvPr id="6" name="object 6"/>
          <p:cNvSpPr txBox="1"/>
          <p:nvPr/>
        </p:nvSpPr>
        <p:spPr>
          <a:xfrm>
            <a:off x="1643126" y="1414001"/>
            <a:ext cx="6734175" cy="2506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55" dirty="0">
                <a:latin typeface="Arial"/>
                <a:cs typeface="Arial"/>
              </a:rPr>
              <a:t>Title </a:t>
            </a:r>
            <a:r>
              <a:rPr sz="2200" spc="-200" dirty="0">
                <a:latin typeface="Arial"/>
                <a:cs typeface="Arial"/>
              </a:rPr>
              <a:t>IX </a:t>
            </a:r>
            <a:r>
              <a:rPr sz="2200" spc="-135" dirty="0">
                <a:latin typeface="Arial"/>
                <a:cs typeface="Arial"/>
              </a:rPr>
              <a:t>process </a:t>
            </a:r>
            <a:r>
              <a:rPr sz="2200" spc="-120" dirty="0">
                <a:latin typeface="Arial"/>
                <a:cs typeface="Arial"/>
              </a:rPr>
              <a:t>is </a:t>
            </a:r>
            <a:r>
              <a:rPr sz="2200" spc="-125" dirty="0">
                <a:latin typeface="Arial"/>
                <a:cs typeface="Arial"/>
              </a:rPr>
              <a:t>an </a:t>
            </a:r>
            <a:r>
              <a:rPr sz="2200" spc="-25" dirty="0">
                <a:latin typeface="Arial"/>
                <a:cs typeface="Arial"/>
              </a:rPr>
              <a:t>institutional </a:t>
            </a:r>
            <a:r>
              <a:rPr sz="2200" spc="-45" dirty="0">
                <a:latin typeface="Arial"/>
                <a:cs typeface="Arial"/>
              </a:rPr>
              <a:t>program/activity  </a:t>
            </a:r>
            <a:r>
              <a:rPr sz="2200" spc="-80" dirty="0">
                <a:latin typeface="Arial"/>
                <a:cs typeface="Arial"/>
              </a:rPr>
              <a:t>subject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114" dirty="0">
                <a:latin typeface="Arial"/>
                <a:cs typeface="Arial"/>
              </a:rPr>
              <a:t>Section 504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70" dirty="0">
                <a:latin typeface="Arial"/>
                <a:cs typeface="Arial"/>
              </a:rPr>
              <a:t>Rehabilitation</a:t>
            </a:r>
            <a:r>
              <a:rPr sz="2200" spc="-459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Act </a:t>
            </a:r>
            <a:r>
              <a:rPr sz="2200" spc="-110" dirty="0">
                <a:latin typeface="Arial"/>
                <a:cs typeface="Arial"/>
              </a:rPr>
              <a:t>and </a:t>
            </a:r>
            <a:r>
              <a:rPr sz="2200" spc="-225" dirty="0">
                <a:latin typeface="Arial"/>
                <a:cs typeface="Arial"/>
              </a:rPr>
              <a:t>ADA</a:t>
            </a:r>
            <a:endParaRPr sz="2200" dirty="0">
              <a:latin typeface="Arial"/>
              <a:cs typeface="Arial"/>
            </a:endParaRPr>
          </a:p>
          <a:p>
            <a:pPr marL="355600" marR="63500" indent="-343535">
              <a:lnSpc>
                <a:spcPct val="100000"/>
              </a:lnSpc>
              <a:spcBef>
                <a:spcPts val="530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20" dirty="0">
                <a:latin typeface="Arial"/>
                <a:cs typeface="Arial"/>
              </a:rPr>
              <a:t>Institution </a:t>
            </a:r>
            <a:r>
              <a:rPr sz="2200" spc="-75" dirty="0">
                <a:latin typeface="Arial"/>
                <a:cs typeface="Arial"/>
              </a:rPr>
              <a:t>must </a:t>
            </a:r>
            <a:r>
              <a:rPr sz="2200" spc="-145" dirty="0">
                <a:latin typeface="Arial"/>
                <a:cs typeface="Arial"/>
              </a:rPr>
              <a:t>make </a:t>
            </a:r>
            <a:r>
              <a:rPr sz="2200" spc="-105" dirty="0">
                <a:latin typeface="Arial"/>
                <a:cs typeface="Arial"/>
              </a:rPr>
              <a:t>reasonable </a:t>
            </a:r>
            <a:r>
              <a:rPr sz="2200" spc="-100" dirty="0">
                <a:latin typeface="Arial"/>
                <a:cs typeface="Arial"/>
              </a:rPr>
              <a:t>accommodations </a:t>
            </a:r>
            <a:r>
              <a:rPr sz="2200" spc="10" dirty="0">
                <a:latin typeface="Arial"/>
                <a:cs typeface="Arial"/>
              </a:rPr>
              <a:t>to</a:t>
            </a:r>
            <a:r>
              <a:rPr sz="2200" spc="-195" dirty="0">
                <a:latin typeface="Arial"/>
                <a:cs typeface="Arial"/>
              </a:rPr>
              <a:t> </a:t>
            </a:r>
            <a:r>
              <a:rPr sz="2200" spc="-175" dirty="0">
                <a:latin typeface="Arial"/>
                <a:cs typeface="Arial"/>
              </a:rPr>
              <a:t>a  </a:t>
            </a:r>
            <a:r>
              <a:rPr sz="2200" spc="-100" dirty="0">
                <a:latin typeface="Arial"/>
                <a:cs typeface="Arial"/>
              </a:rPr>
              <a:t>person </a:t>
            </a:r>
            <a:r>
              <a:rPr sz="2200" spc="10" dirty="0">
                <a:latin typeface="Arial"/>
                <a:cs typeface="Arial"/>
              </a:rPr>
              <a:t>with </a:t>
            </a:r>
            <a:r>
              <a:rPr sz="2200" spc="-175" dirty="0">
                <a:latin typeface="Arial"/>
                <a:cs typeface="Arial"/>
              </a:rPr>
              <a:t>a </a:t>
            </a:r>
            <a:r>
              <a:rPr sz="2200" spc="-60" dirty="0">
                <a:latin typeface="Arial"/>
                <a:cs typeface="Arial"/>
              </a:rPr>
              <a:t>qualifying</a:t>
            </a:r>
            <a:r>
              <a:rPr sz="2200" spc="-22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disability</a:t>
            </a:r>
            <a:endParaRPr sz="2200" dirty="0">
              <a:latin typeface="Arial"/>
              <a:cs typeface="Arial"/>
            </a:endParaRPr>
          </a:p>
          <a:p>
            <a:pPr marL="355600" marR="30480" indent="-342900">
              <a:lnSpc>
                <a:spcPct val="100000"/>
              </a:lnSpc>
              <a:spcBef>
                <a:spcPts val="525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150" dirty="0">
                <a:latin typeface="Arial"/>
                <a:cs typeface="Arial"/>
              </a:rPr>
              <a:t>Reasonable </a:t>
            </a:r>
            <a:r>
              <a:rPr sz="2200" spc="-85" dirty="0">
                <a:latin typeface="Arial"/>
                <a:cs typeface="Arial"/>
              </a:rPr>
              <a:t>accommodation </a:t>
            </a:r>
            <a:r>
              <a:rPr sz="2200" spc="-135" dirty="0">
                <a:latin typeface="Arial"/>
                <a:cs typeface="Arial"/>
              </a:rPr>
              <a:t>may </a:t>
            </a:r>
            <a:r>
              <a:rPr sz="2200" spc="-75" dirty="0">
                <a:latin typeface="Arial"/>
                <a:cs typeface="Arial"/>
              </a:rPr>
              <a:t>include </a:t>
            </a:r>
            <a:r>
              <a:rPr sz="2200" spc="-45" dirty="0">
                <a:latin typeface="Arial"/>
                <a:cs typeface="Arial"/>
              </a:rPr>
              <a:t>modification 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55" dirty="0">
                <a:latin typeface="Arial"/>
                <a:cs typeface="Arial"/>
              </a:rPr>
              <a:t>Title </a:t>
            </a:r>
            <a:r>
              <a:rPr sz="2200" spc="-200" dirty="0">
                <a:latin typeface="Arial"/>
                <a:cs typeface="Arial"/>
              </a:rPr>
              <a:t>IX </a:t>
            </a:r>
            <a:r>
              <a:rPr sz="2200" spc="-135" dirty="0">
                <a:latin typeface="Arial"/>
                <a:cs typeface="Arial"/>
              </a:rPr>
              <a:t>process </a:t>
            </a:r>
            <a:r>
              <a:rPr sz="2200" spc="-30" dirty="0">
                <a:latin typeface="Arial"/>
                <a:cs typeface="Arial"/>
              </a:rPr>
              <a:t>itself </a:t>
            </a:r>
            <a:r>
              <a:rPr sz="2200" spc="-155" dirty="0">
                <a:latin typeface="Arial"/>
                <a:cs typeface="Arial"/>
              </a:rPr>
              <a:t>so </a:t>
            </a:r>
            <a:r>
              <a:rPr sz="2200" spc="-80" dirty="0">
                <a:latin typeface="Arial"/>
                <a:cs typeface="Arial"/>
              </a:rPr>
              <a:t>long </a:t>
            </a:r>
            <a:r>
              <a:rPr sz="2200" spc="-210" dirty="0">
                <a:latin typeface="Arial"/>
                <a:cs typeface="Arial"/>
              </a:rPr>
              <a:t>as </a:t>
            </a:r>
            <a:r>
              <a:rPr sz="2200" spc="-45" dirty="0">
                <a:latin typeface="Arial"/>
                <a:cs typeface="Arial"/>
              </a:rPr>
              <a:t>modification </a:t>
            </a:r>
            <a:r>
              <a:rPr sz="2200" spc="-130" dirty="0">
                <a:latin typeface="Arial"/>
                <a:cs typeface="Arial"/>
              </a:rPr>
              <a:t>does </a:t>
            </a:r>
            <a:r>
              <a:rPr sz="2200" spc="-5" dirty="0">
                <a:latin typeface="Arial"/>
                <a:cs typeface="Arial"/>
              </a:rPr>
              <a:t>not  </a:t>
            </a:r>
            <a:r>
              <a:rPr sz="2200" spc="-65" dirty="0">
                <a:latin typeface="Arial"/>
                <a:cs typeface="Arial"/>
              </a:rPr>
              <a:t>fundamentally </a:t>
            </a:r>
            <a:r>
              <a:rPr sz="2200" spc="-35" dirty="0">
                <a:latin typeface="Arial"/>
                <a:cs typeface="Arial"/>
              </a:rPr>
              <a:t>alter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240" dirty="0">
                <a:latin typeface="Arial"/>
                <a:cs typeface="Arial"/>
              </a:rPr>
              <a:t> </a:t>
            </a:r>
            <a:r>
              <a:rPr sz="2200" spc="-135" dirty="0">
                <a:latin typeface="Arial"/>
                <a:cs typeface="Arial"/>
              </a:rPr>
              <a:t>process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Does our institution </a:t>
            </a:r>
            <a:r>
              <a:rPr sz="3300" dirty="0"/>
              <a:t>have</a:t>
            </a:r>
            <a:r>
              <a:rPr sz="3300" spc="-55" dirty="0"/>
              <a:t> </a:t>
            </a:r>
            <a:r>
              <a:rPr sz="3300" spc="-5" dirty="0"/>
              <a:t>other  policies that might</a:t>
            </a:r>
            <a:r>
              <a:rPr sz="3300" spc="-35" dirty="0"/>
              <a:t> </a:t>
            </a:r>
            <a:r>
              <a:rPr sz="3300" dirty="0"/>
              <a:t>apply?</a:t>
            </a:r>
            <a:endParaRPr sz="3300"/>
          </a:p>
        </p:txBody>
      </p:sp>
      <p:sp>
        <p:nvSpPr>
          <p:cNvPr id="6" name="object 6"/>
          <p:cNvSpPr txBox="1"/>
          <p:nvPr/>
        </p:nvSpPr>
        <p:spPr>
          <a:xfrm>
            <a:off x="1624075" y="1321973"/>
            <a:ext cx="6694170" cy="301244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0" dirty="0">
                <a:latin typeface="Arial"/>
                <a:cs typeface="Arial"/>
              </a:rPr>
              <a:t>Institutions </a:t>
            </a:r>
            <a:r>
              <a:rPr sz="2800" spc="-130" dirty="0">
                <a:latin typeface="Arial"/>
                <a:cs typeface="Arial"/>
              </a:rPr>
              <a:t>are </a:t>
            </a:r>
            <a:r>
              <a:rPr sz="2800" spc="-70" dirty="0">
                <a:latin typeface="Arial"/>
                <a:cs typeface="Arial"/>
              </a:rPr>
              <a:t>free </a:t>
            </a:r>
            <a:r>
              <a:rPr sz="2800" spc="25" dirty="0">
                <a:latin typeface="Arial"/>
                <a:cs typeface="Arial"/>
              </a:rPr>
              <a:t>to</a:t>
            </a:r>
            <a:r>
              <a:rPr sz="2800" spc="-300" dirty="0">
                <a:latin typeface="Arial"/>
                <a:cs typeface="Arial"/>
              </a:rPr>
              <a:t> </a:t>
            </a:r>
            <a:r>
              <a:rPr sz="2800" spc="-195" dirty="0">
                <a:latin typeface="Arial"/>
                <a:cs typeface="Arial"/>
              </a:rPr>
              <a:t>use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spc="-240" dirty="0">
                <a:latin typeface="Arial"/>
                <a:cs typeface="Arial"/>
              </a:rPr>
              <a:t>Codes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75" dirty="0">
                <a:latin typeface="Arial"/>
                <a:cs typeface="Arial"/>
              </a:rPr>
              <a:t>student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conduct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spc="-110" dirty="0">
                <a:latin typeface="Arial"/>
                <a:cs typeface="Arial"/>
              </a:rPr>
              <a:t>Faculty/employee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handbooks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spc="-80" dirty="0">
                <a:latin typeface="Arial"/>
                <a:cs typeface="Arial"/>
              </a:rPr>
              <a:t>Other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policies</a:t>
            </a:r>
            <a:endParaRPr sz="2800">
              <a:latin typeface="Arial"/>
              <a:cs typeface="Arial"/>
            </a:endParaRPr>
          </a:p>
          <a:p>
            <a:pPr marL="412750" marR="5080">
              <a:lnSpc>
                <a:spcPct val="100000"/>
              </a:lnSpc>
              <a:spcBef>
                <a:spcPts val="675"/>
              </a:spcBef>
            </a:pPr>
            <a:r>
              <a:rPr sz="2800" spc="20" dirty="0">
                <a:latin typeface="Arial"/>
                <a:cs typeface="Arial"/>
              </a:rPr>
              <a:t>to </a:t>
            </a:r>
            <a:r>
              <a:rPr sz="2800" spc="-170" dirty="0">
                <a:latin typeface="Arial"/>
                <a:cs typeface="Arial"/>
              </a:rPr>
              <a:t>address </a:t>
            </a:r>
            <a:r>
              <a:rPr sz="2800" spc="-175" dirty="0">
                <a:latin typeface="Arial"/>
                <a:cs typeface="Arial"/>
              </a:rPr>
              <a:t>sexual </a:t>
            </a:r>
            <a:r>
              <a:rPr sz="2800" spc="-145" dirty="0">
                <a:latin typeface="Arial"/>
                <a:cs typeface="Arial"/>
              </a:rPr>
              <a:t>harassment </a:t>
            </a:r>
            <a:r>
              <a:rPr sz="2800" spc="-5" dirty="0">
                <a:latin typeface="Arial"/>
                <a:cs typeface="Arial"/>
              </a:rPr>
              <a:t>that </a:t>
            </a:r>
            <a:r>
              <a:rPr sz="2800" spc="-165" dirty="0">
                <a:latin typeface="Arial"/>
                <a:cs typeface="Arial"/>
              </a:rPr>
              <a:t>does</a:t>
            </a:r>
            <a:r>
              <a:rPr sz="2800" spc="-3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not  </a:t>
            </a:r>
            <a:r>
              <a:rPr sz="2800" spc="-114" dirty="0">
                <a:latin typeface="Arial"/>
                <a:cs typeface="Arial"/>
              </a:rPr>
              <a:t>occur </a:t>
            </a:r>
            <a:r>
              <a:rPr sz="2800" spc="-40" dirty="0">
                <a:latin typeface="Arial"/>
                <a:cs typeface="Arial"/>
              </a:rPr>
              <a:t>in </a:t>
            </a:r>
            <a:r>
              <a:rPr sz="2800" spc="-155" dirty="0">
                <a:latin typeface="Arial"/>
                <a:cs typeface="Arial"/>
              </a:rPr>
              <a:t>an </a:t>
            </a:r>
            <a:r>
              <a:rPr sz="2800" spc="-95" dirty="0">
                <a:latin typeface="Arial"/>
                <a:cs typeface="Arial"/>
              </a:rPr>
              <a:t>education </a:t>
            </a:r>
            <a:r>
              <a:rPr sz="2800" spc="-110" dirty="0">
                <a:latin typeface="Arial"/>
                <a:cs typeface="Arial"/>
              </a:rPr>
              <a:t>program </a:t>
            </a:r>
            <a:r>
              <a:rPr sz="2800" spc="-25" dirty="0">
                <a:latin typeface="Arial"/>
                <a:cs typeface="Arial"/>
              </a:rPr>
              <a:t>or</a:t>
            </a:r>
            <a:r>
              <a:rPr sz="2800" spc="-31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activity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43126" y="515604"/>
            <a:ext cx="436181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What </a:t>
            </a:r>
            <a:r>
              <a:rPr sz="3300" spc="-5" dirty="0"/>
              <a:t>is </a:t>
            </a:r>
            <a:r>
              <a:rPr sz="3300" dirty="0"/>
              <a:t>a</a:t>
            </a:r>
            <a:r>
              <a:rPr sz="3300" spc="-90" dirty="0"/>
              <a:t> </a:t>
            </a:r>
            <a:r>
              <a:rPr sz="3300" spc="-5" dirty="0"/>
              <a:t>disability?</a:t>
            </a:r>
            <a:endParaRPr sz="3300"/>
          </a:p>
        </p:txBody>
      </p:sp>
      <p:sp>
        <p:nvSpPr>
          <p:cNvPr id="5" name="object 5"/>
          <p:cNvSpPr txBox="1"/>
          <p:nvPr/>
        </p:nvSpPr>
        <p:spPr>
          <a:xfrm>
            <a:off x="4367021" y="1348994"/>
            <a:ext cx="3938904" cy="295275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69900" marR="109855" indent="-457200">
              <a:lnSpc>
                <a:spcPts val="2160"/>
              </a:lnSpc>
              <a:spcBef>
                <a:spcPts val="37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spc="-175" dirty="0">
                <a:latin typeface="Arial"/>
                <a:cs typeface="Arial"/>
              </a:rPr>
              <a:t>A </a:t>
            </a:r>
            <a:r>
              <a:rPr sz="2000" spc="-100" dirty="0">
                <a:latin typeface="Arial"/>
                <a:cs typeface="Arial"/>
              </a:rPr>
              <a:t>physical </a:t>
            </a:r>
            <a:r>
              <a:rPr sz="2000" spc="-15" dirty="0">
                <a:latin typeface="Arial"/>
                <a:cs typeface="Arial"/>
              </a:rPr>
              <a:t>or </a:t>
            </a:r>
            <a:r>
              <a:rPr sz="20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mental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impairment  </a:t>
            </a:r>
            <a:r>
              <a:rPr sz="2000" spc="-5" dirty="0">
                <a:latin typeface="Arial"/>
                <a:cs typeface="Arial"/>
              </a:rPr>
              <a:t>that </a:t>
            </a:r>
            <a:r>
              <a:rPr sz="2000" spc="-65" dirty="0">
                <a:latin typeface="Arial"/>
                <a:cs typeface="Arial"/>
              </a:rPr>
              <a:t>substantially </a:t>
            </a:r>
            <a:r>
              <a:rPr sz="2000" spc="-25" dirty="0">
                <a:latin typeface="Arial"/>
                <a:cs typeface="Arial"/>
              </a:rPr>
              <a:t>limits </a:t>
            </a:r>
            <a:r>
              <a:rPr sz="2000" spc="-80" dirty="0">
                <a:latin typeface="Arial"/>
                <a:cs typeface="Arial"/>
              </a:rPr>
              <a:t>one </a:t>
            </a:r>
            <a:r>
              <a:rPr sz="2000" spc="-15" dirty="0">
                <a:latin typeface="Arial"/>
                <a:cs typeface="Arial"/>
              </a:rPr>
              <a:t>or  </a:t>
            </a:r>
            <a:r>
              <a:rPr sz="2000" spc="-65" dirty="0">
                <a:latin typeface="Arial"/>
                <a:cs typeface="Arial"/>
              </a:rPr>
              <a:t>more </a:t>
            </a:r>
            <a:r>
              <a:rPr sz="2000" spc="-45" dirty="0">
                <a:latin typeface="Arial"/>
                <a:cs typeface="Arial"/>
              </a:rPr>
              <a:t>major </a:t>
            </a:r>
            <a:r>
              <a:rPr sz="2000" spc="-25" dirty="0">
                <a:latin typeface="Arial"/>
                <a:cs typeface="Arial"/>
              </a:rPr>
              <a:t>life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activities</a:t>
            </a:r>
            <a:endParaRPr sz="2000">
              <a:latin typeface="Arial"/>
              <a:cs typeface="Arial"/>
            </a:endParaRPr>
          </a:p>
          <a:p>
            <a:pPr marL="469265" marR="5080" indent="-457200">
              <a:lnSpc>
                <a:spcPts val="2160"/>
              </a:lnSpc>
              <a:spcBef>
                <a:spcPts val="16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175" dirty="0">
                <a:latin typeface="Arial"/>
                <a:cs typeface="Arial"/>
              </a:rPr>
              <a:t>A </a:t>
            </a:r>
            <a:r>
              <a:rPr sz="2000" spc="-70" dirty="0">
                <a:latin typeface="Arial"/>
                <a:cs typeface="Arial"/>
              </a:rPr>
              <a:t>record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100" dirty="0">
                <a:latin typeface="Arial"/>
                <a:cs typeface="Arial"/>
              </a:rPr>
              <a:t>having </a:t>
            </a:r>
            <a:r>
              <a:rPr sz="2000" spc="-110" dirty="0">
                <a:latin typeface="Arial"/>
                <a:cs typeface="Arial"/>
              </a:rPr>
              <a:t>an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impairment  </a:t>
            </a:r>
            <a:r>
              <a:rPr sz="2000" spc="-5" dirty="0">
                <a:latin typeface="Arial"/>
                <a:cs typeface="Arial"/>
              </a:rPr>
              <a:t>that </a:t>
            </a:r>
            <a:r>
              <a:rPr sz="2000" spc="-105" dirty="0">
                <a:latin typeface="Arial"/>
                <a:cs typeface="Arial"/>
              </a:rPr>
              <a:t>is </a:t>
            </a:r>
            <a:r>
              <a:rPr sz="2000" spc="-65" dirty="0">
                <a:latin typeface="Arial"/>
                <a:cs typeface="Arial"/>
              </a:rPr>
              <a:t>substantially </a:t>
            </a:r>
            <a:r>
              <a:rPr sz="2000" spc="-20" dirty="0">
                <a:latin typeface="Arial"/>
                <a:cs typeface="Arial"/>
              </a:rPr>
              <a:t>limiting </a:t>
            </a:r>
            <a:r>
              <a:rPr sz="2000" spc="15" dirty="0">
                <a:latin typeface="Arial"/>
                <a:cs typeface="Arial"/>
              </a:rPr>
              <a:t>to </a:t>
            </a:r>
            <a:r>
              <a:rPr sz="2000" spc="-155" dirty="0">
                <a:latin typeface="Arial"/>
                <a:cs typeface="Arial"/>
              </a:rPr>
              <a:t>a  </a:t>
            </a:r>
            <a:r>
              <a:rPr sz="2000" spc="-45" dirty="0">
                <a:latin typeface="Arial"/>
                <a:cs typeface="Arial"/>
              </a:rPr>
              <a:t>major </a:t>
            </a:r>
            <a:r>
              <a:rPr sz="2000" spc="-25" dirty="0">
                <a:latin typeface="Arial"/>
                <a:cs typeface="Arial"/>
              </a:rPr>
              <a:t>life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activity</a:t>
            </a:r>
            <a:endParaRPr sz="2000">
              <a:latin typeface="Arial"/>
              <a:cs typeface="Arial"/>
            </a:endParaRPr>
          </a:p>
          <a:p>
            <a:pPr marL="469265" marR="201295" indent="-457200">
              <a:lnSpc>
                <a:spcPts val="2160"/>
              </a:lnSpc>
              <a:spcBef>
                <a:spcPts val="16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120" dirty="0">
                <a:latin typeface="Arial"/>
                <a:cs typeface="Arial"/>
              </a:rPr>
              <a:t>Being </a:t>
            </a:r>
            <a:r>
              <a:rPr sz="2000" spc="-90" dirty="0">
                <a:latin typeface="Arial"/>
                <a:cs typeface="Arial"/>
              </a:rPr>
              <a:t>regarded </a:t>
            </a:r>
            <a:r>
              <a:rPr sz="2000" spc="-185" dirty="0">
                <a:latin typeface="Arial"/>
                <a:cs typeface="Arial"/>
              </a:rPr>
              <a:t>as </a:t>
            </a:r>
            <a:r>
              <a:rPr sz="2000" spc="-100" dirty="0">
                <a:latin typeface="Arial"/>
                <a:cs typeface="Arial"/>
              </a:rPr>
              <a:t>having </a:t>
            </a:r>
            <a:r>
              <a:rPr sz="2000" spc="-110" dirty="0">
                <a:latin typeface="Arial"/>
                <a:cs typeface="Arial"/>
              </a:rPr>
              <a:t>an  </a:t>
            </a:r>
            <a:r>
              <a:rPr sz="2000" spc="-40" dirty="0">
                <a:latin typeface="Arial"/>
                <a:cs typeface="Arial"/>
              </a:rPr>
              <a:t>impairment </a:t>
            </a:r>
            <a:r>
              <a:rPr sz="2000" spc="-5" dirty="0">
                <a:latin typeface="Arial"/>
                <a:cs typeface="Arial"/>
              </a:rPr>
              <a:t>that </a:t>
            </a:r>
            <a:r>
              <a:rPr sz="2000" spc="-105" dirty="0">
                <a:latin typeface="Arial"/>
                <a:cs typeface="Arial"/>
              </a:rPr>
              <a:t>is</a:t>
            </a:r>
            <a:r>
              <a:rPr sz="2000" spc="-30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substantially  </a:t>
            </a:r>
            <a:r>
              <a:rPr sz="2000" spc="-20" dirty="0">
                <a:latin typeface="Arial"/>
                <a:cs typeface="Arial"/>
              </a:rPr>
              <a:t>limiting </a:t>
            </a:r>
            <a:r>
              <a:rPr sz="2000" spc="15" dirty="0">
                <a:latin typeface="Arial"/>
                <a:cs typeface="Arial"/>
              </a:rPr>
              <a:t>to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45" dirty="0">
                <a:latin typeface="Arial"/>
                <a:cs typeface="Arial"/>
              </a:rPr>
              <a:t>major </a:t>
            </a:r>
            <a:r>
              <a:rPr sz="2000" spc="-25" dirty="0">
                <a:latin typeface="Arial"/>
                <a:cs typeface="Arial"/>
              </a:rPr>
              <a:t>life</a:t>
            </a:r>
            <a:r>
              <a:rPr sz="2000" spc="-32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activity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Wheelchair"/>
          <p:cNvSpPr/>
          <p:nvPr/>
        </p:nvSpPr>
        <p:spPr>
          <a:xfrm>
            <a:off x="1713642" y="2314955"/>
            <a:ext cx="2002124" cy="1831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43126" y="515604"/>
            <a:ext cx="414718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Interactive</a:t>
            </a:r>
            <a:r>
              <a:rPr sz="3300" spc="-55" dirty="0"/>
              <a:t> </a:t>
            </a:r>
            <a:r>
              <a:rPr sz="3300" spc="-5" dirty="0"/>
              <a:t>process</a:t>
            </a:r>
            <a:endParaRPr sz="3300"/>
          </a:p>
        </p:txBody>
      </p:sp>
      <p:sp>
        <p:nvSpPr>
          <p:cNvPr id="5" name="object 5"/>
          <p:cNvSpPr txBox="1"/>
          <p:nvPr/>
        </p:nvSpPr>
        <p:spPr>
          <a:xfrm>
            <a:off x="1643126" y="1288796"/>
            <a:ext cx="6951980" cy="338074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431165" indent="-343535">
              <a:lnSpc>
                <a:spcPts val="2380"/>
              </a:lnSpc>
              <a:spcBef>
                <a:spcPts val="390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110" dirty="0">
                <a:latin typeface="Arial"/>
                <a:cs typeface="Arial"/>
              </a:rPr>
              <a:t>Students and </a:t>
            </a:r>
            <a:r>
              <a:rPr sz="2200" spc="-114" dirty="0">
                <a:latin typeface="Arial"/>
                <a:cs typeface="Arial"/>
              </a:rPr>
              <a:t>employees </a:t>
            </a:r>
            <a:r>
              <a:rPr sz="2200" spc="-100" dirty="0">
                <a:latin typeface="Arial"/>
                <a:cs typeface="Arial"/>
              </a:rPr>
              <a:t>are </a:t>
            </a:r>
            <a:r>
              <a:rPr sz="2200" spc="-60" dirty="0">
                <a:latin typeface="Arial"/>
                <a:cs typeface="Arial"/>
              </a:rPr>
              <a:t>required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self-identify</a:t>
            </a:r>
            <a:r>
              <a:rPr sz="2200" spc="-240" dirty="0">
                <a:latin typeface="Arial"/>
                <a:cs typeface="Arial"/>
              </a:rPr>
              <a:t> </a:t>
            </a:r>
            <a:r>
              <a:rPr sz="2200" spc="-175" dirty="0">
                <a:latin typeface="Arial"/>
                <a:cs typeface="Arial"/>
              </a:rPr>
              <a:t>a  </a:t>
            </a:r>
            <a:r>
              <a:rPr sz="2200" spc="-50" dirty="0">
                <a:latin typeface="Arial"/>
                <a:cs typeface="Arial"/>
              </a:rPr>
              <a:t>disability </a:t>
            </a:r>
            <a:r>
              <a:rPr sz="2200" spc="-110" dirty="0">
                <a:latin typeface="Arial"/>
                <a:cs typeface="Arial"/>
              </a:rPr>
              <a:t>and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105" dirty="0">
                <a:latin typeface="Arial"/>
                <a:cs typeface="Arial"/>
              </a:rPr>
              <a:t>need </a:t>
            </a:r>
            <a:r>
              <a:rPr sz="2200" spc="-10" dirty="0">
                <a:latin typeface="Arial"/>
                <a:cs typeface="Arial"/>
              </a:rPr>
              <a:t>for</a:t>
            </a:r>
            <a:r>
              <a:rPr sz="2200" spc="-285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accommodations</a:t>
            </a:r>
            <a:endParaRPr sz="2200">
              <a:latin typeface="Arial"/>
              <a:cs typeface="Arial"/>
            </a:endParaRPr>
          </a:p>
          <a:p>
            <a:pPr marL="355600" marR="752475" indent="-343535">
              <a:lnSpc>
                <a:spcPts val="2380"/>
              </a:lnSpc>
              <a:spcBef>
                <a:spcPts val="590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40" dirty="0">
                <a:latin typeface="Arial"/>
                <a:cs typeface="Arial"/>
              </a:rPr>
              <a:t>Institutions </a:t>
            </a:r>
            <a:r>
              <a:rPr sz="2200" spc="-85" dirty="0">
                <a:latin typeface="Arial"/>
                <a:cs typeface="Arial"/>
              </a:rPr>
              <a:t>should </a:t>
            </a:r>
            <a:r>
              <a:rPr sz="2200" spc="-140" dirty="0">
                <a:latin typeface="Arial"/>
                <a:cs typeface="Arial"/>
              </a:rPr>
              <a:t>have </a:t>
            </a:r>
            <a:r>
              <a:rPr sz="2200" spc="-85" dirty="0">
                <a:latin typeface="Arial"/>
                <a:cs typeface="Arial"/>
              </a:rPr>
              <a:t>policies </a:t>
            </a:r>
            <a:r>
              <a:rPr sz="2200" spc="-110" dirty="0">
                <a:latin typeface="Arial"/>
                <a:cs typeface="Arial"/>
              </a:rPr>
              <a:t>and </a:t>
            </a:r>
            <a:r>
              <a:rPr sz="2200" spc="-100" dirty="0">
                <a:latin typeface="Arial"/>
                <a:cs typeface="Arial"/>
              </a:rPr>
              <a:t>procedures</a:t>
            </a:r>
            <a:r>
              <a:rPr sz="2200" spc="-2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for  </a:t>
            </a:r>
            <a:r>
              <a:rPr sz="2200" spc="-90" dirty="0">
                <a:latin typeface="Arial"/>
                <a:cs typeface="Arial"/>
              </a:rPr>
              <a:t>centralized </a:t>
            </a:r>
            <a:r>
              <a:rPr sz="2200" spc="-80" dirty="0">
                <a:latin typeface="Arial"/>
                <a:cs typeface="Arial"/>
              </a:rPr>
              <a:t>handling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140" dirty="0">
                <a:latin typeface="Arial"/>
                <a:cs typeface="Arial"/>
              </a:rPr>
              <a:t>such</a:t>
            </a:r>
            <a:r>
              <a:rPr sz="2200" spc="-295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requests</a:t>
            </a:r>
            <a:endParaRPr sz="2200">
              <a:latin typeface="Arial"/>
              <a:cs typeface="Arial"/>
            </a:endParaRPr>
          </a:p>
          <a:p>
            <a:pPr marL="356235" marR="457200" indent="-343535">
              <a:lnSpc>
                <a:spcPts val="2380"/>
              </a:lnSpc>
              <a:spcBef>
                <a:spcPts val="595"/>
              </a:spcBef>
              <a:buChar char="•"/>
              <a:tabLst>
                <a:tab pos="356235" algn="l"/>
                <a:tab pos="356870" algn="l"/>
              </a:tabLst>
            </a:pPr>
            <a:r>
              <a:rPr sz="2200" spc="-65" dirty="0">
                <a:latin typeface="Arial"/>
                <a:cs typeface="Arial"/>
              </a:rPr>
              <a:t>Interactive </a:t>
            </a:r>
            <a:r>
              <a:rPr sz="2200" spc="-135" dirty="0">
                <a:latin typeface="Arial"/>
                <a:cs typeface="Arial"/>
              </a:rPr>
              <a:t>process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60" dirty="0">
                <a:latin typeface="Arial"/>
                <a:cs typeface="Arial"/>
              </a:rPr>
              <a:t>determine </a:t>
            </a:r>
            <a:r>
              <a:rPr sz="2200" spc="-45" dirty="0">
                <a:latin typeface="Arial"/>
                <a:cs typeface="Arial"/>
              </a:rPr>
              <a:t>whether </a:t>
            </a:r>
            <a:r>
              <a:rPr sz="2200" spc="-110" dirty="0">
                <a:latin typeface="Arial"/>
                <a:cs typeface="Arial"/>
              </a:rPr>
              <a:t>and </a:t>
            </a:r>
            <a:r>
              <a:rPr sz="2200" spc="10" dirty="0">
                <a:latin typeface="Arial"/>
                <a:cs typeface="Arial"/>
              </a:rPr>
              <a:t>to</a:t>
            </a:r>
            <a:r>
              <a:rPr sz="2200" spc="-280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what  </a:t>
            </a:r>
            <a:r>
              <a:rPr sz="2200" spc="-55" dirty="0">
                <a:latin typeface="Arial"/>
                <a:cs typeface="Arial"/>
              </a:rPr>
              <a:t>extent </a:t>
            </a:r>
            <a:r>
              <a:rPr sz="2200" spc="-85" dirty="0">
                <a:latin typeface="Arial"/>
                <a:cs typeface="Arial"/>
              </a:rPr>
              <a:t>accommodation </a:t>
            </a:r>
            <a:r>
              <a:rPr sz="2200" spc="5" dirty="0">
                <a:latin typeface="Arial"/>
                <a:cs typeface="Arial"/>
              </a:rPr>
              <a:t>will </a:t>
            </a:r>
            <a:r>
              <a:rPr sz="2200" spc="-105" dirty="0">
                <a:latin typeface="Arial"/>
                <a:cs typeface="Arial"/>
              </a:rPr>
              <a:t>be</a:t>
            </a:r>
            <a:r>
              <a:rPr sz="2200" spc="-295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made</a:t>
            </a:r>
            <a:endParaRPr sz="2200">
              <a:latin typeface="Arial"/>
              <a:cs typeface="Arial"/>
            </a:endParaRPr>
          </a:p>
          <a:p>
            <a:pPr marL="355600" marR="5080" indent="-342900">
              <a:lnSpc>
                <a:spcPts val="2380"/>
              </a:lnSpc>
              <a:spcBef>
                <a:spcPts val="590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105" dirty="0">
                <a:latin typeface="Arial"/>
                <a:cs typeface="Arial"/>
              </a:rPr>
              <a:t>Includes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evaluation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particular</a:t>
            </a:r>
            <a:r>
              <a:rPr sz="2200" u="heavy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nature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claimed  </a:t>
            </a:r>
            <a:r>
              <a:rPr sz="2200" spc="-50" dirty="0">
                <a:latin typeface="Arial"/>
                <a:cs typeface="Arial"/>
              </a:rPr>
              <a:t>disability </a:t>
            </a:r>
            <a:r>
              <a:rPr sz="2200" spc="-110" dirty="0">
                <a:latin typeface="Arial"/>
                <a:cs typeface="Arial"/>
              </a:rPr>
              <a:t>and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particular </a:t>
            </a:r>
            <a:r>
              <a:rPr sz="22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nature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90" dirty="0">
                <a:latin typeface="Arial"/>
                <a:cs typeface="Arial"/>
              </a:rPr>
              <a:t>requested  </a:t>
            </a:r>
            <a:r>
              <a:rPr sz="2200" spc="-85" dirty="0">
                <a:latin typeface="Arial"/>
                <a:cs typeface="Arial"/>
              </a:rPr>
              <a:t>accommodation</a:t>
            </a:r>
            <a:endParaRPr sz="22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90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125" dirty="0">
                <a:latin typeface="Arial"/>
                <a:cs typeface="Arial"/>
              </a:rPr>
              <a:t>No magic </a:t>
            </a:r>
            <a:r>
              <a:rPr sz="2200" spc="-75" dirty="0">
                <a:latin typeface="Arial"/>
                <a:cs typeface="Arial"/>
              </a:rPr>
              <a:t>words; no </a:t>
            </a:r>
            <a:r>
              <a:rPr sz="2200" spc="-125" dirty="0">
                <a:latin typeface="Arial"/>
                <a:cs typeface="Arial"/>
              </a:rPr>
              <a:t>magic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outcomes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5235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 </a:t>
            </a:r>
            <a:r>
              <a:rPr dirty="0">
                <a:solidFill>
                  <a:srgbClr val="FFFFFF"/>
                </a:solidFill>
              </a:rPr>
              <a:t>of </a:t>
            </a:r>
            <a:r>
              <a:rPr spc="-5" dirty="0">
                <a:solidFill>
                  <a:srgbClr val="FFFFFF"/>
                </a:solidFill>
              </a:rPr>
              <a:t>reasonable  accommodation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756760" y="1372046"/>
            <a:ext cx="7629652" cy="3378200"/>
          </a:xfrm>
          <a:prstGeom prst="rect">
            <a:avLst/>
          </a:prstGeom>
        </p:spPr>
        <p:txBody>
          <a:bodyPr vert="horz" wrap="square" lIns="0" tIns="58916" rIns="0" bIns="0" rtlCol="0">
            <a:spAutoFit/>
          </a:bodyPr>
          <a:lstStyle/>
          <a:p>
            <a:pPr marL="2917825" marR="5080">
              <a:lnSpc>
                <a:spcPct val="100000"/>
              </a:lnSpc>
              <a:spcBef>
                <a:spcPts val="100"/>
              </a:spcBef>
            </a:pPr>
            <a:r>
              <a:rPr sz="2400" spc="-110" dirty="0"/>
              <a:t>Party </a:t>
            </a:r>
            <a:r>
              <a:rPr sz="2400" spc="15" dirty="0"/>
              <a:t>with </a:t>
            </a:r>
            <a:r>
              <a:rPr sz="2400" spc="-85" dirty="0"/>
              <a:t>documented </a:t>
            </a:r>
            <a:r>
              <a:rPr sz="2400" spc="-365" dirty="0"/>
              <a:t>PTSD </a:t>
            </a:r>
            <a:r>
              <a:rPr sz="2400" spc="-114" dirty="0"/>
              <a:t>and  </a:t>
            </a:r>
            <a:r>
              <a:rPr sz="2400" spc="-80" dirty="0"/>
              <a:t>anxiety </a:t>
            </a:r>
            <a:r>
              <a:rPr sz="2400" spc="-75" dirty="0"/>
              <a:t>disorder </a:t>
            </a:r>
            <a:r>
              <a:rPr sz="2400" spc="-110" dirty="0"/>
              <a:t>requests </a:t>
            </a:r>
            <a:r>
              <a:rPr sz="2400" spc="20" dirty="0"/>
              <a:t>to </a:t>
            </a:r>
            <a:r>
              <a:rPr sz="2400" spc="-114" dirty="0"/>
              <a:t>be  </a:t>
            </a:r>
            <a:r>
              <a:rPr sz="2400" spc="-75" dirty="0"/>
              <a:t>provided </a:t>
            </a:r>
            <a:r>
              <a:rPr sz="2400" spc="-80" dirty="0"/>
              <a:t>extra </a:t>
            </a:r>
            <a:r>
              <a:rPr sz="2400" spc="-55" dirty="0"/>
              <a:t>notice </a:t>
            </a:r>
            <a:r>
              <a:rPr sz="2400" spc="-15" dirty="0"/>
              <a:t>prior </a:t>
            </a:r>
            <a:r>
              <a:rPr sz="2400" spc="20" dirty="0"/>
              <a:t>to</a:t>
            </a:r>
            <a:r>
              <a:rPr sz="2400" spc="-509" dirty="0"/>
              <a:t> </a:t>
            </a:r>
            <a:r>
              <a:rPr sz="2400" spc="-80" dirty="0"/>
              <a:t>date </a:t>
            </a:r>
            <a:r>
              <a:rPr sz="2400" spc="-10" dirty="0"/>
              <a:t>of  </a:t>
            </a:r>
            <a:r>
              <a:rPr sz="2400" spc="-35" dirty="0"/>
              <a:t>interview </a:t>
            </a:r>
            <a:r>
              <a:rPr sz="2400" spc="-170" dirty="0"/>
              <a:t>so </a:t>
            </a:r>
            <a:r>
              <a:rPr sz="2400" spc="-45" dirty="0"/>
              <a:t>party </a:t>
            </a:r>
            <a:r>
              <a:rPr sz="2400" spc="-155" dirty="0"/>
              <a:t>can </a:t>
            </a:r>
            <a:r>
              <a:rPr sz="2400" spc="-120" dirty="0"/>
              <a:t>schedule  </a:t>
            </a:r>
            <a:r>
              <a:rPr sz="2400" spc="-110" dirty="0"/>
              <a:t>counseling </a:t>
            </a:r>
            <a:r>
              <a:rPr sz="2400" spc="-170" dirty="0"/>
              <a:t>sessions </a:t>
            </a:r>
            <a:r>
              <a:rPr sz="2400" spc="-10" dirty="0"/>
              <a:t>for </a:t>
            </a:r>
            <a:r>
              <a:rPr sz="2400" spc="-65" dirty="0"/>
              <a:t>immediately  </a:t>
            </a:r>
            <a:r>
              <a:rPr sz="2400" spc="-75" dirty="0"/>
              <a:t>before </a:t>
            </a:r>
            <a:r>
              <a:rPr sz="2400" spc="-114" dirty="0"/>
              <a:t>and</a:t>
            </a:r>
            <a:r>
              <a:rPr sz="2400" spc="-170" dirty="0"/>
              <a:t> </a:t>
            </a:r>
            <a:r>
              <a:rPr sz="2400" spc="-75" dirty="0"/>
              <a:t>after.</a:t>
            </a:r>
            <a:endParaRPr sz="2400" dirty="0"/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1580908" y="1903869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10" h="1564004">
                <a:moveTo>
                  <a:pt x="744143" y="321932"/>
                </a:moveTo>
                <a:lnTo>
                  <a:pt x="740689" y="304965"/>
                </a:lnTo>
                <a:lnTo>
                  <a:pt x="730326" y="289737"/>
                </a:lnTo>
                <a:lnTo>
                  <a:pt x="715060" y="279387"/>
                </a:lnTo>
                <a:lnTo>
                  <a:pt x="698068" y="275932"/>
                </a:lnTo>
                <a:lnTo>
                  <a:pt x="681075" y="279387"/>
                </a:lnTo>
                <a:lnTo>
                  <a:pt x="665810" y="289737"/>
                </a:lnTo>
                <a:lnTo>
                  <a:pt x="559828" y="395516"/>
                </a:lnTo>
                <a:lnTo>
                  <a:pt x="453859" y="289737"/>
                </a:lnTo>
                <a:lnTo>
                  <a:pt x="438594" y="279387"/>
                </a:lnTo>
                <a:lnTo>
                  <a:pt x="421601" y="275932"/>
                </a:lnTo>
                <a:lnTo>
                  <a:pt x="404609" y="279387"/>
                </a:lnTo>
                <a:lnTo>
                  <a:pt x="389343" y="289737"/>
                </a:lnTo>
                <a:lnTo>
                  <a:pt x="378980" y="304965"/>
                </a:lnTo>
                <a:lnTo>
                  <a:pt x="375526" y="321932"/>
                </a:lnTo>
                <a:lnTo>
                  <a:pt x="378980" y="338886"/>
                </a:lnTo>
                <a:lnTo>
                  <a:pt x="389343" y="354126"/>
                </a:lnTo>
                <a:lnTo>
                  <a:pt x="495325" y="459905"/>
                </a:lnTo>
                <a:lnTo>
                  <a:pt x="389343" y="565683"/>
                </a:lnTo>
                <a:lnTo>
                  <a:pt x="378980" y="580910"/>
                </a:lnTo>
                <a:lnTo>
                  <a:pt x="375526" y="597877"/>
                </a:lnTo>
                <a:lnTo>
                  <a:pt x="378980" y="614832"/>
                </a:lnTo>
                <a:lnTo>
                  <a:pt x="412991" y="643001"/>
                </a:lnTo>
                <a:lnTo>
                  <a:pt x="421601" y="643864"/>
                </a:lnTo>
                <a:lnTo>
                  <a:pt x="430199" y="643001"/>
                </a:lnTo>
                <a:lnTo>
                  <a:pt x="438594" y="640410"/>
                </a:lnTo>
                <a:lnTo>
                  <a:pt x="446544" y="636104"/>
                </a:lnTo>
                <a:lnTo>
                  <a:pt x="453859" y="630072"/>
                </a:lnTo>
                <a:lnTo>
                  <a:pt x="559828" y="524294"/>
                </a:lnTo>
                <a:lnTo>
                  <a:pt x="665810" y="630072"/>
                </a:lnTo>
                <a:lnTo>
                  <a:pt x="681075" y="640410"/>
                </a:lnTo>
                <a:lnTo>
                  <a:pt x="698068" y="643864"/>
                </a:lnTo>
                <a:lnTo>
                  <a:pt x="715060" y="640410"/>
                </a:lnTo>
                <a:lnTo>
                  <a:pt x="730326" y="630072"/>
                </a:lnTo>
                <a:lnTo>
                  <a:pt x="740689" y="614832"/>
                </a:lnTo>
                <a:lnTo>
                  <a:pt x="744143" y="597877"/>
                </a:lnTo>
                <a:lnTo>
                  <a:pt x="740689" y="580910"/>
                </a:lnTo>
                <a:lnTo>
                  <a:pt x="730326" y="565683"/>
                </a:lnTo>
                <a:lnTo>
                  <a:pt x="624344" y="459905"/>
                </a:lnTo>
                <a:lnTo>
                  <a:pt x="730326" y="354126"/>
                </a:lnTo>
                <a:lnTo>
                  <a:pt x="740689" y="338886"/>
                </a:lnTo>
                <a:lnTo>
                  <a:pt x="744143" y="321932"/>
                </a:lnTo>
                <a:close/>
              </a:path>
              <a:path w="1527810" h="1564004">
                <a:moveTo>
                  <a:pt x="1251000" y="965796"/>
                </a:moveTo>
                <a:lnTo>
                  <a:pt x="1229868" y="927569"/>
                </a:lnTo>
                <a:lnTo>
                  <a:pt x="1204912" y="919810"/>
                </a:lnTo>
                <a:lnTo>
                  <a:pt x="1196314" y="920673"/>
                </a:lnTo>
                <a:lnTo>
                  <a:pt x="1187932" y="923264"/>
                </a:lnTo>
                <a:lnTo>
                  <a:pt x="1179969" y="927569"/>
                </a:lnTo>
                <a:lnTo>
                  <a:pt x="1172667" y="933615"/>
                </a:lnTo>
                <a:lnTo>
                  <a:pt x="1066685" y="1039393"/>
                </a:lnTo>
                <a:lnTo>
                  <a:pt x="960704" y="933615"/>
                </a:lnTo>
                <a:lnTo>
                  <a:pt x="945438" y="923264"/>
                </a:lnTo>
                <a:lnTo>
                  <a:pt x="928458" y="919810"/>
                </a:lnTo>
                <a:lnTo>
                  <a:pt x="911466" y="923264"/>
                </a:lnTo>
                <a:lnTo>
                  <a:pt x="896200" y="933615"/>
                </a:lnTo>
                <a:lnTo>
                  <a:pt x="885837" y="948842"/>
                </a:lnTo>
                <a:lnTo>
                  <a:pt x="882370" y="965796"/>
                </a:lnTo>
                <a:lnTo>
                  <a:pt x="885837" y="982764"/>
                </a:lnTo>
                <a:lnTo>
                  <a:pt x="896200" y="997991"/>
                </a:lnTo>
                <a:lnTo>
                  <a:pt x="1002182" y="1103782"/>
                </a:lnTo>
                <a:lnTo>
                  <a:pt x="896200" y="1209560"/>
                </a:lnTo>
                <a:lnTo>
                  <a:pt x="885837" y="1224788"/>
                </a:lnTo>
                <a:lnTo>
                  <a:pt x="882370" y="1241755"/>
                </a:lnTo>
                <a:lnTo>
                  <a:pt x="885837" y="1258709"/>
                </a:lnTo>
                <a:lnTo>
                  <a:pt x="896200" y="1273949"/>
                </a:lnTo>
                <a:lnTo>
                  <a:pt x="911466" y="1284287"/>
                </a:lnTo>
                <a:lnTo>
                  <a:pt x="928458" y="1287741"/>
                </a:lnTo>
                <a:lnTo>
                  <a:pt x="945438" y="1284287"/>
                </a:lnTo>
                <a:lnTo>
                  <a:pt x="960704" y="1273949"/>
                </a:lnTo>
                <a:lnTo>
                  <a:pt x="1066685" y="1168158"/>
                </a:lnTo>
                <a:lnTo>
                  <a:pt x="1172667" y="1273949"/>
                </a:lnTo>
                <a:lnTo>
                  <a:pt x="1187932" y="1284287"/>
                </a:lnTo>
                <a:lnTo>
                  <a:pt x="1204912" y="1287741"/>
                </a:lnTo>
                <a:lnTo>
                  <a:pt x="1221905" y="1284287"/>
                </a:lnTo>
                <a:lnTo>
                  <a:pt x="1237170" y="1273949"/>
                </a:lnTo>
                <a:lnTo>
                  <a:pt x="1247546" y="1258709"/>
                </a:lnTo>
                <a:lnTo>
                  <a:pt x="1251000" y="1241755"/>
                </a:lnTo>
                <a:lnTo>
                  <a:pt x="1247546" y="1224788"/>
                </a:lnTo>
                <a:lnTo>
                  <a:pt x="1237170" y="1209560"/>
                </a:lnTo>
                <a:lnTo>
                  <a:pt x="1131189" y="1103782"/>
                </a:lnTo>
                <a:lnTo>
                  <a:pt x="1237170" y="997991"/>
                </a:lnTo>
                <a:lnTo>
                  <a:pt x="1247546" y="982764"/>
                </a:lnTo>
                <a:lnTo>
                  <a:pt x="1251000" y="965796"/>
                </a:lnTo>
                <a:close/>
              </a:path>
              <a:path w="1527810" h="1564004">
                <a:moveTo>
                  <a:pt x="1251000" y="459892"/>
                </a:moveTo>
                <a:lnTo>
                  <a:pt x="1247546" y="442937"/>
                </a:lnTo>
                <a:lnTo>
                  <a:pt x="1240307" y="432308"/>
                </a:lnTo>
                <a:lnTo>
                  <a:pt x="1237170" y="427697"/>
                </a:lnTo>
                <a:lnTo>
                  <a:pt x="1098943" y="289725"/>
                </a:lnTo>
                <a:lnTo>
                  <a:pt x="1066685" y="275932"/>
                </a:lnTo>
                <a:lnTo>
                  <a:pt x="1058087" y="276796"/>
                </a:lnTo>
                <a:lnTo>
                  <a:pt x="896200" y="427697"/>
                </a:lnTo>
                <a:lnTo>
                  <a:pt x="882370" y="459892"/>
                </a:lnTo>
                <a:lnTo>
                  <a:pt x="885837" y="476859"/>
                </a:lnTo>
                <a:lnTo>
                  <a:pt x="896200" y="492086"/>
                </a:lnTo>
                <a:lnTo>
                  <a:pt x="911466" y="502437"/>
                </a:lnTo>
                <a:lnTo>
                  <a:pt x="928458" y="505891"/>
                </a:lnTo>
                <a:lnTo>
                  <a:pt x="945438" y="502437"/>
                </a:lnTo>
                <a:lnTo>
                  <a:pt x="960704" y="492086"/>
                </a:lnTo>
                <a:lnTo>
                  <a:pt x="1020610" y="432308"/>
                </a:lnTo>
                <a:lnTo>
                  <a:pt x="1020610" y="689851"/>
                </a:lnTo>
                <a:lnTo>
                  <a:pt x="1016977" y="707707"/>
                </a:lnTo>
                <a:lnTo>
                  <a:pt x="1007071" y="722337"/>
                </a:lnTo>
                <a:lnTo>
                  <a:pt x="992416" y="732218"/>
                </a:lnTo>
                <a:lnTo>
                  <a:pt x="974534" y="735850"/>
                </a:lnTo>
                <a:lnTo>
                  <a:pt x="651992" y="735850"/>
                </a:lnTo>
                <a:lnTo>
                  <a:pt x="608418" y="742911"/>
                </a:lnTo>
                <a:lnTo>
                  <a:pt x="570484" y="762558"/>
                </a:lnTo>
                <a:lnTo>
                  <a:pt x="540512" y="792467"/>
                </a:lnTo>
                <a:lnTo>
                  <a:pt x="520839" y="830326"/>
                </a:lnTo>
                <a:lnTo>
                  <a:pt x="513753" y="873823"/>
                </a:lnTo>
                <a:lnTo>
                  <a:pt x="513753" y="926706"/>
                </a:lnTo>
                <a:lnTo>
                  <a:pt x="471690" y="943279"/>
                </a:lnTo>
                <a:lnTo>
                  <a:pt x="436016" y="968870"/>
                </a:lnTo>
                <a:lnTo>
                  <a:pt x="407771" y="1001725"/>
                </a:lnTo>
                <a:lnTo>
                  <a:pt x="387985" y="1040155"/>
                </a:lnTo>
                <a:lnTo>
                  <a:pt x="377659" y="1082408"/>
                </a:lnTo>
                <a:lnTo>
                  <a:pt x="377825" y="1126769"/>
                </a:lnTo>
                <a:lnTo>
                  <a:pt x="388912" y="1170635"/>
                </a:lnTo>
                <a:lnTo>
                  <a:pt x="409651" y="1209382"/>
                </a:lnTo>
                <a:lnTo>
                  <a:pt x="438594" y="1241742"/>
                </a:lnTo>
                <a:lnTo>
                  <a:pt x="474243" y="1266444"/>
                </a:lnTo>
                <a:lnTo>
                  <a:pt x="515150" y="1282204"/>
                </a:lnTo>
                <a:lnTo>
                  <a:pt x="559828" y="1287741"/>
                </a:lnTo>
                <a:lnTo>
                  <a:pt x="604520" y="1282204"/>
                </a:lnTo>
                <a:lnTo>
                  <a:pt x="645414" y="1266444"/>
                </a:lnTo>
                <a:lnTo>
                  <a:pt x="681075" y="1241742"/>
                </a:lnTo>
                <a:lnTo>
                  <a:pt x="710006" y="1209382"/>
                </a:lnTo>
                <a:lnTo>
                  <a:pt x="730758" y="1170635"/>
                </a:lnTo>
                <a:lnTo>
                  <a:pt x="741845" y="1126769"/>
                </a:lnTo>
                <a:lnTo>
                  <a:pt x="742010" y="1081608"/>
                </a:lnTo>
                <a:lnTo>
                  <a:pt x="731685" y="1039126"/>
                </a:lnTo>
                <a:lnTo>
                  <a:pt x="717537" y="1011796"/>
                </a:lnTo>
                <a:lnTo>
                  <a:pt x="711885" y="1000874"/>
                </a:lnTo>
                <a:lnTo>
                  <a:pt x="683641" y="968349"/>
                </a:lnTo>
                <a:lnTo>
                  <a:pt x="651992" y="945972"/>
                </a:lnTo>
                <a:lnTo>
                  <a:pt x="651992" y="1103769"/>
                </a:lnTo>
                <a:lnTo>
                  <a:pt x="644715" y="1139494"/>
                </a:lnTo>
                <a:lnTo>
                  <a:pt x="624916" y="1168730"/>
                </a:lnTo>
                <a:lnTo>
                  <a:pt x="595617" y="1188504"/>
                </a:lnTo>
                <a:lnTo>
                  <a:pt x="559828" y="1195755"/>
                </a:lnTo>
                <a:lnTo>
                  <a:pt x="524052" y="1188504"/>
                </a:lnTo>
                <a:lnTo>
                  <a:pt x="494753" y="1168730"/>
                </a:lnTo>
                <a:lnTo>
                  <a:pt x="474954" y="1139494"/>
                </a:lnTo>
                <a:lnTo>
                  <a:pt x="467677" y="1103769"/>
                </a:lnTo>
                <a:lnTo>
                  <a:pt x="474954" y="1068057"/>
                </a:lnTo>
                <a:lnTo>
                  <a:pt x="494753" y="1038809"/>
                </a:lnTo>
                <a:lnTo>
                  <a:pt x="524052" y="1019048"/>
                </a:lnTo>
                <a:lnTo>
                  <a:pt x="559828" y="1011796"/>
                </a:lnTo>
                <a:lnTo>
                  <a:pt x="595617" y="1019048"/>
                </a:lnTo>
                <a:lnTo>
                  <a:pt x="624916" y="1038809"/>
                </a:lnTo>
                <a:lnTo>
                  <a:pt x="644715" y="1068057"/>
                </a:lnTo>
                <a:lnTo>
                  <a:pt x="651992" y="1103769"/>
                </a:lnTo>
                <a:lnTo>
                  <a:pt x="651992" y="945972"/>
                </a:lnTo>
                <a:lnTo>
                  <a:pt x="647979" y="943127"/>
                </a:lnTo>
                <a:lnTo>
                  <a:pt x="605917" y="926706"/>
                </a:lnTo>
                <a:lnTo>
                  <a:pt x="605917" y="873823"/>
                </a:lnTo>
                <a:lnTo>
                  <a:pt x="609549" y="855954"/>
                </a:lnTo>
                <a:lnTo>
                  <a:pt x="619442" y="841336"/>
                </a:lnTo>
                <a:lnTo>
                  <a:pt x="634098" y="831456"/>
                </a:lnTo>
                <a:lnTo>
                  <a:pt x="651992" y="827824"/>
                </a:lnTo>
                <a:lnTo>
                  <a:pt x="974534" y="827824"/>
                </a:lnTo>
                <a:lnTo>
                  <a:pt x="1018108" y="820762"/>
                </a:lnTo>
                <a:lnTo>
                  <a:pt x="1056030" y="801116"/>
                </a:lnTo>
                <a:lnTo>
                  <a:pt x="1086002" y="771207"/>
                </a:lnTo>
                <a:lnTo>
                  <a:pt x="1105687" y="733348"/>
                </a:lnTo>
                <a:lnTo>
                  <a:pt x="1112761" y="689851"/>
                </a:lnTo>
                <a:lnTo>
                  <a:pt x="1112761" y="432308"/>
                </a:lnTo>
                <a:lnTo>
                  <a:pt x="1172667" y="492086"/>
                </a:lnTo>
                <a:lnTo>
                  <a:pt x="1187932" y="502437"/>
                </a:lnTo>
                <a:lnTo>
                  <a:pt x="1204912" y="505891"/>
                </a:lnTo>
                <a:lnTo>
                  <a:pt x="1221905" y="502437"/>
                </a:lnTo>
                <a:lnTo>
                  <a:pt x="1237170" y="492086"/>
                </a:lnTo>
                <a:lnTo>
                  <a:pt x="1247546" y="476859"/>
                </a:lnTo>
                <a:lnTo>
                  <a:pt x="1251000" y="459892"/>
                </a:lnTo>
                <a:close/>
              </a:path>
              <a:path w="1527810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26" y="137972"/>
                </a:lnTo>
                <a:lnTo>
                  <a:pt x="43853" y="144551"/>
                </a:lnTo>
                <a:lnTo>
                  <a:pt x="24193" y="159524"/>
                </a:lnTo>
                <a:lnTo>
                  <a:pt x="11455" y="180975"/>
                </a:lnTo>
                <a:lnTo>
                  <a:pt x="6921" y="206959"/>
                </a:lnTo>
                <a:lnTo>
                  <a:pt x="10477" y="232930"/>
                </a:lnTo>
                <a:lnTo>
                  <a:pt x="23329" y="254381"/>
                </a:lnTo>
                <a:lnTo>
                  <a:pt x="43522" y="269367"/>
                </a:lnTo>
                <a:lnTo>
                  <a:pt x="69126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26" y="367931"/>
                </a:lnTo>
                <a:lnTo>
                  <a:pt x="41795" y="373202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26" y="505904"/>
                </a:lnTo>
                <a:lnTo>
                  <a:pt x="99072" y="505904"/>
                </a:lnTo>
                <a:lnTo>
                  <a:pt x="99072" y="597877"/>
                </a:lnTo>
                <a:lnTo>
                  <a:pt x="69126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67"/>
                </a:lnTo>
                <a:lnTo>
                  <a:pt x="69126" y="735850"/>
                </a:lnTo>
                <a:lnTo>
                  <a:pt x="99072" y="735850"/>
                </a:lnTo>
                <a:lnTo>
                  <a:pt x="99072" y="827836"/>
                </a:lnTo>
                <a:lnTo>
                  <a:pt x="69126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090"/>
                </a:lnTo>
                <a:lnTo>
                  <a:pt x="19875" y="945972"/>
                </a:lnTo>
                <a:lnTo>
                  <a:pt x="41795" y="960526"/>
                </a:lnTo>
                <a:lnTo>
                  <a:pt x="69126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26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26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26" y="1287754"/>
                </a:lnTo>
                <a:lnTo>
                  <a:pt x="41795" y="1293025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26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5235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 </a:t>
            </a:r>
            <a:r>
              <a:rPr dirty="0">
                <a:solidFill>
                  <a:srgbClr val="FFFFFF"/>
                </a:solidFill>
              </a:rPr>
              <a:t>of </a:t>
            </a:r>
            <a:r>
              <a:rPr spc="-5" dirty="0">
                <a:solidFill>
                  <a:srgbClr val="FFFFFF"/>
                </a:solidFill>
              </a:rPr>
              <a:t>unreasonable  accommodation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62808" y="1758950"/>
            <a:ext cx="479742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142490" algn="l"/>
              </a:tabLst>
            </a:pP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Party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diagnosed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depression</a:t>
            </a:r>
            <a:r>
              <a:rPr sz="240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seeks 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accommodation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would allow 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party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present	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hearing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testimony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pre-recorded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form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subject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cross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examination.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1580908" y="1903869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10" h="1564004">
                <a:moveTo>
                  <a:pt x="744143" y="321932"/>
                </a:moveTo>
                <a:lnTo>
                  <a:pt x="740689" y="304965"/>
                </a:lnTo>
                <a:lnTo>
                  <a:pt x="730326" y="289737"/>
                </a:lnTo>
                <a:lnTo>
                  <a:pt x="715060" y="279387"/>
                </a:lnTo>
                <a:lnTo>
                  <a:pt x="698068" y="275932"/>
                </a:lnTo>
                <a:lnTo>
                  <a:pt x="681075" y="279387"/>
                </a:lnTo>
                <a:lnTo>
                  <a:pt x="665810" y="289737"/>
                </a:lnTo>
                <a:lnTo>
                  <a:pt x="559828" y="395516"/>
                </a:lnTo>
                <a:lnTo>
                  <a:pt x="453859" y="289737"/>
                </a:lnTo>
                <a:lnTo>
                  <a:pt x="438594" y="279387"/>
                </a:lnTo>
                <a:lnTo>
                  <a:pt x="421601" y="275932"/>
                </a:lnTo>
                <a:lnTo>
                  <a:pt x="404609" y="279387"/>
                </a:lnTo>
                <a:lnTo>
                  <a:pt x="389343" y="289737"/>
                </a:lnTo>
                <a:lnTo>
                  <a:pt x="378980" y="304965"/>
                </a:lnTo>
                <a:lnTo>
                  <a:pt x="375526" y="321932"/>
                </a:lnTo>
                <a:lnTo>
                  <a:pt x="378980" y="338886"/>
                </a:lnTo>
                <a:lnTo>
                  <a:pt x="389343" y="354126"/>
                </a:lnTo>
                <a:lnTo>
                  <a:pt x="495325" y="459905"/>
                </a:lnTo>
                <a:lnTo>
                  <a:pt x="389343" y="565683"/>
                </a:lnTo>
                <a:lnTo>
                  <a:pt x="378980" y="580910"/>
                </a:lnTo>
                <a:lnTo>
                  <a:pt x="375526" y="597877"/>
                </a:lnTo>
                <a:lnTo>
                  <a:pt x="378980" y="614832"/>
                </a:lnTo>
                <a:lnTo>
                  <a:pt x="412991" y="643001"/>
                </a:lnTo>
                <a:lnTo>
                  <a:pt x="421601" y="643864"/>
                </a:lnTo>
                <a:lnTo>
                  <a:pt x="430199" y="643001"/>
                </a:lnTo>
                <a:lnTo>
                  <a:pt x="438594" y="640410"/>
                </a:lnTo>
                <a:lnTo>
                  <a:pt x="446544" y="636104"/>
                </a:lnTo>
                <a:lnTo>
                  <a:pt x="453859" y="630072"/>
                </a:lnTo>
                <a:lnTo>
                  <a:pt x="559828" y="524294"/>
                </a:lnTo>
                <a:lnTo>
                  <a:pt x="665810" y="630072"/>
                </a:lnTo>
                <a:lnTo>
                  <a:pt x="681075" y="640410"/>
                </a:lnTo>
                <a:lnTo>
                  <a:pt x="698068" y="643864"/>
                </a:lnTo>
                <a:lnTo>
                  <a:pt x="715060" y="640410"/>
                </a:lnTo>
                <a:lnTo>
                  <a:pt x="730326" y="630072"/>
                </a:lnTo>
                <a:lnTo>
                  <a:pt x="740689" y="614832"/>
                </a:lnTo>
                <a:lnTo>
                  <a:pt x="744143" y="597877"/>
                </a:lnTo>
                <a:lnTo>
                  <a:pt x="740689" y="580910"/>
                </a:lnTo>
                <a:lnTo>
                  <a:pt x="730326" y="565683"/>
                </a:lnTo>
                <a:lnTo>
                  <a:pt x="624344" y="459905"/>
                </a:lnTo>
                <a:lnTo>
                  <a:pt x="730326" y="354126"/>
                </a:lnTo>
                <a:lnTo>
                  <a:pt x="740689" y="338886"/>
                </a:lnTo>
                <a:lnTo>
                  <a:pt x="744143" y="321932"/>
                </a:lnTo>
                <a:close/>
              </a:path>
              <a:path w="1527810" h="1564004">
                <a:moveTo>
                  <a:pt x="1251000" y="965796"/>
                </a:moveTo>
                <a:lnTo>
                  <a:pt x="1229868" y="927569"/>
                </a:lnTo>
                <a:lnTo>
                  <a:pt x="1204912" y="919810"/>
                </a:lnTo>
                <a:lnTo>
                  <a:pt x="1196314" y="920673"/>
                </a:lnTo>
                <a:lnTo>
                  <a:pt x="1187932" y="923264"/>
                </a:lnTo>
                <a:lnTo>
                  <a:pt x="1179969" y="927569"/>
                </a:lnTo>
                <a:lnTo>
                  <a:pt x="1172667" y="933615"/>
                </a:lnTo>
                <a:lnTo>
                  <a:pt x="1066685" y="1039393"/>
                </a:lnTo>
                <a:lnTo>
                  <a:pt x="960704" y="933615"/>
                </a:lnTo>
                <a:lnTo>
                  <a:pt x="945438" y="923264"/>
                </a:lnTo>
                <a:lnTo>
                  <a:pt x="928458" y="919810"/>
                </a:lnTo>
                <a:lnTo>
                  <a:pt x="911466" y="923264"/>
                </a:lnTo>
                <a:lnTo>
                  <a:pt x="896200" y="933615"/>
                </a:lnTo>
                <a:lnTo>
                  <a:pt x="885837" y="948842"/>
                </a:lnTo>
                <a:lnTo>
                  <a:pt x="882370" y="965796"/>
                </a:lnTo>
                <a:lnTo>
                  <a:pt x="885837" y="982764"/>
                </a:lnTo>
                <a:lnTo>
                  <a:pt x="896200" y="997991"/>
                </a:lnTo>
                <a:lnTo>
                  <a:pt x="1002182" y="1103782"/>
                </a:lnTo>
                <a:lnTo>
                  <a:pt x="896200" y="1209560"/>
                </a:lnTo>
                <a:lnTo>
                  <a:pt x="885837" y="1224788"/>
                </a:lnTo>
                <a:lnTo>
                  <a:pt x="882370" y="1241755"/>
                </a:lnTo>
                <a:lnTo>
                  <a:pt x="885837" y="1258709"/>
                </a:lnTo>
                <a:lnTo>
                  <a:pt x="896200" y="1273949"/>
                </a:lnTo>
                <a:lnTo>
                  <a:pt x="911466" y="1284287"/>
                </a:lnTo>
                <a:lnTo>
                  <a:pt x="928458" y="1287741"/>
                </a:lnTo>
                <a:lnTo>
                  <a:pt x="945438" y="1284287"/>
                </a:lnTo>
                <a:lnTo>
                  <a:pt x="960704" y="1273949"/>
                </a:lnTo>
                <a:lnTo>
                  <a:pt x="1066685" y="1168158"/>
                </a:lnTo>
                <a:lnTo>
                  <a:pt x="1172667" y="1273949"/>
                </a:lnTo>
                <a:lnTo>
                  <a:pt x="1187932" y="1284287"/>
                </a:lnTo>
                <a:lnTo>
                  <a:pt x="1204912" y="1287741"/>
                </a:lnTo>
                <a:lnTo>
                  <a:pt x="1221905" y="1284287"/>
                </a:lnTo>
                <a:lnTo>
                  <a:pt x="1237170" y="1273949"/>
                </a:lnTo>
                <a:lnTo>
                  <a:pt x="1247546" y="1258709"/>
                </a:lnTo>
                <a:lnTo>
                  <a:pt x="1251000" y="1241755"/>
                </a:lnTo>
                <a:lnTo>
                  <a:pt x="1247546" y="1224788"/>
                </a:lnTo>
                <a:lnTo>
                  <a:pt x="1237170" y="1209560"/>
                </a:lnTo>
                <a:lnTo>
                  <a:pt x="1131189" y="1103782"/>
                </a:lnTo>
                <a:lnTo>
                  <a:pt x="1237170" y="997991"/>
                </a:lnTo>
                <a:lnTo>
                  <a:pt x="1247546" y="982764"/>
                </a:lnTo>
                <a:lnTo>
                  <a:pt x="1251000" y="965796"/>
                </a:lnTo>
                <a:close/>
              </a:path>
              <a:path w="1527810" h="1564004">
                <a:moveTo>
                  <a:pt x="1251000" y="459892"/>
                </a:moveTo>
                <a:lnTo>
                  <a:pt x="1247546" y="442937"/>
                </a:lnTo>
                <a:lnTo>
                  <a:pt x="1240307" y="432308"/>
                </a:lnTo>
                <a:lnTo>
                  <a:pt x="1237170" y="427697"/>
                </a:lnTo>
                <a:lnTo>
                  <a:pt x="1098943" y="289725"/>
                </a:lnTo>
                <a:lnTo>
                  <a:pt x="1066685" y="275932"/>
                </a:lnTo>
                <a:lnTo>
                  <a:pt x="1058087" y="276796"/>
                </a:lnTo>
                <a:lnTo>
                  <a:pt x="896200" y="427697"/>
                </a:lnTo>
                <a:lnTo>
                  <a:pt x="882370" y="459892"/>
                </a:lnTo>
                <a:lnTo>
                  <a:pt x="885837" y="476859"/>
                </a:lnTo>
                <a:lnTo>
                  <a:pt x="896200" y="492086"/>
                </a:lnTo>
                <a:lnTo>
                  <a:pt x="911466" y="502437"/>
                </a:lnTo>
                <a:lnTo>
                  <a:pt x="928458" y="505891"/>
                </a:lnTo>
                <a:lnTo>
                  <a:pt x="945438" y="502437"/>
                </a:lnTo>
                <a:lnTo>
                  <a:pt x="960704" y="492086"/>
                </a:lnTo>
                <a:lnTo>
                  <a:pt x="1020610" y="432308"/>
                </a:lnTo>
                <a:lnTo>
                  <a:pt x="1020610" y="689851"/>
                </a:lnTo>
                <a:lnTo>
                  <a:pt x="1016977" y="707707"/>
                </a:lnTo>
                <a:lnTo>
                  <a:pt x="1007071" y="722337"/>
                </a:lnTo>
                <a:lnTo>
                  <a:pt x="992416" y="732218"/>
                </a:lnTo>
                <a:lnTo>
                  <a:pt x="974534" y="735850"/>
                </a:lnTo>
                <a:lnTo>
                  <a:pt x="651992" y="735850"/>
                </a:lnTo>
                <a:lnTo>
                  <a:pt x="608418" y="742911"/>
                </a:lnTo>
                <a:lnTo>
                  <a:pt x="570484" y="762558"/>
                </a:lnTo>
                <a:lnTo>
                  <a:pt x="540512" y="792467"/>
                </a:lnTo>
                <a:lnTo>
                  <a:pt x="520839" y="830326"/>
                </a:lnTo>
                <a:lnTo>
                  <a:pt x="513753" y="873823"/>
                </a:lnTo>
                <a:lnTo>
                  <a:pt x="513753" y="926706"/>
                </a:lnTo>
                <a:lnTo>
                  <a:pt x="471690" y="943279"/>
                </a:lnTo>
                <a:lnTo>
                  <a:pt x="436016" y="968870"/>
                </a:lnTo>
                <a:lnTo>
                  <a:pt x="407771" y="1001725"/>
                </a:lnTo>
                <a:lnTo>
                  <a:pt x="387985" y="1040155"/>
                </a:lnTo>
                <a:lnTo>
                  <a:pt x="377659" y="1082408"/>
                </a:lnTo>
                <a:lnTo>
                  <a:pt x="377825" y="1126769"/>
                </a:lnTo>
                <a:lnTo>
                  <a:pt x="388912" y="1170635"/>
                </a:lnTo>
                <a:lnTo>
                  <a:pt x="409651" y="1209382"/>
                </a:lnTo>
                <a:lnTo>
                  <a:pt x="438594" y="1241742"/>
                </a:lnTo>
                <a:lnTo>
                  <a:pt x="474243" y="1266444"/>
                </a:lnTo>
                <a:lnTo>
                  <a:pt x="515150" y="1282204"/>
                </a:lnTo>
                <a:lnTo>
                  <a:pt x="559828" y="1287741"/>
                </a:lnTo>
                <a:lnTo>
                  <a:pt x="604520" y="1282204"/>
                </a:lnTo>
                <a:lnTo>
                  <a:pt x="645414" y="1266444"/>
                </a:lnTo>
                <a:lnTo>
                  <a:pt x="681075" y="1241742"/>
                </a:lnTo>
                <a:lnTo>
                  <a:pt x="710006" y="1209382"/>
                </a:lnTo>
                <a:lnTo>
                  <a:pt x="730758" y="1170635"/>
                </a:lnTo>
                <a:lnTo>
                  <a:pt x="741845" y="1126769"/>
                </a:lnTo>
                <a:lnTo>
                  <a:pt x="742010" y="1081608"/>
                </a:lnTo>
                <a:lnTo>
                  <a:pt x="731685" y="1039126"/>
                </a:lnTo>
                <a:lnTo>
                  <a:pt x="717537" y="1011796"/>
                </a:lnTo>
                <a:lnTo>
                  <a:pt x="711885" y="1000874"/>
                </a:lnTo>
                <a:lnTo>
                  <a:pt x="683641" y="968349"/>
                </a:lnTo>
                <a:lnTo>
                  <a:pt x="651992" y="945972"/>
                </a:lnTo>
                <a:lnTo>
                  <a:pt x="651992" y="1103769"/>
                </a:lnTo>
                <a:lnTo>
                  <a:pt x="644715" y="1139494"/>
                </a:lnTo>
                <a:lnTo>
                  <a:pt x="624916" y="1168730"/>
                </a:lnTo>
                <a:lnTo>
                  <a:pt x="595617" y="1188504"/>
                </a:lnTo>
                <a:lnTo>
                  <a:pt x="559828" y="1195755"/>
                </a:lnTo>
                <a:lnTo>
                  <a:pt x="524052" y="1188504"/>
                </a:lnTo>
                <a:lnTo>
                  <a:pt x="494753" y="1168730"/>
                </a:lnTo>
                <a:lnTo>
                  <a:pt x="474954" y="1139494"/>
                </a:lnTo>
                <a:lnTo>
                  <a:pt x="467677" y="1103769"/>
                </a:lnTo>
                <a:lnTo>
                  <a:pt x="474954" y="1068057"/>
                </a:lnTo>
                <a:lnTo>
                  <a:pt x="494753" y="1038809"/>
                </a:lnTo>
                <a:lnTo>
                  <a:pt x="524052" y="1019048"/>
                </a:lnTo>
                <a:lnTo>
                  <a:pt x="559828" y="1011796"/>
                </a:lnTo>
                <a:lnTo>
                  <a:pt x="595617" y="1019048"/>
                </a:lnTo>
                <a:lnTo>
                  <a:pt x="624916" y="1038809"/>
                </a:lnTo>
                <a:lnTo>
                  <a:pt x="644715" y="1068057"/>
                </a:lnTo>
                <a:lnTo>
                  <a:pt x="651992" y="1103769"/>
                </a:lnTo>
                <a:lnTo>
                  <a:pt x="651992" y="945972"/>
                </a:lnTo>
                <a:lnTo>
                  <a:pt x="647979" y="943127"/>
                </a:lnTo>
                <a:lnTo>
                  <a:pt x="605917" y="926706"/>
                </a:lnTo>
                <a:lnTo>
                  <a:pt x="605917" y="873823"/>
                </a:lnTo>
                <a:lnTo>
                  <a:pt x="609549" y="855954"/>
                </a:lnTo>
                <a:lnTo>
                  <a:pt x="619442" y="841336"/>
                </a:lnTo>
                <a:lnTo>
                  <a:pt x="634098" y="831456"/>
                </a:lnTo>
                <a:lnTo>
                  <a:pt x="651992" y="827824"/>
                </a:lnTo>
                <a:lnTo>
                  <a:pt x="974534" y="827824"/>
                </a:lnTo>
                <a:lnTo>
                  <a:pt x="1018108" y="820762"/>
                </a:lnTo>
                <a:lnTo>
                  <a:pt x="1056030" y="801116"/>
                </a:lnTo>
                <a:lnTo>
                  <a:pt x="1086002" y="771207"/>
                </a:lnTo>
                <a:lnTo>
                  <a:pt x="1105687" y="733348"/>
                </a:lnTo>
                <a:lnTo>
                  <a:pt x="1112761" y="689851"/>
                </a:lnTo>
                <a:lnTo>
                  <a:pt x="1112761" y="432308"/>
                </a:lnTo>
                <a:lnTo>
                  <a:pt x="1172667" y="492086"/>
                </a:lnTo>
                <a:lnTo>
                  <a:pt x="1187932" y="502437"/>
                </a:lnTo>
                <a:lnTo>
                  <a:pt x="1204912" y="505891"/>
                </a:lnTo>
                <a:lnTo>
                  <a:pt x="1221905" y="502437"/>
                </a:lnTo>
                <a:lnTo>
                  <a:pt x="1237170" y="492086"/>
                </a:lnTo>
                <a:lnTo>
                  <a:pt x="1247546" y="476859"/>
                </a:lnTo>
                <a:lnTo>
                  <a:pt x="1251000" y="459892"/>
                </a:lnTo>
                <a:close/>
              </a:path>
              <a:path w="1527810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26" y="137972"/>
                </a:lnTo>
                <a:lnTo>
                  <a:pt x="43853" y="144551"/>
                </a:lnTo>
                <a:lnTo>
                  <a:pt x="24193" y="159524"/>
                </a:lnTo>
                <a:lnTo>
                  <a:pt x="11455" y="180975"/>
                </a:lnTo>
                <a:lnTo>
                  <a:pt x="6921" y="206959"/>
                </a:lnTo>
                <a:lnTo>
                  <a:pt x="10477" y="232930"/>
                </a:lnTo>
                <a:lnTo>
                  <a:pt x="23329" y="254381"/>
                </a:lnTo>
                <a:lnTo>
                  <a:pt x="43522" y="269367"/>
                </a:lnTo>
                <a:lnTo>
                  <a:pt x="69126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26" y="367931"/>
                </a:lnTo>
                <a:lnTo>
                  <a:pt x="41795" y="373202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26" y="505904"/>
                </a:lnTo>
                <a:lnTo>
                  <a:pt x="99072" y="505904"/>
                </a:lnTo>
                <a:lnTo>
                  <a:pt x="99072" y="597877"/>
                </a:lnTo>
                <a:lnTo>
                  <a:pt x="69126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67"/>
                </a:lnTo>
                <a:lnTo>
                  <a:pt x="69126" y="735850"/>
                </a:lnTo>
                <a:lnTo>
                  <a:pt x="99072" y="735850"/>
                </a:lnTo>
                <a:lnTo>
                  <a:pt x="99072" y="827836"/>
                </a:lnTo>
                <a:lnTo>
                  <a:pt x="69126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090"/>
                </a:lnTo>
                <a:lnTo>
                  <a:pt x="19875" y="945972"/>
                </a:lnTo>
                <a:lnTo>
                  <a:pt x="41795" y="960526"/>
                </a:lnTo>
                <a:lnTo>
                  <a:pt x="69126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26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26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26" y="1287754"/>
                </a:lnTo>
                <a:lnTo>
                  <a:pt x="41795" y="1293025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26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5BE790B-0C8B-8843-A97E-F9E66BC49E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791" y="530605"/>
            <a:ext cx="2037461" cy="1122680"/>
          </a:xfrm>
        </p:spPr>
        <p:txBody>
          <a:bodyPr/>
          <a:lstStyle/>
          <a:p>
            <a:pPr rtl="0" eaLnBrk="1" latinLnBrk="0" hangingPunct="1"/>
            <a:r>
              <a:rPr lang="en-US" sz="2200" b="1" kern="1200" spc="-5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Group  S</a:t>
            </a:r>
            <a:r>
              <a:rPr lang="en-US" sz="2200" b="1" kern="1200" spc="-1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c</a:t>
            </a:r>
            <a:r>
              <a:rPr lang="en-US" sz="2200" b="1" kern="1200" spc="-5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e</a:t>
            </a:r>
            <a:r>
              <a:rPr lang="en-US" sz="2200" b="1" kern="1200" spc="-1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n</a:t>
            </a:r>
            <a:r>
              <a:rPr lang="en-US" sz="2200" b="1" kern="1200" spc="-5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a</a:t>
            </a:r>
            <a:r>
              <a:rPr lang="en-US" sz="2200" b="1" kern="1200" spc="-1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r</a:t>
            </a:r>
            <a:r>
              <a:rPr lang="en-US" sz="2200" b="1" kern="1200" spc="-5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io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2502348" y="530605"/>
            <a:ext cx="6186805" cy="331152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605"/>
              </a:spcBef>
              <a:tabLst>
                <a:tab pos="1074420" algn="l"/>
                <a:tab pos="2009139" algn="l"/>
                <a:tab pos="4194175" algn="l"/>
                <a:tab pos="4272915" algn="l"/>
              </a:tabLst>
            </a:pP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175" dirty="0">
                <a:latin typeface="Arial"/>
                <a:cs typeface="Arial"/>
              </a:rPr>
              <a:t>accuses </a:t>
            </a:r>
            <a:r>
              <a:rPr sz="2200" spc="-114" dirty="0">
                <a:latin typeface="Arial"/>
                <a:cs typeface="Arial"/>
              </a:rPr>
              <a:t>Graduate </a:t>
            </a:r>
            <a:r>
              <a:rPr sz="2200" spc="-160" dirty="0">
                <a:latin typeface="Arial"/>
                <a:cs typeface="Arial"/>
              </a:rPr>
              <a:t>Teaching </a:t>
            </a:r>
            <a:r>
              <a:rPr sz="2200" spc="-110" dirty="0">
                <a:latin typeface="Arial"/>
                <a:cs typeface="Arial"/>
              </a:rPr>
              <a:t>Assistant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114" dirty="0">
                <a:latin typeface="Arial"/>
                <a:cs typeface="Arial"/>
              </a:rPr>
              <a:t>using  </a:t>
            </a:r>
            <a:r>
              <a:rPr sz="2200" spc="-175" dirty="0">
                <a:latin typeface="Arial"/>
                <a:cs typeface="Arial"/>
              </a:rPr>
              <a:t>a </a:t>
            </a:r>
            <a:r>
              <a:rPr sz="2200" spc="-60" dirty="0">
                <a:latin typeface="Arial"/>
                <a:cs typeface="Arial"/>
              </a:rPr>
              <a:t>power </a:t>
            </a:r>
            <a:r>
              <a:rPr sz="2200" spc="-40" dirty="0">
                <a:latin typeface="Arial"/>
                <a:cs typeface="Arial"/>
              </a:rPr>
              <a:t>differential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120" dirty="0">
                <a:latin typeface="Arial"/>
                <a:cs typeface="Arial"/>
              </a:rPr>
              <a:t>coerce </a:t>
            </a:r>
            <a:r>
              <a:rPr sz="2200" spc="-60" dirty="0">
                <a:latin typeface="Arial"/>
                <a:cs typeface="Arial"/>
              </a:rPr>
              <a:t>student </a:t>
            </a:r>
            <a:r>
              <a:rPr sz="2200" spc="-20" dirty="0">
                <a:latin typeface="Arial"/>
                <a:cs typeface="Arial"/>
              </a:rPr>
              <a:t>into </a:t>
            </a:r>
            <a:r>
              <a:rPr sz="2200" spc="-55" dirty="0">
                <a:latin typeface="Arial"/>
                <a:cs typeface="Arial"/>
              </a:rPr>
              <a:t>performing  </a:t>
            </a:r>
            <a:r>
              <a:rPr sz="2200" spc="-60" dirty="0">
                <a:latin typeface="Arial"/>
                <a:cs typeface="Arial"/>
              </a:rPr>
              <a:t>oral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155" dirty="0">
                <a:latin typeface="Arial"/>
                <a:cs typeface="Arial"/>
              </a:rPr>
              <a:t>sex.	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165" dirty="0">
                <a:latin typeface="Arial"/>
                <a:cs typeface="Arial"/>
              </a:rPr>
              <a:t>has </a:t>
            </a:r>
            <a:r>
              <a:rPr sz="2200" spc="-100" dirty="0">
                <a:latin typeface="Arial"/>
                <a:cs typeface="Arial"/>
              </a:rPr>
              <a:t>received </a:t>
            </a:r>
            <a:r>
              <a:rPr sz="2200" spc="-105" dirty="0">
                <a:latin typeface="Arial"/>
                <a:cs typeface="Arial"/>
              </a:rPr>
              <a:t>counseling </a:t>
            </a:r>
            <a:r>
              <a:rPr sz="2200" spc="-125" dirty="0">
                <a:latin typeface="Arial"/>
                <a:cs typeface="Arial"/>
              </a:rPr>
              <a:t>since </a:t>
            </a:r>
            <a:r>
              <a:rPr sz="2200" spc="-35" dirty="0">
                <a:latin typeface="Arial"/>
                <a:cs typeface="Arial"/>
              </a:rPr>
              <a:t>the  </a:t>
            </a:r>
            <a:r>
              <a:rPr sz="2200" spc="-55" dirty="0">
                <a:latin typeface="Arial"/>
                <a:cs typeface="Arial"/>
              </a:rPr>
              <a:t>incident </a:t>
            </a:r>
            <a:r>
              <a:rPr sz="2200" spc="-110" dirty="0">
                <a:latin typeface="Arial"/>
                <a:cs typeface="Arial"/>
              </a:rPr>
              <a:t>and </a:t>
            </a:r>
            <a:r>
              <a:rPr sz="2200" spc="-55" dirty="0">
                <a:latin typeface="Arial"/>
                <a:cs typeface="Arial"/>
              </a:rPr>
              <a:t>tells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75" dirty="0">
                <a:latin typeface="Arial"/>
                <a:cs typeface="Arial"/>
              </a:rPr>
              <a:t>investigator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90" dirty="0">
                <a:latin typeface="Arial"/>
                <a:cs typeface="Arial"/>
              </a:rPr>
              <a:t>counselor </a:t>
            </a:r>
            <a:r>
              <a:rPr sz="2200" spc="-165" dirty="0">
                <a:latin typeface="Arial"/>
                <a:cs typeface="Arial"/>
              </a:rPr>
              <a:t>has  </a:t>
            </a:r>
            <a:r>
              <a:rPr sz="2200" spc="-114" dirty="0">
                <a:latin typeface="Arial"/>
                <a:cs typeface="Arial"/>
              </a:rPr>
              <a:t>diagnosed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290" dirty="0">
                <a:latin typeface="Arial"/>
                <a:cs typeface="Arial"/>
              </a:rPr>
              <a:t>PTSD.	</a:t>
            </a:r>
            <a:r>
              <a:rPr sz="2200" spc="-330" dirty="0">
                <a:latin typeface="Arial"/>
                <a:cs typeface="Arial"/>
              </a:rPr>
              <a:t>GTA </a:t>
            </a:r>
            <a:r>
              <a:rPr sz="2200" spc="-110" dirty="0">
                <a:latin typeface="Arial"/>
                <a:cs typeface="Arial"/>
              </a:rPr>
              <a:t>denies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60" dirty="0">
                <a:latin typeface="Arial"/>
                <a:cs typeface="Arial"/>
              </a:rPr>
              <a:t>oral </a:t>
            </a:r>
            <a:r>
              <a:rPr sz="2200" spc="-190" dirty="0">
                <a:latin typeface="Arial"/>
                <a:cs typeface="Arial"/>
              </a:rPr>
              <a:t>sex </a:t>
            </a:r>
            <a:r>
              <a:rPr sz="2200" spc="-155" dirty="0">
                <a:latin typeface="Arial"/>
                <a:cs typeface="Arial"/>
              </a:rPr>
              <a:t>was </a:t>
            </a:r>
            <a:r>
              <a:rPr sz="2200" spc="-105" dirty="0">
                <a:latin typeface="Arial"/>
                <a:cs typeface="Arial"/>
              </a:rPr>
              <a:t>coerced.  </a:t>
            </a:r>
            <a:r>
              <a:rPr sz="2200" spc="-335" dirty="0">
                <a:latin typeface="Arial"/>
                <a:cs typeface="Arial"/>
              </a:rPr>
              <a:t>GTA </a:t>
            </a:r>
            <a:r>
              <a:rPr sz="2200" spc="-110" dirty="0">
                <a:latin typeface="Arial"/>
                <a:cs typeface="Arial"/>
              </a:rPr>
              <a:t>claims </a:t>
            </a:r>
            <a:r>
              <a:rPr sz="2200" spc="-10" dirty="0">
                <a:latin typeface="Arial"/>
                <a:cs typeface="Arial"/>
              </a:rPr>
              <a:t>that </a:t>
            </a:r>
            <a:r>
              <a:rPr sz="2200" spc="-60" dirty="0">
                <a:latin typeface="Arial"/>
                <a:cs typeface="Arial"/>
              </a:rPr>
              <a:t>student </a:t>
            </a:r>
            <a:r>
              <a:rPr sz="2200" spc="-105" dirty="0">
                <a:latin typeface="Arial"/>
                <a:cs typeface="Arial"/>
              </a:rPr>
              <a:t>consented </a:t>
            </a:r>
            <a:r>
              <a:rPr sz="2200" spc="-110" dirty="0">
                <a:latin typeface="Arial"/>
                <a:cs typeface="Arial"/>
              </a:rPr>
              <a:t>and </a:t>
            </a:r>
            <a:r>
              <a:rPr sz="2200" spc="-80" dirty="0">
                <a:latin typeface="Arial"/>
                <a:cs typeface="Arial"/>
              </a:rPr>
              <a:t>previously  </a:t>
            </a:r>
            <a:r>
              <a:rPr sz="2200" spc="-55" dirty="0">
                <a:latin typeface="Arial"/>
                <a:cs typeface="Arial"/>
              </a:rPr>
              <a:t>performed </a:t>
            </a:r>
            <a:r>
              <a:rPr sz="2200" spc="-60" dirty="0">
                <a:latin typeface="Arial"/>
                <a:cs typeface="Arial"/>
              </a:rPr>
              <a:t>oral </a:t>
            </a:r>
            <a:r>
              <a:rPr sz="2200" spc="-190" dirty="0">
                <a:latin typeface="Arial"/>
                <a:cs typeface="Arial"/>
              </a:rPr>
              <a:t>sex </a:t>
            </a:r>
            <a:r>
              <a:rPr sz="2200" spc="-70" dirty="0">
                <a:latin typeface="Arial"/>
                <a:cs typeface="Arial"/>
              </a:rPr>
              <a:t>on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another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260" dirty="0">
                <a:latin typeface="Arial"/>
                <a:cs typeface="Arial"/>
              </a:rPr>
              <a:t>GTA.	</a:t>
            </a:r>
            <a:r>
              <a:rPr sz="2200" spc="-335" dirty="0">
                <a:latin typeface="Arial"/>
                <a:cs typeface="Arial"/>
              </a:rPr>
              <a:t>GTA </a:t>
            </a:r>
            <a:r>
              <a:rPr sz="2200" spc="-55" dirty="0">
                <a:latin typeface="Arial"/>
                <a:cs typeface="Arial"/>
              </a:rPr>
              <a:t>tells  </a:t>
            </a:r>
            <a:r>
              <a:rPr sz="2200" spc="-70" dirty="0">
                <a:latin typeface="Arial"/>
                <a:cs typeface="Arial"/>
              </a:rPr>
              <a:t>investigator </a:t>
            </a:r>
            <a:r>
              <a:rPr sz="2200" spc="-330" dirty="0">
                <a:latin typeface="Arial"/>
                <a:cs typeface="Arial"/>
              </a:rPr>
              <a:t>GTA </a:t>
            </a:r>
            <a:r>
              <a:rPr sz="2200" spc="-165" dirty="0">
                <a:latin typeface="Arial"/>
                <a:cs typeface="Arial"/>
              </a:rPr>
              <a:t>has </a:t>
            </a:r>
            <a:r>
              <a:rPr sz="2200" spc="-75" dirty="0">
                <a:latin typeface="Arial"/>
                <a:cs typeface="Arial"/>
              </a:rPr>
              <a:t>procured </a:t>
            </a:r>
            <a:r>
              <a:rPr sz="2200" spc="-125" dirty="0">
                <a:latin typeface="Arial"/>
                <a:cs typeface="Arial"/>
              </a:rPr>
              <a:t>an </a:t>
            </a:r>
            <a:r>
              <a:rPr sz="2200" spc="-65" dirty="0">
                <a:latin typeface="Arial"/>
                <a:cs typeface="Arial"/>
              </a:rPr>
              <a:t>expert </a:t>
            </a:r>
            <a:r>
              <a:rPr sz="2200" spc="-85" dirty="0">
                <a:latin typeface="Arial"/>
                <a:cs typeface="Arial"/>
              </a:rPr>
              <a:t>witness </a:t>
            </a:r>
            <a:r>
              <a:rPr sz="2200" spc="-55" dirty="0">
                <a:latin typeface="Arial"/>
                <a:cs typeface="Arial"/>
              </a:rPr>
              <a:t>who  </a:t>
            </a:r>
            <a:r>
              <a:rPr sz="2200" spc="5" dirty="0">
                <a:latin typeface="Arial"/>
                <a:cs typeface="Arial"/>
              </a:rPr>
              <a:t>will </a:t>
            </a:r>
            <a:r>
              <a:rPr sz="2200" spc="-70" dirty="0">
                <a:latin typeface="Arial"/>
                <a:cs typeface="Arial"/>
              </a:rPr>
              <a:t>opine </a:t>
            </a:r>
            <a:r>
              <a:rPr sz="2200" spc="-60" dirty="0">
                <a:latin typeface="Arial"/>
                <a:cs typeface="Arial"/>
              </a:rPr>
              <a:t>student </a:t>
            </a:r>
            <a:r>
              <a:rPr sz="2200" spc="-155" dirty="0">
                <a:latin typeface="Arial"/>
                <a:cs typeface="Arial"/>
              </a:rPr>
              <a:t>was </a:t>
            </a:r>
            <a:r>
              <a:rPr sz="2200" spc="-5" dirty="0">
                <a:latin typeface="Arial"/>
                <a:cs typeface="Arial"/>
              </a:rPr>
              <a:t>not </a:t>
            </a:r>
            <a:r>
              <a:rPr sz="2200" spc="-114" dirty="0">
                <a:latin typeface="Arial"/>
                <a:cs typeface="Arial"/>
              </a:rPr>
              <a:t>coerced </a:t>
            </a:r>
            <a:r>
              <a:rPr sz="2200" spc="-110" dirty="0">
                <a:latin typeface="Arial"/>
                <a:cs typeface="Arial"/>
              </a:rPr>
              <a:t>and </a:t>
            </a:r>
            <a:r>
              <a:rPr sz="2200" spc="-155" dirty="0">
                <a:latin typeface="Arial"/>
                <a:cs typeface="Arial"/>
              </a:rPr>
              <a:t>was </a:t>
            </a:r>
            <a:r>
              <a:rPr sz="2200" spc="-5" dirty="0">
                <a:latin typeface="Arial"/>
                <a:cs typeface="Arial"/>
              </a:rPr>
              <a:t>not  </a:t>
            </a:r>
            <a:r>
              <a:rPr sz="2200" spc="-70" dirty="0">
                <a:latin typeface="Arial"/>
                <a:cs typeface="Arial"/>
              </a:rPr>
              <a:t>influenced </a:t>
            </a:r>
            <a:r>
              <a:rPr sz="2200" spc="-100" dirty="0">
                <a:latin typeface="Arial"/>
                <a:cs typeface="Arial"/>
              </a:rPr>
              <a:t>by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power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differential.		</a:t>
            </a:r>
            <a:r>
              <a:rPr sz="2200" spc="-90" dirty="0">
                <a:latin typeface="Arial"/>
                <a:cs typeface="Arial"/>
              </a:rPr>
              <a:t>Student  </a:t>
            </a:r>
            <a:r>
              <a:rPr sz="2200" spc="-50" dirty="0">
                <a:latin typeface="Arial"/>
                <a:cs typeface="Arial"/>
              </a:rPr>
              <a:t>identifies </a:t>
            </a:r>
            <a:r>
              <a:rPr sz="2200" spc="-120" dirty="0">
                <a:latin typeface="Arial"/>
                <a:cs typeface="Arial"/>
              </a:rPr>
              <a:t>several </a:t>
            </a:r>
            <a:r>
              <a:rPr sz="2200" spc="-105" dirty="0">
                <a:latin typeface="Arial"/>
                <a:cs typeface="Arial"/>
              </a:rPr>
              <a:t>witnesses </a:t>
            </a:r>
            <a:r>
              <a:rPr sz="2200" spc="-55" dirty="0">
                <a:latin typeface="Arial"/>
                <a:cs typeface="Arial"/>
              </a:rPr>
              <a:t>who </a:t>
            </a:r>
            <a:r>
              <a:rPr sz="2200" dirty="0">
                <a:latin typeface="Arial"/>
                <a:cs typeface="Arial"/>
              </a:rPr>
              <a:t>will </a:t>
            </a:r>
            <a:r>
              <a:rPr sz="2200" spc="-30" dirty="0">
                <a:latin typeface="Arial"/>
                <a:cs typeface="Arial"/>
              </a:rPr>
              <a:t>testify </a:t>
            </a:r>
            <a:r>
              <a:rPr sz="2200" spc="-335" dirty="0">
                <a:latin typeface="Arial"/>
                <a:cs typeface="Arial"/>
              </a:rPr>
              <a:t>GTA </a:t>
            </a:r>
            <a:r>
              <a:rPr sz="2200" spc="-155" dirty="0">
                <a:latin typeface="Arial"/>
                <a:cs typeface="Arial"/>
              </a:rPr>
              <a:t>was </a:t>
            </a:r>
            <a:r>
              <a:rPr sz="2200" spc="-175" dirty="0">
                <a:latin typeface="Arial"/>
                <a:cs typeface="Arial"/>
              </a:rPr>
              <a:t>a  </a:t>
            </a:r>
            <a:r>
              <a:rPr sz="2200" spc="-60" dirty="0">
                <a:latin typeface="Arial"/>
                <a:cs typeface="Arial"/>
              </a:rPr>
              <a:t>“creep.”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 descr="gears"/>
          <p:cNvSpPr/>
          <p:nvPr/>
        </p:nvSpPr>
        <p:spPr>
          <a:xfrm>
            <a:off x="188798" y="1903183"/>
            <a:ext cx="1883410" cy="2275205"/>
          </a:xfrm>
          <a:custGeom>
            <a:avLst/>
            <a:gdLst/>
            <a:ahLst/>
            <a:cxnLst/>
            <a:rect l="l" t="t" r="r" b="b"/>
            <a:pathLst>
              <a:path w="1883410" h="2275204">
                <a:moveTo>
                  <a:pt x="1230541" y="1591513"/>
                </a:moveTo>
                <a:lnTo>
                  <a:pt x="1103439" y="1528089"/>
                </a:lnTo>
                <a:lnTo>
                  <a:pt x="1094193" y="1498346"/>
                </a:lnTo>
                <a:lnTo>
                  <a:pt x="1083589" y="1469694"/>
                </a:lnTo>
                <a:lnTo>
                  <a:pt x="1073670" y="1447355"/>
                </a:lnTo>
                <a:lnTo>
                  <a:pt x="1071346" y="1442123"/>
                </a:lnTo>
                <a:lnTo>
                  <a:pt x="1057224" y="1415643"/>
                </a:lnTo>
                <a:lnTo>
                  <a:pt x="1103439" y="1280134"/>
                </a:lnTo>
                <a:lnTo>
                  <a:pt x="1045667" y="1222463"/>
                </a:lnTo>
                <a:lnTo>
                  <a:pt x="999451" y="1176337"/>
                </a:lnTo>
                <a:lnTo>
                  <a:pt x="863688" y="1222463"/>
                </a:lnTo>
                <a:lnTo>
                  <a:pt x="836752" y="1208366"/>
                </a:lnTo>
                <a:lnTo>
                  <a:pt x="831913" y="1206284"/>
                </a:lnTo>
                <a:lnTo>
                  <a:pt x="831913" y="1663598"/>
                </a:lnTo>
                <a:lnTo>
                  <a:pt x="826287" y="1712785"/>
                </a:lnTo>
                <a:lnTo>
                  <a:pt x="810183" y="1758162"/>
                </a:lnTo>
                <a:lnTo>
                  <a:pt x="784847" y="1798332"/>
                </a:lnTo>
                <a:lnTo>
                  <a:pt x="751471" y="1831936"/>
                </a:lnTo>
                <a:lnTo>
                  <a:pt x="711276" y="1857641"/>
                </a:lnTo>
                <a:lnTo>
                  <a:pt x="665467" y="1874050"/>
                </a:lnTo>
                <a:lnTo>
                  <a:pt x="615276" y="1879828"/>
                </a:lnTo>
                <a:lnTo>
                  <a:pt x="565073" y="1874050"/>
                </a:lnTo>
                <a:lnTo>
                  <a:pt x="519264" y="1857641"/>
                </a:lnTo>
                <a:lnTo>
                  <a:pt x="479069" y="1831936"/>
                </a:lnTo>
                <a:lnTo>
                  <a:pt x="445693" y="1798332"/>
                </a:lnTo>
                <a:lnTo>
                  <a:pt x="420357" y="1758162"/>
                </a:lnTo>
                <a:lnTo>
                  <a:pt x="404266" y="1712785"/>
                </a:lnTo>
                <a:lnTo>
                  <a:pt x="398627" y="1663598"/>
                </a:lnTo>
                <a:lnTo>
                  <a:pt x="404418" y="1613484"/>
                </a:lnTo>
                <a:lnTo>
                  <a:pt x="420865" y="1567764"/>
                </a:lnTo>
                <a:lnTo>
                  <a:pt x="446608" y="1527644"/>
                </a:lnTo>
                <a:lnTo>
                  <a:pt x="480288" y="1494332"/>
                </a:lnTo>
                <a:lnTo>
                  <a:pt x="520534" y="1469047"/>
                </a:lnTo>
                <a:lnTo>
                  <a:pt x="565975" y="1452981"/>
                </a:lnTo>
                <a:lnTo>
                  <a:pt x="615276" y="1447355"/>
                </a:lnTo>
                <a:lnTo>
                  <a:pt x="665467" y="1453134"/>
                </a:lnTo>
                <a:lnTo>
                  <a:pt x="711276" y="1469542"/>
                </a:lnTo>
                <a:lnTo>
                  <a:pt x="751471" y="1495247"/>
                </a:lnTo>
                <a:lnTo>
                  <a:pt x="784847" y="1528851"/>
                </a:lnTo>
                <a:lnTo>
                  <a:pt x="810183" y="1569021"/>
                </a:lnTo>
                <a:lnTo>
                  <a:pt x="826287" y="1614398"/>
                </a:lnTo>
                <a:lnTo>
                  <a:pt x="831913" y="1663598"/>
                </a:lnTo>
                <a:lnTo>
                  <a:pt x="831913" y="1206284"/>
                </a:lnTo>
                <a:lnTo>
                  <a:pt x="808443" y="1196162"/>
                </a:lnTo>
                <a:lnTo>
                  <a:pt x="779602" y="1185570"/>
                </a:lnTo>
                <a:lnTo>
                  <a:pt x="751039" y="1176337"/>
                </a:lnTo>
                <a:lnTo>
                  <a:pt x="687489" y="1049477"/>
                </a:lnTo>
                <a:lnTo>
                  <a:pt x="543052" y="1049477"/>
                </a:lnTo>
                <a:lnTo>
                  <a:pt x="479513" y="1176337"/>
                </a:lnTo>
                <a:lnTo>
                  <a:pt x="449719" y="1185570"/>
                </a:lnTo>
                <a:lnTo>
                  <a:pt x="421017" y="1196162"/>
                </a:lnTo>
                <a:lnTo>
                  <a:pt x="393395" y="1208366"/>
                </a:lnTo>
                <a:lnTo>
                  <a:pt x="366852" y="1222463"/>
                </a:lnTo>
                <a:lnTo>
                  <a:pt x="231089" y="1176337"/>
                </a:lnTo>
                <a:lnTo>
                  <a:pt x="129997" y="1277251"/>
                </a:lnTo>
                <a:lnTo>
                  <a:pt x="173316" y="1412760"/>
                </a:lnTo>
                <a:lnTo>
                  <a:pt x="159194" y="1439646"/>
                </a:lnTo>
                <a:lnTo>
                  <a:pt x="146964" y="1467891"/>
                </a:lnTo>
                <a:lnTo>
                  <a:pt x="136359" y="1496682"/>
                </a:lnTo>
                <a:lnTo>
                  <a:pt x="127101" y="1525206"/>
                </a:lnTo>
                <a:lnTo>
                  <a:pt x="0" y="1588630"/>
                </a:lnTo>
                <a:lnTo>
                  <a:pt x="0" y="1732788"/>
                </a:lnTo>
                <a:lnTo>
                  <a:pt x="127101" y="1796211"/>
                </a:lnTo>
                <a:lnTo>
                  <a:pt x="136359" y="1825955"/>
                </a:lnTo>
                <a:lnTo>
                  <a:pt x="146964" y="1854606"/>
                </a:lnTo>
                <a:lnTo>
                  <a:pt x="159194" y="1882178"/>
                </a:lnTo>
                <a:lnTo>
                  <a:pt x="173316" y="1908657"/>
                </a:lnTo>
                <a:lnTo>
                  <a:pt x="129997" y="2044166"/>
                </a:lnTo>
                <a:lnTo>
                  <a:pt x="231089" y="2145080"/>
                </a:lnTo>
                <a:lnTo>
                  <a:pt x="366852" y="2101837"/>
                </a:lnTo>
                <a:lnTo>
                  <a:pt x="393395" y="2115934"/>
                </a:lnTo>
                <a:lnTo>
                  <a:pt x="421017" y="2128139"/>
                </a:lnTo>
                <a:lnTo>
                  <a:pt x="449719" y="2138730"/>
                </a:lnTo>
                <a:lnTo>
                  <a:pt x="479513" y="2147963"/>
                </a:lnTo>
                <a:lnTo>
                  <a:pt x="543052" y="2274824"/>
                </a:lnTo>
                <a:lnTo>
                  <a:pt x="687489" y="2274824"/>
                </a:lnTo>
                <a:lnTo>
                  <a:pt x="751039" y="2147963"/>
                </a:lnTo>
                <a:lnTo>
                  <a:pt x="780821" y="2138730"/>
                </a:lnTo>
                <a:lnTo>
                  <a:pt x="809536" y="2128139"/>
                </a:lnTo>
                <a:lnTo>
                  <a:pt x="837145" y="2115934"/>
                </a:lnTo>
                <a:lnTo>
                  <a:pt x="863688" y="2101837"/>
                </a:lnTo>
                <a:lnTo>
                  <a:pt x="999451" y="2147963"/>
                </a:lnTo>
                <a:lnTo>
                  <a:pt x="1044384" y="2101837"/>
                </a:lnTo>
                <a:lnTo>
                  <a:pt x="1100556" y="2044166"/>
                </a:lnTo>
                <a:lnTo>
                  <a:pt x="1057224" y="1911540"/>
                </a:lnTo>
                <a:lnTo>
                  <a:pt x="1071346" y="1885061"/>
                </a:lnTo>
                <a:lnTo>
                  <a:pt x="1073670" y="1879828"/>
                </a:lnTo>
                <a:lnTo>
                  <a:pt x="1083513" y="1857641"/>
                </a:lnTo>
                <a:lnTo>
                  <a:pt x="1094193" y="1828838"/>
                </a:lnTo>
                <a:lnTo>
                  <a:pt x="1103439" y="1799107"/>
                </a:lnTo>
                <a:lnTo>
                  <a:pt x="1230541" y="1735670"/>
                </a:lnTo>
                <a:lnTo>
                  <a:pt x="1230541" y="1591513"/>
                </a:lnTo>
                <a:close/>
              </a:path>
              <a:path w="1883410" h="2275204">
                <a:moveTo>
                  <a:pt x="1883359" y="542036"/>
                </a:moveTo>
                <a:lnTo>
                  <a:pt x="1756257" y="478612"/>
                </a:lnTo>
                <a:lnTo>
                  <a:pt x="1747012" y="448881"/>
                </a:lnTo>
                <a:lnTo>
                  <a:pt x="1736407" y="420230"/>
                </a:lnTo>
                <a:lnTo>
                  <a:pt x="1726488" y="397878"/>
                </a:lnTo>
                <a:lnTo>
                  <a:pt x="1724177" y="392658"/>
                </a:lnTo>
                <a:lnTo>
                  <a:pt x="1710042" y="366166"/>
                </a:lnTo>
                <a:lnTo>
                  <a:pt x="1756257" y="230657"/>
                </a:lnTo>
                <a:lnTo>
                  <a:pt x="1698485" y="172999"/>
                </a:lnTo>
                <a:lnTo>
                  <a:pt x="1652270" y="126860"/>
                </a:lnTo>
                <a:lnTo>
                  <a:pt x="1516507" y="172999"/>
                </a:lnTo>
                <a:lnTo>
                  <a:pt x="1489976" y="158889"/>
                </a:lnTo>
                <a:lnTo>
                  <a:pt x="1484731" y="156578"/>
                </a:lnTo>
                <a:lnTo>
                  <a:pt x="1484731" y="614121"/>
                </a:lnTo>
                <a:lnTo>
                  <a:pt x="1478953" y="663321"/>
                </a:lnTo>
                <a:lnTo>
                  <a:pt x="1462506" y="708685"/>
                </a:lnTo>
                <a:lnTo>
                  <a:pt x="1436763" y="748855"/>
                </a:lnTo>
                <a:lnTo>
                  <a:pt x="1403083" y="782472"/>
                </a:lnTo>
                <a:lnTo>
                  <a:pt x="1362837" y="808164"/>
                </a:lnTo>
                <a:lnTo>
                  <a:pt x="1317383" y="824585"/>
                </a:lnTo>
                <a:lnTo>
                  <a:pt x="1268095" y="830351"/>
                </a:lnTo>
                <a:lnTo>
                  <a:pt x="1217891" y="824585"/>
                </a:lnTo>
                <a:lnTo>
                  <a:pt x="1172083" y="808164"/>
                </a:lnTo>
                <a:lnTo>
                  <a:pt x="1131887" y="782472"/>
                </a:lnTo>
                <a:lnTo>
                  <a:pt x="1098511" y="748855"/>
                </a:lnTo>
                <a:lnTo>
                  <a:pt x="1073175" y="708685"/>
                </a:lnTo>
                <a:lnTo>
                  <a:pt x="1057084" y="663321"/>
                </a:lnTo>
                <a:lnTo>
                  <a:pt x="1051445" y="614121"/>
                </a:lnTo>
                <a:lnTo>
                  <a:pt x="1057236" y="564921"/>
                </a:lnTo>
                <a:lnTo>
                  <a:pt x="1073683" y="519557"/>
                </a:lnTo>
                <a:lnTo>
                  <a:pt x="1099426" y="479386"/>
                </a:lnTo>
                <a:lnTo>
                  <a:pt x="1133106" y="445770"/>
                </a:lnTo>
                <a:lnTo>
                  <a:pt x="1173353" y="420077"/>
                </a:lnTo>
                <a:lnTo>
                  <a:pt x="1218806" y="403656"/>
                </a:lnTo>
                <a:lnTo>
                  <a:pt x="1268095" y="397878"/>
                </a:lnTo>
                <a:lnTo>
                  <a:pt x="1318298" y="403656"/>
                </a:lnTo>
                <a:lnTo>
                  <a:pt x="1364094" y="420077"/>
                </a:lnTo>
                <a:lnTo>
                  <a:pt x="1404289" y="445770"/>
                </a:lnTo>
                <a:lnTo>
                  <a:pt x="1437665" y="479386"/>
                </a:lnTo>
                <a:lnTo>
                  <a:pt x="1463014" y="519557"/>
                </a:lnTo>
                <a:lnTo>
                  <a:pt x="1479105" y="564921"/>
                </a:lnTo>
                <a:lnTo>
                  <a:pt x="1484731" y="614121"/>
                </a:lnTo>
                <a:lnTo>
                  <a:pt x="1484731" y="156578"/>
                </a:lnTo>
                <a:lnTo>
                  <a:pt x="1462354" y="146685"/>
                </a:lnTo>
                <a:lnTo>
                  <a:pt x="1433639" y="136093"/>
                </a:lnTo>
                <a:lnTo>
                  <a:pt x="1403858" y="126860"/>
                </a:lnTo>
                <a:lnTo>
                  <a:pt x="1340307" y="0"/>
                </a:lnTo>
                <a:lnTo>
                  <a:pt x="1195882" y="0"/>
                </a:lnTo>
                <a:lnTo>
                  <a:pt x="1132332" y="126860"/>
                </a:lnTo>
                <a:lnTo>
                  <a:pt x="1102537" y="136093"/>
                </a:lnTo>
                <a:lnTo>
                  <a:pt x="1073835" y="146685"/>
                </a:lnTo>
                <a:lnTo>
                  <a:pt x="1046213" y="158889"/>
                </a:lnTo>
                <a:lnTo>
                  <a:pt x="1019670" y="172999"/>
                </a:lnTo>
                <a:lnTo>
                  <a:pt x="883907" y="126860"/>
                </a:lnTo>
                <a:lnTo>
                  <a:pt x="779919" y="230657"/>
                </a:lnTo>
                <a:lnTo>
                  <a:pt x="826135" y="366166"/>
                </a:lnTo>
                <a:lnTo>
                  <a:pt x="812012" y="392658"/>
                </a:lnTo>
                <a:lnTo>
                  <a:pt x="799846" y="420077"/>
                </a:lnTo>
                <a:lnTo>
                  <a:pt x="789178" y="448881"/>
                </a:lnTo>
                <a:lnTo>
                  <a:pt x="779919" y="478612"/>
                </a:lnTo>
                <a:lnTo>
                  <a:pt x="652818" y="542036"/>
                </a:lnTo>
                <a:lnTo>
                  <a:pt x="652818" y="686193"/>
                </a:lnTo>
                <a:lnTo>
                  <a:pt x="779919" y="749630"/>
                </a:lnTo>
                <a:lnTo>
                  <a:pt x="789178" y="779360"/>
                </a:lnTo>
                <a:lnTo>
                  <a:pt x="799782" y="808012"/>
                </a:lnTo>
                <a:lnTo>
                  <a:pt x="812012" y="835583"/>
                </a:lnTo>
                <a:lnTo>
                  <a:pt x="826135" y="862076"/>
                </a:lnTo>
                <a:lnTo>
                  <a:pt x="779919" y="997585"/>
                </a:lnTo>
                <a:lnTo>
                  <a:pt x="881024" y="1098486"/>
                </a:lnTo>
                <a:lnTo>
                  <a:pt x="1016787" y="1052360"/>
                </a:lnTo>
                <a:lnTo>
                  <a:pt x="1043330" y="1066457"/>
                </a:lnTo>
                <a:lnTo>
                  <a:pt x="1070952" y="1078674"/>
                </a:lnTo>
                <a:lnTo>
                  <a:pt x="1099654" y="1089253"/>
                </a:lnTo>
                <a:lnTo>
                  <a:pt x="1129436" y="1098486"/>
                </a:lnTo>
                <a:lnTo>
                  <a:pt x="1192987" y="1225346"/>
                </a:lnTo>
                <a:lnTo>
                  <a:pt x="1337424" y="1225346"/>
                </a:lnTo>
                <a:lnTo>
                  <a:pt x="1400962" y="1098486"/>
                </a:lnTo>
                <a:lnTo>
                  <a:pt x="1430756" y="1089253"/>
                </a:lnTo>
                <a:lnTo>
                  <a:pt x="1459458" y="1078674"/>
                </a:lnTo>
                <a:lnTo>
                  <a:pt x="1487081" y="1066457"/>
                </a:lnTo>
                <a:lnTo>
                  <a:pt x="1513624" y="1052360"/>
                </a:lnTo>
                <a:lnTo>
                  <a:pt x="1649387" y="1098486"/>
                </a:lnTo>
                <a:lnTo>
                  <a:pt x="1696923" y="1052360"/>
                </a:lnTo>
                <a:lnTo>
                  <a:pt x="1753374" y="997585"/>
                </a:lnTo>
                <a:lnTo>
                  <a:pt x="1707159" y="862076"/>
                </a:lnTo>
                <a:lnTo>
                  <a:pt x="1721739" y="835177"/>
                </a:lnTo>
                <a:lnTo>
                  <a:pt x="1723986" y="830351"/>
                </a:lnTo>
                <a:lnTo>
                  <a:pt x="1734959" y="806932"/>
                </a:lnTo>
                <a:lnTo>
                  <a:pt x="1746554" y="778141"/>
                </a:lnTo>
                <a:lnTo>
                  <a:pt x="1756257" y="749630"/>
                </a:lnTo>
                <a:lnTo>
                  <a:pt x="1883359" y="686193"/>
                </a:lnTo>
                <a:lnTo>
                  <a:pt x="1883359" y="542036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546" y="1149730"/>
            <a:ext cx="2053654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Questions</a:t>
            </a:r>
            <a:r>
              <a:rPr lang="en-US" sz="2500" spc="-5" dirty="0">
                <a:solidFill>
                  <a:srgbClr val="FFFFFF"/>
                </a:solidFill>
              </a:rPr>
              <a:t> (slide 145)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506666" y="1468247"/>
            <a:ext cx="1272540" cy="2753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900" b="1" dirty="0">
                <a:solidFill>
                  <a:srgbClr val="FFFFFF"/>
                </a:solidFill>
                <a:latin typeface="Georgia"/>
                <a:cs typeface="Georgia"/>
              </a:rPr>
              <a:t>?</a:t>
            </a:r>
            <a:endParaRPr sz="17900">
              <a:latin typeface="Georgia"/>
              <a:cs typeface="Georgia"/>
            </a:endParaRPr>
          </a:p>
        </p:txBody>
      </p:sp>
      <p:grpSp>
        <p:nvGrpSpPr>
          <p:cNvPr id="10" name="Group 9" descr="Talking heads">
            <a:extLst>
              <a:ext uri="{FF2B5EF4-FFF2-40B4-BE49-F238E27FC236}">
                <a16:creationId xmlns:a16="http://schemas.microsoft.com/office/drawing/2014/main" id="{06E2B263-53F9-7D4F-8637-BE12584369B9}"/>
              </a:ext>
            </a:extLst>
          </p:cNvPr>
          <p:cNvGrpSpPr/>
          <p:nvPr/>
        </p:nvGrpSpPr>
        <p:grpSpPr>
          <a:xfrm>
            <a:off x="4143082" y="561478"/>
            <a:ext cx="3355201" cy="3679572"/>
            <a:chOff x="4143082" y="561478"/>
            <a:chExt cx="3355201" cy="3679572"/>
          </a:xfrm>
        </p:grpSpPr>
        <p:sp>
          <p:nvSpPr>
            <p:cNvPr id="4" name="object 4"/>
            <p:cNvSpPr/>
            <p:nvPr/>
          </p:nvSpPr>
          <p:spPr>
            <a:xfrm>
              <a:off x="4510322" y="2435614"/>
              <a:ext cx="717550" cy="715645"/>
            </a:xfrm>
            <a:custGeom>
              <a:avLst/>
              <a:gdLst/>
              <a:ahLst/>
              <a:cxnLst/>
              <a:rect l="l" t="t" r="r" b="b"/>
              <a:pathLst>
                <a:path w="717550" h="715644">
                  <a:moveTo>
                    <a:pt x="358482" y="715622"/>
                  </a:moveTo>
                  <a:lnTo>
                    <a:pt x="309836" y="712356"/>
                  </a:lnTo>
                  <a:lnTo>
                    <a:pt x="263180" y="702841"/>
                  </a:lnTo>
                  <a:lnTo>
                    <a:pt x="218940" y="687505"/>
                  </a:lnTo>
                  <a:lnTo>
                    <a:pt x="177545" y="666772"/>
                  </a:lnTo>
                  <a:lnTo>
                    <a:pt x="139420" y="641070"/>
                  </a:lnTo>
                  <a:lnTo>
                    <a:pt x="104993" y="610825"/>
                  </a:lnTo>
                  <a:lnTo>
                    <a:pt x="74691" y="576463"/>
                  </a:lnTo>
                  <a:lnTo>
                    <a:pt x="48941" y="538409"/>
                  </a:lnTo>
                  <a:lnTo>
                    <a:pt x="28169" y="497091"/>
                  </a:lnTo>
                  <a:lnTo>
                    <a:pt x="12804" y="452935"/>
                  </a:lnTo>
                  <a:lnTo>
                    <a:pt x="3272" y="406366"/>
                  </a:lnTo>
                  <a:lnTo>
                    <a:pt x="0" y="357811"/>
                  </a:lnTo>
                  <a:lnTo>
                    <a:pt x="3272" y="309256"/>
                  </a:lnTo>
                  <a:lnTo>
                    <a:pt x="12804" y="262687"/>
                  </a:lnTo>
                  <a:lnTo>
                    <a:pt x="28169" y="218530"/>
                  </a:lnTo>
                  <a:lnTo>
                    <a:pt x="48941" y="177212"/>
                  </a:lnTo>
                  <a:lnTo>
                    <a:pt x="74691" y="139159"/>
                  </a:lnTo>
                  <a:lnTo>
                    <a:pt x="104993" y="104796"/>
                  </a:lnTo>
                  <a:lnTo>
                    <a:pt x="139420" y="74551"/>
                  </a:lnTo>
                  <a:lnTo>
                    <a:pt x="177545" y="48849"/>
                  </a:lnTo>
                  <a:lnTo>
                    <a:pt x="218940" y="28117"/>
                  </a:lnTo>
                  <a:lnTo>
                    <a:pt x="263180" y="12780"/>
                  </a:lnTo>
                  <a:lnTo>
                    <a:pt x="309836" y="3266"/>
                  </a:lnTo>
                  <a:lnTo>
                    <a:pt x="358482" y="0"/>
                  </a:lnTo>
                  <a:lnTo>
                    <a:pt x="407129" y="3266"/>
                  </a:lnTo>
                  <a:lnTo>
                    <a:pt x="453785" y="12780"/>
                  </a:lnTo>
                  <a:lnTo>
                    <a:pt x="498025" y="28117"/>
                  </a:lnTo>
                  <a:lnTo>
                    <a:pt x="539420" y="48849"/>
                  </a:lnTo>
                  <a:lnTo>
                    <a:pt x="577545" y="74551"/>
                  </a:lnTo>
                  <a:lnTo>
                    <a:pt x="611972" y="104796"/>
                  </a:lnTo>
                  <a:lnTo>
                    <a:pt x="642274" y="139159"/>
                  </a:lnTo>
                  <a:lnTo>
                    <a:pt x="668024" y="177212"/>
                  </a:lnTo>
                  <a:lnTo>
                    <a:pt x="688795" y="218530"/>
                  </a:lnTo>
                  <a:lnTo>
                    <a:pt x="704161" y="262687"/>
                  </a:lnTo>
                  <a:lnTo>
                    <a:pt x="713693" y="309256"/>
                  </a:lnTo>
                  <a:lnTo>
                    <a:pt x="716965" y="357811"/>
                  </a:lnTo>
                  <a:lnTo>
                    <a:pt x="713693" y="406366"/>
                  </a:lnTo>
                  <a:lnTo>
                    <a:pt x="704161" y="452935"/>
                  </a:lnTo>
                  <a:lnTo>
                    <a:pt x="688795" y="497091"/>
                  </a:lnTo>
                  <a:lnTo>
                    <a:pt x="668024" y="538409"/>
                  </a:lnTo>
                  <a:lnTo>
                    <a:pt x="642274" y="576463"/>
                  </a:lnTo>
                  <a:lnTo>
                    <a:pt x="611972" y="610825"/>
                  </a:lnTo>
                  <a:lnTo>
                    <a:pt x="577545" y="641070"/>
                  </a:lnTo>
                  <a:lnTo>
                    <a:pt x="539420" y="666772"/>
                  </a:lnTo>
                  <a:lnTo>
                    <a:pt x="498025" y="687505"/>
                  </a:lnTo>
                  <a:lnTo>
                    <a:pt x="453785" y="702841"/>
                  </a:lnTo>
                  <a:lnTo>
                    <a:pt x="407129" y="712356"/>
                  </a:lnTo>
                  <a:lnTo>
                    <a:pt x="358482" y="715622"/>
                  </a:lnTo>
                  <a:close/>
                </a:path>
              </a:pathLst>
            </a:custGeom>
            <a:solidFill>
              <a:srgbClr val="F1B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2077" y="2435615"/>
              <a:ext cx="717550" cy="715645"/>
            </a:xfrm>
            <a:custGeom>
              <a:avLst/>
              <a:gdLst/>
              <a:ahLst/>
              <a:cxnLst/>
              <a:rect l="l" t="t" r="r" b="b"/>
              <a:pathLst>
                <a:path w="717550" h="715644">
                  <a:moveTo>
                    <a:pt x="358482" y="715622"/>
                  </a:moveTo>
                  <a:lnTo>
                    <a:pt x="309836" y="712356"/>
                  </a:lnTo>
                  <a:lnTo>
                    <a:pt x="263180" y="702841"/>
                  </a:lnTo>
                  <a:lnTo>
                    <a:pt x="218940" y="687505"/>
                  </a:lnTo>
                  <a:lnTo>
                    <a:pt x="177545" y="666772"/>
                  </a:lnTo>
                  <a:lnTo>
                    <a:pt x="139420" y="641070"/>
                  </a:lnTo>
                  <a:lnTo>
                    <a:pt x="104993" y="610825"/>
                  </a:lnTo>
                  <a:lnTo>
                    <a:pt x="74691" y="576463"/>
                  </a:lnTo>
                  <a:lnTo>
                    <a:pt x="48941" y="538409"/>
                  </a:lnTo>
                  <a:lnTo>
                    <a:pt x="28169" y="497091"/>
                  </a:lnTo>
                  <a:lnTo>
                    <a:pt x="12804" y="452935"/>
                  </a:lnTo>
                  <a:lnTo>
                    <a:pt x="3272" y="406366"/>
                  </a:lnTo>
                  <a:lnTo>
                    <a:pt x="0" y="357811"/>
                  </a:lnTo>
                  <a:lnTo>
                    <a:pt x="3272" y="309256"/>
                  </a:lnTo>
                  <a:lnTo>
                    <a:pt x="12804" y="262687"/>
                  </a:lnTo>
                  <a:lnTo>
                    <a:pt x="28169" y="218530"/>
                  </a:lnTo>
                  <a:lnTo>
                    <a:pt x="48941" y="177212"/>
                  </a:lnTo>
                  <a:lnTo>
                    <a:pt x="74691" y="139159"/>
                  </a:lnTo>
                  <a:lnTo>
                    <a:pt x="104993" y="104796"/>
                  </a:lnTo>
                  <a:lnTo>
                    <a:pt x="139420" y="74551"/>
                  </a:lnTo>
                  <a:lnTo>
                    <a:pt x="177545" y="48849"/>
                  </a:lnTo>
                  <a:lnTo>
                    <a:pt x="218940" y="28117"/>
                  </a:lnTo>
                  <a:lnTo>
                    <a:pt x="263180" y="12780"/>
                  </a:lnTo>
                  <a:lnTo>
                    <a:pt x="309836" y="3266"/>
                  </a:lnTo>
                  <a:lnTo>
                    <a:pt x="358482" y="0"/>
                  </a:lnTo>
                  <a:lnTo>
                    <a:pt x="407129" y="3266"/>
                  </a:lnTo>
                  <a:lnTo>
                    <a:pt x="453785" y="12780"/>
                  </a:lnTo>
                  <a:lnTo>
                    <a:pt x="498025" y="28117"/>
                  </a:lnTo>
                  <a:lnTo>
                    <a:pt x="539420" y="48849"/>
                  </a:lnTo>
                  <a:lnTo>
                    <a:pt x="577545" y="74551"/>
                  </a:lnTo>
                  <a:lnTo>
                    <a:pt x="611972" y="104796"/>
                  </a:lnTo>
                  <a:lnTo>
                    <a:pt x="642274" y="139159"/>
                  </a:lnTo>
                  <a:lnTo>
                    <a:pt x="668024" y="177212"/>
                  </a:lnTo>
                  <a:lnTo>
                    <a:pt x="688795" y="218530"/>
                  </a:lnTo>
                  <a:lnTo>
                    <a:pt x="704161" y="262687"/>
                  </a:lnTo>
                  <a:lnTo>
                    <a:pt x="713693" y="309256"/>
                  </a:lnTo>
                  <a:lnTo>
                    <a:pt x="716965" y="357811"/>
                  </a:lnTo>
                  <a:lnTo>
                    <a:pt x="713693" y="406366"/>
                  </a:lnTo>
                  <a:lnTo>
                    <a:pt x="704161" y="452935"/>
                  </a:lnTo>
                  <a:lnTo>
                    <a:pt x="688795" y="497091"/>
                  </a:lnTo>
                  <a:lnTo>
                    <a:pt x="668024" y="538409"/>
                  </a:lnTo>
                  <a:lnTo>
                    <a:pt x="642274" y="576463"/>
                  </a:lnTo>
                  <a:lnTo>
                    <a:pt x="611972" y="610825"/>
                  </a:lnTo>
                  <a:lnTo>
                    <a:pt x="577545" y="641070"/>
                  </a:lnTo>
                  <a:lnTo>
                    <a:pt x="539420" y="666772"/>
                  </a:lnTo>
                  <a:lnTo>
                    <a:pt x="498025" y="687505"/>
                  </a:lnTo>
                  <a:lnTo>
                    <a:pt x="453785" y="702841"/>
                  </a:lnTo>
                  <a:lnTo>
                    <a:pt x="407129" y="712356"/>
                  </a:lnTo>
                  <a:lnTo>
                    <a:pt x="358482" y="715622"/>
                  </a:lnTo>
                  <a:close/>
                </a:path>
              </a:pathLst>
            </a:custGeom>
            <a:solidFill>
              <a:srgbClr val="F1B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51833" y="2713875"/>
              <a:ext cx="3346450" cy="1527175"/>
            </a:xfrm>
            <a:custGeom>
              <a:avLst/>
              <a:gdLst/>
              <a:ahLst/>
              <a:cxnLst/>
              <a:rect l="l" t="t" r="r" b="b"/>
              <a:pathLst>
                <a:path w="3346450" h="1527175">
                  <a:moveTo>
                    <a:pt x="1298003" y="715149"/>
                  </a:moveTo>
                  <a:lnTo>
                    <a:pt x="1238910" y="671563"/>
                  </a:lnTo>
                  <a:lnTo>
                    <a:pt x="1195298" y="648957"/>
                  </a:lnTo>
                  <a:lnTo>
                    <a:pt x="1150658" y="628497"/>
                  </a:lnTo>
                  <a:lnTo>
                    <a:pt x="1105077" y="610235"/>
                  </a:lnTo>
                  <a:lnTo>
                    <a:pt x="1058633" y="594194"/>
                  </a:lnTo>
                  <a:lnTo>
                    <a:pt x="963510" y="566331"/>
                  </a:lnTo>
                  <a:lnTo>
                    <a:pt x="915009" y="554799"/>
                  </a:lnTo>
                  <a:lnTo>
                    <a:pt x="866000" y="545833"/>
                  </a:lnTo>
                  <a:lnTo>
                    <a:pt x="816584" y="539432"/>
                  </a:lnTo>
                  <a:lnTo>
                    <a:pt x="766876" y="535622"/>
                  </a:lnTo>
                  <a:lnTo>
                    <a:pt x="716965" y="534416"/>
                  </a:lnTo>
                  <a:lnTo>
                    <a:pt x="667105" y="536790"/>
                  </a:lnTo>
                  <a:lnTo>
                    <a:pt x="617435" y="541299"/>
                  </a:lnTo>
                  <a:lnTo>
                    <a:pt x="568032" y="547916"/>
                  </a:lnTo>
                  <a:lnTo>
                    <a:pt x="518947" y="556653"/>
                  </a:lnTo>
                  <a:lnTo>
                    <a:pt x="470268" y="567486"/>
                  </a:lnTo>
                  <a:lnTo>
                    <a:pt x="374611" y="592797"/>
                  </a:lnTo>
                  <a:lnTo>
                    <a:pt x="327990" y="607707"/>
                  </a:lnTo>
                  <a:lnTo>
                    <a:pt x="282321" y="625081"/>
                  </a:lnTo>
                  <a:lnTo>
                    <a:pt x="237667" y="644867"/>
                  </a:lnTo>
                  <a:lnTo>
                    <a:pt x="194170" y="667042"/>
                  </a:lnTo>
                  <a:lnTo>
                    <a:pt x="151892" y="691540"/>
                  </a:lnTo>
                  <a:lnTo>
                    <a:pt x="110934" y="718324"/>
                  </a:lnTo>
                  <a:lnTo>
                    <a:pt x="71424" y="747344"/>
                  </a:lnTo>
                  <a:lnTo>
                    <a:pt x="40652" y="775792"/>
                  </a:lnTo>
                  <a:lnTo>
                    <a:pt x="17945" y="810285"/>
                  </a:lnTo>
                  <a:lnTo>
                    <a:pt x="4127" y="849185"/>
                  </a:lnTo>
                  <a:lnTo>
                    <a:pt x="0" y="890841"/>
                  </a:lnTo>
                  <a:lnTo>
                    <a:pt x="0" y="1250950"/>
                  </a:lnTo>
                  <a:lnTo>
                    <a:pt x="794842" y="1250950"/>
                  </a:lnTo>
                  <a:lnTo>
                    <a:pt x="794842" y="1169085"/>
                  </a:lnTo>
                  <a:lnTo>
                    <a:pt x="798385" y="1116533"/>
                  </a:lnTo>
                  <a:lnTo>
                    <a:pt x="810056" y="1065834"/>
                  </a:lnTo>
                  <a:lnTo>
                    <a:pt x="829437" y="1017879"/>
                  </a:lnTo>
                  <a:lnTo>
                    <a:pt x="856068" y="973518"/>
                  </a:lnTo>
                  <a:lnTo>
                    <a:pt x="889533" y="933640"/>
                  </a:lnTo>
                  <a:lnTo>
                    <a:pt x="929386" y="899121"/>
                  </a:lnTo>
                  <a:lnTo>
                    <a:pt x="971067" y="868121"/>
                  </a:lnTo>
                  <a:lnTo>
                    <a:pt x="1014183" y="839330"/>
                  </a:lnTo>
                  <a:lnTo>
                    <a:pt x="1058646" y="812774"/>
                  </a:lnTo>
                  <a:lnTo>
                    <a:pt x="1104366" y="788504"/>
                  </a:lnTo>
                  <a:lnTo>
                    <a:pt x="1151242" y="766572"/>
                  </a:lnTo>
                  <a:lnTo>
                    <a:pt x="1199210" y="747001"/>
                  </a:lnTo>
                  <a:lnTo>
                    <a:pt x="1248156" y="729856"/>
                  </a:lnTo>
                  <a:lnTo>
                    <a:pt x="1298003" y="715149"/>
                  </a:lnTo>
                  <a:close/>
                </a:path>
                <a:path w="3346450" h="1527175">
                  <a:moveTo>
                    <a:pt x="2031555" y="357809"/>
                  </a:moveTo>
                  <a:lnTo>
                    <a:pt x="2028278" y="309245"/>
                  </a:lnTo>
                  <a:lnTo>
                    <a:pt x="2018753" y="262686"/>
                  </a:lnTo>
                  <a:lnTo>
                    <a:pt x="2003386" y="218528"/>
                  </a:lnTo>
                  <a:lnTo>
                    <a:pt x="1982609" y="177203"/>
                  </a:lnTo>
                  <a:lnTo>
                    <a:pt x="1956866" y="139153"/>
                  </a:lnTo>
                  <a:lnTo>
                    <a:pt x="1926564" y="104787"/>
                  </a:lnTo>
                  <a:lnTo>
                    <a:pt x="1892134" y="74549"/>
                  </a:lnTo>
                  <a:lnTo>
                    <a:pt x="1854009" y="48844"/>
                  </a:lnTo>
                  <a:lnTo>
                    <a:pt x="1812620" y="28105"/>
                  </a:lnTo>
                  <a:lnTo>
                    <a:pt x="1768373" y="12776"/>
                  </a:lnTo>
                  <a:lnTo>
                    <a:pt x="1721713" y="3263"/>
                  </a:lnTo>
                  <a:lnTo>
                    <a:pt x="1673072" y="0"/>
                  </a:lnTo>
                  <a:lnTo>
                    <a:pt x="1624431" y="3263"/>
                  </a:lnTo>
                  <a:lnTo>
                    <a:pt x="1577771" y="12776"/>
                  </a:lnTo>
                  <a:lnTo>
                    <a:pt x="1533525" y="28105"/>
                  </a:lnTo>
                  <a:lnTo>
                    <a:pt x="1492135" y="48844"/>
                  </a:lnTo>
                  <a:lnTo>
                    <a:pt x="1454010" y="74549"/>
                  </a:lnTo>
                  <a:lnTo>
                    <a:pt x="1419580" y="104787"/>
                  </a:lnTo>
                  <a:lnTo>
                    <a:pt x="1389278" y="139153"/>
                  </a:lnTo>
                  <a:lnTo>
                    <a:pt x="1363535" y="177203"/>
                  </a:lnTo>
                  <a:lnTo>
                    <a:pt x="1342758" y="218528"/>
                  </a:lnTo>
                  <a:lnTo>
                    <a:pt x="1327391" y="262686"/>
                  </a:lnTo>
                  <a:lnTo>
                    <a:pt x="1317866" y="309245"/>
                  </a:lnTo>
                  <a:lnTo>
                    <a:pt x="1314589" y="357809"/>
                  </a:lnTo>
                  <a:lnTo>
                    <a:pt x="1317866" y="406361"/>
                  </a:lnTo>
                  <a:lnTo>
                    <a:pt x="1327391" y="452932"/>
                  </a:lnTo>
                  <a:lnTo>
                    <a:pt x="1342758" y="497090"/>
                  </a:lnTo>
                  <a:lnTo>
                    <a:pt x="1363535" y="538403"/>
                  </a:lnTo>
                  <a:lnTo>
                    <a:pt x="1389278" y="576453"/>
                  </a:lnTo>
                  <a:lnTo>
                    <a:pt x="1419580" y="610819"/>
                  </a:lnTo>
                  <a:lnTo>
                    <a:pt x="1454010" y="641070"/>
                  </a:lnTo>
                  <a:lnTo>
                    <a:pt x="1492135" y="666762"/>
                  </a:lnTo>
                  <a:lnTo>
                    <a:pt x="1533525" y="687501"/>
                  </a:lnTo>
                  <a:lnTo>
                    <a:pt x="1577771" y="702830"/>
                  </a:lnTo>
                  <a:lnTo>
                    <a:pt x="1624431" y="712355"/>
                  </a:lnTo>
                  <a:lnTo>
                    <a:pt x="1673072" y="715619"/>
                  </a:lnTo>
                  <a:lnTo>
                    <a:pt x="1721713" y="712355"/>
                  </a:lnTo>
                  <a:lnTo>
                    <a:pt x="1768373" y="702830"/>
                  </a:lnTo>
                  <a:lnTo>
                    <a:pt x="1812620" y="687501"/>
                  </a:lnTo>
                  <a:lnTo>
                    <a:pt x="1854009" y="666762"/>
                  </a:lnTo>
                  <a:lnTo>
                    <a:pt x="1892134" y="641070"/>
                  </a:lnTo>
                  <a:lnTo>
                    <a:pt x="1926564" y="610819"/>
                  </a:lnTo>
                  <a:lnTo>
                    <a:pt x="1956866" y="576453"/>
                  </a:lnTo>
                  <a:lnTo>
                    <a:pt x="1982609" y="538403"/>
                  </a:lnTo>
                  <a:lnTo>
                    <a:pt x="2003386" y="497090"/>
                  </a:lnTo>
                  <a:lnTo>
                    <a:pt x="2018753" y="452932"/>
                  </a:lnTo>
                  <a:lnTo>
                    <a:pt x="2028278" y="406361"/>
                  </a:lnTo>
                  <a:lnTo>
                    <a:pt x="2031555" y="357809"/>
                  </a:lnTo>
                  <a:close/>
                </a:path>
                <a:path w="3346450" h="1527175">
                  <a:moveTo>
                    <a:pt x="2390038" y="1169085"/>
                  </a:moveTo>
                  <a:lnTo>
                    <a:pt x="2385098" y="1127734"/>
                  </a:lnTo>
                  <a:lnTo>
                    <a:pt x="2370963" y="1089126"/>
                  </a:lnTo>
                  <a:lnTo>
                    <a:pt x="2348395" y="1054735"/>
                  </a:lnTo>
                  <a:lnTo>
                    <a:pt x="2318156" y="1026058"/>
                  </a:lnTo>
                  <a:lnTo>
                    <a:pt x="2277872" y="998385"/>
                  </a:lnTo>
                  <a:lnTo>
                    <a:pt x="2236444" y="972604"/>
                  </a:lnTo>
                  <a:lnTo>
                    <a:pt x="2193925" y="948715"/>
                  </a:lnTo>
                  <a:lnTo>
                    <a:pt x="2150402" y="926782"/>
                  </a:lnTo>
                  <a:lnTo>
                    <a:pt x="2105926" y="906818"/>
                  </a:lnTo>
                  <a:lnTo>
                    <a:pt x="2060575" y="888873"/>
                  </a:lnTo>
                  <a:lnTo>
                    <a:pt x="2014410" y="872947"/>
                  </a:lnTo>
                  <a:lnTo>
                    <a:pt x="1919630" y="844956"/>
                  </a:lnTo>
                  <a:lnTo>
                    <a:pt x="1871141" y="833374"/>
                  </a:lnTo>
                  <a:lnTo>
                    <a:pt x="1822145" y="824382"/>
                  </a:lnTo>
                  <a:lnTo>
                    <a:pt x="1772716" y="817994"/>
                  </a:lnTo>
                  <a:lnTo>
                    <a:pt x="1722996" y="814235"/>
                  </a:lnTo>
                  <a:lnTo>
                    <a:pt x="1673072" y="813117"/>
                  </a:lnTo>
                  <a:lnTo>
                    <a:pt x="1623199" y="815403"/>
                  </a:lnTo>
                  <a:lnTo>
                    <a:pt x="1573517" y="819848"/>
                  </a:lnTo>
                  <a:lnTo>
                    <a:pt x="1524101" y="826452"/>
                  </a:lnTo>
                  <a:lnTo>
                    <a:pt x="1475028" y="835202"/>
                  </a:lnTo>
                  <a:lnTo>
                    <a:pt x="1426362" y="846099"/>
                  </a:lnTo>
                  <a:lnTo>
                    <a:pt x="1330693" y="871448"/>
                  </a:lnTo>
                  <a:lnTo>
                    <a:pt x="1284046" y="886307"/>
                  </a:lnTo>
                  <a:lnTo>
                    <a:pt x="1238364" y="903655"/>
                  </a:lnTo>
                  <a:lnTo>
                    <a:pt x="1193711" y="923442"/>
                  </a:lnTo>
                  <a:lnTo>
                    <a:pt x="1150200" y="945616"/>
                  </a:lnTo>
                  <a:lnTo>
                    <a:pt x="1107948" y="970140"/>
                  </a:lnTo>
                  <a:lnTo>
                    <a:pt x="1067015" y="996975"/>
                  </a:lnTo>
                  <a:lnTo>
                    <a:pt x="1027531" y="1026058"/>
                  </a:lnTo>
                  <a:lnTo>
                    <a:pt x="996518" y="1054227"/>
                  </a:lnTo>
                  <a:lnTo>
                    <a:pt x="973632" y="1088580"/>
                  </a:lnTo>
                  <a:lnTo>
                    <a:pt x="959726" y="1127429"/>
                  </a:lnTo>
                  <a:lnTo>
                    <a:pt x="955649" y="1169085"/>
                  </a:lnTo>
                  <a:lnTo>
                    <a:pt x="955649" y="1526895"/>
                  </a:lnTo>
                  <a:lnTo>
                    <a:pt x="2390038" y="1526895"/>
                  </a:lnTo>
                  <a:lnTo>
                    <a:pt x="2390038" y="1169085"/>
                  </a:lnTo>
                  <a:close/>
                </a:path>
                <a:path w="3346450" h="1527175">
                  <a:moveTo>
                    <a:pt x="3346145" y="890841"/>
                  </a:moveTo>
                  <a:lnTo>
                    <a:pt x="3340912" y="849503"/>
                  </a:lnTo>
                  <a:lnTo>
                    <a:pt x="3326714" y="810856"/>
                  </a:lnTo>
                  <a:lnTo>
                    <a:pt x="3304260" y="776325"/>
                  </a:lnTo>
                  <a:lnTo>
                    <a:pt x="3274263" y="747344"/>
                  </a:lnTo>
                  <a:lnTo>
                    <a:pt x="3233902" y="719785"/>
                  </a:lnTo>
                  <a:lnTo>
                    <a:pt x="3192424" y="694080"/>
                  </a:lnTo>
                  <a:lnTo>
                    <a:pt x="3149879" y="670255"/>
                  </a:lnTo>
                  <a:lnTo>
                    <a:pt x="3106356" y="648335"/>
                  </a:lnTo>
                  <a:lnTo>
                    <a:pt x="3061893" y="628357"/>
                  </a:lnTo>
                  <a:lnTo>
                    <a:pt x="3016580" y="610362"/>
                  </a:lnTo>
                  <a:lnTo>
                    <a:pt x="2970466" y="594360"/>
                  </a:lnTo>
                  <a:lnTo>
                    <a:pt x="2875661" y="566254"/>
                  </a:lnTo>
                  <a:lnTo>
                    <a:pt x="2827083" y="554685"/>
                  </a:lnTo>
                  <a:lnTo>
                    <a:pt x="2777998" y="545693"/>
                  </a:lnTo>
                  <a:lnTo>
                    <a:pt x="2728506" y="539318"/>
                  </a:lnTo>
                  <a:lnTo>
                    <a:pt x="2678722" y="535546"/>
                  </a:lnTo>
                  <a:lnTo>
                    <a:pt x="2628722" y="534416"/>
                  </a:lnTo>
                  <a:lnTo>
                    <a:pt x="2578938" y="536790"/>
                  </a:lnTo>
                  <a:lnTo>
                    <a:pt x="2529344" y="541299"/>
                  </a:lnTo>
                  <a:lnTo>
                    <a:pt x="2480018" y="547916"/>
                  </a:lnTo>
                  <a:lnTo>
                    <a:pt x="2431021" y="556653"/>
                  </a:lnTo>
                  <a:lnTo>
                    <a:pt x="2382418" y="567486"/>
                  </a:lnTo>
                  <a:lnTo>
                    <a:pt x="2288692" y="592721"/>
                  </a:lnTo>
                  <a:lnTo>
                    <a:pt x="2243798" y="607174"/>
                  </a:lnTo>
                  <a:lnTo>
                    <a:pt x="2199652" y="623735"/>
                  </a:lnTo>
                  <a:lnTo>
                    <a:pt x="2156358" y="642366"/>
                  </a:lnTo>
                  <a:lnTo>
                    <a:pt x="2113978" y="663028"/>
                  </a:lnTo>
                  <a:lnTo>
                    <a:pt x="2072563" y="685723"/>
                  </a:lnTo>
                  <a:lnTo>
                    <a:pt x="2046300" y="715619"/>
                  </a:lnTo>
                  <a:lnTo>
                    <a:pt x="2094547" y="731697"/>
                  </a:lnTo>
                  <a:lnTo>
                    <a:pt x="2142058" y="749642"/>
                  </a:lnTo>
                  <a:lnTo>
                    <a:pt x="2188794" y="769429"/>
                  </a:lnTo>
                  <a:lnTo>
                    <a:pt x="2234704" y="791019"/>
                  </a:lnTo>
                  <a:lnTo>
                    <a:pt x="2279713" y="814400"/>
                  </a:lnTo>
                  <a:lnTo>
                    <a:pt x="2323795" y="839533"/>
                  </a:lnTo>
                  <a:lnTo>
                    <a:pt x="2366886" y="866406"/>
                  </a:lnTo>
                  <a:lnTo>
                    <a:pt x="2414917" y="899121"/>
                  </a:lnTo>
                  <a:lnTo>
                    <a:pt x="2457907" y="938403"/>
                  </a:lnTo>
                  <a:lnTo>
                    <a:pt x="2489797" y="977938"/>
                  </a:lnTo>
                  <a:lnTo>
                    <a:pt x="2515273" y="1021549"/>
                  </a:lnTo>
                  <a:lnTo>
                    <a:pt x="2533967" y="1068476"/>
                  </a:lnTo>
                  <a:lnTo>
                    <a:pt x="2545499" y="1117917"/>
                  </a:lnTo>
                  <a:lnTo>
                    <a:pt x="2549461" y="1169085"/>
                  </a:lnTo>
                  <a:lnTo>
                    <a:pt x="2549461" y="1250950"/>
                  </a:lnTo>
                  <a:lnTo>
                    <a:pt x="3346145" y="1250950"/>
                  </a:lnTo>
                  <a:lnTo>
                    <a:pt x="3346145" y="890841"/>
                  </a:lnTo>
                  <a:close/>
                </a:path>
              </a:pathLst>
            </a:custGeom>
            <a:solidFill>
              <a:srgbClr val="F1B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43082" y="561478"/>
              <a:ext cx="3352165" cy="1656080"/>
            </a:xfrm>
            <a:custGeom>
              <a:avLst/>
              <a:gdLst/>
              <a:ahLst/>
              <a:cxnLst/>
              <a:rect l="l" t="t" r="r" b="b"/>
              <a:pathLst>
                <a:path w="3352165" h="1656080">
                  <a:moveTo>
                    <a:pt x="3167828" y="1379734"/>
                  </a:moveTo>
                  <a:lnTo>
                    <a:pt x="184309" y="1379734"/>
                  </a:lnTo>
                  <a:lnTo>
                    <a:pt x="135315" y="1373162"/>
                  </a:lnTo>
                  <a:lnTo>
                    <a:pt x="91288" y="1354616"/>
                  </a:lnTo>
                  <a:lnTo>
                    <a:pt x="53985" y="1325850"/>
                  </a:lnTo>
                  <a:lnTo>
                    <a:pt x="25165" y="1288617"/>
                  </a:lnTo>
                  <a:lnTo>
                    <a:pt x="6584" y="1244672"/>
                  </a:lnTo>
                  <a:lnTo>
                    <a:pt x="0" y="1195769"/>
                  </a:lnTo>
                  <a:lnTo>
                    <a:pt x="0" y="183964"/>
                  </a:lnTo>
                  <a:lnTo>
                    <a:pt x="6584" y="135061"/>
                  </a:lnTo>
                  <a:lnTo>
                    <a:pt x="25165" y="91116"/>
                  </a:lnTo>
                  <a:lnTo>
                    <a:pt x="53985" y="53884"/>
                  </a:lnTo>
                  <a:lnTo>
                    <a:pt x="91288" y="25117"/>
                  </a:lnTo>
                  <a:lnTo>
                    <a:pt x="135315" y="6571"/>
                  </a:lnTo>
                  <a:lnTo>
                    <a:pt x="184309" y="0"/>
                  </a:lnTo>
                  <a:lnTo>
                    <a:pt x="3167828" y="0"/>
                  </a:lnTo>
                  <a:lnTo>
                    <a:pt x="3216822" y="6571"/>
                  </a:lnTo>
                  <a:lnTo>
                    <a:pt x="3260850" y="25117"/>
                  </a:lnTo>
                  <a:lnTo>
                    <a:pt x="3298152" y="53884"/>
                  </a:lnTo>
                  <a:lnTo>
                    <a:pt x="3326972" y="91116"/>
                  </a:lnTo>
                  <a:lnTo>
                    <a:pt x="3345553" y="135061"/>
                  </a:lnTo>
                  <a:lnTo>
                    <a:pt x="3352138" y="183964"/>
                  </a:lnTo>
                  <a:lnTo>
                    <a:pt x="3352138" y="413920"/>
                  </a:lnTo>
                  <a:lnTo>
                    <a:pt x="737239" y="413920"/>
                  </a:lnTo>
                  <a:lnTo>
                    <a:pt x="737239" y="505902"/>
                  </a:lnTo>
                  <a:lnTo>
                    <a:pt x="3352138" y="505902"/>
                  </a:lnTo>
                  <a:lnTo>
                    <a:pt x="3352138" y="643876"/>
                  </a:lnTo>
                  <a:lnTo>
                    <a:pt x="460774" y="643876"/>
                  </a:lnTo>
                  <a:lnTo>
                    <a:pt x="460774" y="735858"/>
                  </a:lnTo>
                  <a:lnTo>
                    <a:pt x="3352138" y="735858"/>
                  </a:lnTo>
                  <a:lnTo>
                    <a:pt x="3352138" y="873831"/>
                  </a:lnTo>
                  <a:lnTo>
                    <a:pt x="1198014" y="873831"/>
                  </a:lnTo>
                  <a:lnTo>
                    <a:pt x="1198014" y="965814"/>
                  </a:lnTo>
                  <a:lnTo>
                    <a:pt x="3352138" y="965814"/>
                  </a:lnTo>
                  <a:lnTo>
                    <a:pt x="3352138" y="1195769"/>
                  </a:lnTo>
                  <a:lnTo>
                    <a:pt x="3345553" y="1244672"/>
                  </a:lnTo>
                  <a:lnTo>
                    <a:pt x="3326972" y="1288617"/>
                  </a:lnTo>
                  <a:lnTo>
                    <a:pt x="3298152" y="1325850"/>
                  </a:lnTo>
                  <a:lnTo>
                    <a:pt x="3260850" y="1354616"/>
                  </a:lnTo>
                  <a:lnTo>
                    <a:pt x="3216822" y="1373162"/>
                  </a:lnTo>
                  <a:lnTo>
                    <a:pt x="3167828" y="1379734"/>
                  </a:lnTo>
                  <a:close/>
                </a:path>
                <a:path w="3352165" h="1656080">
                  <a:moveTo>
                    <a:pt x="3352138" y="505902"/>
                  </a:moveTo>
                  <a:lnTo>
                    <a:pt x="2891363" y="505902"/>
                  </a:lnTo>
                  <a:lnTo>
                    <a:pt x="2891363" y="413920"/>
                  </a:lnTo>
                  <a:lnTo>
                    <a:pt x="3352138" y="413920"/>
                  </a:lnTo>
                  <a:lnTo>
                    <a:pt x="3352138" y="505902"/>
                  </a:lnTo>
                  <a:close/>
                </a:path>
                <a:path w="3352165" h="1656080">
                  <a:moveTo>
                    <a:pt x="3352138" y="735858"/>
                  </a:moveTo>
                  <a:lnTo>
                    <a:pt x="2891363" y="735858"/>
                  </a:lnTo>
                  <a:lnTo>
                    <a:pt x="2891363" y="643876"/>
                  </a:lnTo>
                  <a:lnTo>
                    <a:pt x="3352138" y="643876"/>
                  </a:lnTo>
                  <a:lnTo>
                    <a:pt x="3352138" y="735858"/>
                  </a:lnTo>
                  <a:close/>
                </a:path>
                <a:path w="3352165" h="1656080">
                  <a:moveTo>
                    <a:pt x="3352138" y="965814"/>
                  </a:moveTo>
                  <a:lnTo>
                    <a:pt x="2891363" y="965814"/>
                  </a:lnTo>
                  <a:lnTo>
                    <a:pt x="2891363" y="873831"/>
                  </a:lnTo>
                  <a:lnTo>
                    <a:pt x="3352138" y="873831"/>
                  </a:lnTo>
                  <a:lnTo>
                    <a:pt x="3352138" y="965814"/>
                  </a:lnTo>
                  <a:close/>
                </a:path>
                <a:path w="3352165" h="1656080">
                  <a:moveTo>
                    <a:pt x="921549" y="1655681"/>
                  </a:moveTo>
                  <a:lnTo>
                    <a:pt x="921549" y="1379734"/>
                  </a:lnTo>
                  <a:lnTo>
                    <a:pt x="1211838" y="1379734"/>
                  </a:lnTo>
                  <a:lnTo>
                    <a:pt x="921549" y="1655681"/>
                  </a:lnTo>
                  <a:close/>
                </a:path>
                <a:path w="3352165" h="1656080">
                  <a:moveTo>
                    <a:pt x="1704867" y="1655681"/>
                  </a:moveTo>
                  <a:lnTo>
                    <a:pt x="1538988" y="1379734"/>
                  </a:lnTo>
                  <a:lnTo>
                    <a:pt x="1884569" y="1379734"/>
                  </a:lnTo>
                  <a:lnTo>
                    <a:pt x="1704867" y="1655681"/>
                  </a:lnTo>
                  <a:close/>
                </a:path>
                <a:path w="3352165" h="1656080">
                  <a:moveTo>
                    <a:pt x="2488184" y="1655681"/>
                  </a:moveTo>
                  <a:lnTo>
                    <a:pt x="2197896" y="1379734"/>
                  </a:lnTo>
                  <a:lnTo>
                    <a:pt x="2488184" y="1379734"/>
                  </a:lnTo>
                  <a:lnTo>
                    <a:pt x="2488184" y="1655681"/>
                  </a:lnTo>
                  <a:close/>
                </a:path>
              </a:pathLst>
            </a:custGeom>
            <a:solidFill>
              <a:srgbClr val="F1B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95676" y="2424841"/>
            <a:ext cx="2853055" cy="742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00" spc="-5" dirty="0">
                <a:solidFill>
                  <a:srgbClr val="FFFFFF"/>
                </a:solidFill>
              </a:rPr>
              <a:t>Hearings</a:t>
            </a:r>
            <a:endParaRPr sz="4700" dirty="0"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26664" y="3496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224027" y="408432"/>
            <a:ext cx="1312163" cy="4326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54104" y="1130216"/>
            <a:ext cx="33655" cy="50800"/>
          </a:xfrm>
          <a:custGeom>
            <a:avLst/>
            <a:gdLst/>
            <a:ahLst/>
            <a:cxnLst/>
            <a:rect l="l" t="t" r="r" b="b"/>
            <a:pathLst>
              <a:path w="33655" h="50800">
                <a:moveTo>
                  <a:pt x="0" y="0"/>
                </a:moveTo>
                <a:lnTo>
                  <a:pt x="33515" y="0"/>
                </a:lnTo>
                <a:lnTo>
                  <a:pt x="33515" y="50700"/>
                </a:lnTo>
                <a:lnTo>
                  <a:pt x="0" y="5070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oup 8" descr="HuschBlackwell Logo">
            <a:extLst>
              <a:ext uri="{FF2B5EF4-FFF2-40B4-BE49-F238E27FC236}">
                <a16:creationId xmlns:a16="http://schemas.microsoft.com/office/drawing/2014/main" id="{B751958D-966B-3848-A9EF-3AAE38385B93}"/>
              </a:ext>
            </a:extLst>
          </p:cNvPr>
          <p:cNvGrpSpPr/>
          <p:nvPr/>
        </p:nvGrpSpPr>
        <p:grpSpPr>
          <a:xfrm>
            <a:off x="3026803" y="1126775"/>
            <a:ext cx="2317035" cy="140335"/>
            <a:chOff x="3026803" y="1126775"/>
            <a:chExt cx="2317035" cy="140335"/>
          </a:xfrm>
        </p:grpSpPr>
        <p:sp>
          <p:nvSpPr>
            <p:cNvPr id="3" name="object 3"/>
            <p:cNvSpPr/>
            <p:nvPr/>
          </p:nvSpPr>
          <p:spPr>
            <a:xfrm>
              <a:off x="3226748" y="1126775"/>
              <a:ext cx="2117090" cy="140335"/>
            </a:xfrm>
            <a:custGeom>
              <a:avLst/>
              <a:gdLst/>
              <a:ahLst/>
              <a:cxnLst/>
              <a:rect l="l" t="t" r="r" b="b"/>
              <a:pathLst>
                <a:path w="2117090" h="140334">
                  <a:moveTo>
                    <a:pt x="815561" y="135951"/>
                  </a:moveTo>
                  <a:lnTo>
                    <a:pt x="722947" y="135951"/>
                  </a:lnTo>
                  <a:lnTo>
                    <a:pt x="722947" y="3441"/>
                  </a:lnTo>
                  <a:lnTo>
                    <a:pt x="808995" y="3441"/>
                  </a:lnTo>
                  <a:lnTo>
                    <a:pt x="828499" y="5506"/>
                  </a:lnTo>
                  <a:lnTo>
                    <a:pt x="842430" y="11702"/>
                  </a:lnTo>
                  <a:lnTo>
                    <a:pt x="850789" y="22027"/>
                  </a:lnTo>
                  <a:lnTo>
                    <a:pt x="852447" y="30632"/>
                  </a:lnTo>
                  <a:lnTo>
                    <a:pt x="756122" y="30632"/>
                  </a:lnTo>
                  <a:lnTo>
                    <a:pt x="756122" y="56789"/>
                  </a:lnTo>
                  <a:lnTo>
                    <a:pt x="846395" y="56789"/>
                  </a:lnTo>
                  <a:lnTo>
                    <a:pt x="843369" y="60393"/>
                  </a:lnTo>
                  <a:lnTo>
                    <a:pt x="835605" y="65738"/>
                  </a:lnTo>
                  <a:lnTo>
                    <a:pt x="845637" y="70557"/>
                  </a:lnTo>
                  <a:lnTo>
                    <a:pt x="852884" y="77698"/>
                  </a:lnTo>
                  <a:lnTo>
                    <a:pt x="853896" y="79850"/>
                  </a:lnTo>
                  <a:lnTo>
                    <a:pt x="756122" y="79850"/>
                  </a:lnTo>
                  <a:lnTo>
                    <a:pt x="756122" y="108761"/>
                  </a:lnTo>
                  <a:lnTo>
                    <a:pt x="856845" y="108761"/>
                  </a:lnTo>
                  <a:lnTo>
                    <a:pt x="855897" y="113881"/>
                  </a:lnTo>
                  <a:lnTo>
                    <a:pt x="847527" y="125712"/>
                  </a:lnTo>
                  <a:lnTo>
                    <a:pt x="833974" y="133284"/>
                  </a:lnTo>
                  <a:lnTo>
                    <a:pt x="815561" y="135951"/>
                  </a:lnTo>
                  <a:close/>
                </a:path>
                <a:path w="2117090" h="140334">
                  <a:moveTo>
                    <a:pt x="846395" y="56789"/>
                  </a:moveTo>
                  <a:lnTo>
                    <a:pt x="795518" y="56789"/>
                  </a:lnTo>
                  <a:lnTo>
                    <a:pt x="805896" y="56236"/>
                  </a:lnTo>
                  <a:lnTo>
                    <a:pt x="813229" y="54165"/>
                  </a:lnTo>
                  <a:lnTo>
                    <a:pt x="817581" y="49965"/>
                  </a:lnTo>
                  <a:lnTo>
                    <a:pt x="819017" y="43022"/>
                  </a:lnTo>
                  <a:lnTo>
                    <a:pt x="817581" y="36730"/>
                  </a:lnTo>
                  <a:lnTo>
                    <a:pt x="813229" y="32955"/>
                  </a:lnTo>
                  <a:lnTo>
                    <a:pt x="805896" y="31116"/>
                  </a:lnTo>
                  <a:lnTo>
                    <a:pt x="795518" y="30632"/>
                  </a:lnTo>
                  <a:lnTo>
                    <a:pt x="852447" y="30632"/>
                  </a:lnTo>
                  <a:lnTo>
                    <a:pt x="853575" y="36483"/>
                  </a:lnTo>
                  <a:lnTo>
                    <a:pt x="852419" y="45700"/>
                  </a:lnTo>
                  <a:lnTo>
                    <a:pt x="848996" y="53692"/>
                  </a:lnTo>
                  <a:lnTo>
                    <a:pt x="846395" y="56789"/>
                  </a:lnTo>
                  <a:close/>
                </a:path>
                <a:path w="2117090" h="140334">
                  <a:moveTo>
                    <a:pt x="856845" y="108761"/>
                  </a:moveTo>
                  <a:lnTo>
                    <a:pt x="800701" y="108761"/>
                  </a:lnTo>
                  <a:lnTo>
                    <a:pt x="810880" y="108357"/>
                  </a:lnTo>
                  <a:lnTo>
                    <a:pt x="818110" y="106567"/>
                  </a:lnTo>
                  <a:lnTo>
                    <a:pt x="822424" y="102517"/>
                  </a:lnTo>
                  <a:lnTo>
                    <a:pt x="823855" y="95338"/>
                  </a:lnTo>
                  <a:lnTo>
                    <a:pt x="822473" y="88126"/>
                  </a:lnTo>
                  <a:lnTo>
                    <a:pt x="818240" y="83334"/>
                  </a:lnTo>
                  <a:lnTo>
                    <a:pt x="811026" y="80672"/>
                  </a:lnTo>
                  <a:lnTo>
                    <a:pt x="800701" y="79850"/>
                  </a:lnTo>
                  <a:lnTo>
                    <a:pt x="853896" y="79850"/>
                  </a:lnTo>
                  <a:lnTo>
                    <a:pt x="857279" y="87034"/>
                  </a:lnTo>
                  <a:lnTo>
                    <a:pt x="858758" y="98435"/>
                  </a:lnTo>
                  <a:lnTo>
                    <a:pt x="856845" y="108761"/>
                  </a:lnTo>
                  <a:close/>
                </a:path>
                <a:path w="2117090" h="140334">
                  <a:moveTo>
                    <a:pt x="2116659" y="135951"/>
                  </a:moveTo>
                  <a:lnTo>
                    <a:pt x="2014714" y="135951"/>
                  </a:lnTo>
                  <a:lnTo>
                    <a:pt x="2014714" y="3441"/>
                  </a:lnTo>
                  <a:lnTo>
                    <a:pt x="2047889" y="3441"/>
                  </a:lnTo>
                  <a:lnTo>
                    <a:pt x="2047889" y="108761"/>
                  </a:lnTo>
                  <a:lnTo>
                    <a:pt x="2116659" y="108761"/>
                  </a:lnTo>
                  <a:lnTo>
                    <a:pt x="2116659" y="135951"/>
                  </a:lnTo>
                  <a:close/>
                </a:path>
                <a:path w="2117090" h="140334">
                  <a:moveTo>
                    <a:pt x="1989832" y="135951"/>
                  </a:moveTo>
                  <a:lnTo>
                    <a:pt x="1887887" y="135951"/>
                  </a:lnTo>
                  <a:lnTo>
                    <a:pt x="1887887" y="3441"/>
                  </a:lnTo>
                  <a:lnTo>
                    <a:pt x="1921408" y="3441"/>
                  </a:lnTo>
                  <a:lnTo>
                    <a:pt x="1921408" y="108761"/>
                  </a:lnTo>
                  <a:lnTo>
                    <a:pt x="1989832" y="108761"/>
                  </a:lnTo>
                  <a:lnTo>
                    <a:pt x="1989832" y="135951"/>
                  </a:lnTo>
                  <a:close/>
                </a:path>
                <a:path w="2117090" h="140334">
                  <a:moveTo>
                    <a:pt x="1852293" y="135951"/>
                  </a:moveTo>
                  <a:lnTo>
                    <a:pt x="1734105" y="135951"/>
                  </a:lnTo>
                  <a:lnTo>
                    <a:pt x="1734105" y="3441"/>
                  </a:lnTo>
                  <a:lnTo>
                    <a:pt x="1852293" y="3441"/>
                  </a:lnTo>
                  <a:lnTo>
                    <a:pt x="1852293" y="30632"/>
                  </a:lnTo>
                  <a:lnTo>
                    <a:pt x="1767626" y="30632"/>
                  </a:lnTo>
                  <a:lnTo>
                    <a:pt x="1767626" y="52659"/>
                  </a:lnTo>
                  <a:lnTo>
                    <a:pt x="1843307" y="52659"/>
                  </a:lnTo>
                  <a:lnTo>
                    <a:pt x="1843307" y="79850"/>
                  </a:lnTo>
                  <a:lnTo>
                    <a:pt x="1767626" y="79850"/>
                  </a:lnTo>
                  <a:lnTo>
                    <a:pt x="1767626" y="108761"/>
                  </a:lnTo>
                  <a:lnTo>
                    <a:pt x="1852293" y="108761"/>
                  </a:lnTo>
                  <a:lnTo>
                    <a:pt x="1852293" y="135951"/>
                  </a:lnTo>
                  <a:close/>
                </a:path>
                <a:path w="2117090" h="140334">
                  <a:moveTo>
                    <a:pt x="1570302" y="135951"/>
                  </a:moveTo>
                  <a:lnTo>
                    <a:pt x="1537472" y="135951"/>
                  </a:lnTo>
                  <a:lnTo>
                    <a:pt x="1495312" y="3441"/>
                  </a:lnTo>
                  <a:lnTo>
                    <a:pt x="1529869" y="3441"/>
                  </a:lnTo>
                  <a:lnTo>
                    <a:pt x="1556478" y="92928"/>
                  </a:lnTo>
                  <a:lnTo>
                    <a:pt x="1585267" y="92928"/>
                  </a:lnTo>
                  <a:lnTo>
                    <a:pt x="1570302" y="135951"/>
                  </a:lnTo>
                  <a:close/>
                </a:path>
                <a:path w="2117090" h="140334">
                  <a:moveTo>
                    <a:pt x="1585267" y="92928"/>
                  </a:moveTo>
                  <a:lnTo>
                    <a:pt x="1556478" y="92928"/>
                  </a:lnTo>
                  <a:lnTo>
                    <a:pt x="1587581" y="3441"/>
                  </a:lnTo>
                  <a:lnTo>
                    <a:pt x="1620410" y="3441"/>
                  </a:lnTo>
                  <a:lnTo>
                    <a:pt x="1632692" y="39580"/>
                  </a:lnTo>
                  <a:lnTo>
                    <a:pt x="1603823" y="39580"/>
                  </a:lnTo>
                  <a:lnTo>
                    <a:pt x="1585267" y="92928"/>
                  </a:lnTo>
                  <a:close/>
                </a:path>
                <a:path w="2117090" h="140334">
                  <a:moveTo>
                    <a:pt x="1683507" y="92928"/>
                  </a:moveTo>
                  <a:lnTo>
                    <a:pt x="1650821" y="92928"/>
                  </a:lnTo>
                  <a:lnTo>
                    <a:pt x="1677776" y="3441"/>
                  </a:lnTo>
                  <a:lnTo>
                    <a:pt x="1712679" y="3441"/>
                  </a:lnTo>
                  <a:lnTo>
                    <a:pt x="1683507" y="92928"/>
                  </a:lnTo>
                  <a:close/>
                </a:path>
                <a:path w="2117090" h="140334">
                  <a:moveTo>
                    <a:pt x="1669482" y="135951"/>
                  </a:moveTo>
                  <a:lnTo>
                    <a:pt x="1635616" y="135951"/>
                  </a:lnTo>
                  <a:lnTo>
                    <a:pt x="1603823" y="39580"/>
                  </a:lnTo>
                  <a:lnTo>
                    <a:pt x="1632692" y="39580"/>
                  </a:lnTo>
                  <a:lnTo>
                    <a:pt x="1650821" y="92928"/>
                  </a:lnTo>
                  <a:lnTo>
                    <a:pt x="1683507" y="92928"/>
                  </a:lnTo>
                  <a:lnTo>
                    <a:pt x="1669482" y="135951"/>
                  </a:lnTo>
                  <a:close/>
                </a:path>
                <a:path w="2117090" h="140334">
                  <a:moveTo>
                    <a:pt x="1384727" y="135951"/>
                  </a:moveTo>
                  <a:lnTo>
                    <a:pt x="1351551" y="135951"/>
                  </a:lnTo>
                  <a:lnTo>
                    <a:pt x="1351551" y="3441"/>
                  </a:lnTo>
                  <a:lnTo>
                    <a:pt x="1384727" y="3441"/>
                  </a:lnTo>
                  <a:lnTo>
                    <a:pt x="1384727" y="54380"/>
                  </a:lnTo>
                  <a:lnTo>
                    <a:pt x="1425938" y="54380"/>
                  </a:lnTo>
                  <a:lnTo>
                    <a:pt x="1425159" y="55069"/>
                  </a:lnTo>
                  <a:lnTo>
                    <a:pt x="1441644" y="75375"/>
                  </a:lnTo>
                  <a:lnTo>
                    <a:pt x="1401660" y="75375"/>
                  </a:lnTo>
                  <a:lnTo>
                    <a:pt x="1384727" y="90175"/>
                  </a:lnTo>
                  <a:lnTo>
                    <a:pt x="1384727" y="135951"/>
                  </a:lnTo>
                  <a:close/>
                </a:path>
                <a:path w="2117090" h="140334">
                  <a:moveTo>
                    <a:pt x="1425938" y="54380"/>
                  </a:moveTo>
                  <a:lnTo>
                    <a:pt x="1384727" y="54380"/>
                  </a:lnTo>
                  <a:lnTo>
                    <a:pt x="1440710" y="3441"/>
                  </a:lnTo>
                  <a:lnTo>
                    <a:pt x="1483562" y="3441"/>
                  </a:lnTo>
                  <a:lnTo>
                    <a:pt x="1425938" y="54380"/>
                  </a:lnTo>
                  <a:close/>
                </a:path>
                <a:path w="2117090" h="140334">
                  <a:moveTo>
                    <a:pt x="1490819" y="135951"/>
                  </a:moveTo>
                  <a:lnTo>
                    <a:pt x="1450041" y="135951"/>
                  </a:lnTo>
                  <a:lnTo>
                    <a:pt x="1401660" y="75375"/>
                  </a:lnTo>
                  <a:lnTo>
                    <a:pt x="1441644" y="75375"/>
                  </a:lnTo>
                  <a:lnTo>
                    <a:pt x="1490819" y="135951"/>
                  </a:lnTo>
                  <a:close/>
                </a:path>
                <a:path w="2117090" h="140334">
                  <a:moveTo>
                    <a:pt x="1247878" y="139737"/>
                  </a:moveTo>
                  <a:lnTo>
                    <a:pt x="1214703" y="134725"/>
                  </a:lnTo>
                  <a:lnTo>
                    <a:pt x="1189562" y="120549"/>
                  </a:lnTo>
                  <a:lnTo>
                    <a:pt x="1173622" y="98500"/>
                  </a:lnTo>
                  <a:lnTo>
                    <a:pt x="1168050" y="69868"/>
                  </a:lnTo>
                  <a:lnTo>
                    <a:pt x="1173622" y="41237"/>
                  </a:lnTo>
                  <a:lnTo>
                    <a:pt x="1189562" y="19188"/>
                  </a:lnTo>
                  <a:lnTo>
                    <a:pt x="1214703" y="5012"/>
                  </a:lnTo>
                  <a:lnTo>
                    <a:pt x="1247878" y="0"/>
                  </a:lnTo>
                  <a:lnTo>
                    <a:pt x="1277836" y="3909"/>
                  </a:lnTo>
                  <a:lnTo>
                    <a:pt x="1301184" y="14756"/>
                  </a:lnTo>
                  <a:lnTo>
                    <a:pt x="1313044" y="27190"/>
                  </a:lnTo>
                  <a:lnTo>
                    <a:pt x="1247878" y="27190"/>
                  </a:lnTo>
                  <a:lnTo>
                    <a:pt x="1229903" y="30132"/>
                  </a:lnTo>
                  <a:lnTo>
                    <a:pt x="1216301" y="38591"/>
                  </a:lnTo>
                  <a:lnTo>
                    <a:pt x="1207689" y="52019"/>
                  </a:lnTo>
                  <a:lnTo>
                    <a:pt x="1204681" y="69868"/>
                  </a:lnTo>
                  <a:lnTo>
                    <a:pt x="1207689" y="87664"/>
                  </a:lnTo>
                  <a:lnTo>
                    <a:pt x="1216301" y="100974"/>
                  </a:lnTo>
                  <a:lnTo>
                    <a:pt x="1229903" y="109315"/>
                  </a:lnTo>
                  <a:lnTo>
                    <a:pt x="1247878" y="112203"/>
                  </a:lnTo>
                  <a:lnTo>
                    <a:pt x="1312622" y="112203"/>
                  </a:lnTo>
                  <a:lnTo>
                    <a:pt x="1301400" y="124464"/>
                  </a:lnTo>
                  <a:lnTo>
                    <a:pt x="1277895" y="135731"/>
                  </a:lnTo>
                  <a:lnTo>
                    <a:pt x="1247878" y="139737"/>
                  </a:lnTo>
                  <a:close/>
                </a:path>
                <a:path w="2117090" h="140334">
                  <a:moveTo>
                    <a:pt x="1323905" y="51971"/>
                  </a:moveTo>
                  <a:lnTo>
                    <a:pt x="1287620" y="51971"/>
                  </a:lnTo>
                  <a:lnTo>
                    <a:pt x="1282576" y="41274"/>
                  </a:lnTo>
                  <a:lnTo>
                    <a:pt x="1274229" y="33514"/>
                  </a:lnTo>
                  <a:lnTo>
                    <a:pt x="1262641" y="28787"/>
                  </a:lnTo>
                  <a:lnTo>
                    <a:pt x="1247878" y="27190"/>
                  </a:lnTo>
                  <a:lnTo>
                    <a:pt x="1313044" y="27190"/>
                  </a:lnTo>
                  <a:lnTo>
                    <a:pt x="1316886" y="31218"/>
                  </a:lnTo>
                  <a:lnTo>
                    <a:pt x="1323905" y="51971"/>
                  </a:lnTo>
                  <a:close/>
                </a:path>
                <a:path w="2117090" h="140334">
                  <a:moveTo>
                    <a:pt x="1312622" y="112203"/>
                  </a:moveTo>
                  <a:lnTo>
                    <a:pt x="1247878" y="112203"/>
                  </a:lnTo>
                  <a:lnTo>
                    <a:pt x="1263764" y="110320"/>
                  </a:lnTo>
                  <a:lnTo>
                    <a:pt x="1275956" y="104889"/>
                  </a:lnTo>
                  <a:lnTo>
                    <a:pt x="1284131" y="96230"/>
                  </a:lnTo>
                  <a:lnTo>
                    <a:pt x="1287965" y="84668"/>
                  </a:lnTo>
                  <a:lnTo>
                    <a:pt x="1324596" y="84668"/>
                  </a:lnTo>
                  <a:lnTo>
                    <a:pt x="1317323" y="107067"/>
                  </a:lnTo>
                  <a:lnTo>
                    <a:pt x="1312622" y="112203"/>
                  </a:lnTo>
                  <a:close/>
                </a:path>
                <a:path w="2117090" h="140334">
                  <a:moveTo>
                    <a:pt x="1040532" y="135951"/>
                  </a:moveTo>
                  <a:lnTo>
                    <a:pt x="1004592" y="135951"/>
                  </a:lnTo>
                  <a:lnTo>
                    <a:pt x="1067487" y="3441"/>
                  </a:lnTo>
                  <a:lnTo>
                    <a:pt x="1099626" y="3441"/>
                  </a:lnTo>
                  <a:lnTo>
                    <a:pt x="1116433" y="40269"/>
                  </a:lnTo>
                  <a:lnTo>
                    <a:pt x="1080965" y="40269"/>
                  </a:lnTo>
                  <a:lnTo>
                    <a:pt x="1063686" y="81226"/>
                  </a:lnTo>
                  <a:lnTo>
                    <a:pt x="1135126" y="81226"/>
                  </a:lnTo>
                  <a:lnTo>
                    <a:pt x="1147378" y="108072"/>
                  </a:lnTo>
                  <a:lnTo>
                    <a:pt x="1052282" y="108072"/>
                  </a:lnTo>
                  <a:lnTo>
                    <a:pt x="1040532" y="135951"/>
                  </a:lnTo>
                  <a:close/>
                </a:path>
                <a:path w="2117090" h="140334">
                  <a:moveTo>
                    <a:pt x="1135126" y="81226"/>
                  </a:moveTo>
                  <a:lnTo>
                    <a:pt x="1098935" y="81226"/>
                  </a:lnTo>
                  <a:lnTo>
                    <a:pt x="1080965" y="40269"/>
                  </a:lnTo>
                  <a:lnTo>
                    <a:pt x="1116433" y="40269"/>
                  </a:lnTo>
                  <a:lnTo>
                    <a:pt x="1135126" y="81226"/>
                  </a:lnTo>
                  <a:close/>
                </a:path>
                <a:path w="2117090" h="140334">
                  <a:moveTo>
                    <a:pt x="1160102" y="135951"/>
                  </a:moveTo>
                  <a:lnTo>
                    <a:pt x="1123125" y="135951"/>
                  </a:lnTo>
                  <a:lnTo>
                    <a:pt x="1111030" y="108072"/>
                  </a:lnTo>
                  <a:lnTo>
                    <a:pt x="1147378" y="108072"/>
                  </a:lnTo>
                  <a:lnTo>
                    <a:pt x="1160102" y="135951"/>
                  </a:lnTo>
                  <a:close/>
                </a:path>
                <a:path w="2117090" h="140334">
                  <a:moveTo>
                    <a:pt x="991806" y="135951"/>
                  </a:moveTo>
                  <a:lnTo>
                    <a:pt x="889861" y="135951"/>
                  </a:lnTo>
                  <a:lnTo>
                    <a:pt x="889861" y="3441"/>
                  </a:lnTo>
                  <a:lnTo>
                    <a:pt x="923036" y="3441"/>
                  </a:lnTo>
                  <a:lnTo>
                    <a:pt x="923036" y="108761"/>
                  </a:lnTo>
                  <a:lnTo>
                    <a:pt x="991806" y="108761"/>
                  </a:lnTo>
                  <a:lnTo>
                    <a:pt x="991806" y="135951"/>
                  </a:lnTo>
                  <a:close/>
                </a:path>
                <a:path w="2117090" h="140334">
                  <a:moveTo>
                    <a:pt x="557761" y="135951"/>
                  </a:moveTo>
                  <a:lnTo>
                    <a:pt x="524240" y="135951"/>
                  </a:lnTo>
                  <a:lnTo>
                    <a:pt x="524240" y="3441"/>
                  </a:lnTo>
                  <a:lnTo>
                    <a:pt x="557761" y="3441"/>
                  </a:lnTo>
                  <a:lnTo>
                    <a:pt x="557761" y="53692"/>
                  </a:lnTo>
                  <a:lnTo>
                    <a:pt x="654868" y="53692"/>
                  </a:lnTo>
                  <a:lnTo>
                    <a:pt x="654868" y="80882"/>
                  </a:lnTo>
                  <a:lnTo>
                    <a:pt x="557761" y="80882"/>
                  </a:lnTo>
                  <a:lnTo>
                    <a:pt x="557761" y="135951"/>
                  </a:lnTo>
                  <a:close/>
                </a:path>
                <a:path w="2117090" h="140334">
                  <a:moveTo>
                    <a:pt x="654868" y="53692"/>
                  </a:moveTo>
                  <a:lnTo>
                    <a:pt x="621693" y="53692"/>
                  </a:lnTo>
                  <a:lnTo>
                    <a:pt x="621693" y="3441"/>
                  </a:lnTo>
                  <a:lnTo>
                    <a:pt x="654868" y="3441"/>
                  </a:lnTo>
                  <a:lnTo>
                    <a:pt x="654868" y="53692"/>
                  </a:lnTo>
                  <a:close/>
                </a:path>
                <a:path w="2117090" h="140334">
                  <a:moveTo>
                    <a:pt x="654868" y="135951"/>
                  </a:moveTo>
                  <a:lnTo>
                    <a:pt x="621693" y="135951"/>
                  </a:lnTo>
                  <a:lnTo>
                    <a:pt x="621693" y="80882"/>
                  </a:lnTo>
                  <a:lnTo>
                    <a:pt x="654868" y="80882"/>
                  </a:lnTo>
                  <a:lnTo>
                    <a:pt x="654868" y="135951"/>
                  </a:lnTo>
                  <a:close/>
                </a:path>
                <a:path w="2117090" h="140334">
                  <a:moveTo>
                    <a:pt x="412619" y="139737"/>
                  </a:moveTo>
                  <a:lnTo>
                    <a:pt x="379643" y="134725"/>
                  </a:lnTo>
                  <a:lnTo>
                    <a:pt x="354605" y="120549"/>
                  </a:lnTo>
                  <a:lnTo>
                    <a:pt x="338703" y="98500"/>
                  </a:lnTo>
                  <a:lnTo>
                    <a:pt x="333136" y="69868"/>
                  </a:lnTo>
                  <a:lnTo>
                    <a:pt x="338703" y="41237"/>
                  </a:lnTo>
                  <a:lnTo>
                    <a:pt x="354605" y="19188"/>
                  </a:lnTo>
                  <a:lnTo>
                    <a:pt x="379643" y="5012"/>
                  </a:lnTo>
                  <a:lnTo>
                    <a:pt x="412619" y="0"/>
                  </a:lnTo>
                  <a:lnTo>
                    <a:pt x="442581" y="3909"/>
                  </a:lnTo>
                  <a:lnTo>
                    <a:pt x="465967" y="14756"/>
                  </a:lnTo>
                  <a:lnTo>
                    <a:pt x="477905" y="27190"/>
                  </a:lnTo>
                  <a:lnTo>
                    <a:pt x="412619" y="27190"/>
                  </a:lnTo>
                  <a:lnTo>
                    <a:pt x="394843" y="30132"/>
                  </a:lnTo>
                  <a:lnTo>
                    <a:pt x="381344" y="38591"/>
                  </a:lnTo>
                  <a:lnTo>
                    <a:pt x="372769" y="52019"/>
                  </a:lnTo>
                  <a:lnTo>
                    <a:pt x="369767" y="69868"/>
                  </a:lnTo>
                  <a:lnTo>
                    <a:pt x="372769" y="87664"/>
                  </a:lnTo>
                  <a:lnTo>
                    <a:pt x="381344" y="100974"/>
                  </a:lnTo>
                  <a:lnTo>
                    <a:pt x="394843" y="109315"/>
                  </a:lnTo>
                  <a:lnTo>
                    <a:pt x="412619" y="112203"/>
                  </a:lnTo>
                  <a:lnTo>
                    <a:pt x="477363" y="112203"/>
                  </a:lnTo>
                  <a:lnTo>
                    <a:pt x="466140" y="124464"/>
                  </a:lnTo>
                  <a:lnTo>
                    <a:pt x="442635" y="135731"/>
                  </a:lnTo>
                  <a:lnTo>
                    <a:pt x="412619" y="139737"/>
                  </a:lnTo>
                  <a:close/>
                </a:path>
                <a:path w="2117090" h="140334">
                  <a:moveTo>
                    <a:pt x="488991" y="51971"/>
                  </a:moveTo>
                  <a:lnTo>
                    <a:pt x="452706" y="51971"/>
                  </a:lnTo>
                  <a:lnTo>
                    <a:pt x="447657" y="41274"/>
                  </a:lnTo>
                  <a:lnTo>
                    <a:pt x="439271" y="33514"/>
                  </a:lnTo>
                  <a:lnTo>
                    <a:pt x="427581" y="28787"/>
                  </a:lnTo>
                  <a:lnTo>
                    <a:pt x="412619" y="27190"/>
                  </a:lnTo>
                  <a:lnTo>
                    <a:pt x="477905" y="27190"/>
                  </a:lnTo>
                  <a:lnTo>
                    <a:pt x="481772" y="31218"/>
                  </a:lnTo>
                  <a:lnTo>
                    <a:pt x="488991" y="51971"/>
                  </a:lnTo>
                  <a:close/>
                </a:path>
                <a:path w="2117090" h="140334">
                  <a:moveTo>
                    <a:pt x="477363" y="112203"/>
                  </a:moveTo>
                  <a:lnTo>
                    <a:pt x="412619" y="112203"/>
                  </a:lnTo>
                  <a:lnTo>
                    <a:pt x="428510" y="110320"/>
                  </a:lnTo>
                  <a:lnTo>
                    <a:pt x="440740" y="104889"/>
                  </a:lnTo>
                  <a:lnTo>
                    <a:pt x="449018" y="96230"/>
                  </a:lnTo>
                  <a:lnTo>
                    <a:pt x="453051" y="84668"/>
                  </a:lnTo>
                  <a:lnTo>
                    <a:pt x="489337" y="84668"/>
                  </a:lnTo>
                  <a:lnTo>
                    <a:pt x="482063" y="107067"/>
                  </a:lnTo>
                  <a:lnTo>
                    <a:pt x="477363" y="112203"/>
                  </a:lnTo>
                  <a:close/>
                </a:path>
                <a:path w="2117090" h="140334">
                  <a:moveTo>
                    <a:pt x="302960" y="114268"/>
                  </a:moveTo>
                  <a:lnTo>
                    <a:pt x="241212" y="114268"/>
                  </a:lnTo>
                  <a:lnTo>
                    <a:pt x="254274" y="113192"/>
                  </a:lnTo>
                  <a:lnTo>
                    <a:pt x="263804" y="110052"/>
                  </a:lnTo>
                  <a:lnTo>
                    <a:pt x="269641" y="104975"/>
                  </a:lnTo>
                  <a:lnTo>
                    <a:pt x="271623" y="98091"/>
                  </a:lnTo>
                  <a:lnTo>
                    <a:pt x="270046" y="91912"/>
                  </a:lnTo>
                  <a:lnTo>
                    <a:pt x="265230" y="87895"/>
                  </a:lnTo>
                  <a:lnTo>
                    <a:pt x="257044" y="85362"/>
                  </a:lnTo>
                  <a:lnTo>
                    <a:pt x="245359" y="83636"/>
                  </a:lnTo>
                  <a:lnTo>
                    <a:pt x="221860" y="81570"/>
                  </a:lnTo>
                  <a:lnTo>
                    <a:pt x="199689" y="77257"/>
                  </a:lnTo>
                  <a:lnTo>
                    <a:pt x="183933" y="69782"/>
                  </a:lnTo>
                  <a:lnTo>
                    <a:pt x="174527" y="58822"/>
                  </a:lnTo>
                  <a:lnTo>
                    <a:pt x="171406" y="44055"/>
                  </a:lnTo>
                  <a:lnTo>
                    <a:pt x="175812" y="26717"/>
                  </a:lnTo>
                  <a:lnTo>
                    <a:pt x="188512" y="12734"/>
                  </a:lnTo>
                  <a:lnTo>
                    <a:pt x="208728" y="3398"/>
                  </a:lnTo>
                  <a:lnTo>
                    <a:pt x="235683" y="0"/>
                  </a:lnTo>
                  <a:lnTo>
                    <a:pt x="263983" y="3097"/>
                  </a:lnTo>
                  <a:lnTo>
                    <a:pt x="284798" y="11874"/>
                  </a:lnTo>
                  <a:lnTo>
                    <a:pt x="296594" y="24436"/>
                  </a:lnTo>
                  <a:lnTo>
                    <a:pt x="236374" y="24436"/>
                  </a:lnTo>
                  <a:lnTo>
                    <a:pt x="223566" y="25501"/>
                  </a:lnTo>
                  <a:lnTo>
                    <a:pt x="214257" y="28567"/>
                  </a:lnTo>
                  <a:lnTo>
                    <a:pt x="208577" y="33439"/>
                  </a:lnTo>
                  <a:lnTo>
                    <a:pt x="206655" y="39925"/>
                  </a:lnTo>
                  <a:lnTo>
                    <a:pt x="208291" y="45743"/>
                  </a:lnTo>
                  <a:lnTo>
                    <a:pt x="213264" y="49303"/>
                  </a:lnTo>
                  <a:lnTo>
                    <a:pt x="221671" y="51444"/>
                  </a:lnTo>
                  <a:lnTo>
                    <a:pt x="233610" y="53003"/>
                  </a:lnTo>
                  <a:lnTo>
                    <a:pt x="258491" y="55413"/>
                  </a:lnTo>
                  <a:lnTo>
                    <a:pt x="280354" y="59844"/>
                  </a:lnTo>
                  <a:lnTo>
                    <a:pt x="295770" y="67631"/>
                  </a:lnTo>
                  <a:lnTo>
                    <a:pt x="304901" y="79032"/>
                  </a:lnTo>
                  <a:lnTo>
                    <a:pt x="307909" y="94305"/>
                  </a:lnTo>
                  <a:lnTo>
                    <a:pt x="303449" y="113746"/>
                  </a:lnTo>
                  <a:lnTo>
                    <a:pt x="302960" y="114268"/>
                  </a:lnTo>
                  <a:close/>
                </a:path>
                <a:path w="2117090" h="140334">
                  <a:moveTo>
                    <a:pt x="302034" y="44399"/>
                  </a:moveTo>
                  <a:lnTo>
                    <a:pt x="268859" y="44399"/>
                  </a:lnTo>
                  <a:lnTo>
                    <a:pt x="266018" y="35617"/>
                  </a:lnTo>
                  <a:lnTo>
                    <a:pt x="259614" y="29384"/>
                  </a:lnTo>
                  <a:lnTo>
                    <a:pt x="249711" y="25668"/>
                  </a:lnTo>
                  <a:lnTo>
                    <a:pt x="236374" y="24436"/>
                  </a:lnTo>
                  <a:lnTo>
                    <a:pt x="296594" y="24436"/>
                  </a:lnTo>
                  <a:lnTo>
                    <a:pt x="297594" y="25501"/>
                  </a:lnTo>
                  <a:lnTo>
                    <a:pt x="297672" y="25668"/>
                  </a:lnTo>
                  <a:lnTo>
                    <a:pt x="302034" y="43366"/>
                  </a:lnTo>
                  <a:lnTo>
                    <a:pt x="302034" y="44399"/>
                  </a:lnTo>
                  <a:close/>
                </a:path>
                <a:path w="2117090" h="140334">
                  <a:moveTo>
                    <a:pt x="237065" y="139737"/>
                  </a:moveTo>
                  <a:lnTo>
                    <a:pt x="207367" y="136537"/>
                  </a:lnTo>
                  <a:lnTo>
                    <a:pt x="185834" y="127304"/>
                  </a:lnTo>
                  <a:lnTo>
                    <a:pt x="172723" y="112584"/>
                  </a:lnTo>
                  <a:lnTo>
                    <a:pt x="168296" y="92928"/>
                  </a:lnTo>
                  <a:lnTo>
                    <a:pt x="168296" y="90175"/>
                  </a:lnTo>
                  <a:lnTo>
                    <a:pt x="202508" y="90175"/>
                  </a:lnTo>
                  <a:lnTo>
                    <a:pt x="202598" y="91912"/>
                  </a:lnTo>
                  <a:lnTo>
                    <a:pt x="204959" y="101345"/>
                  </a:lnTo>
                  <a:lnTo>
                    <a:pt x="212270" y="108460"/>
                  </a:lnTo>
                  <a:lnTo>
                    <a:pt x="224376" y="112800"/>
                  </a:lnTo>
                  <a:lnTo>
                    <a:pt x="241212" y="114268"/>
                  </a:lnTo>
                  <a:lnTo>
                    <a:pt x="302960" y="114268"/>
                  </a:lnTo>
                  <a:lnTo>
                    <a:pt x="290112" y="127992"/>
                  </a:lnTo>
                  <a:lnTo>
                    <a:pt x="267962" y="136752"/>
                  </a:lnTo>
                  <a:lnTo>
                    <a:pt x="237065" y="139737"/>
                  </a:lnTo>
                  <a:close/>
                </a:path>
                <a:path w="2117090" h="140334">
                  <a:moveTo>
                    <a:pt x="68078" y="139737"/>
                  </a:moveTo>
                  <a:lnTo>
                    <a:pt x="38488" y="135774"/>
                  </a:lnTo>
                  <a:lnTo>
                    <a:pt x="17192" y="124034"/>
                  </a:lnTo>
                  <a:lnTo>
                    <a:pt x="4319" y="104744"/>
                  </a:lnTo>
                  <a:lnTo>
                    <a:pt x="0" y="78129"/>
                  </a:lnTo>
                  <a:lnTo>
                    <a:pt x="0" y="3441"/>
                  </a:lnTo>
                  <a:lnTo>
                    <a:pt x="33175" y="3441"/>
                  </a:lnTo>
                  <a:lnTo>
                    <a:pt x="33175" y="74687"/>
                  </a:lnTo>
                  <a:lnTo>
                    <a:pt x="35130" y="91493"/>
                  </a:lnTo>
                  <a:lnTo>
                    <a:pt x="41296" y="103297"/>
                  </a:lnTo>
                  <a:lnTo>
                    <a:pt x="52128" y="110261"/>
                  </a:lnTo>
                  <a:lnTo>
                    <a:pt x="68078" y="112547"/>
                  </a:lnTo>
                  <a:lnTo>
                    <a:pt x="126549" y="112547"/>
                  </a:lnTo>
                  <a:lnTo>
                    <a:pt x="118835" y="124034"/>
                  </a:lnTo>
                  <a:lnTo>
                    <a:pt x="97522" y="135774"/>
                  </a:lnTo>
                  <a:lnTo>
                    <a:pt x="68078" y="139737"/>
                  </a:lnTo>
                  <a:close/>
                </a:path>
                <a:path w="2117090" h="140334">
                  <a:moveTo>
                    <a:pt x="126549" y="112547"/>
                  </a:moveTo>
                  <a:lnTo>
                    <a:pt x="68078" y="112547"/>
                  </a:lnTo>
                  <a:lnTo>
                    <a:pt x="77220" y="111789"/>
                  </a:lnTo>
                  <a:lnTo>
                    <a:pt x="84968" y="109578"/>
                  </a:lnTo>
                  <a:lnTo>
                    <a:pt x="102981" y="3441"/>
                  </a:lnTo>
                  <a:lnTo>
                    <a:pt x="136157" y="3441"/>
                  </a:lnTo>
                  <a:lnTo>
                    <a:pt x="136157" y="78129"/>
                  </a:lnTo>
                  <a:lnTo>
                    <a:pt x="131789" y="104744"/>
                  </a:lnTo>
                  <a:lnTo>
                    <a:pt x="126549" y="112547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26803" y="1130223"/>
              <a:ext cx="158115" cy="133350"/>
            </a:xfrm>
            <a:custGeom>
              <a:avLst/>
              <a:gdLst/>
              <a:ahLst/>
              <a:cxnLst/>
              <a:rect l="l" t="t" r="r" b="b"/>
              <a:pathLst>
                <a:path w="158114" h="133350">
                  <a:moveTo>
                    <a:pt x="157899" y="0"/>
                  </a:moveTo>
                  <a:lnTo>
                    <a:pt x="124726" y="0"/>
                  </a:lnTo>
                  <a:lnTo>
                    <a:pt x="124726" y="50698"/>
                  </a:lnTo>
                  <a:lnTo>
                    <a:pt x="0" y="50698"/>
                  </a:lnTo>
                  <a:lnTo>
                    <a:pt x="0" y="77317"/>
                  </a:lnTo>
                  <a:lnTo>
                    <a:pt x="27292" y="77317"/>
                  </a:lnTo>
                  <a:lnTo>
                    <a:pt x="27292" y="133083"/>
                  </a:lnTo>
                  <a:lnTo>
                    <a:pt x="60807" y="133083"/>
                  </a:lnTo>
                  <a:lnTo>
                    <a:pt x="60807" y="77317"/>
                  </a:lnTo>
                  <a:lnTo>
                    <a:pt x="124726" y="77317"/>
                  </a:lnTo>
                  <a:lnTo>
                    <a:pt x="124726" y="133083"/>
                  </a:lnTo>
                  <a:lnTo>
                    <a:pt x="157899" y="133083"/>
                  </a:lnTo>
                  <a:lnTo>
                    <a:pt x="157899" y="77317"/>
                  </a:lnTo>
                  <a:lnTo>
                    <a:pt x="157899" y="50698"/>
                  </a:lnTo>
                  <a:lnTo>
                    <a:pt x="15789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 the purpose </a:t>
            </a:r>
            <a:r>
              <a:rPr dirty="0"/>
              <a:t>of</a:t>
            </a:r>
            <a:r>
              <a:rPr spc="-85" dirty="0"/>
              <a:t> </a:t>
            </a:r>
            <a:r>
              <a:rPr spc="-5" dirty="0"/>
              <a:t>the  hearing?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377950"/>
            <a:ext cx="6574155" cy="29152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466090" indent="-342900">
              <a:lnSpc>
                <a:spcPts val="2590"/>
              </a:lnSpc>
              <a:spcBef>
                <a:spcPts val="42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300" dirty="0">
                <a:latin typeface="Arial"/>
                <a:cs typeface="Arial"/>
              </a:rPr>
              <a:t>To </a:t>
            </a:r>
            <a:r>
              <a:rPr sz="2400" spc="-95" dirty="0">
                <a:latin typeface="Arial"/>
                <a:cs typeface="Arial"/>
              </a:rPr>
              <a:t>hear </a:t>
            </a:r>
            <a:r>
              <a:rPr sz="2400" spc="-65" dirty="0">
                <a:latin typeface="Arial"/>
                <a:cs typeface="Arial"/>
              </a:rPr>
              <a:t>testimony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105" dirty="0">
                <a:latin typeface="Arial"/>
                <a:cs typeface="Arial"/>
              </a:rPr>
              <a:t>receive </a:t>
            </a:r>
            <a:r>
              <a:rPr sz="2400" spc="-60" dirty="0">
                <a:latin typeface="Arial"/>
                <a:cs typeface="Arial"/>
              </a:rPr>
              <a:t>non-testimonial  </a:t>
            </a:r>
            <a:r>
              <a:rPr sz="2400" spc="-110" dirty="0">
                <a:latin typeface="Arial"/>
                <a:cs typeface="Arial"/>
              </a:rPr>
              <a:t>evidence </a:t>
            </a:r>
            <a:r>
              <a:rPr sz="2400" spc="-170" dirty="0">
                <a:latin typeface="Arial"/>
                <a:cs typeface="Arial"/>
              </a:rPr>
              <a:t>so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that</a:t>
            </a:r>
            <a:endParaRPr sz="2400">
              <a:latin typeface="Arial"/>
              <a:cs typeface="Arial"/>
            </a:endParaRPr>
          </a:p>
          <a:p>
            <a:pPr marL="355600" marR="252729" indent="-342900">
              <a:lnSpc>
                <a:spcPts val="259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80" dirty="0">
                <a:latin typeface="Arial"/>
                <a:cs typeface="Arial"/>
              </a:rPr>
              <a:t>The </a:t>
            </a:r>
            <a:r>
              <a:rPr sz="2400" spc="-105" dirty="0">
                <a:latin typeface="Arial"/>
                <a:cs typeface="Arial"/>
              </a:rPr>
              <a:t>decision-maker </a:t>
            </a:r>
            <a:r>
              <a:rPr sz="2400" spc="-155" dirty="0">
                <a:latin typeface="Arial"/>
                <a:cs typeface="Arial"/>
              </a:rPr>
              <a:t>can </a:t>
            </a:r>
            <a:r>
              <a:rPr sz="2400" spc="-55" dirty="0">
                <a:latin typeface="Arial"/>
                <a:cs typeface="Arial"/>
              </a:rPr>
              <a:t>determine </a:t>
            </a:r>
            <a:r>
              <a:rPr sz="2400" spc="-100" dirty="0">
                <a:latin typeface="Arial"/>
                <a:cs typeface="Arial"/>
              </a:rPr>
              <a:t>facts </a:t>
            </a:r>
            <a:r>
              <a:rPr sz="2400" spc="-70" dirty="0">
                <a:latin typeface="Arial"/>
                <a:cs typeface="Arial"/>
              </a:rPr>
              <a:t>under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a  </a:t>
            </a:r>
            <a:r>
              <a:rPr sz="2400" spc="-100" dirty="0">
                <a:latin typeface="Arial"/>
                <a:cs typeface="Arial"/>
              </a:rPr>
              <a:t>standard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evidence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5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95" dirty="0">
                <a:latin typeface="Arial"/>
                <a:cs typeface="Arial"/>
              </a:rPr>
              <a:t>Apply </a:t>
            </a:r>
            <a:r>
              <a:rPr sz="2400" spc="-85" dirty="0">
                <a:latin typeface="Arial"/>
                <a:cs typeface="Arial"/>
              </a:rPr>
              <a:t>those </a:t>
            </a:r>
            <a:r>
              <a:rPr sz="2400" spc="-95" dirty="0">
                <a:latin typeface="Arial"/>
                <a:cs typeface="Arial"/>
              </a:rPr>
              <a:t>facts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45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policy, </a:t>
            </a:r>
            <a:r>
              <a:rPr sz="2400" spc="-114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590"/>
              </a:lnSpc>
              <a:spcBef>
                <a:spcPts val="61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65" dirty="0">
                <a:latin typeface="Arial"/>
                <a:cs typeface="Arial"/>
              </a:rPr>
              <a:t>Issue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5" dirty="0">
                <a:latin typeface="Arial"/>
                <a:cs typeface="Arial"/>
              </a:rPr>
              <a:t>written </a:t>
            </a:r>
            <a:r>
              <a:rPr sz="2400" spc="-45" dirty="0">
                <a:latin typeface="Arial"/>
                <a:cs typeface="Arial"/>
              </a:rPr>
              <a:t>determination </a:t>
            </a:r>
            <a:r>
              <a:rPr sz="2400" spc="-95" dirty="0">
                <a:latin typeface="Arial"/>
                <a:cs typeface="Arial"/>
              </a:rPr>
              <a:t>resolving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33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formal  </a:t>
            </a:r>
            <a:r>
              <a:rPr sz="2400" spc="-65" dirty="0">
                <a:latin typeface="Arial"/>
                <a:cs typeface="Arial"/>
              </a:rPr>
              <a:t>complaint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95" dirty="0">
                <a:latin typeface="Arial"/>
                <a:cs typeface="Arial"/>
              </a:rPr>
              <a:t>imposing </a:t>
            </a:r>
            <a:r>
              <a:rPr sz="2400" spc="-60" dirty="0">
                <a:latin typeface="Arial"/>
                <a:cs typeface="Arial"/>
              </a:rPr>
              <a:t>discipline/remedial  </a:t>
            </a:r>
            <a:r>
              <a:rPr sz="2400" spc="-145" dirty="0">
                <a:latin typeface="Arial"/>
                <a:cs typeface="Arial"/>
              </a:rPr>
              <a:t>measures </a:t>
            </a:r>
            <a:r>
              <a:rPr sz="2400" spc="-225" dirty="0">
                <a:latin typeface="Arial"/>
                <a:cs typeface="Arial"/>
              </a:rPr>
              <a:t>as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necessary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800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0675" y="469884"/>
            <a:ext cx="61483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Poll</a:t>
            </a:r>
            <a:r>
              <a:rPr spc="-70" dirty="0"/>
              <a:t> </a:t>
            </a:r>
            <a:r>
              <a:rPr spc="-5" dirty="0"/>
              <a:t>Question</a:t>
            </a:r>
            <a:r>
              <a:rPr lang="en-US" spc="-5" dirty="0"/>
              <a:t> (slide 148)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1054100" y="1431290"/>
            <a:ext cx="7265034" cy="2414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10" dirty="0">
                <a:latin typeface="Arial"/>
                <a:cs typeface="Arial"/>
              </a:rPr>
              <a:t>Which </a:t>
            </a:r>
            <a:r>
              <a:rPr sz="2800" spc="-120" dirty="0">
                <a:latin typeface="Arial"/>
                <a:cs typeface="Arial"/>
              </a:rPr>
              <a:t>standard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135" dirty="0">
                <a:latin typeface="Arial"/>
                <a:cs typeface="Arial"/>
              </a:rPr>
              <a:t>evidence </a:t>
            </a:r>
            <a:r>
              <a:rPr sz="2800" spc="5" dirty="0">
                <a:latin typeface="Arial"/>
                <a:cs typeface="Arial"/>
              </a:rPr>
              <a:t>will </a:t>
            </a:r>
            <a:r>
              <a:rPr sz="2800" spc="-80" dirty="0">
                <a:latin typeface="Arial"/>
                <a:cs typeface="Arial"/>
              </a:rPr>
              <a:t>your</a:t>
            </a:r>
            <a:r>
              <a:rPr sz="2800" spc="-45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institution  </a:t>
            </a:r>
            <a:r>
              <a:rPr sz="2800" spc="-195" dirty="0">
                <a:latin typeface="Arial"/>
                <a:cs typeface="Arial"/>
              </a:rPr>
              <a:t>use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sz="2800" spc="-70" dirty="0">
                <a:latin typeface="Arial"/>
                <a:cs typeface="Arial"/>
              </a:rPr>
              <a:t>determine </a:t>
            </a:r>
            <a:r>
              <a:rPr sz="2800" spc="-220" dirty="0">
                <a:latin typeface="Arial"/>
                <a:cs typeface="Arial"/>
              </a:rPr>
              <a:t>Sexual </a:t>
            </a:r>
            <a:r>
              <a:rPr sz="2800" spc="-160" dirty="0">
                <a:latin typeface="Arial"/>
                <a:cs typeface="Arial"/>
              </a:rPr>
              <a:t>Harassment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254" dirty="0">
                <a:latin typeface="Arial"/>
                <a:cs typeface="Arial"/>
              </a:rPr>
              <a:t>cases?</a:t>
            </a:r>
            <a:endParaRPr sz="2800">
              <a:latin typeface="Arial"/>
              <a:cs typeface="Arial"/>
            </a:endParaRPr>
          </a:p>
          <a:p>
            <a:pPr marL="756920" lvl="1" indent="-287655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757555" algn="l"/>
              </a:tabLst>
            </a:pPr>
            <a:r>
              <a:rPr sz="2800" spc="-145" dirty="0">
                <a:latin typeface="Arial"/>
                <a:cs typeface="Arial"/>
              </a:rPr>
              <a:t>Preponderance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40" dirty="0">
                <a:latin typeface="Arial"/>
                <a:cs typeface="Arial"/>
              </a:rPr>
              <a:t>the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evidence</a:t>
            </a:r>
            <a:endParaRPr sz="2800">
              <a:latin typeface="Arial"/>
              <a:cs typeface="Arial"/>
            </a:endParaRPr>
          </a:p>
          <a:p>
            <a:pPr marL="756920" lvl="1" indent="-287655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757555" algn="l"/>
              </a:tabLst>
            </a:pPr>
            <a:r>
              <a:rPr sz="2800" spc="-175" dirty="0">
                <a:latin typeface="Arial"/>
                <a:cs typeface="Arial"/>
              </a:rPr>
              <a:t>Clear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125" dirty="0">
                <a:latin typeface="Arial"/>
                <a:cs typeface="Arial"/>
              </a:rPr>
              <a:t>convincing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evidence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spc="-165" dirty="0">
                <a:latin typeface="Arial"/>
                <a:cs typeface="Arial"/>
              </a:rPr>
              <a:t>Beyond </a:t>
            </a:r>
            <a:r>
              <a:rPr sz="2800" spc="-220" dirty="0">
                <a:latin typeface="Arial"/>
                <a:cs typeface="Arial"/>
              </a:rPr>
              <a:t>a </a:t>
            </a:r>
            <a:r>
              <a:rPr sz="2800" spc="-135" dirty="0">
                <a:latin typeface="Arial"/>
                <a:cs typeface="Arial"/>
              </a:rPr>
              <a:t>reasonable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doubt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 descr="HuschBlackwell Logo"/>
          <p:cNvGrpSpPr/>
          <p:nvPr/>
        </p:nvGrpSpPr>
        <p:grpSpPr>
          <a:xfrm>
            <a:off x="0" y="4568952"/>
            <a:ext cx="9144000" cy="574675"/>
            <a:chOff x="0" y="4568952"/>
            <a:chExt cx="9144000" cy="574675"/>
          </a:xfrm>
        </p:grpSpPr>
        <p:sp>
          <p:nvSpPr>
            <p:cNvPr id="6" name="object 6"/>
            <p:cNvSpPr/>
            <p:nvPr/>
          </p:nvSpPr>
          <p:spPr>
            <a:xfrm>
              <a:off x="0" y="4568952"/>
              <a:ext cx="9144000" cy="574675"/>
            </a:xfrm>
            <a:custGeom>
              <a:avLst/>
              <a:gdLst/>
              <a:ahLst/>
              <a:cxnLst/>
              <a:rect l="l" t="t" r="r" b="b"/>
              <a:pathLst>
                <a:path w="9144000" h="574675">
                  <a:moveTo>
                    <a:pt x="9144000" y="0"/>
                  </a:moveTo>
                  <a:lnTo>
                    <a:pt x="0" y="0"/>
                  </a:lnTo>
                  <a:lnTo>
                    <a:pt x="0" y="574548"/>
                  </a:lnTo>
                  <a:lnTo>
                    <a:pt x="9144000" y="5745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3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94804" y="4812792"/>
              <a:ext cx="1644395" cy="1005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24075" y="0"/>
            <a:ext cx="72593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standard </a:t>
            </a:r>
            <a:r>
              <a:rPr dirty="0"/>
              <a:t>of </a:t>
            </a:r>
            <a:r>
              <a:rPr spc="-5" dirty="0"/>
              <a:t>evidence can  </a:t>
            </a:r>
            <a:r>
              <a:rPr dirty="0"/>
              <a:t>be</a:t>
            </a:r>
            <a:r>
              <a:rPr spc="-5" dirty="0"/>
              <a:t> used?</a:t>
            </a: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1200" y="1886714"/>
            <a:ext cx="4953000" cy="1066800"/>
          </a:xfrm>
          <a:custGeom>
            <a:avLst/>
            <a:gdLst/>
            <a:ahLst/>
            <a:cxnLst/>
            <a:rect l="l" t="t" r="r" b="b"/>
            <a:pathLst>
              <a:path w="4953000" h="1066800">
                <a:moveTo>
                  <a:pt x="4775200" y="0"/>
                </a:moveTo>
                <a:lnTo>
                  <a:pt x="177800" y="0"/>
                </a:lnTo>
                <a:lnTo>
                  <a:pt x="130533" y="6351"/>
                </a:lnTo>
                <a:lnTo>
                  <a:pt x="88060" y="24274"/>
                </a:lnTo>
                <a:lnTo>
                  <a:pt x="52076" y="52076"/>
                </a:lnTo>
                <a:lnTo>
                  <a:pt x="24274" y="88060"/>
                </a:lnTo>
                <a:lnTo>
                  <a:pt x="6351" y="130533"/>
                </a:lnTo>
                <a:lnTo>
                  <a:pt x="0" y="177800"/>
                </a:lnTo>
                <a:lnTo>
                  <a:pt x="0" y="889000"/>
                </a:lnTo>
                <a:lnTo>
                  <a:pt x="6351" y="936266"/>
                </a:lnTo>
                <a:lnTo>
                  <a:pt x="24274" y="978739"/>
                </a:lnTo>
                <a:lnTo>
                  <a:pt x="52076" y="1014723"/>
                </a:lnTo>
                <a:lnTo>
                  <a:pt x="88060" y="1042525"/>
                </a:lnTo>
                <a:lnTo>
                  <a:pt x="130533" y="1060448"/>
                </a:lnTo>
                <a:lnTo>
                  <a:pt x="177800" y="1066800"/>
                </a:lnTo>
                <a:lnTo>
                  <a:pt x="4775200" y="1066800"/>
                </a:lnTo>
                <a:lnTo>
                  <a:pt x="4822466" y="1060448"/>
                </a:lnTo>
                <a:lnTo>
                  <a:pt x="4864939" y="1042525"/>
                </a:lnTo>
                <a:lnTo>
                  <a:pt x="4900923" y="1014723"/>
                </a:lnTo>
                <a:lnTo>
                  <a:pt x="4928725" y="978739"/>
                </a:lnTo>
                <a:lnTo>
                  <a:pt x="4946648" y="936266"/>
                </a:lnTo>
                <a:lnTo>
                  <a:pt x="4953000" y="889000"/>
                </a:lnTo>
                <a:lnTo>
                  <a:pt x="4953000" y="177800"/>
                </a:lnTo>
                <a:lnTo>
                  <a:pt x="4946648" y="130533"/>
                </a:lnTo>
                <a:lnTo>
                  <a:pt x="4928725" y="88060"/>
                </a:lnTo>
                <a:lnTo>
                  <a:pt x="4900923" y="52076"/>
                </a:lnTo>
                <a:lnTo>
                  <a:pt x="4864939" y="24274"/>
                </a:lnTo>
                <a:lnTo>
                  <a:pt x="4822466" y="6351"/>
                </a:lnTo>
                <a:lnTo>
                  <a:pt x="4775200" y="0"/>
                </a:lnTo>
                <a:close/>
              </a:path>
            </a:pathLst>
          </a:custGeom>
          <a:solidFill>
            <a:srgbClr val="777B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24075" y="1374640"/>
            <a:ext cx="6721475" cy="2378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60" dirty="0">
                <a:latin typeface="Arial"/>
                <a:cs typeface="Arial"/>
              </a:rPr>
              <a:t>Title </a:t>
            </a:r>
            <a:r>
              <a:rPr sz="2400" spc="-215" dirty="0">
                <a:latin typeface="Arial"/>
                <a:cs typeface="Arial"/>
              </a:rPr>
              <a:t>IX </a:t>
            </a:r>
            <a:r>
              <a:rPr sz="2400" spc="-65" dirty="0">
                <a:latin typeface="Arial"/>
                <a:cs typeface="Arial"/>
              </a:rPr>
              <a:t>regulation </a:t>
            </a:r>
            <a:r>
              <a:rPr sz="2400" spc="-55" dirty="0">
                <a:latin typeface="Arial"/>
                <a:cs typeface="Arial"/>
              </a:rPr>
              <a:t>permits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either: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775"/>
              </a:spcBef>
              <a:buFont typeface="Wingdings"/>
              <a:buChar char=""/>
              <a:tabLst>
                <a:tab pos="756920" algn="l"/>
              </a:tabLst>
            </a:pP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Preponderance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evidence</a:t>
            </a:r>
            <a:r>
              <a:rPr sz="2400" spc="-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756920" algn="l"/>
              </a:tabLst>
            </a:pP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Clear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convincing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evidence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7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80" dirty="0">
                <a:latin typeface="Arial"/>
                <a:cs typeface="Arial"/>
              </a:rPr>
              <a:t>University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100" dirty="0">
                <a:latin typeface="Arial"/>
                <a:cs typeface="Arial"/>
              </a:rPr>
              <a:t>Louisville </a:t>
            </a:r>
            <a:r>
              <a:rPr sz="2400" spc="5" dirty="0">
                <a:latin typeface="Arial"/>
                <a:cs typeface="Arial"/>
              </a:rPr>
              <a:t>will </a:t>
            </a:r>
            <a:r>
              <a:rPr sz="2400" spc="-50" dirty="0">
                <a:latin typeface="Arial"/>
                <a:cs typeface="Arial"/>
              </a:rPr>
              <a:t>utilize </a:t>
            </a:r>
            <a:r>
              <a:rPr sz="2400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preponderance</a:t>
            </a:r>
            <a:r>
              <a:rPr sz="2400" u="heavy" spc="-5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 </a:t>
            </a:r>
            <a:r>
              <a:rPr sz="2400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2400" u="heavy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evidence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50" dirty="0">
                <a:latin typeface="Arial"/>
                <a:cs typeface="Arial"/>
              </a:rPr>
              <a:t>all</a:t>
            </a:r>
            <a:r>
              <a:rPr sz="2400" spc="-350" dirty="0">
                <a:latin typeface="Arial"/>
                <a:cs typeface="Arial"/>
              </a:rPr>
              <a:t> </a:t>
            </a:r>
            <a:r>
              <a:rPr sz="2400" spc="-215" dirty="0">
                <a:latin typeface="Arial"/>
                <a:cs typeface="Arial"/>
              </a:rPr>
              <a:t>cases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150" y="491744"/>
            <a:ext cx="65944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What is sexual</a:t>
            </a:r>
            <a:r>
              <a:rPr dirty="0"/>
              <a:t> </a:t>
            </a:r>
            <a:r>
              <a:rPr spc="-5" dirty="0"/>
              <a:t>harassment?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4944" y="1264916"/>
            <a:ext cx="7757159" cy="913130"/>
            <a:chOff x="694944" y="1264916"/>
            <a:chExt cx="7757159" cy="913130"/>
          </a:xfrm>
        </p:grpSpPr>
        <p:sp>
          <p:nvSpPr>
            <p:cNvPr id="4" name="object 4"/>
            <p:cNvSpPr/>
            <p:nvPr/>
          </p:nvSpPr>
          <p:spPr>
            <a:xfrm>
              <a:off x="707898" y="1277870"/>
              <a:ext cx="7731759" cy="887094"/>
            </a:xfrm>
            <a:custGeom>
              <a:avLst/>
              <a:gdLst/>
              <a:ahLst/>
              <a:cxnLst/>
              <a:rect l="l" t="t" r="r" b="b"/>
              <a:pathLst>
                <a:path w="7731759" h="887094">
                  <a:moveTo>
                    <a:pt x="7642555" y="0"/>
                  </a:moveTo>
                  <a:lnTo>
                    <a:pt x="88696" y="0"/>
                  </a:lnTo>
                  <a:lnTo>
                    <a:pt x="54172" y="6970"/>
                  </a:lnTo>
                  <a:lnTo>
                    <a:pt x="25979" y="25979"/>
                  </a:lnTo>
                  <a:lnTo>
                    <a:pt x="6970" y="54172"/>
                  </a:lnTo>
                  <a:lnTo>
                    <a:pt x="0" y="88696"/>
                  </a:lnTo>
                  <a:lnTo>
                    <a:pt x="0" y="798283"/>
                  </a:lnTo>
                  <a:lnTo>
                    <a:pt x="6970" y="832805"/>
                  </a:lnTo>
                  <a:lnTo>
                    <a:pt x="25979" y="860994"/>
                  </a:lnTo>
                  <a:lnTo>
                    <a:pt x="54172" y="879999"/>
                  </a:lnTo>
                  <a:lnTo>
                    <a:pt x="88696" y="886967"/>
                  </a:lnTo>
                  <a:lnTo>
                    <a:pt x="7642555" y="886967"/>
                  </a:lnTo>
                  <a:lnTo>
                    <a:pt x="7677079" y="879999"/>
                  </a:lnTo>
                  <a:lnTo>
                    <a:pt x="7705272" y="860994"/>
                  </a:lnTo>
                  <a:lnTo>
                    <a:pt x="7724281" y="832805"/>
                  </a:lnTo>
                  <a:lnTo>
                    <a:pt x="7731252" y="798283"/>
                  </a:lnTo>
                  <a:lnTo>
                    <a:pt x="7731252" y="88696"/>
                  </a:lnTo>
                  <a:lnTo>
                    <a:pt x="7724281" y="54172"/>
                  </a:lnTo>
                  <a:lnTo>
                    <a:pt x="7705272" y="25979"/>
                  </a:lnTo>
                  <a:lnTo>
                    <a:pt x="7677079" y="6970"/>
                  </a:lnTo>
                  <a:lnTo>
                    <a:pt x="7642555" y="0"/>
                  </a:lnTo>
                  <a:close/>
                </a:path>
              </a:pathLst>
            </a:custGeom>
            <a:solidFill>
              <a:srgbClr val="751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7898" y="1277870"/>
              <a:ext cx="7731759" cy="887094"/>
            </a:xfrm>
            <a:custGeom>
              <a:avLst/>
              <a:gdLst/>
              <a:ahLst/>
              <a:cxnLst/>
              <a:rect l="l" t="t" r="r" b="b"/>
              <a:pathLst>
                <a:path w="7731759" h="887094">
                  <a:moveTo>
                    <a:pt x="0" y="88696"/>
                  </a:moveTo>
                  <a:lnTo>
                    <a:pt x="6970" y="54172"/>
                  </a:lnTo>
                  <a:lnTo>
                    <a:pt x="25979" y="25979"/>
                  </a:lnTo>
                  <a:lnTo>
                    <a:pt x="54172" y="6970"/>
                  </a:lnTo>
                  <a:lnTo>
                    <a:pt x="88696" y="0"/>
                  </a:lnTo>
                  <a:lnTo>
                    <a:pt x="7642555" y="0"/>
                  </a:lnTo>
                  <a:lnTo>
                    <a:pt x="7677079" y="6970"/>
                  </a:lnTo>
                  <a:lnTo>
                    <a:pt x="7705272" y="25979"/>
                  </a:lnTo>
                  <a:lnTo>
                    <a:pt x="7724281" y="54172"/>
                  </a:lnTo>
                  <a:lnTo>
                    <a:pt x="7731252" y="88696"/>
                  </a:lnTo>
                  <a:lnTo>
                    <a:pt x="7731252" y="798283"/>
                  </a:lnTo>
                  <a:lnTo>
                    <a:pt x="7724281" y="832805"/>
                  </a:lnTo>
                  <a:lnTo>
                    <a:pt x="7705272" y="860994"/>
                  </a:lnTo>
                  <a:lnTo>
                    <a:pt x="7677079" y="879999"/>
                  </a:lnTo>
                  <a:lnTo>
                    <a:pt x="7642555" y="886967"/>
                  </a:lnTo>
                  <a:lnTo>
                    <a:pt x="88696" y="886967"/>
                  </a:lnTo>
                  <a:lnTo>
                    <a:pt x="54172" y="879999"/>
                  </a:lnTo>
                  <a:lnTo>
                    <a:pt x="25979" y="860994"/>
                  </a:lnTo>
                  <a:lnTo>
                    <a:pt x="6970" y="832805"/>
                  </a:lnTo>
                  <a:lnTo>
                    <a:pt x="0" y="798283"/>
                  </a:lnTo>
                  <a:lnTo>
                    <a:pt x="0" y="8869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57734" y="1359996"/>
            <a:ext cx="682815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180" dirty="0">
                <a:solidFill>
                  <a:srgbClr val="FFFFFF"/>
                </a:solidFill>
                <a:latin typeface="Arial"/>
                <a:cs typeface="Arial"/>
              </a:rPr>
              <a:t>Conduct </a:t>
            </a:r>
            <a:r>
              <a:rPr sz="3800" u="heavy" spc="-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on </a:t>
            </a:r>
            <a:r>
              <a:rPr sz="3800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the </a:t>
            </a:r>
            <a:r>
              <a:rPr sz="3800" u="heavy" spc="-2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basis </a:t>
            </a:r>
            <a:r>
              <a:rPr sz="3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of </a:t>
            </a:r>
            <a:r>
              <a:rPr sz="3800" u="heavy" spc="-3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sex</a:t>
            </a:r>
            <a:r>
              <a:rPr sz="3800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3800" spc="-5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spc="-145" dirty="0">
                <a:solidFill>
                  <a:srgbClr val="FFFFFF"/>
                </a:solidFill>
                <a:latin typeface="Arial"/>
                <a:cs typeface="Arial"/>
              </a:rPr>
              <a:t>is:</a:t>
            </a:r>
            <a:endParaRPr sz="3800">
              <a:latin typeface="Arial"/>
              <a:cs typeface="Arial"/>
            </a:endParaRPr>
          </a:p>
        </p:txBody>
      </p: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1040" y="2299716"/>
            <a:ext cx="1141730" cy="1868805"/>
            <a:chOff x="701040" y="2299716"/>
            <a:chExt cx="1141730" cy="1868805"/>
          </a:xfrm>
        </p:grpSpPr>
        <p:sp>
          <p:nvSpPr>
            <p:cNvPr id="8" name="object 8"/>
            <p:cNvSpPr/>
            <p:nvPr/>
          </p:nvSpPr>
          <p:spPr>
            <a:xfrm>
              <a:off x="713994" y="2312670"/>
              <a:ext cx="1115695" cy="1842770"/>
            </a:xfrm>
            <a:custGeom>
              <a:avLst/>
              <a:gdLst/>
              <a:ahLst/>
              <a:cxnLst/>
              <a:rect l="l" t="t" r="r" b="b"/>
              <a:pathLst>
                <a:path w="1115695" h="1842770">
                  <a:moveTo>
                    <a:pt x="1004011" y="0"/>
                  </a:moveTo>
                  <a:lnTo>
                    <a:pt x="111556" y="0"/>
                  </a:lnTo>
                  <a:lnTo>
                    <a:pt x="68135" y="8767"/>
                  </a:lnTo>
                  <a:lnTo>
                    <a:pt x="32675" y="32675"/>
                  </a:lnTo>
                  <a:lnTo>
                    <a:pt x="8767" y="68135"/>
                  </a:lnTo>
                  <a:lnTo>
                    <a:pt x="0" y="111556"/>
                  </a:lnTo>
                  <a:lnTo>
                    <a:pt x="0" y="1730959"/>
                  </a:lnTo>
                  <a:lnTo>
                    <a:pt x="8767" y="1774380"/>
                  </a:lnTo>
                  <a:lnTo>
                    <a:pt x="32675" y="1809840"/>
                  </a:lnTo>
                  <a:lnTo>
                    <a:pt x="68135" y="1833748"/>
                  </a:lnTo>
                  <a:lnTo>
                    <a:pt x="111556" y="1842515"/>
                  </a:lnTo>
                  <a:lnTo>
                    <a:pt x="1004011" y="1842515"/>
                  </a:lnTo>
                  <a:lnTo>
                    <a:pt x="1047432" y="1833748"/>
                  </a:lnTo>
                  <a:lnTo>
                    <a:pt x="1082892" y="1809840"/>
                  </a:lnTo>
                  <a:lnTo>
                    <a:pt x="1106800" y="1774380"/>
                  </a:lnTo>
                  <a:lnTo>
                    <a:pt x="1115568" y="1730959"/>
                  </a:lnTo>
                  <a:lnTo>
                    <a:pt x="1115568" y="111556"/>
                  </a:lnTo>
                  <a:lnTo>
                    <a:pt x="1106800" y="68135"/>
                  </a:lnTo>
                  <a:lnTo>
                    <a:pt x="1082892" y="32675"/>
                  </a:lnTo>
                  <a:lnTo>
                    <a:pt x="1047432" y="8767"/>
                  </a:lnTo>
                  <a:lnTo>
                    <a:pt x="1004011" y="0"/>
                  </a:lnTo>
                  <a:close/>
                </a:path>
              </a:pathLst>
            </a:custGeom>
            <a:solidFill>
              <a:srgbClr val="601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3994" y="2312670"/>
              <a:ext cx="1115695" cy="1842770"/>
            </a:xfrm>
            <a:custGeom>
              <a:avLst/>
              <a:gdLst/>
              <a:ahLst/>
              <a:cxnLst/>
              <a:rect l="l" t="t" r="r" b="b"/>
              <a:pathLst>
                <a:path w="1115695" h="1842770">
                  <a:moveTo>
                    <a:pt x="0" y="111556"/>
                  </a:moveTo>
                  <a:lnTo>
                    <a:pt x="8767" y="68135"/>
                  </a:lnTo>
                  <a:lnTo>
                    <a:pt x="32675" y="32675"/>
                  </a:lnTo>
                  <a:lnTo>
                    <a:pt x="68135" y="8767"/>
                  </a:lnTo>
                  <a:lnTo>
                    <a:pt x="111556" y="0"/>
                  </a:lnTo>
                  <a:lnTo>
                    <a:pt x="1004011" y="0"/>
                  </a:lnTo>
                  <a:lnTo>
                    <a:pt x="1047432" y="8767"/>
                  </a:lnTo>
                  <a:lnTo>
                    <a:pt x="1082892" y="32675"/>
                  </a:lnTo>
                  <a:lnTo>
                    <a:pt x="1106800" y="68135"/>
                  </a:lnTo>
                  <a:lnTo>
                    <a:pt x="1115568" y="111556"/>
                  </a:lnTo>
                  <a:lnTo>
                    <a:pt x="1115568" y="1730959"/>
                  </a:lnTo>
                  <a:lnTo>
                    <a:pt x="1106800" y="1774380"/>
                  </a:lnTo>
                  <a:lnTo>
                    <a:pt x="1082892" y="1809840"/>
                  </a:lnTo>
                  <a:lnTo>
                    <a:pt x="1047432" y="1833748"/>
                  </a:lnTo>
                  <a:lnTo>
                    <a:pt x="1004011" y="1842515"/>
                  </a:lnTo>
                  <a:lnTo>
                    <a:pt x="111556" y="1842515"/>
                  </a:lnTo>
                  <a:lnTo>
                    <a:pt x="68135" y="1833748"/>
                  </a:lnTo>
                  <a:lnTo>
                    <a:pt x="32675" y="1809840"/>
                  </a:lnTo>
                  <a:lnTo>
                    <a:pt x="8767" y="1774380"/>
                  </a:lnTo>
                  <a:lnTo>
                    <a:pt x="0" y="1730959"/>
                  </a:lnTo>
                  <a:lnTo>
                    <a:pt x="0" y="11155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52254" y="2617877"/>
            <a:ext cx="838200" cy="116967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-3175" algn="ctr">
              <a:lnSpc>
                <a:spcPct val="91700"/>
              </a:lnSpc>
              <a:spcBef>
                <a:spcPts val="300"/>
              </a:spcBef>
            </a:pP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Quid 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quo  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harass- 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ment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97379" y="2299716"/>
            <a:ext cx="1702435" cy="1868805"/>
            <a:chOff x="1897379" y="2299716"/>
            <a:chExt cx="1702435" cy="1868805"/>
          </a:xfrm>
        </p:grpSpPr>
        <p:sp>
          <p:nvSpPr>
            <p:cNvPr id="12" name="object 12"/>
            <p:cNvSpPr/>
            <p:nvPr/>
          </p:nvSpPr>
          <p:spPr>
            <a:xfrm>
              <a:off x="1910333" y="2312670"/>
              <a:ext cx="1676400" cy="1842770"/>
            </a:xfrm>
            <a:custGeom>
              <a:avLst/>
              <a:gdLst/>
              <a:ahLst/>
              <a:cxnLst/>
              <a:rect l="l" t="t" r="r" b="b"/>
              <a:pathLst>
                <a:path w="1676400" h="1842770">
                  <a:moveTo>
                    <a:pt x="1508760" y="0"/>
                  </a:moveTo>
                  <a:lnTo>
                    <a:pt x="167640" y="0"/>
                  </a:lnTo>
                  <a:lnTo>
                    <a:pt x="123075" y="5988"/>
                  </a:lnTo>
                  <a:lnTo>
                    <a:pt x="83029" y="22888"/>
                  </a:lnTo>
                  <a:lnTo>
                    <a:pt x="49101" y="49101"/>
                  </a:lnTo>
                  <a:lnTo>
                    <a:pt x="22888" y="83029"/>
                  </a:lnTo>
                  <a:lnTo>
                    <a:pt x="5988" y="123075"/>
                  </a:lnTo>
                  <a:lnTo>
                    <a:pt x="0" y="167639"/>
                  </a:lnTo>
                  <a:lnTo>
                    <a:pt x="0" y="1674876"/>
                  </a:lnTo>
                  <a:lnTo>
                    <a:pt x="5988" y="1719440"/>
                  </a:lnTo>
                  <a:lnTo>
                    <a:pt x="22888" y="1759486"/>
                  </a:lnTo>
                  <a:lnTo>
                    <a:pt x="49101" y="1793414"/>
                  </a:lnTo>
                  <a:lnTo>
                    <a:pt x="83029" y="1819627"/>
                  </a:lnTo>
                  <a:lnTo>
                    <a:pt x="123075" y="1836527"/>
                  </a:lnTo>
                  <a:lnTo>
                    <a:pt x="167640" y="1842515"/>
                  </a:lnTo>
                  <a:lnTo>
                    <a:pt x="1508760" y="1842515"/>
                  </a:lnTo>
                  <a:lnTo>
                    <a:pt x="1553324" y="1836527"/>
                  </a:lnTo>
                  <a:lnTo>
                    <a:pt x="1593370" y="1819627"/>
                  </a:lnTo>
                  <a:lnTo>
                    <a:pt x="1627298" y="1793414"/>
                  </a:lnTo>
                  <a:lnTo>
                    <a:pt x="1653511" y="1759486"/>
                  </a:lnTo>
                  <a:lnTo>
                    <a:pt x="1670411" y="1719440"/>
                  </a:lnTo>
                  <a:lnTo>
                    <a:pt x="1676400" y="1674876"/>
                  </a:lnTo>
                  <a:lnTo>
                    <a:pt x="1676400" y="167639"/>
                  </a:lnTo>
                  <a:lnTo>
                    <a:pt x="1670411" y="123075"/>
                  </a:lnTo>
                  <a:lnTo>
                    <a:pt x="1653511" y="83029"/>
                  </a:lnTo>
                  <a:lnTo>
                    <a:pt x="1627298" y="49101"/>
                  </a:lnTo>
                  <a:lnTo>
                    <a:pt x="1593370" y="22888"/>
                  </a:lnTo>
                  <a:lnTo>
                    <a:pt x="1553324" y="5988"/>
                  </a:lnTo>
                  <a:lnTo>
                    <a:pt x="1508760" y="0"/>
                  </a:lnTo>
                  <a:close/>
                </a:path>
              </a:pathLst>
            </a:custGeom>
            <a:solidFill>
              <a:srgbClr val="751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10333" y="2312670"/>
              <a:ext cx="1676400" cy="1842770"/>
            </a:xfrm>
            <a:custGeom>
              <a:avLst/>
              <a:gdLst/>
              <a:ahLst/>
              <a:cxnLst/>
              <a:rect l="l" t="t" r="r" b="b"/>
              <a:pathLst>
                <a:path w="1676400" h="1842770">
                  <a:moveTo>
                    <a:pt x="0" y="167639"/>
                  </a:moveTo>
                  <a:lnTo>
                    <a:pt x="5988" y="123075"/>
                  </a:lnTo>
                  <a:lnTo>
                    <a:pt x="22888" y="83029"/>
                  </a:lnTo>
                  <a:lnTo>
                    <a:pt x="49101" y="49101"/>
                  </a:lnTo>
                  <a:lnTo>
                    <a:pt x="83029" y="22888"/>
                  </a:lnTo>
                  <a:lnTo>
                    <a:pt x="123075" y="5988"/>
                  </a:lnTo>
                  <a:lnTo>
                    <a:pt x="167640" y="0"/>
                  </a:lnTo>
                  <a:lnTo>
                    <a:pt x="1508760" y="0"/>
                  </a:lnTo>
                  <a:lnTo>
                    <a:pt x="1553324" y="5988"/>
                  </a:lnTo>
                  <a:lnTo>
                    <a:pt x="1593370" y="22888"/>
                  </a:lnTo>
                  <a:lnTo>
                    <a:pt x="1627298" y="49101"/>
                  </a:lnTo>
                  <a:lnTo>
                    <a:pt x="1653511" y="83029"/>
                  </a:lnTo>
                  <a:lnTo>
                    <a:pt x="1670411" y="123075"/>
                  </a:lnTo>
                  <a:lnTo>
                    <a:pt x="1676400" y="167639"/>
                  </a:lnTo>
                  <a:lnTo>
                    <a:pt x="1676400" y="1674876"/>
                  </a:lnTo>
                  <a:lnTo>
                    <a:pt x="1670411" y="1719440"/>
                  </a:lnTo>
                  <a:lnTo>
                    <a:pt x="1653511" y="1759486"/>
                  </a:lnTo>
                  <a:lnTo>
                    <a:pt x="1627298" y="1793414"/>
                  </a:lnTo>
                  <a:lnTo>
                    <a:pt x="1593370" y="1819627"/>
                  </a:lnTo>
                  <a:lnTo>
                    <a:pt x="1553324" y="1836527"/>
                  </a:lnTo>
                  <a:lnTo>
                    <a:pt x="1508760" y="1842515"/>
                  </a:lnTo>
                  <a:lnTo>
                    <a:pt x="167640" y="1842515"/>
                  </a:lnTo>
                  <a:lnTo>
                    <a:pt x="123075" y="1836527"/>
                  </a:lnTo>
                  <a:lnTo>
                    <a:pt x="83029" y="1819627"/>
                  </a:lnTo>
                  <a:lnTo>
                    <a:pt x="49101" y="1793414"/>
                  </a:lnTo>
                  <a:lnTo>
                    <a:pt x="22888" y="1759486"/>
                  </a:lnTo>
                  <a:lnTo>
                    <a:pt x="5988" y="1719440"/>
                  </a:lnTo>
                  <a:lnTo>
                    <a:pt x="0" y="1674876"/>
                  </a:lnTo>
                  <a:lnTo>
                    <a:pt x="0" y="16763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072023" y="2757419"/>
            <a:ext cx="1351280" cy="8902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635" algn="ctr">
              <a:lnSpc>
                <a:spcPct val="91800"/>
              </a:lnSpc>
              <a:spcBef>
                <a:spcPts val="300"/>
              </a:spcBef>
            </a:pP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Hostile  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114" dirty="0">
                <a:solidFill>
                  <a:srgbClr val="FFFFFF"/>
                </a:solidFill>
                <a:latin typeface="Arial"/>
                <a:cs typeface="Arial"/>
              </a:rPr>
              <a:t>t 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harassment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54552" y="2299716"/>
            <a:ext cx="993775" cy="1868805"/>
            <a:chOff x="3654552" y="2299716"/>
            <a:chExt cx="993775" cy="1868805"/>
          </a:xfrm>
        </p:grpSpPr>
        <p:sp>
          <p:nvSpPr>
            <p:cNvPr id="16" name="object 16"/>
            <p:cNvSpPr/>
            <p:nvPr/>
          </p:nvSpPr>
          <p:spPr>
            <a:xfrm>
              <a:off x="3667506" y="2312670"/>
              <a:ext cx="967740" cy="1842770"/>
            </a:xfrm>
            <a:custGeom>
              <a:avLst/>
              <a:gdLst/>
              <a:ahLst/>
              <a:cxnLst/>
              <a:rect l="l" t="t" r="r" b="b"/>
              <a:pathLst>
                <a:path w="967739" h="1842770">
                  <a:moveTo>
                    <a:pt x="870966" y="0"/>
                  </a:moveTo>
                  <a:lnTo>
                    <a:pt x="96774" y="0"/>
                  </a:lnTo>
                  <a:lnTo>
                    <a:pt x="59107" y="7605"/>
                  </a:lnTo>
                  <a:lnTo>
                    <a:pt x="28346" y="28346"/>
                  </a:lnTo>
                  <a:lnTo>
                    <a:pt x="7605" y="59107"/>
                  </a:lnTo>
                  <a:lnTo>
                    <a:pt x="0" y="96774"/>
                  </a:lnTo>
                  <a:lnTo>
                    <a:pt x="0" y="1745742"/>
                  </a:lnTo>
                  <a:lnTo>
                    <a:pt x="7605" y="1783408"/>
                  </a:lnTo>
                  <a:lnTo>
                    <a:pt x="28346" y="1814169"/>
                  </a:lnTo>
                  <a:lnTo>
                    <a:pt x="59107" y="1834910"/>
                  </a:lnTo>
                  <a:lnTo>
                    <a:pt x="96774" y="1842516"/>
                  </a:lnTo>
                  <a:lnTo>
                    <a:pt x="870966" y="1842516"/>
                  </a:lnTo>
                  <a:lnTo>
                    <a:pt x="908632" y="1834910"/>
                  </a:lnTo>
                  <a:lnTo>
                    <a:pt x="939393" y="1814169"/>
                  </a:lnTo>
                  <a:lnTo>
                    <a:pt x="960134" y="1783408"/>
                  </a:lnTo>
                  <a:lnTo>
                    <a:pt x="967740" y="1745742"/>
                  </a:lnTo>
                  <a:lnTo>
                    <a:pt x="967740" y="96774"/>
                  </a:lnTo>
                  <a:lnTo>
                    <a:pt x="960134" y="59107"/>
                  </a:lnTo>
                  <a:lnTo>
                    <a:pt x="939393" y="28346"/>
                  </a:lnTo>
                  <a:lnTo>
                    <a:pt x="908632" y="7605"/>
                  </a:lnTo>
                  <a:lnTo>
                    <a:pt x="870966" y="0"/>
                  </a:lnTo>
                  <a:close/>
                </a:path>
              </a:pathLst>
            </a:custGeom>
            <a:solidFill>
              <a:srgbClr val="912C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67506" y="2312670"/>
              <a:ext cx="967740" cy="1842770"/>
            </a:xfrm>
            <a:custGeom>
              <a:avLst/>
              <a:gdLst/>
              <a:ahLst/>
              <a:cxnLst/>
              <a:rect l="l" t="t" r="r" b="b"/>
              <a:pathLst>
                <a:path w="967739" h="1842770">
                  <a:moveTo>
                    <a:pt x="0" y="96774"/>
                  </a:moveTo>
                  <a:lnTo>
                    <a:pt x="7605" y="59107"/>
                  </a:lnTo>
                  <a:lnTo>
                    <a:pt x="28346" y="28346"/>
                  </a:lnTo>
                  <a:lnTo>
                    <a:pt x="59107" y="7605"/>
                  </a:lnTo>
                  <a:lnTo>
                    <a:pt x="96774" y="0"/>
                  </a:lnTo>
                  <a:lnTo>
                    <a:pt x="870966" y="0"/>
                  </a:lnTo>
                  <a:lnTo>
                    <a:pt x="908632" y="7605"/>
                  </a:lnTo>
                  <a:lnTo>
                    <a:pt x="939393" y="28346"/>
                  </a:lnTo>
                  <a:lnTo>
                    <a:pt x="960134" y="59107"/>
                  </a:lnTo>
                  <a:lnTo>
                    <a:pt x="967740" y="96774"/>
                  </a:lnTo>
                  <a:lnTo>
                    <a:pt x="967740" y="1745742"/>
                  </a:lnTo>
                  <a:lnTo>
                    <a:pt x="960134" y="1783408"/>
                  </a:lnTo>
                  <a:lnTo>
                    <a:pt x="939393" y="1814169"/>
                  </a:lnTo>
                  <a:lnTo>
                    <a:pt x="908632" y="1834910"/>
                  </a:lnTo>
                  <a:lnTo>
                    <a:pt x="870966" y="1842516"/>
                  </a:lnTo>
                  <a:lnTo>
                    <a:pt x="96774" y="1842516"/>
                  </a:lnTo>
                  <a:lnTo>
                    <a:pt x="59107" y="1834910"/>
                  </a:lnTo>
                  <a:lnTo>
                    <a:pt x="28346" y="1814169"/>
                  </a:lnTo>
                  <a:lnTo>
                    <a:pt x="7605" y="1783408"/>
                  </a:lnTo>
                  <a:lnTo>
                    <a:pt x="0" y="1745742"/>
                  </a:lnTo>
                  <a:lnTo>
                    <a:pt x="0" y="9677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778388" y="2896960"/>
            <a:ext cx="74358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28575">
              <a:lnSpc>
                <a:spcPts val="2210"/>
              </a:lnSpc>
              <a:spcBef>
                <a:spcPts val="335"/>
              </a:spcBef>
            </a:pP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Sexual  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ssa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lt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03064" y="2299716"/>
            <a:ext cx="1163320" cy="1868805"/>
            <a:chOff x="4703064" y="2299716"/>
            <a:chExt cx="1163320" cy="1868805"/>
          </a:xfrm>
        </p:grpSpPr>
        <p:sp>
          <p:nvSpPr>
            <p:cNvPr id="20" name="object 20"/>
            <p:cNvSpPr/>
            <p:nvPr/>
          </p:nvSpPr>
          <p:spPr>
            <a:xfrm>
              <a:off x="4716018" y="2312670"/>
              <a:ext cx="1137285" cy="1842770"/>
            </a:xfrm>
            <a:custGeom>
              <a:avLst/>
              <a:gdLst/>
              <a:ahLst/>
              <a:cxnLst/>
              <a:rect l="l" t="t" r="r" b="b"/>
              <a:pathLst>
                <a:path w="1137285" h="1842770">
                  <a:moveTo>
                    <a:pt x="1023213" y="0"/>
                  </a:moveTo>
                  <a:lnTo>
                    <a:pt x="113690" y="0"/>
                  </a:lnTo>
                  <a:lnTo>
                    <a:pt x="69437" y="8934"/>
                  </a:lnTo>
                  <a:lnTo>
                    <a:pt x="33299" y="33299"/>
                  </a:lnTo>
                  <a:lnTo>
                    <a:pt x="8934" y="69437"/>
                  </a:lnTo>
                  <a:lnTo>
                    <a:pt x="0" y="113690"/>
                  </a:lnTo>
                  <a:lnTo>
                    <a:pt x="0" y="1728825"/>
                  </a:lnTo>
                  <a:lnTo>
                    <a:pt x="8934" y="1773078"/>
                  </a:lnTo>
                  <a:lnTo>
                    <a:pt x="33299" y="1809216"/>
                  </a:lnTo>
                  <a:lnTo>
                    <a:pt x="69437" y="1833581"/>
                  </a:lnTo>
                  <a:lnTo>
                    <a:pt x="113690" y="1842515"/>
                  </a:lnTo>
                  <a:lnTo>
                    <a:pt x="1023213" y="1842515"/>
                  </a:lnTo>
                  <a:lnTo>
                    <a:pt x="1067466" y="1833581"/>
                  </a:lnTo>
                  <a:lnTo>
                    <a:pt x="1103604" y="1809216"/>
                  </a:lnTo>
                  <a:lnTo>
                    <a:pt x="1127969" y="1773078"/>
                  </a:lnTo>
                  <a:lnTo>
                    <a:pt x="1136904" y="1728825"/>
                  </a:lnTo>
                  <a:lnTo>
                    <a:pt x="1136904" y="113690"/>
                  </a:lnTo>
                  <a:lnTo>
                    <a:pt x="1127969" y="69437"/>
                  </a:lnTo>
                  <a:lnTo>
                    <a:pt x="1103604" y="33299"/>
                  </a:lnTo>
                  <a:lnTo>
                    <a:pt x="1067466" y="8934"/>
                  </a:lnTo>
                  <a:lnTo>
                    <a:pt x="1023213" y="0"/>
                  </a:lnTo>
                  <a:close/>
                </a:path>
              </a:pathLst>
            </a:custGeom>
            <a:solidFill>
              <a:srgbClr val="C83B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16018" y="2312670"/>
              <a:ext cx="1137285" cy="1842770"/>
            </a:xfrm>
            <a:custGeom>
              <a:avLst/>
              <a:gdLst/>
              <a:ahLst/>
              <a:cxnLst/>
              <a:rect l="l" t="t" r="r" b="b"/>
              <a:pathLst>
                <a:path w="1137285" h="1842770">
                  <a:moveTo>
                    <a:pt x="0" y="113690"/>
                  </a:moveTo>
                  <a:lnTo>
                    <a:pt x="8934" y="69437"/>
                  </a:lnTo>
                  <a:lnTo>
                    <a:pt x="33299" y="33299"/>
                  </a:lnTo>
                  <a:lnTo>
                    <a:pt x="69437" y="8934"/>
                  </a:lnTo>
                  <a:lnTo>
                    <a:pt x="113690" y="0"/>
                  </a:lnTo>
                  <a:lnTo>
                    <a:pt x="1023213" y="0"/>
                  </a:lnTo>
                  <a:lnTo>
                    <a:pt x="1067466" y="8934"/>
                  </a:lnTo>
                  <a:lnTo>
                    <a:pt x="1103604" y="33299"/>
                  </a:lnTo>
                  <a:lnTo>
                    <a:pt x="1127969" y="69437"/>
                  </a:lnTo>
                  <a:lnTo>
                    <a:pt x="1136904" y="113690"/>
                  </a:lnTo>
                  <a:lnTo>
                    <a:pt x="1136904" y="1728825"/>
                  </a:lnTo>
                  <a:lnTo>
                    <a:pt x="1127969" y="1773078"/>
                  </a:lnTo>
                  <a:lnTo>
                    <a:pt x="1103604" y="1809216"/>
                  </a:lnTo>
                  <a:lnTo>
                    <a:pt x="1067466" y="1833581"/>
                  </a:lnTo>
                  <a:lnTo>
                    <a:pt x="1023213" y="1842515"/>
                  </a:lnTo>
                  <a:lnTo>
                    <a:pt x="113690" y="1842515"/>
                  </a:lnTo>
                  <a:lnTo>
                    <a:pt x="69437" y="1833581"/>
                  </a:lnTo>
                  <a:lnTo>
                    <a:pt x="33299" y="1809216"/>
                  </a:lnTo>
                  <a:lnTo>
                    <a:pt x="8934" y="1773078"/>
                  </a:lnTo>
                  <a:lnTo>
                    <a:pt x="0" y="1728825"/>
                  </a:lnTo>
                  <a:lnTo>
                    <a:pt x="0" y="11369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840461" y="2896960"/>
            <a:ext cx="88455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92710">
              <a:lnSpc>
                <a:spcPts val="2210"/>
              </a:lnSpc>
              <a:spcBef>
                <a:spcPts val="335"/>
              </a:spcBef>
            </a:pP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Dating 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19215" y="2299716"/>
            <a:ext cx="1285240" cy="1868805"/>
            <a:chOff x="5919215" y="2299716"/>
            <a:chExt cx="1285240" cy="1868805"/>
          </a:xfrm>
        </p:grpSpPr>
        <p:sp>
          <p:nvSpPr>
            <p:cNvPr id="24" name="object 24"/>
            <p:cNvSpPr/>
            <p:nvPr/>
          </p:nvSpPr>
          <p:spPr>
            <a:xfrm>
              <a:off x="5932169" y="2312670"/>
              <a:ext cx="1259205" cy="1842770"/>
            </a:xfrm>
            <a:custGeom>
              <a:avLst/>
              <a:gdLst/>
              <a:ahLst/>
              <a:cxnLst/>
              <a:rect l="l" t="t" r="r" b="b"/>
              <a:pathLst>
                <a:path w="1259204" h="1842770">
                  <a:moveTo>
                    <a:pt x="1132941" y="0"/>
                  </a:moveTo>
                  <a:lnTo>
                    <a:pt x="125882" y="0"/>
                  </a:lnTo>
                  <a:lnTo>
                    <a:pt x="76884" y="9892"/>
                  </a:lnTo>
                  <a:lnTo>
                    <a:pt x="36871" y="36871"/>
                  </a:lnTo>
                  <a:lnTo>
                    <a:pt x="9892" y="76884"/>
                  </a:lnTo>
                  <a:lnTo>
                    <a:pt x="0" y="125882"/>
                  </a:lnTo>
                  <a:lnTo>
                    <a:pt x="0" y="1716633"/>
                  </a:lnTo>
                  <a:lnTo>
                    <a:pt x="9892" y="1765631"/>
                  </a:lnTo>
                  <a:lnTo>
                    <a:pt x="36871" y="1805644"/>
                  </a:lnTo>
                  <a:lnTo>
                    <a:pt x="76884" y="1832623"/>
                  </a:lnTo>
                  <a:lnTo>
                    <a:pt x="125882" y="1842516"/>
                  </a:lnTo>
                  <a:lnTo>
                    <a:pt x="1132941" y="1842516"/>
                  </a:lnTo>
                  <a:lnTo>
                    <a:pt x="1181939" y="1832623"/>
                  </a:lnTo>
                  <a:lnTo>
                    <a:pt x="1221952" y="1805644"/>
                  </a:lnTo>
                  <a:lnTo>
                    <a:pt x="1248931" y="1765631"/>
                  </a:lnTo>
                  <a:lnTo>
                    <a:pt x="1258824" y="1716633"/>
                  </a:lnTo>
                  <a:lnTo>
                    <a:pt x="1258824" y="125882"/>
                  </a:lnTo>
                  <a:lnTo>
                    <a:pt x="1248931" y="76884"/>
                  </a:lnTo>
                  <a:lnTo>
                    <a:pt x="1221952" y="36871"/>
                  </a:lnTo>
                  <a:lnTo>
                    <a:pt x="1181939" y="9892"/>
                  </a:lnTo>
                  <a:lnTo>
                    <a:pt x="1132941" y="0"/>
                  </a:lnTo>
                  <a:close/>
                </a:path>
              </a:pathLst>
            </a:custGeom>
            <a:solidFill>
              <a:srgbClr val="DE85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32169" y="2312670"/>
              <a:ext cx="1259205" cy="1842770"/>
            </a:xfrm>
            <a:custGeom>
              <a:avLst/>
              <a:gdLst/>
              <a:ahLst/>
              <a:cxnLst/>
              <a:rect l="l" t="t" r="r" b="b"/>
              <a:pathLst>
                <a:path w="1259204" h="1842770">
                  <a:moveTo>
                    <a:pt x="0" y="125882"/>
                  </a:moveTo>
                  <a:lnTo>
                    <a:pt x="9892" y="76884"/>
                  </a:lnTo>
                  <a:lnTo>
                    <a:pt x="36871" y="36871"/>
                  </a:lnTo>
                  <a:lnTo>
                    <a:pt x="76884" y="9892"/>
                  </a:lnTo>
                  <a:lnTo>
                    <a:pt x="125882" y="0"/>
                  </a:lnTo>
                  <a:lnTo>
                    <a:pt x="1132941" y="0"/>
                  </a:lnTo>
                  <a:lnTo>
                    <a:pt x="1181939" y="9892"/>
                  </a:lnTo>
                  <a:lnTo>
                    <a:pt x="1221952" y="36871"/>
                  </a:lnTo>
                  <a:lnTo>
                    <a:pt x="1248931" y="76884"/>
                  </a:lnTo>
                  <a:lnTo>
                    <a:pt x="1258824" y="125882"/>
                  </a:lnTo>
                  <a:lnTo>
                    <a:pt x="1258824" y="1716633"/>
                  </a:lnTo>
                  <a:lnTo>
                    <a:pt x="1248931" y="1765631"/>
                  </a:lnTo>
                  <a:lnTo>
                    <a:pt x="1221952" y="1805644"/>
                  </a:lnTo>
                  <a:lnTo>
                    <a:pt x="1181939" y="1832623"/>
                  </a:lnTo>
                  <a:lnTo>
                    <a:pt x="1132941" y="1842516"/>
                  </a:lnTo>
                  <a:lnTo>
                    <a:pt x="125882" y="1842516"/>
                  </a:lnTo>
                  <a:lnTo>
                    <a:pt x="76884" y="1832623"/>
                  </a:lnTo>
                  <a:lnTo>
                    <a:pt x="36871" y="1805644"/>
                  </a:lnTo>
                  <a:lnTo>
                    <a:pt x="9892" y="1765631"/>
                  </a:lnTo>
                  <a:lnTo>
                    <a:pt x="0" y="1716633"/>
                  </a:lnTo>
                  <a:lnTo>
                    <a:pt x="0" y="12588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064511" y="2896960"/>
            <a:ext cx="991869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66040" marR="5080" indent="-53975">
              <a:lnSpc>
                <a:spcPts val="2210"/>
              </a:lnSpc>
              <a:spcBef>
                <a:spcPts val="335"/>
              </a:spcBef>
            </a:pPr>
            <a:r>
              <a:rPr sz="2000" spc="-2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2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ic  violence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58811" y="2299717"/>
            <a:ext cx="1186180" cy="1868805"/>
            <a:chOff x="7258811" y="2299717"/>
            <a:chExt cx="1186180" cy="1868805"/>
          </a:xfrm>
        </p:grpSpPr>
        <p:sp>
          <p:nvSpPr>
            <p:cNvPr id="28" name="object 28"/>
            <p:cNvSpPr/>
            <p:nvPr/>
          </p:nvSpPr>
          <p:spPr>
            <a:xfrm>
              <a:off x="7271765" y="2312671"/>
              <a:ext cx="1160145" cy="1842770"/>
            </a:xfrm>
            <a:custGeom>
              <a:avLst/>
              <a:gdLst/>
              <a:ahLst/>
              <a:cxnLst/>
              <a:rect l="l" t="t" r="r" b="b"/>
              <a:pathLst>
                <a:path w="1160145" h="1842770">
                  <a:moveTo>
                    <a:pt x="1043787" y="0"/>
                  </a:moveTo>
                  <a:lnTo>
                    <a:pt x="115976" y="0"/>
                  </a:lnTo>
                  <a:lnTo>
                    <a:pt x="70835" y="9113"/>
                  </a:lnTo>
                  <a:lnTo>
                    <a:pt x="33970" y="33966"/>
                  </a:lnTo>
                  <a:lnTo>
                    <a:pt x="9114" y="70830"/>
                  </a:lnTo>
                  <a:lnTo>
                    <a:pt x="0" y="115976"/>
                  </a:lnTo>
                  <a:lnTo>
                    <a:pt x="0" y="1726539"/>
                  </a:lnTo>
                  <a:lnTo>
                    <a:pt x="9114" y="1771680"/>
                  </a:lnTo>
                  <a:lnTo>
                    <a:pt x="33970" y="1808545"/>
                  </a:lnTo>
                  <a:lnTo>
                    <a:pt x="70835" y="1833401"/>
                  </a:lnTo>
                  <a:lnTo>
                    <a:pt x="115976" y="1842516"/>
                  </a:lnTo>
                  <a:lnTo>
                    <a:pt x="1043787" y="1842516"/>
                  </a:lnTo>
                  <a:lnTo>
                    <a:pt x="1088928" y="1833402"/>
                  </a:lnTo>
                  <a:lnTo>
                    <a:pt x="1125793" y="1808549"/>
                  </a:lnTo>
                  <a:lnTo>
                    <a:pt x="1150649" y="1771685"/>
                  </a:lnTo>
                  <a:lnTo>
                    <a:pt x="1159764" y="1726539"/>
                  </a:lnTo>
                  <a:lnTo>
                    <a:pt x="1159764" y="115976"/>
                  </a:lnTo>
                  <a:lnTo>
                    <a:pt x="1150650" y="70830"/>
                  </a:lnTo>
                  <a:lnTo>
                    <a:pt x="1125797" y="33966"/>
                  </a:lnTo>
                  <a:lnTo>
                    <a:pt x="1088933" y="9113"/>
                  </a:lnTo>
                  <a:lnTo>
                    <a:pt x="1043787" y="0"/>
                  </a:lnTo>
                  <a:close/>
                </a:path>
              </a:pathLst>
            </a:custGeom>
            <a:solidFill>
              <a:srgbClr val="D9A4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271765" y="2312671"/>
              <a:ext cx="1160145" cy="1842770"/>
            </a:xfrm>
            <a:custGeom>
              <a:avLst/>
              <a:gdLst/>
              <a:ahLst/>
              <a:cxnLst/>
              <a:rect l="l" t="t" r="r" b="b"/>
              <a:pathLst>
                <a:path w="1160145" h="1842770">
                  <a:moveTo>
                    <a:pt x="0" y="115976"/>
                  </a:moveTo>
                  <a:lnTo>
                    <a:pt x="9114" y="70830"/>
                  </a:lnTo>
                  <a:lnTo>
                    <a:pt x="33970" y="33966"/>
                  </a:lnTo>
                  <a:lnTo>
                    <a:pt x="70835" y="9113"/>
                  </a:lnTo>
                  <a:lnTo>
                    <a:pt x="115976" y="0"/>
                  </a:lnTo>
                  <a:lnTo>
                    <a:pt x="1043787" y="0"/>
                  </a:lnTo>
                  <a:lnTo>
                    <a:pt x="1088933" y="9113"/>
                  </a:lnTo>
                  <a:lnTo>
                    <a:pt x="1125797" y="33966"/>
                  </a:lnTo>
                  <a:lnTo>
                    <a:pt x="1150650" y="70830"/>
                  </a:lnTo>
                  <a:lnTo>
                    <a:pt x="1159764" y="115976"/>
                  </a:lnTo>
                  <a:lnTo>
                    <a:pt x="1159764" y="1726539"/>
                  </a:lnTo>
                  <a:lnTo>
                    <a:pt x="1150649" y="1771685"/>
                  </a:lnTo>
                  <a:lnTo>
                    <a:pt x="1125793" y="1808549"/>
                  </a:lnTo>
                  <a:lnTo>
                    <a:pt x="1088928" y="1833402"/>
                  </a:lnTo>
                  <a:lnTo>
                    <a:pt x="1043787" y="1842516"/>
                  </a:lnTo>
                  <a:lnTo>
                    <a:pt x="115976" y="1842516"/>
                  </a:lnTo>
                  <a:lnTo>
                    <a:pt x="70835" y="1833401"/>
                  </a:lnTo>
                  <a:lnTo>
                    <a:pt x="33970" y="1808545"/>
                  </a:lnTo>
                  <a:lnTo>
                    <a:pt x="9114" y="1771680"/>
                  </a:lnTo>
                  <a:lnTo>
                    <a:pt x="0" y="1726539"/>
                  </a:lnTo>
                  <a:lnTo>
                    <a:pt x="0" y="11597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434073" y="3036501"/>
            <a:ext cx="832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Stalking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24075" y="397255"/>
            <a:ext cx="5415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Who </a:t>
            </a:r>
            <a:r>
              <a:rPr spc="-5" dirty="0"/>
              <a:t>runs the</a:t>
            </a:r>
            <a:r>
              <a:rPr spc="-65" dirty="0"/>
              <a:t> </a:t>
            </a:r>
            <a:r>
              <a:rPr spc="-5" dirty="0"/>
              <a:t>hearing?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24075" y="1338326"/>
            <a:ext cx="6767830" cy="2293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10" dirty="0">
                <a:latin typeface="Arial"/>
                <a:cs typeface="Arial"/>
              </a:rPr>
              <a:t>Regulation </a:t>
            </a:r>
            <a:r>
              <a:rPr sz="2400" spc="-85" dirty="0">
                <a:latin typeface="Arial"/>
                <a:cs typeface="Arial"/>
              </a:rPr>
              <a:t>requires </a:t>
            </a:r>
            <a:r>
              <a:rPr sz="2400" spc="-95" dirty="0">
                <a:latin typeface="Arial"/>
                <a:cs typeface="Arial"/>
              </a:rPr>
              <a:t>hearing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110" dirty="0">
                <a:latin typeface="Arial"/>
                <a:cs typeface="Arial"/>
              </a:rPr>
              <a:t>be </a:t>
            </a:r>
            <a:r>
              <a:rPr sz="2400" spc="-80" dirty="0">
                <a:latin typeface="Arial"/>
                <a:cs typeface="Arial"/>
              </a:rPr>
              <a:t>administered </a:t>
            </a:r>
            <a:r>
              <a:rPr sz="2400" spc="-105" dirty="0">
                <a:latin typeface="Arial"/>
                <a:cs typeface="Arial"/>
              </a:rPr>
              <a:t>by</a:t>
            </a:r>
            <a:r>
              <a:rPr sz="2400" spc="-475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a  </a:t>
            </a:r>
            <a:r>
              <a:rPr sz="2400" spc="-80" dirty="0">
                <a:latin typeface="Arial"/>
                <a:cs typeface="Arial"/>
              </a:rPr>
              <a:t>“decision-maker(s)”</a:t>
            </a:r>
            <a:endParaRPr sz="2400">
              <a:latin typeface="Arial"/>
              <a:cs typeface="Arial"/>
            </a:endParaRPr>
          </a:p>
          <a:p>
            <a:pPr marL="355600" marR="10541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80" dirty="0">
                <a:latin typeface="Arial"/>
                <a:cs typeface="Arial"/>
              </a:rPr>
              <a:t>University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100" dirty="0">
                <a:latin typeface="Arial"/>
                <a:cs typeface="Arial"/>
              </a:rPr>
              <a:t>Louisville </a:t>
            </a:r>
            <a:r>
              <a:rPr sz="2400" spc="5" dirty="0">
                <a:latin typeface="Arial"/>
                <a:cs typeface="Arial"/>
              </a:rPr>
              <a:t>will </a:t>
            </a:r>
            <a:r>
              <a:rPr sz="2400" spc="-165" dirty="0">
                <a:latin typeface="Arial"/>
                <a:cs typeface="Arial"/>
              </a:rPr>
              <a:t>use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80" dirty="0">
                <a:latin typeface="Arial"/>
                <a:cs typeface="Arial"/>
              </a:rPr>
              <a:t>three-person  </a:t>
            </a:r>
            <a:r>
              <a:rPr sz="2400" spc="-95" dirty="0">
                <a:latin typeface="Arial"/>
                <a:cs typeface="Arial"/>
              </a:rPr>
              <a:t>hearing </a:t>
            </a:r>
            <a:r>
              <a:rPr sz="2400" spc="-85" dirty="0">
                <a:latin typeface="Arial"/>
                <a:cs typeface="Arial"/>
              </a:rPr>
              <a:t>board </a:t>
            </a:r>
            <a:r>
              <a:rPr sz="2400" spc="15" dirty="0">
                <a:latin typeface="Arial"/>
                <a:cs typeface="Arial"/>
              </a:rPr>
              <a:t>with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80" dirty="0">
                <a:latin typeface="Arial"/>
                <a:cs typeface="Arial"/>
              </a:rPr>
              <a:t>chair </a:t>
            </a:r>
            <a:r>
              <a:rPr sz="2400" spc="-10" dirty="0">
                <a:latin typeface="Arial"/>
                <a:cs typeface="Arial"/>
              </a:rPr>
              <a:t>for </a:t>
            </a:r>
            <a:r>
              <a:rPr sz="2400" spc="-60" dirty="0">
                <a:latin typeface="Arial"/>
                <a:cs typeface="Arial"/>
              </a:rPr>
              <a:t>student</a:t>
            </a:r>
            <a:r>
              <a:rPr sz="2400" spc="-49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respondents 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114" dirty="0">
                <a:latin typeface="Arial"/>
                <a:cs typeface="Arial"/>
              </a:rPr>
              <a:t>single </a:t>
            </a:r>
            <a:r>
              <a:rPr sz="2400" spc="-90" dirty="0">
                <a:latin typeface="Arial"/>
                <a:cs typeface="Arial"/>
              </a:rPr>
              <a:t>hearing </a:t>
            </a:r>
            <a:r>
              <a:rPr sz="2400" spc="-35" dirty="0">
                <a:latin typeface="Arial"/>
                <a:cs typeface="Arial"/>
              </a:rPr>
              <a:t>officer </a:t>
            </a:r>
            <a:r>
              <a:rPr sz="2400" spc="-10" dirty="0">
                <a:latin typeface="Arial"/>
                <a:cs typeface="Arial"/>
              </a:rPr>
              <a:t>for </a:t>
            </a:r>
            <a:r>
              <a:rPr sz="2400" spc="-100" dirty="0">
                <a:latin typeface="Arial"/>
                <a:cs typeface="Arial"/>
              </a:rPr>
              <a:t>employee  respondents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6" name="Group 15" descr="One person">
            <a:extLst>
              <a:ext uri="{FF2B5EF4-FFF2-40B4-BE49-F238E27FC236}">
                <a16:creationId xmlns:a16="http://schemas.microsoft.com/office/drawing/2014/main" id="{CCF96792-DB38-9044-AE7C-3302747F2508}"/>
              </a:ext>
            </a:extLst>
          </p:cNvPr>
          <p:cNvGrpSpPr/>
          <p:nvPr/>
        </p:nvGrpSpPr>
        <p:grpSpPr>
          <a:xfrm>
            <a:off x="2578287" y="3834129"/>
            <a:ext cx="864869" cy="917086"/>
            <a:chOff x="2578287" y="3834129"/>
            <a:chExt cx="864869" cy="917086"/>
          </a:xfrm>
        </p:grpSpPr>
        <p:sp>
          <p:nvSpPr>
            <p:cNvPr id="6" name="object 6"/>
            <p:cNvSpPr/>
            <p:nvPr/>
          </p:nvSpPr>
          <p:spPr>
            <a:xfrm>
              <a:off x="2794375" y="3834129"/>
              <a:ext cx="432434" cy="431800"/>
            </a:xfrm>
            <a:custGeom>
              <a:avLst/>
              <a:gdLst/>
              <a:ahLst/>
              <a:cxnLst/>
              <a:rect l="l" t="t" r="r" b="b"/>
              <a:pathLst>
                <a:path w="432435" h="431800">
                  <a:moveTo>
                    <a:pt x="216087" y="431365"/>
                  </a:moveTo>
                  <a:lnTo>
                    <a:pt x="166538" y="425669"/>
                  </a:lnTo>
                  <a:lnTo>
                    <a:pt x="121055" y="409444"/>
                  </a:lnTo>
                  <a:lnTo>
                    <a:pt x="80933" y="383984"/>
                  </a:lnTo>
                  <a:lnTo>
                    <a:pt x="47470" y="350583"/>
                  </a:lnTo>
                  <a:lnTo>
                    <a:pt x="21962" y="310536"/>
                  </a:lnTo>
                  <a:lnTo>
                    <a:pt x="5706" y="265138"/>
                  </a:lnTo>
                  <a:lnTo>
                    <a:pt x="0" y="215682"/>
                  </a:lnTo>
                  <a:lnTo>
                    <a:pt x="5706" y="166226"/>
                  </a:lnTo>
                  <a:lnTo>
                    <a:pt x="21962" y="120828"/>
                  </a:lnTo>
                  <a:lnTo>
                    <a:pt x="47470" y="80781"/>
                  </a:lnTo>
                  <a:lnTo>
                    <a:pt x="80933" y="47381"/>
                  </a:lnTo>
                  <a:lnTo>
                    <a:pt x="121055" y="21921"/>
                  </a:lnTo>
                  <a:lnTo>
                    <a:pt x="166538" y="5696"/>
                  </a:lnTo>
                  <a:lnTo>
                    <a:pt x="216087" y="0"/>
                  </a:lnTo>
                  <a:lnTo>
                    <a:pt x="265636" y="5696"/>
                  </a:lnTo>
                  <a:lnTo>
                    <a:pt x="311119" y="21921"/>
                  </a:lnTo>
                  <a:lnTo>
                    <a:pt x="351241" y="47381"/>
                  </a:lnTo>
                  <a:lnTo>
                    <a:pt x="384704" y="80781"/>
                  </a:lnTo>
                  <a:lnTo>
                    <a:pt x="410212" y="120828"/>
                  </a:lnTo>
                  <a:lnTo>
                    <a:pt x="426468" y="166226"/>
                  </a:lnTo>
                  <a:lnTo>
                    <a:pt x="432175" y="215682"/>
                  </a:lnTo>
                  <a:lnTo>
                    <a:pt x="426468" y="265138"/>
                  </a:lnTo>
                  <a:lnTo>
                    <a:pt x="410212" y="310536"/>
                  </a:lnTo>
                  <a:lnTo>
                    <a:pt x="384704" y="350583"/>
                  </a:lnTo>
                  <a:lnTo>
                    <a:pt x="351241" y="383984"/>
                  </a:lnTo>
                  <a:lnTo>
                    <a:pt x="311119" y="409444"/>
                  </a:lnTo>
                  <a:lnTo>
                    <a:pt x="265636" y="425669"/>
                  </a:lnTo>
                  <a:lnTo>
                    <a:pt x="216087" y="431365"/>
                  </a:lnTo>
                  <a:close/>
                </a:path>
              </a:pathLst>
            </a:custGeom>
            <a:solidFill>
              <a:srgbClr val="437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78287" y="4319415"/>
              <a:ext cx="864869" cy="431800"/>
            </a:xfrm>
            <a:custGeom>
              <a:avLst/>
              <a:gdLst/>
              <a:ahLst/>
              <a:cxnLst/>
              <a:rect l="l" t="t" r="r" b="b"/>
              <a:pathLst>
                <a:path w="864870" h="431800">
                  <a:moveTo>
                    <a:pt x="864350" y="431365"/>
                  </a:moveTo>
                  <a:lnTo>
                    <a:pt x="0" y="431365"/>
                  </a:lnTo>
                  <a:lnTo>
                    <a:pt x="0" y="215682"/>
                  </a:lnTo>
                  <a:lnTo>
                    <a:pt x="11479" y="168502"/>
                  </a:lnTo>
                  <a:lnTo>
                    <a:pt x="43217" y="129409"/>
                  </a:lnTo>
                  <a:lnTo>
                    <a:pt x="80687" y="104260"/>
                  </a:lnTo>
                  <a:lnTo>
                    <a:pt x="121268" y="80924"/>
                  </a:lnTo>
                  <a:lnTo>
                    <a:pt x="164183" y="59916"/>
                  </a:lnTo>
                  <a:lnTo>
                    <a:pt x="208654" y="41756"/>
                  </a:lnTo>
                  <a:lnTo>
                    <a:pt x="253902" y="26960"/>
                  </a:lnTo>
                  <a:lnTo>
                    <a:pt x="298470" y="15923"/>
                  </a:lnTo>
                  <a:lnTo>
                    <a:pt x="343038" y="7414"/>
                  </a:lnTo>
                  <a:lnTo>
                    <a:pt x="387607" y="1937"/>
                  </a:lnTo>
                  <a:lnTo>
                    <a:pt x="432175" y="0"/>
                  </a:lnTo>
                  <a:lnTo>
                    <a:pt x="479781" y="1937"/>
                  </a:lnTo>
                  <a:lnTo>
                    <a:pt x="525362" y="7414"/>
                  </a:lnTo>
                  <a:lnTo>
                    <a:pt x="568917" y="15923"/>
                  </a:lnTo>
                  <a:lnTo>
                    <a:pt x="610447" y="26960"/>
                  </a:lnTo>
                  <a:lnTo>
                    <a:pt x="655696" y="41238"/>
                  </a:lnTo>
                  <a:lnTo>
                    <a:pt x="700166" y="58363"/>
                  </a:lnTo>
                  <a:lnTo>
                    <a:pt x="743081" y="78594"/>
                  </a:lnTo>
                  <a:lnTo>
                    <a:pt x="783663" y="102190"/>
                  </a:lnTo>
                  <a:lnTo>
                    <a:pt x="821132" y="129409"/>
                  </a:lnTo>
                  <a:lnTo>
                    <a:pt x="852870" y="168502"/>
                  </a:lnTo>
                  <a:lnTo>
                    <a:pt x="864350" y="215682"/>
                  </a:lnTo>
                  <a:lnTo>
                    <a:pt x="864350" y="431365"/>
                  </a:lnTo>
                  <a:close/>
                </a:path>
              </a:pathLst>
            </a:custGeom>
            <a:solidFill>
              <a:srgbClr val="437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Group 14" descr="Group of three people">
            <a:extLst>
              <a:ext uri="{FF2B5EF4-FFF2-40B4-BE49-F238E27FC236}">
                <a16:creationId xmlns:a16="http://schemas.microsoft.com/office/drawing/2014/main" id="{50324C45-8CD2-8D42-9483-F282EF6E403F}"/>
              </a:ext>
            </a:extLst>
          </p:cNvPr>
          <p:cNvGrpSpPr/>
          <p:nvPr/>
        </p:nvGrpSpPr>
        <p:grpSpPr>
          <a:xfrm>
            <a:off x="5022659" y="3786031"/>
            <a:ext cx="2148840" cy="1085625"/>
            <a:chOff x="5022659" y="3786031"/>
            <a:chExt cx="2148840" cy="10856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51D9C8D-E999-C849-92D9-2FF46AD7DA68}"/>
                </a:ext>
              </a:extLst>
            </p:cNvPr>
            <p:cNvGrpSpPr/>
            <p:nvPr/>
          </p:nvGrpSpPr>
          <p:grpSpPr>
            <a:xfrm>
              <a:off x="5252895" y="3786031"/>
              <a:ext cx="1688894" cy="373380"/>
              <a:chOff x="5252895" y="3786031"/>
              <a:chExt cx="1688894" cy="373380"/>
            </a:xfrm>
          </p:grpSpPr>
          <p:sp>
            <p:nvSpPr>
              <p:cNvPr id="8" name="object 8"/>
              <p:cNvSpPr/>
              <p:nvPr/>
            </p:nvSpPr>
            <p:spPr>
              <a:xfrm>
                <a:off x="5252895" y="3786031"/>
                <a:ext cx="461009" cy="373380"/>
              </a:xfrm>
              <a:custGeom>
                <a:avLst/>
                <a:gdLst/>
                <a:ahLst/>
                <a:cxnLst/>
                <a:rect l="l" t="t" r="r" b="b"/>
                <a:pathLst>
                  <a:path w="461010" h="373379">
                    <a:moveTo>
                      <a:pt x="230228" y="372813"/>
                    </a:moveTo>
                    <a:lnTo>
                      <a:pt x="177435" y="367891"/>
                    </a:lnTo>
                    <a:lnTo>
                      <a:pt x="128974" y="353868"/>
                    </a:lnTo>
                    <a:lnTo>
                      <a:pt x="86227" y="331865"/>
                    </a:lnTo>
                    <a:lnTo>
                      <a:pt x="50575" y="302998"/>
                    </a:lnTo>
                    <a:lnTo>
                      <a:pt x="23398" y="268387"/>
                    </a:lnTo>
                    <a:lnTo>
                      <a:pt x="6079" y="229151"/>
                    </a:lnTo>
                    <a:lnTo>
                      <a:pt x="0" y="186406"/>
                    </a:lnTo>
                    <a:lnTo>
                      <a:pt x="6079" y="143662"/>
                    </a:lnTo>
                    <a:lnTo>
                      <a:pt x="23398" y="104425"/>
                    </a:lnTo>
                    <a:lnTo>
                      <a:pt x="50575" y="69815"/>
                    </a:lnTo>
                    <a:lnTo>
                      <a:pt x="86227" y="40948"/>
                    </a:lnTo>
                    <a:lnTo>
                      <a:pt x="128974" y="18945"/>
                    </a:lnTo>
                    <a:lnTo>
                      <a:pt x="177435" y="4922"/>
                    </a:lnTo>
                    <a:lnTo>
                      <a:pt x="230228" y="0"/>
                    </a:lnTo>
                    <a:lnTo>
                      <a:pt x="283021" y="4922"/>
                    </a:lnTo>
                    <a:lnTo>
                      <a:pt x="331482" y="18945"/>
                    </a:lnTo>
                    <a:lnTo>
                      <a:pt x="374229" y="40948"/>
                    </a:lnTo>
                    <a:lnTo>
                      <a:pt x="409882" y="69815"/>
                    </a:lnTo>
                    <a:lnTo>
                      <a:pt x="437058" y="104425"/>
                    </a:lnTo>
                    <a:lnTo>
                      <a:pt x="454377" y="143662"/>
                    </a:lnTo>
                    <a:lnTo>
                      <a:pt x="460457" y="186406"/>
                    </a:lnTo>
                    <a:lnTo>
                      <a:pt x="454377" y="229151"/>
                    </a:lnTo>
                    <a:lnTo>
                      <a:pt x="437058" y="268387"/>
                    </a:lnTo>
                    <a:lnTo>
                      <a:pt x="409882" y="302998"/>
                    </a:lnTo>
                    <a:lnTo>
                      <a:pt x="374229" y="331865"/>
                    </a:lnTo>
                    <a:lnTo>
                      <a:pt x="331482" y="353868"/>
                    </a:lnTo>
                    <a:lnTo>
                      <a:pt x="283021" y="367891"/>
                    </a:lnTo>
                    <a:lnTo>
                      <a:pt x="230228" y="372813"/>
                    </a:lnTo>
                    <a:close/>
                  </a:path>
                </a:pathLst>
              </a:custGeom>
              <a:solidFill>
                <a:srgbClr val="437B2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6480780" y="3786031"/>
                <a:ext cx="461009" cy="373380"/>
              </a:xfrm>
              <a:custGeom>
                <a:avLst/>
                <a:gdLst/>
                <a:ahLst/>
                <a:cxnLst/>
                <a:rect l="l" t="t" r="r" b="b"/>
                <a:pathLst>
                  <a:path w="461009" h="373379">
                    <a:moveTo>
                      <a:pt x="230228" y="372813"/>
                    </a:moveTo>
                    <a:lnTo>
                      <a:pt x="177435" y="367891"/>
                    </a:lnTo>
                    <a:lnTo>
                      <a:pt x="128974" y="353868"/>
                    </a:lnTo>
                    <a:lnTo>
                      <a:pt x="86227" y="331865"/>
                    </a:lnTo>
                    <a:lnTo>
                      <a:pt x="50575" y="302998"/>
                    </a:lnTo>
                    <a:lnTo>
                      <a:pt x="23398" y="268387"/>
                    </a:lnTo>
                    <a:lnTo>
                      <a:pt x="6079" y="229151"/>
                    </a:lnTo>
                    <a:lnTo>
                      <a:pt x="0" y="186406"/>
                    </a:lnTo>
                    <a:lnTo>
                      <a:pt x="6079" y="143662"/>
                    </a:lnTo>
                    <a:lnTo>
                      <a:pt x="23398" y="104425"/>
                    </a:lnTo>
                    <a:lnTo>
                      <a:pt x="50575" y="69815"/>
                    </a:lnTo>
                    <a:lnTo>
                      <a:pt x="86227" y="40948"/>
                    </a:lnTo>
                    <a:lnTo>
                      <a:pt x="128974" y="18945"/>
                    </a:lnTo>
                    <a:lnTo>
                      <a:pt x="177435" y="4922"/>
                    </a:lnTo>
                    <a:lnTo>
                      <a:pt x="230228" y="0"/>
                    </a:lnTo>
                    <a:lnTo>
                      <a:pt x="283021" y="4922"/>
                    </a:lnTo>
                    <a:lnTo>
                      <a:pt x="331482" y="18945"/>
                    </a:lnTo>
                    <a:lnTo>
                      <a:pt x="374229" y="40948"/>
                    </a:lnTo>
                    <a:lnTo>
                      <a:pt x="409882" y="69815"/>
                    </a:lnTo>
                    <a:lnTo>
                      <a:pt x="437058" y="104425"/>
                    </a:lnTo>
                    <a:lnTo>
                      <a:pt x="454377" y="143662"/>
                    </a:lnTo>
                    <a:lnTo>
                      <a:pt x="460457" y="186406"/>
                    </a:lnTo>
                    <a:lnTo>
                      <a:pt x="454377" y="229151"/>
                    </a:lnTo>
                    <a:lnTo>
                      <a:pt x="437058" y="268387"/>
                    </a:lnTo>
                    <a:lnTo>
                      <a:pt x="409882" y="302998"/>
                    </a:lnTo>
                    <a:lnTo>
                      <a:pt x="374229" y="331865"/>
                    </a:lnTo>
                    <a:lnTo>
                      <a:pt x="331482" y="353868"/>
                    </a:lnTo>
                    <a:lnTo>
                      <a:pt x="283021" y="367891"/>
                    </a:lnTo>
                    <a:lnTo>
                      <a:pt x="230228" y="372813"/>
                    </a:lnTo>
                    <a:close/>
                  </a:path>
                </a:pathLst>
              </a:custGeom>
              <a:solidFill>
                <a:srgbClr val="437B2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11"/>
            <p:cNvSpPr/>
            <p:nvPr/>
          </p:nvSpPr>
          <p:spPr>
            <a:xfrm>
              <a:off x="5022659" y="4076001"/>
              <a:ext cx="2148840" cy="795655"/>
            </a:xfrm>
            <a:custGeom>
              <a:avLst/>
              <a:gdLst/>
              <a:ahLst/>
              <a:cxnLst/>
              <a:rect l="l" t="t" r="r" b="b"/>
              <a:pathLst>
                <a:path w="2148840" h="795654">
                  <a:moveTo>
                    <a:pt x="833932" y="372821"/>
                  </a:moveTo>
                  <a:lnTo>
                    <a:pt x="795807" y="333273"/>
                  </a:lnTo>
                  <a:lnTo>
                    <a:pt x="766787" y="289445"/>
                  </a:lnTo>
                  <a:lnTo>
                    <a:pt x="748322" y="241744"/>
                  </a:lnTo>
                  <a:lnTo>
                    <a:pt x="741845" y="190550"/>
                  </a:lnTo>
                  <a:lnTo>
                    <a:pt x="741845" y="182270"/>
                  </a:lnTo>
                  <a:lnTo>
                    <a:pt x="695794" y="168287"/>
                  </a:lnTo>
                  <a:lnTo>
                    <a:pt x="605790" y="148285"/>
                  </a:lnTo>
                  <a:lnTo>
                    <a:pt x="558939" y="140322"/>
                  </a:lnTo>
                  <a:lnTo>
                    <a:pt x="510184" y="134696"/>
                  </a:lnTo>
                  <a:lnTo>
                    <a:pt x="460451" y="132562"/>
                  </a:lnTo>
                  <a:lnTo>
                    <a:pt x="413613" y="134112"/>
                  </a:lnTo>
                  <a:lnTo>
                    <a:pt x="365810" y="138772"/>
                  </a:lnTo>
                  <a:lnTo>
                    <a:pt x="318008" y="146532"/>
                  </a:lnTo>
                  <a:lnTo>
                    <a:pt x="271157" y="157416"/>
                  </a:lnTo>
                  <a:lnTo>
                    <a:pt x="222694" y="170827"/>
                  </a:lnTo>
                  <a:lnTo>
                    <a:pt x="175704" y="186245"/>
                  </a:lnTo>
                  <a:lnTo>
                    <a:pt x="130441" y="203644"/>
                  </a:lnTo>
                  <a:lnTo>
                    <a:pt x="87134" y="223024"/>
                  </a:lnTo>
                  <a:lnTo>
                    <a:pt x="46050" y="244398"/>
                  </a:lnTo>
                  <a:lnTo>
                    <a:pt x="11506" y="277025"/>
                  </a:lnTo>
                  <a:lnTo>
                    <a:pt x="0" y="318960"/>
                  </a:lnTo>
                  <a:lnTo>
                    <a:pt x="0" y="505371"/>
                  </a:lnTo>
                  <a:lnTo>
                    <a:pt x="552551" y="505371"/>
                  </a:lnTo>
                  <a:lnTo>
                    <a:pt x="563333" y="494309"/>
                  </a:lnTo>
                  <a:lnTo>
                    <a:pt x="573646" y="485178"/>
                  </a:lnTo>
                  <a:lnTo>
                    <a:pt x="642708" y="444258"/>
                  </a:lnTo>
                  <a:lnTo>
                    <a:pt x="688797" y="422617"/>
                  </a:lnTo>
                  <a:lnTo>
                    <a:pt x="736358" y="403364"/>
                  </a:lnTo>
                  <a:lnTo>
                    <a:pt x="784898" y="386702"/>
                  </a:lnTo>
                  <a:lnTo>
                    <a:pt x="833932" y="372821"/>
                  </a:lnTo>
                  <a:close/>
                </a:path>
                <a:path w="2148840" h="795654">
                  <a:moveTo>
                    <a:pt x="1304632" y="186410"/>
                  </a:moveTo>
                  <a:lnTo>
                    <a:pt x="1298549" y="143662"/>
                  </a:lnTo>
                  <a:lnTo>
                    <a:pt x="1281226" y="104432"/>
                  </a:lnTo>
                  <a:lnTo>
                    <a:pt x="1254048" y="69811"/>
                  </a:lnTo>
                  <a:lnTo>
                    <a:pt x="1218399" y="40944"/>
                  </a:lnTo>
                  <a:lnTo>
                    <a:pt x="1175651" y="18948"/>
                  </a:lnTo>
                  <a:lnTo>
                    <a:pt x="1127188" y="4927"/>
                  </a:lnTo>
                  <a:lnTo>
                    <a:pt x="1074394" y="0"/>
                  </a:lnTo>
                  <a:lnTo>
                    <a:pt x="1021600" y="4927"/>
                  </a:lnTo>
                  <a:lnTo>
                    <a:pt x="973150" y="18948"/>
                  </a:lnTo>
                  <a:lnTo>
                    <a:pt x="930402" y="40944"/>
                  </a:lnTo>
                  <a:lnTo>
                    <a:pt x="894740" y="69811"/>
                  </a:lnTo>
                  <a:lnTo>
                    <a:pt x="867575" y="104432"/>
                  </a:lnTo>
                  <a:lnTo>
                    <a:pt x="850252" y="143662"/>
                  </a:lnTo>
                  <a:lnTo>
                    <a:pt x="844169" y="186410"/>
                  </a:lnTo>
                  <a:lnTo>
                    <a:pt x="850252" y="229158"/>
                  </a:lnTo>
                  <a:lnTo>
                    <a:pt x="867575" y="268389"/>
                  </a:lnTo>
                  <a:lnTo>
                    <a:pt x="894740" y="302996"/>
                  </a:lnTo>
                  <a:lnTo>
                    <a:pt x="930402" y="331863"/>
                  </a:lnTo>
                  <a:lnTo>
                    <a:pt x="973150" y="353872"/>
                  </a:lnTo>
                  <a:lnTo>
                    <a:pt x="1021600" y="367893"/>
                  </a:lnTo>
                  <a:lnTo>
                    <a:pt x="1074394" y="372821"/>
                  </a:lnTo>
                  <a:lnTo>
                    <a:pt x="1127188" y="367893"/>
                  </a:lnTo>
                  <a:lnTo>
                    <a:pt x="1175651" y="353872"/>
                  </a:lnTo>
                  <a:lnTo>
                    <a:pt x="1218399" y="331863"/>
                  </a:lnTo>
                  <a:lnTo>
                    <a:pt x="1254048" y="302996"/>
                  </a:lnTo>
                  <a:lnTo>
                    <a:pt x="1281226" y="268389"/>
                  </a:lnTo>
                  <a:lnTo>
                    <a:pt x="1298549" y="229158"/>
                  </a:lnTo>
                  <a:lnTo>
                    <a:pt x="1304632" y="186410"/>
                  </a:lnTo>
                  <a:close/>
                </a:path>
                <a:path w="2148840" h="795654">
                  <a:moveTo>
                    <a:pt x="1534858" y="608926"/>
                  </a:moveTo>
                  <a:lnTo>
                    <a:pt x="1523339" y="566991"/>
                  </a:lnTo>
                  <a:lnTo>
                    <a:pt x="1488808" y="534365"/>
                  </a:lnTo>
                  <a:lnTo>
                    <a:pt x="1449679" y="511009"/>
                  </a:lnTo>
                  <a:lnTo>
                    <a:pt x="1406626" y="490626"/>
                  </a:lnTo>
                  <a:lnTo>
                    <a:pt x="1360614" y="473227"/>
                  </a:lnTo>
                  <a:lnTo>
                    <a:pt x="1312646" y="458812"/>
                  </a:lnTo>
                  <a:lnTo>
                    <a:pt x="1263700" y="447382"/>
                  </a:lnTo>
                  <a:lnTo>
                    <a:pt x="1219733" y="438251"/>
                  </a:lnTo>
                  <a:lnTo>
                    <a:pt x="1172883" y="430288"/>
                  </a:lnTo>
                  <a:lnTo>
                    <a:pt x="1124127" y="424662"/>
                  </a:lnTo>
                  <a:lnTo>
                    <a:pt x="1074394" y="422529"/>
                  </a:lnTo>
                  <a:lnTo>
                    <a:pt x="1027557" y="424078"/>
                  </a:lnTo>
                  <a:lnTo>
                    <a:pt x="979754" y="428739"/>
                  </a:lnTo>
                  <a:lnTo>
                    <a:pt x="931951" y="436499"/>
                  </a:lnTo>
                  <a:lnTo>
                    <a:pt x="885101" y="447382"/>
                  </a:lnTo>
                  <a:lnTo>
                    <a:pt x="836637" y="459206"/>
                  </a:lnTo>
                  <a:lnTo>
                    <a:pt x="789647" y="474421"/>
                  </a:lnTo>
                  <a:lnTo>
                    <a:pt x="744385" y="492417"/>
                  </a:lnTo>
                  <a:lnTo>
                    <a:pt x="701078" y="512597"/>
                  </a:lnTo>
                  <a:lnTo>
                    <a:pt x="659993" y="534365"/>
                  </a:lnTo>
                  <a:lnTo>
                    <a:pt x="625449" y="568540"/>
                  </a:lnTo>
                  <a:lnTo>
                    <a:pt x="613943" y="608926"/>
                  </a:lnTo>
                  <a:lnTo>
                    <a:pt x="613943" y="795337"/>
                  </a:lnTo>
                  <a:lnTo>
                    <a:pt x="1534858" y="795337"/>
                  </a:lnTo>
                  <a:lnTo>
                    <a:pt x="1534858" y="608926"/>
                  </a:lnTo>
                  <a:close/>
                </a:path>
                <a:path w="2148840" h="795654">
                  <a:moveTo>
                    <a:pt x="2148802" y="318960"/>
                  </a:moveTo>
                  <a:lnTo>
                    <a:pt x="2137283" y="277025"/>
                  </a:lnTo>
                  <a:lnTo>
                    <a:pt x="2102751" y="244398"/>
                  </a:lnTo>
                  <a:lnTo>
                    <a:pt x="2063623" y="221043"/>
                  </a:lnTo>
                  <a:lnTo>
                    <a:pt x="2020570" y="200660"/>
                  </a:lnTo>
                  <a:lnTo>
                    <a:pt x="1974557" y="183261"/>
                  </a:lnTo>
                  <a:lnTo>
                    <a:pt x="1926590" y="168846"/>
                  </a:lnTo>
                  <a:lnTo>
                    <a:pt x="1877644" y="157416"/>
                  </a:lnTo>
                  <a:lnTo>
                    <a:pt x="1833676" y="148285"/>
                  </a:lnTo>
                  <a:lnTo>
                    <a:pt x="1786826" y="140322"/>
                  </a:lnTo>
                  <a:lnTo>
                    <a:pt x="1738058" y="134696"/>
                  </a:lnTo>
                  <a:lnTo>
                    <a:pt x="1688338" y="132562"/>
                  </a:lnTo>
                  <a:lnTo>
                    <a:pt x="1641500" y="134112"/>
                  </a:lnTo>
                  <a:lnTo>
                    <a:pt x="1593684" y="138772"/>
                  </a:lnTo>
                  <a:lnTo>
                    <a:pt x="1545882" y="146532"/>
                  </a:lnTo>
                  <a:lnTo>
                    <a:pt x="1499044" y="157416"/>
                  </a:lnTo>
                  <a:lnTo>
                    <a:pt x="1452994" y="170357"/>
                  </a:lnTo>
                  <a:lnTo>
                    <a:pt x="1406944" y="186410"/>
                  </a:lnTo>
                  <a:lnTo>
                    <a:pt x="1406944" y="190550"/>
                  </a:lnTo>
                  <a:lnTo>
                    <a:pt x="1400479" y="242328"/>
                  </a:lnTo>
                  <a:lnTo>
                    <a:pt x="1382001" y="291007"/>
                  </a:lnTo>
                  <a:lnTo>
                    <a:pt x="1352994" y="335013"/>
                  </a:lnTo>
                  <a:lnTo>
                    <a:pt x="1314856" y="372821"/>
                  </a:lnTo>
                  <a:lnTo>
                    <a:pt x="1370761" y="388683"/>
                  </a:lnTo>
                  <a:lnTo>
                    <a:pt x="1422006" y="406349"/>
                  </a:lnTo>
                  <a:lnTo>
                    <a:pt x="1468831" y="425602"/>
                  </a:lnTo>
                  <a:lnTo>
                    <a:pt x="1511477" y="446252"/>
                  </a:lnTo>
                  <a:lnTo>
                    <a:pt x="1550200" y="468096"/>
                  </a:lnTo>
                  <a:lnTo>
                    <a:pt x="1582572" y="494309"/>
                  </a:lnTo>
                  <a:lnTo>
                    <a:pt x="1591132" y="505371"/>
                  </a:lnTo>
                  <a:lnTo>
                    <a:pt x="2148802" y="505371"/>
                  </a:lnTo>
                  <a:lnTo>
                    <a:pt x="2148802" y="318960"/>
                  </a:lnTo>
                  <a:close/>
                </a:path>
              </a:pathLst>
            </a:custGeom>
            <a:solidFill>
              <a:srgbClr val="437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are the logistics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a  </a:t>
            </a:r>
            <a:r>
              <a:rPr spc="-5" dirty="0"/>
              <a:t>hearing?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450578"/>
            <a:ext cx="6429375" cy="29152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475615" indent="-342900">
              <a:lnSpc>
                <a:spcPts val="2590"/>
              </a:lnSpc>
              <a:spcBef>
                <a:spcPts val="42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14" dirty="0">
                <a:latin typeface="Arial"/>
                <a:cs typeface="Arial"/>
              </a:rPr>
              <a:t>Hearing </a:t>
            </a:r>
            <a:r>
              <a:rPr sz="2400" spc="-80" dirty="0">
                <a:latin typeface="Arial"/>
                <a:cs typeface="Arial"/>
              </a:rPr>
              <a:t>must </a:t>
            </a:r>
            <a:r>
              <a:rPr sz="2400" spc="-110" dirty="0">
                <a:latin typeface="Arial"/>
                <a:cs typeface="Arial"/>
              </a:rPr>
              <a:t>be </a:t>
            </a:r>
            <a:r>
              <a:rPr sz="2400" spc="-90" dirty="0">
                <a:latin typeface="Arial"/>
                <a:cs typeface="Arial"/>
              </a:rPr>
              <a:t>recorded </a:t>
            </a:r>
            <a:r>
              <a:rPr sz="2400" spc="-80" dirty="0">
                <a:latin typeface="Arial"/>
                <a:cs typeface="Arial"/>
              </a:rPr>
              <a:t>(audio </a:t>
            </a:r>
            <a:r>
              <a:rPr sz="2400" spc="-25" dirty="0">
                <a:latin typeface="Arial"/>
                <a:cs typeface="Arial"/>
              </a:rPr>
              <a:t>or </a:t>
            </a:r>
            <a:r>
              <a:rPr sz="2400" spc="-80" dirty="0">
                <a:latin typeface="Arial"/>
                <a:cs typeface="Arial"/>
              </a:rPr>
              <a:t>video)</a:t>
            </a:r>
            <a:r>
              <a:rPr sz="2400" spc="-4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or  </a:t>
            </a:r>
            <a:r>
              <a:rPr sz="2400" spc="-75" dirty="0">
                <a:latin typeface="Arial"/>
                <a:cs typeface="Arial"/>
              </a:rPr>
              <a:t>transcribed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59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14" dirty="0">
                <a:latin typeface="Arial"/>
                <a:cs typeface="Arial"/>
              </a:rPr>
              <a:t>Hearing </a:t>
            </a:r>
            <a:r>
              <a:rPr sz="2400" spc="-80" dirty="0">
                <a:latin typeface="Arial"/>
                <a:cs typeface="Arial"/>
              </a:rPr>
              <a:t>must </a:t>
            </a:r>
            <a:r>
              <a:rPr sz="2400" spc="-150" dirty="0">
                <a:latin typeface="Arial"/>
                <a:cs typeface="Arial"/>
              </a:rPr>
              <a:t>have </a:t>
            </a:r>
            <a:r>
              <a:rPr sz="2400" dirty="0">
                <a:latin typeface="Arial"/>
                <a:cs typeface="Arial"/>
              </a:rPr>
              <a:t>“live”– </a:t>
            </a:r>
            <a:r>
              <a:rPr sz="2400" spc="-70" dirty="0">
                <a:latin typeface="Arial"/>
                <a:cs typeface="Arial"/>
              </a:rPr>
              <a:t>i.e.,</a:t>
            </a:r>
            <a:r>
              <a:rPr sz="2400" spc="-32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contemporaneous  </a:t>
            </a:r>
            <a:r>
              <a:rPr sz="2400" spc="-45" dirty="0">
                <a:latin typeface="Arial"/>
                <a:cs typeface="Arial"/>
              </a:rPr>
              <a:t>participation </a:t>
            </a:r>
            <a:r>
              <a:rPr sz="2400" spc="-105" dirty="0">
                <a:latin typeface="Arial"/>
                <a:cs typeface="Arial"/>
              </a:rPr>
              <a:t>by </a:t>
            </a:r>
            <a:r>
              <a:rPr sz="2400" spc="-70" dirty="0">
                <a:latin typeface="Arial"/>
                <a:cs typeface="Arial"/>
              </a:rPr>
              <a:t>parties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their</a:t>
            </a:r>
            <a:r>
              <a:rPr sz="2400" spc="-34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advisors</a:t>
            </a:r>
            <a:endParaRPr sz="2400">
              <a:latin typeface="Arial"/>
              <a:cs typeface="Arial"/>
            </a:endParaRPr>
          </a:p>
          <a:p>
            <a:pPr marL="355600" marR="141605" indent="-342900">
              <a:lnSpc>
                <a:spcPts val="259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14" dirty="0">
                <a:latin typeface="Arial"/>
                <a:cs typeface="Arial"/>
              </a:rPr>
              <a:t>Hearing </a:t>
            </a:r>
            <a:r>
              <a:rPr sz="2400" spc="-155" dirty="0">
                <a:latin typeface="Arial"/>
                <a:cs typeface="Arial"/>
              </a:rPr>
              <a:t>can </a:t>
            </a:r>
            <a:r>
              <a:rPr sz="2400" spc="-110" dirty="0">
                <a:latin typeface="Arial"/>
                <a:cs typeface="Arial"/>
              </a:rPr>
              <a:t>be </a:t>
            </a:r>
            <a:r>
              <a:rPr sz="2400" spc="-70" dirty="0">
                <a:latin typeface="Arial"/>
                <a:cs typeface="Arial"/>
              </a:rPr>
              <a:t>held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114" dirty="0">
                <a:latin typeface="Arial"/>
                <a:cs typeface="Arial"/>
              </a:rPr>
              <a:t>single </a:t>
            </a:r>
            <a:r>
              <a:rPr sz="2400" spc="-60" dirty="0">
                <a:latin typeface="Arial"/>
                <a:cs typeface="Arial"/>
              </a:rPr>
              <a:t>room </a:t>
            </a:r>
            <a:r>
              <a:rPr sz="2400" spc="-25" dirty="0">
                <a:latin typeface="Arial"/>
                <a:cs typeface="Arial"/>
              </a:rPr>
              <a:t>or </a:t>
            </a:r>
            <a:r>
              <a:rPr sz="2400" spc="15" dirty="0">
                <a:latin typeface="Arial"/>
                <a:cs typeface="Arial"/>
              </a:rPr>
              <a:t>with</a:t>
            </a:r>
            <a:r>
              <a:rPr sz="2400" spc="-47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70" dirty="0">
                <a:latin typeface="Arial"/>
                <a:cs typeface="Arial"/>
              </a:rPr>
              <a:t>parties </a:t>
            </a:r>
            <a:r>
              <a:rPr sz="2400" spc="-110" dirty="0">
                <a:latin typeface="Arial"/>
                <a:cs typeface="Arial"/>
              </a:rPr>
              <a:t>separated </a:t>
            </a:r>
            <a:r>
              <a:rPr sz="2400" spc="-30" dirty="0">
                <a:latin typeface="Arial"/>
                <a:cs typeface="Arial"/>
              </a:rPr>
              <a:t>in different</a:t>
            </a:r>
            <a:r>
              <a:rPr sz="2400" spc="-33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rooms</a:t>
            </a:r>
            <a:endParaRPr sz="2400">
              <a:latin typeface="Arial"/>
              <a:cs typeface="Arial"/>
            </a:endParaRPr>
          </a:p>
          <a:p>
            <a:pPr marL="355600" marR="770255" indent="-342900">
              <a:lnSpc>
                <a:spcPts val="259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14" dirty="0">
                <a:latin typeface="Arial"/>
                <a:cs typeface="Arial"/>
              </a:rPr>
              <a:t>Hearing </a:t>
            </a:r>
            <a:r>
              <a:rPr sz="2400" spc="-155" dirty="0">
                <a:latin typeface="Arial"/>
                <a:cs typeface="Arial"/>
              </a:rPr>
              <a:t>can </a:t>
            </a:r>
            <a:r>
              <a:rPr sz="2400" spc="-110" dirty="0">
                <a:latin typeface="Arial"/>
                <a:cs typeface="Arial"/>
              </a:rPr>
              <a:t>be </a:t>
            </a:r>
            <a:r>
              <a:rPr sz="2400" spc="-70" dirty="0">
                <a:latin typeface="Arial"/>
                <a:cs typeface="Arial"/>
              </a:rPr>
              <a:t>held </a:t>
            </a:r>
            <a:r>
              <a:rPr sz="2400" spc="-35" dirty="0">
                <a:latin typeface="Arial"/>
                <a:cs typeface="Arial"/>
              </a:rPr>
              <a:t>virtually </a:t>
            </a:r>
            <a:r>
              <a:rPr sz="2400" spc="-125" dirty="0">
                <a:latin typeface="Arial"/>
                <a:cs typeface="Arial"/>
              </a:rPr>
              <a:t>using</a:t>
            </a:r>
            <a:r>
              <a:rPr sz="2400" spc="-28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suitable  </a:t>
            </a:r>
            <a:r>
              <a:rPr sz="2400" spc="-65" dirty="0">
                <a:latin typeface="Arial"/>
                <a:cs typeface="Arial"/>
              </a:rPr>
              <a:t>software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 descr="HuschBlackwell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47875" y="397255"/>
            <a:ext cx="5588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Who </a:t>
            </a:r>
            <a:r>
              <a:rPr spc="-5" dirty="0"/>
              <a:t>attends </a:t>
            </a:r>
            <a:r>
              <a:rPr dirty="0"/>
              <a:t>a</a:t>
            </a:r>
            <a:r>
              <a:rPr spc="-45" dirty="0"/>
              <a:t> </a:t>
            </a:r>
            <a:r>
              <a:rPr spc="-5" dirty="0"/>
              <a:t>hearing?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24075" y="1341374"/>
            <a:ext cx="6495415" cy="27686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80" dirty="0">
                <a:latin typeface="Arial"/>
                <a:cs typeface="Arial"/>
              </a:rPr>
              <a:t>The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decision-maker(s)</a:t>
            </a:r>
            <a:endParaRPr sz="2400">
              <a:latin typeface="Arial"/>
              <a:cs typeface="Arial"/>
            </a:endParaRPr>
          </a:p>
          <a:p>
            <a:pPr marL="355600" marR="923290" indent="-342900">
              <a:lnSpc>
                <a:spcPts val="2590"/>
              </a:lnSpc>
              <a:spcBef>
                <a:spcPts val="61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70" dirty="0">
                <a:latin typeface="Arial"/>
                <a:cs typeface="Arial"/>
              </a:rPr>
              <a:t>Other </a:t>
            </a:r>
            <a:r>
              <a:rPr sz="2400" spc="-150" dirty="0">
                <a:latin typeface="Arial"/>
                <a:cs typeface="Arial"/>
              </a:rPr>
              <a:t>necessary </a:t>
            </a:r>
            <a:r>
              <a:rPr sz="2400" spc="-25" dirty="0">
                <a:latin typeface="Arial"/>
                <a:cs typeface="Arial"/>
              </a:rPr>
              <a:t>institutional </a:t>
            </a:r>
            <a:r>
              <a:rPr sz="2400" spc="-95" dirty="0">
                <a:latin typeface="Arial"/>
                <a:cs typeface="Arial"/>
              </a:rPr>
              <a:t>personnel</a:t>
            </a:r>
            <a:r>
              <a:rPr sz="2400" spc="-3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or  institutional </a:t>
            </a:r>
            <a:r>
              <a:rPr sz="2400" spc="-125" dirty="0">
                <a:latin typeface="Arial"/>
                <a:cs typeface="Arial"/>
              </a:rPr>
              <a:t>advisors </a:t>
            </a:r>
            <a:r>
              <a:rPr sz="2400" spc="-70" dirty="0">
                <a:latin typeface="Arial"/>
                <a:cs typeface="Arial"/>
              </a:rPr>
              <a:t>(i.e.,</a:t>
            </a:r>
            <a:r>
              <a:rPr sz="2400" spc="-27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attorneys)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5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80" dirty="0">
                <a:latin typeface="Arial"/>
                <a:cs typeface="Arial"/>
              </a:rPr>
              <a:t>The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parties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29" dirty="0">
                <a:latin typeface="Arial"/>
                <a:cs typeface="Arial"/>
              </a:rPr>
              <a:t>Each </a:t>
            </a:r>
            <a:r>
              <a:rPr sz="2400" spc="-70" dirty="0">
                <a:latin typeface="Arial"/>
                <a:cs typeface="Arial"/>
              </a:rPr>
              <a:t>party’s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advisor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25" dirty="0">
                <a:latin typeface="Arial"/>
                <a:cs typeface="Arial"/>
              </a:rPr>
              <a:t>Witnesses </a:t>
            </a:r>
            <a:r>
              <a:rPr sz="2400" u="heavy" spc="-2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 </a:t>
            </a:r>
            <a:r>
              <a:rPr sz="24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they </a:t>
            </a:r>
            <a:r>
              <a:rPr sz="2400" u="heavy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are </a:t>
            </a:r>
            <a:r>
              <a:rPr sz="2400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called </a:t>
            </a:r>
            <a:r>
              <a:rPr sz="2400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sz="2400" u="heavy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testify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70" dirty="0">
                <a:latin typeface="Arial"/>
                <a:cs typeface="Arial"/>
              </a:rPr>
              <a:t>Other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support</a:t>
            </a:r>
            <a:r>
              <a:rPr sz="2400" spc="-130" dirty="0">
                <a:latin typeface="Arial"/>
                <a:cs typeface="Arial"/>
              </a:rPr>
              <a:t> persons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parties,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40" dirty="0">
                <a:latin typeface="Arial"/>
                <a:cs typeface="Arial"/>
              </a:rPr>
              <a:t>if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permitted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by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6976" y="4124197"/>
            <a:ext cx="12985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spc="-15" dirty="0">
                <a:latin typeface="Arial"/>
                <a:cs typeface="Arial"/>
              </a:rPr>
              <a:t>institution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 we provide </a:t>
            </a:r>
            <a:r>
              <a:rPr dirty="0"/>
              <a:t>a </a:t>
            </a:r>
            <a:r>
              <a:rPr spc="-5" dirty="0"/>
              <a:t>party’s  advisor?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487154"/>
            <a:ext cx="6784975" cy="3098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4673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75" dirty="0">
                <a:latin typeface="Arial"/>
                <a:cs typeface="Arial"/>
              </a:rPr>
              <a:t>Default </a:t>
            </a:r>
            <a:r>
              <a:rPr sz="2400" spc="-45" dirty="0">
                <a:latin typeface="Arial"/>
                <a:cs typeface="Arial"/>
              </a:rPr>
              <a:t>rule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that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45" dirty="0">
                <a:latin typeface="Arial"/>
                <a:cs typeface="Arial"/>
              </a:rPr>
              <a:t>party </a:t>
            </a:r>
            <a:r>
              <a:rPr sz="2400" spc="-120" dirty="0">
                <a:latin typeface="Arial"/>
                <a:cs typeface="Arial"/>
              </a:rPr>
              <a:t>selects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100" dirty="0">
                <a:latin typeface="Arial"/>
                <a:cs typeface="Arial"/>
              </a:rPr>
              <a:t>brings</a:t>
            </a:r>
            <a:r>
              <a:rPr sz="2400" spc="-47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  </a:t>
            </a:r>
            <a:r>
              <a:rPr sz="2400" spc="-100" dirty="0">
                <a:latin typeface="Arial"/>
                <a:cs typeface="Arial"/>
              </a:rPr>
              <a:t>advisor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their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choice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hearing</a:t>
            </a:r>
            <a:endParaRPr sz="2400">
              <a:latin typeface="Arial"/>
              <a:cs typeface="Arial"/>
            </a:endParaRPr>
          </a:p>
          <a:p>
            <a:pPr marL="355600" marR="40132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5" dirty="0">
                <a:latin typeface="Arial"/>
                <a:cs typeface="Arial"/>
              </a:rPr>
              <a:t>Advisor </a:t>
            </a:r>
            <a:r>
              <a:rPr sz="2400" spc="-80" dirty="0">
                <a:latin typeface="Arial"/>
                <a:cs typeface="Arial"/>
              </a:rPr>
              <a:t>must </a:t>
            </a:r>
            <a:r>
              <a:rPr sz="2400" spc="-110" dirty="0">
                <a:latin typeface="Arial"/>
                <a:cs typeface="Arial"/>
              </a:rPr>
              <a:t>be </a:t>
            </a:r>
            <a:r>
              <a:rPr sz="2400" spc="-130" dirty="0">
                <a:latin typeface="Arial"/>
                <a:cs typeface="Arial"/>
              </a:rPr>
              <a:t>an </a:t>
            </a:r>
            <a:r>
              <a:rPr sz="2400" spc="-50" dirty="0">
                <a:latin typeface="Arial"/>
                <a:cs typeface="Arial"/>
              </a:rPr>
              <a:t>attorney </a:t>
            </a:r>
            <a:r>
              <a:rPr sz="2400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 </a:t>
            </a:r>
            <a:r>
              <a:rPr sz="2400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2400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hearing</a:t>
            </a:r>
            <a:r>
              <a:rPr sz="2400" u="heavy" spc="-50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stage 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per </a:t>
            </a:r>
            <a:r>
              <a:rPr sz="2400" spc="-125" dirty="0">
                <a:latin typeface="Arial"/>
                <a:cs typeface="Arial"/>
              </a:rPr>
              <a:t>Kentucky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law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If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45" dirty="0">
                <a:latin typeface="Arial"/>
                <a:cs typeface="Arial"/>
              </a:rPr>
              <a:t>party </a:t>
            </a:r>
            <a:r>
              <a:rPr sz="2400" spc="-140" dirty="0">
                <a:latin typeface="Arial"/>
                <a:cs typeface="Arial"/>
              </a:rPr>
              <a:t>does </a:t>
            </a:r>
            <a:r>
              <a:rPr sz="2400" spc="-10" dirty="0">
                <a:latin typeface="Arial"/>
                <a:cs typeface="Arial"/>
              </a:rPr>
              <a:t>not </a:t>
            </a:r>
            <a:r>
              <a:rPr sz="2400" spc="-150" dirty="0">
                <a:latin typeface="Arial"/>
                <a:cs typeface="Arial"/>
              </a:rPr>
              <a:t>have </a:t>
            </a:r>
            <a:r>
              <a:rPr sz="2400" spc="-130" dirty="0">
                <a:latin typeface="Arial"/>
                <a:cs typeface="Arial"/>
              </a:rPr>
              <a:t>an </a:t>
            </a:r>
            <a:r>
              <a:rPr sz="2400" spc="-120" dirty="0">
                <a:latin typeface="Arial"/>
                <a:cs typeface="Arial"/>
              </a:rPr>
              <a:t>advisor, </a:t>
            </a:r>
            <a:r>
              <a:rPr sz="2400" spc="-15" dirty="0">
                <a:latin typeface="Arial"/>
                <a:cs typeface="Arial"/>
              </a:rPr>
              <a:t>institution </a:t>
            </a:r>
            <a:r>
              <a:rPr sz="2400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must 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supply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one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purpose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questioning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other  </a:t>
            </a:r>
            <a:r>
              <a:rPr sz="2400" spc="-45" dirty="0">
                <a:latin typeface="Arial"/>
                <a:cs typeface="Arial"/>
              </a:rPr>
              <a:t>party </a:t>
            </a:r>
            <a:r>
              <a:rPr sz="2400" spc="-114" dirty="0">
                <a:latin typeface="Arial"/>
                <a:cs typeface="Arial"/>
              </a:rPr>
              <a:t>and witnesses </a:t>
            </a:r>
            <a:r>
              <a:rPr sz="2400" spc="-80" dirty="0">
                <a:latin typeface="Arial"/>
                <a:cs typeface="Arial"/>
              </a:rPr>
              <a:t>on </a:t>
            </a:r>
            <a:r>
              <a:rPr sz="2400" spc="-70" dirty="0">
                <a:latin typeface="Arial"/>
                <a:cs typeface="Arial"/>
              </a:rPr>
              <a:t>behalf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60" dirty="0">
                <a:latin typeface="Arial"/>
                <a:cs typeface="Arial"/>
              </a:rPr>
              <a:t>student </a:t>
            </a:r>
            <a:r>
              <a:rPr sz="2400" spc="-30" dirty="0">
                <a:latin typeface="Arial"/>
                <a:cs typeface="Arial"/>
              </a:rPr>
              <a:t>in  </a:t>
            </a:r>
            <a:r>
              <a:rPr sz="2400" spc="-75" dirty="0">
                <a:latin typeface="Arial"/>
                <a:cs typeface="Arial"/>
              </a:rPr>
              <a:t>question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830" y="177100"/>
            <a:ext cx="796226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How does the hearing actually</a:t>
            </a:r>
            <a:r>
              <a:rPr sz="3300" spc="-35" dirty="0"/>
              <a:t> </a:t>
            </a:r>
            <a:r>
              <a:rPr sz="3300" spc="-5" dirty="0"/>
              <a:t>work?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523830" y="750792"/>
            <a:ext cx="7022465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60" dirty="0">
                <a:latin typeface="Arial"/>
                <a:cs typeface="Arial"/>
              </a:rPr>
              <a:t>Title </a:t>
            </a:r>
            <a:r>
              <a:rPr sz="2400" spc="-215" dirty="0">
                <a:latin typeface="Arial"/>
                <a:cs typeface="Arial"/>
              </a:rPr>
              <a:t>IX </a:t>
            </a:r>
            <a:r>
              <a:rPr sz="2400" spc="-65" dirty="0">
                <a:latin typeface="Arial"/>
                <a:cs typeface="Arial"/>
              </a:rPr>
              <a:t>regulation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95" dirty="0">
                <a:latin typeface="Arial"/>
                <a:cs typeface="Arial"/>
              </a:rPr>
              <a:t>largely </a:t>
            </a:r>
            <a:r>
              <a:rPr sz="2400" spc="-60" dirty="0">
                <a:latin typeface="Arial"/>
                <a:cs typeface="Arial"/>
              </a:rPr>
              <a:t>silent </a:t>
            </a:r>
            <a:r>
              <a:rPr sz="2400" spc="-80" dirty="0">
                <a:latin typeface="Arial"/>
                <a:cs typeface="Arial"/>
              </a:rPr>
              <a:t>on </a:t>
            </a:r>
            <a:r>
              <a:rPr sz="2400" spc="-95" dirty="0">
                <a:latin typeface="Arial"/>
                <a:cs typeface="Arial"/>
              </a:rPr>
              <a:t>specific</a:t>
            </a:r>
            <a:r>
              <a:rPr sz="2400" spc="-30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elements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20" dirty="0">
                <a:latin typeface="Arial"/>
                <a:cs typeface="Arial"/>
              </a:rPr>
              <a:t>Required </a:t>
            </a:r>
            <a:r>
              <a:rPr sz="2400" spc="-90" dirty="0">
                <a:latin typeface="Arial"/>
                <a:cs typeface="Arial"/>
              </a:rPr>
              <a:t>elements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include: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5944" y="1842452"/>
            <a:ext cx="3910965" cy="1435735"/>
            <a:chOff x="825944" y="1842452"/>
            <a:chExt cx="3910965" cy="1435735"/>
          </a:xfrm>
        </p:grpSpPr>
        <p:sp>
          <p:nvSpPr>
            <p:cNvPr id="5" name="object 5"/>
            <p:cNvSpPr/>
            <p:nvPr/>
          </p:nvSpPr>
          <p:spPr>
            <a:xfrm>
              <a:off x="838962" y="1855469"/>
              <a:ext cx="3884929" cy="1409700"/>
            </a:xfrm>
            <a:custGeom>
              <a:avLst/>
              <a:gdLst/>
              <a:ahLst/>
              <a:cxnLst/>
              <a:rect l="l" t="t" r="r" b="b"/>
              <a:pathLst>
                <a:path w="3884929" h="1409700">
                  <a:moveTo>
                    <a:pt x="3884676" y="0"/>
                  </a:moveTo>
                  <a:lnTo>
                    <a:pt x="234950" y="0"/>
                  </a:lnTo>
                  <a:lnTo>
                    <a:pt x="187600" y="4773"/>
                  </a:lnTo>
                  <a:lnTo>
                    <a:pt x="143498" y="18464"/>
                  </a:lnTo>
                  <a:lnTo>
                    <a:pt x="103588" y="40126"/>
                  </a:lnTo>
                  <a:lnTo>
                    <a:pt x="68816" y="68816"/>
                  </a:lnTo>
                  <a:lnTo>
                    <a:pt x="40126" y="103588"/>
                  </a:lnTo>
                  <a:lnTo>
                    <a:pt x="18464" y="143498"/>
                  </a:lnTo>
                  <a:lnTo>
                    <a:pt x="4773" y="187600"/>
                  </a:lnTo>
                  <a:lnTo>
                    <a:pt x="0" y="234949"/>
                  </a:lnTo>
                  <a:lnTo>
                    <a:pt x="0" y="1409699"/>
                  </a:lnTo>
                  <a:lnTo>
                    <a:pt x="3884676" y="1409699"/>
                  </a:lnTo>
                  <a:lnTo>
                    <a:pt x="3884676" y="0"/>
                  </a:lnTo>
                  <a:close/>
                </a:path>
              </a:pathLst>
            </a:custGeom>
            <a:solidFill>
              <a:srgbClr val="002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8962" y="1855469"/>
              <a:ext cx="3884929" cy="1409700"/>
            </a:xfrm>
            <a:custGeom>
              <a:avLst/>
              <a:gdLst/>
              <a:ahLst/>
              <a:cxnLst/>
              <a:rect l="l" t="t" r="r" b="b"/>
              <a:pathLst>
                <a:path w="3884929" h="1409700">
                  <a:moveTo>
                    <a:pt x="0" y="1409699"/>
                  </a:moveTo>
                  <a:lnTo>
                    <a:pt x="0" y="234949"/>
                  </a:lnTo>
                  <a:lnTo>
                    <a:pt x="4773" y="187600"/>
                  </a:lnTo>
                  <a:lnTo>
                    <a:pt x="18464" y="143498"/>
                  </a:lnTo>
                  <a:lnTo>
                    <a:pt x="40126" y="103588"/>
                  </a:lnTo>
                  <a:lnTo>
                    <a:pt x="68816" y="68816"/>
                  </a:lnTo>
                  <a:lnTo>
                    <a:pt x="103588" y="40126"/>
                  </a:lnTo>
                  <a:lnTo>
                    <a:pt x="143498" y="18464"/>
                  </a:lnTo>
                  <a:lnTo>
                    <a:pt x="187600" y="4773"/>
                  </a:lnTo>
                  <a:lnTo>
                    <a:pt x="234950" y="0"/>
                  </a:lnTo>
                  <a:lnTo>
                    <a:pt x="3884676" y="0"/>
                  </a:lnTo>
                  <a:lnTo>
                    <a:pt x="3884676" y="1409699"/>
                  </a:lnTo>
                  <a:lnTo>
                    <a:pt x="0" y="140969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53517" y="2108273"/>
            <a:ext cx="3608704" cy="801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ct val="91400"/>
              </a:lnSpc>
              <a:spcBef>
                <a:spcPts val="285"/>
              </a:spcBef>
            </a:pP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Decision-maker(s)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must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independently  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evaluate questions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relevance 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resolve 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relevancy</a:t>
            </a: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objections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10620" y="1842452"/>
            <a:ext cx="3910965" cy="1435735"/>
            <a:chOff x="4710620" y="1842452"/>
            <a:chExt cx="3910965" cy="1435735"/>
          </a:xfrm>
        </p:grpSpPr>
        <p:sp>
          <p:nvSpPr>
            <p:cNvPr id="9" name="object 9"/>
            <p:cNvSpPr/>
            <p:nvPr/>
          </p:nvSpPr>
          <p:spPr>
            <a:xfrm>
              <a:off x="4723638" y="1855469"/>
              <a:ext cx="3884929" cy="1409700"/>
            </a:xfrm>
            <a:custGeom>
              <a:avLst/>
              <a:gdLst/>
              <a:ahLst/>
              <a:cxnLst/>
              <a:rect l="l" t="t" r="r" b="b"/>
              <a:pathLst>
                <a:path w="3884929" h="1409700">
                  <a:moveTo>
                    <a:pt x="3649726" y="0"/>
                  </a:moveTo>
                  <a:lnTo>
                    <a:pt x="0" y="0"/>
                  </a:lnTo>
                  <a:lnTo>
                    <a:pt x="0" y="1409700"/>
                  </a:lnTo>
                  <a:lnTo>
                    <a:pt x="3884676" y="1409700"/>
                  </a:lnTo>
                  <a:lnTo>
                    <a:pt x="3884676" y="234950"/>
                  </a:lnTo>
                  <a:lnTo>
                    <a:pt x="3879902" y="187600"/>
                  </a:lnTo>
                  <a:lnTo>
                    <a:pt x="3866211" y="143498"/>
                  </a:lnTo>
                  <a:lnTo>
                    <a:pt x="3844549" y="103588"/>
                  </a:lnTo>
                  <a:lnTo>
                    <a:pt x="3815859" y="68816"/>
                  </a:lnTo>
                  <a:lnTo>
                    <a:pt x="3781087" y="40126"/>
                  </a:lnTo>
                  <a:lnTo>
                    <a:pt x="3741177" y="18464"/>
                  </a:lnTo>
                  <a:lnTo>
                    <a:pt x="3697075" y="4773"/>
                  </a:lnTo>
                  <a:lnTo>
                    <a:pt x="3649726" y="0"/>
                  </a:lnTo>
                  <a:close/>
                </a:path>
              </a:pathLst>
            </a:custGeom>
            <a:solidFill>
              <a:srgbClr val="184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23638" y="1855469"/>
              <a:ext cx="3884929" cy="1409700"/>
            </a:xfrm>
            <a:custGeom>
              <a:avLst/>
              <a:gdLst/>
              <a:ahLst/>
              <a:cxnLst/>
              <a:rect l="l" t="t" r="r" b="b"/>
              <a:pathLst>
                <a:path w="3884929" h="1409700">
                  <a:moveTo>
                    <a:pt x="0" y="0"/>
                  </a:moveTo>
                  <a:lnTo>
                    <a:pt x="3649726" y="0"/>
                  </a:lnTo>
                  <a:lnTo>
                    <a:pt x="3697075" y="4773"/>
                  </a:lnTo>
                  <a:lnTo>
                    <a:pt x="3741177" y="18464"/>
                  </a:lnTo>
                  <a:lnTo>
                    <a:pt x="3781087" y="40126"/>
                  </a:lnTo>
                  <a:lnTo>
                    <a:pt x="3815859" y="68816"/>
                  </a:lnTo>
                  <a:lnTo>
                    <a:pt x="3844549" y="103588"/>
                  </a:lnTo>
                  <a:lnTo>
                    <a:pt x="3866211" y="143498"/>
                  </a:lnTo>
                  <a:lnTo>
                    <a:pt x="3879902" y="187600"/>
                  </a:lnTo>
                  <a:lnTo>
                    <a:pt x="3884676" y="234950"/>
                  </a:lnTo>
                  <a:lnTo>
                    <a:pt x="3884676" y="1409700"/>
                  </a:lnTo>
                  <a:lnTo>
                    <a:pt x="0" y="140970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848669" y="2108273"/>
            <a:ext cx="3632835" cy="801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ct val="91400"/>
              </a:lnSpc>
              <a:spcBef>
                <a:spcPts val="285"/>
              </a:spcBef>
            </a:pP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Party’s 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advisors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must 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allowed 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conduct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live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questioning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1800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party  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witnesses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5944" y="3252152"/>
            <a:ext cx="3910965" cy="1435735"/>
            <a:chOff x="825944" y="3252152"/>
            <a:chExt cx="3910965" cy="1435735"/>
          </a:xfrm>
        </p:grpSpPr>
        <p:sp>
          <p:nvSpPr>
            <p:cNvPr id="13" name="object 13"/>
            <p:cNvSpPr/>
            <p:nvPr/>
          </p:nvSpPr>
          <p:spPr>
            <a:xfrm>
              <a:off x="838962" y="3265170"/>
              <a:ext cx="3884929" cy="1409700"/>
            </a:xfrm>
            <a:custGeom>
              <a:avLst/>
              <a:gdLst/>
              <a:ahLst/>
              <a:cxnLst/>
              <a:rect l="l" t="t" r="r" b="b"/>
              <a:pathLst>
                <a:path w="3884929" h="1409700">
                  <a:moveTo>
                    <a:pt x="3884676" y="0"/>
                  </a:moveTo>
                  <a:lnTo>
                    <a:pt x="0" y="0"/>
                  </a:lnTo>
                  <a:lnTo>
                    <a:pt x="0" y="1174749"/>
                  </a:lnTo>
                  <a:lnTo>
                    <a:pt x="4773" y="1222099"/>
                  </a:lnTo>
                  <a:lnTo>
                    <a:pt x="18464" y="1266201"/>
                  </a:lnTo>
                  <a:lnTo>
                    <a:pt x="40126" y="1306111"/>
                  </a:lnTo>
                  <a:lnTo>
                    <a:pt x="68816" y="1340883"/>
                  </a:lnTo>
                  <a:lnTo>
                    <a:pt x="103588" y="1369573"/>
                  </a:lnTo>
                  <a:lnTo>
                    <a:pt x="143498" y="1391235"/>
                  </a:lnTo>
                  <a:lnTo>
                    <a:pt x="187600" y="1404926"/>
                  </a:lnTo>
                  <a:lnTo>
                    <a:pt x="234950" y="1409699"/>
                  </a:lnTo>
                  <a:lnTo>
                    <a:pt x="3884676" y="1409699"/>
                  </a:lnTo>
                  <a:lnTo>
                    <a:pt x="3884676" y="0"/>
                  </a:lnTo>
                  <a:close/>
                </a:path>
              </a:pathLst>
            </a:custGeom>
            <a:solidFill>
              <a:srgbClr val="DE85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8962" y="3265170"/>
              <a:ext cx="3884929" cy="1409700"/>
            </a:xfrm>
            <a:custGeom>
              <a:avLst/>
              <a:gdLst/>
              <a:ahLst/>
              <a:cxnLst/>
              <a:rect l="l" t="t" r="r" b="b"/>
              <a:pathLst>
                <a:path w="3884929" h="1409700">
                  <a:moveTo>
                    <a:pt x="3884676" y="1409699"/>
                  </a:moveTo>
                  <a:lnTo>
                    <a:pt x="234950" y="1409699"/>
                  </a:lnTo>
                  <a:lnTo>
                    <a:pt x="187600" y="1404926"/>
                  </a:lnTo>
                  <a:lnTo>
                    <a:pt x="143498" y="1391235"/>
                  </a:lnTo>
                  <a:lnTo>
                    <a:pt x="103588" y="1369573"/>
                  </a:lnTo>
                  <a:lnTo>
                    <a:pt x="68816" y="1340883"/>
                  </a:lnTo>
                  <a:lnTo>
                    <a:pt x="40126" y="1306111"/>
                  </a:lnTo>
                  <a:lnTo>
                    <a:pt x="18464" y="1266201"/>
                  </a:lnTo>
                  <a:lnTo>
                    <a:pt x="4773" y="1222099"/>
                  </a:lnTo>
                  <a:lnTo>
                    <a:pt x="0" y="1174749"/>
                  </a:lnTo>
                  <a:lnTo>
                    <a:pt x="0" y="0"/>
                  </a:lnTo>
                  <a:lnTo>
                    <a:pt x="3884676" y="0"/>
                  </a:lnTo>
                  <a:lnTo>
                    <a:pt x="3884676" y="140969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63465" y="3566740"/>
            <a:ext cx="3635375" cy="105283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280"/>
              </a:spcBef>
            </a:pP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Party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witness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refuses 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submit  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live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questioning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from other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party’s  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advisor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must 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testimony  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excluded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10620" y="3252152"/>
            <a:ext cx="3910965" cy="1435735"/>
            <a:chOff x="4710620" y="3252152"/>
            <a:chExt cx="3910965" cy="1435735"/>
          </a:xfrm>
        </p:grpSpPr>
        <p:sp>
          <p:nvSpPr>
            <p:cNvPr id="17" name="object 17"/>
            <p:cNvSpPr/>
            <p:nvPr/>
          </p:nvSpPr>
          <p:spPr>
            <a:xfrm>
              <a:off x="4723638" y="3265170"/>
              <a:ext cx="3884929" cy="1409700"/>
            </a:xfrm>
            <a:custGeom>
              <a:avLst/>
              <a:gdLst/>
              <a:ahLst/>
              <a:cxnLst/>
              <a:rect l="l" t="t" r="r" b="b"/>
              <a:pathLst>
                <a:path w="3884929" h="1409700">
                  <a:moveTo>
                    <a:pt x="3884676" y="0"/>
                  </a:moveTo>
                  <a:lnTo>
                    <a:pt x="0" y="0"/>
                  </a:lnTo>
                  <a:lnTo>
                    <a:pt x="0" y="1409699"/>
                  </a:lnTo>
                  <a:lnTo>
                    <a:pt x="3649726" y="1409699"/>
                  </a:lnTo>
                  <a:lnTo>
                    <a:pt x="3697075" y="1404926"/>
                  </a:lnTo>
                  <a:lnTo>
                    <a:pt x="3741177" y="1391235"/>
                  </a:lnTo>
                  <a:lnTo>
                    <a:pt x="3781087" y="1369573"/>
                  </a:lnTo>
                  <a:lnTo>
                    <a:pt x="3815859" y="1340883"/>
                  </a:lnTo>
                  <a:lnTo>
                    <a:pt x="3844549" y="1306111"/>
                  </a:lnTo>
                  <a:lnTo>
                    <a:pt x="3866211" y="1266201"/>
                  </a:lnTo>
                  <a:lnTo>
                    <a:pt x="3879902" y="1222099"/>
                  </a:lnTo>
                  <a:lnTo>
                    <a:pt x="3884676" y="1174749"/>
                  </a:lnTo>
                  <a:lnTo>
                    <a:pt x="3884676" y="0"/>
                  </a:lnTo>
                  <a:close/>
                </a:path>
              </a:pathLst>
            </a:custGeom>
            <a:solidFill>
              <a:srgbClr val="912C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23638" y="3265170"/>
              <a:ext cx="3884929" cy="1409700"/>
            </a:xfrm>
            <a:custGeom>
              <a:avLst/>
              <a:gdLst/>
              <a:ahLst/>
              <a:cxnLst/>
              <a:rect l="l" t="t" r="r" b="b"/>
              <a:pathLst>
                <a:path w="3884929" h="1409700">
                  <a:moveTo>
                    <a:pt x="3884676" y="0"/>
                  </a:moveTo>
                  <a:lnTo>
                    <a:pt x="3884676" y="1174749"/>
                  </a:lnTo>
                  <a:lnTo>
                    <a:pt x="3879902" y="1222099"/>
                  </a:lnTo>
                  <a:lnTo>
                    <a:pt x="3866211" y="1266201"/>
                  </a:lnTo>
                  <a:lnTo>
                    <a:pt x="3844549" y="1306111"/>
                  </a:lnTo>
                  <a:lnTo>
                    <a:pt x="3815859" y="1340883"/>
                  </a:lnTo>
                  <a:lnTo>
                    <a:pt x="3781087" y="1369573"/>
                  </a:lnTo>
                  <a:lnTo>
                    <a:pt x="3741177" y="1391235"/>
                  </a:lnTo>
                  <a:lnTo>
                    <a:pt x="3697075" y="1404926"/>
                  </a:lnTo>
                  <a:lnTo>
                    <a:pt x="3649726" y="1409699"/>
                  </a:lnTo>
                  <a:lnTo>
                    <a:pt x="0" y="1409699"/>
                  </a:lnTo>
                  <a:lnTo>
                    <a:pt x="0" y="0"/>
                  </a:lnTo>
                  <a:lnTo>
                    <a:pt x="3884676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860226" y="3566740"/>
            <a:ext cx="3611879" cy="54991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1970"/>
              </a:lnSpc>
              <a:spcBef>
                <a:spcPts val="320"/>
              </a:spcBef>
            </a:pP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Questioning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sexual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history</a:t>
            </a:r>
            <a:r>
              <a:rPr sz="18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generally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permitted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98620" y="3174492"/>
            <a:ext cx="1050290" cy="182880"/>
            <a:chOff x="4198620" y="3174492"/>
            <a:chExt cx="1050290" cy="182880"/>
          </a:xfrm>
        </p:grpSpPr>
        <p:sp>
          <p:nvSpPr>
            <p:cNvPr id="21" name="object 21"/>
            <p:cNvSpPr/>
            <p:nvPr/>
          </p:nvSpPr>
          <p:spPr>
            <a:xfrm>
              <a:off x="4211574" y="3187446"/>
              <a:ext cx="1024255" cy="157480"/>
            </a:xfrm>
            <a:custGeom>
              <a:avLst/>
              <a:gdLst/>
              <a:ahLst/>
              <a:cxnLst/>
              <a:rect l="l" t="t" r="r" b="b"/>
              <a:pathLst>
                <a:path w="1024254" h="157479">
                  <a:moveTo>
                    <a:pt x="997966" y="0"/>
                  </a:moveTo>
                  <a:lnTo>
                    <a:pt x="26162" y="0"/>
                  </a:lnTo>
                  <a:lnTo>
                    <a:pt x="15976" y="2055"/>
                  </a:lnTo>
                  <a:lnTo>
                    <a:pt x="7661" y="7661"/>
                  </a:lnTo>
                  <a:lnTo>
                    <a:pt x="2055" y="15976"/>
                  </a:lnTo>
                  <a:lnTo>
                    <a:pt x="0" y="26162"/>
                  </a:lnTo>
                  <a:lnTo>
                    <a:pt x="0" y="130810"/>
                  </a:lnTo>
                  <a:lnTo>
                    <a:pt x="2055" y="140995"/>
                  </a:lnTo>
                  <a:lnTo>
                    <a:pt x="7661" y="149310"/>
                  </a:lnTo>
                  <a:lnTo>
                    <a:pt x="15976" y="154916"/>
                  </a:lnTo>
                  <a:lnTo>
                    <a:pt x="26162" y="156972"/>
                  </a:lnTo>
                  <a:lnTo>
                    <a:pt x="997966" y="156972"/>
                  </a:lnTo>
                  <a:lnTo>
                    <a:pt x="1008151" y="154916"/>
                  </a:lnTo>
                  <a:lnTo>
                    <a:pt x="1016466" y="149310"/>
                  </a:lnTo>
                  <a:lnTo>
                    <a:pt x="1022072" y="140995"/>
                  </a:lnTo>
                  <a:lnTo>
                    <a:pt x="1024128" y="130810"/>
                  </a:lnTo>
                  <a:lnTo>
                    <a:pt x="1024128" y="26162"/>
                  </a:lnTo>
                  <a:lnTo>
                    <a:pt x="1022072" y="15976"/>
                  </a:lnTo>
                  <a:lnTo>
                    <a:pt x="1016466" y="7661"/>
                  </a:lnTo>
                  <a:lnTo>
                    <a:pt x="1008151" y="2055"/>
                  </a:lnTo>
                  <a:lnTo>
                    <a:pt x="997966" y="0"/>
                  </a:lnTo>
                  <a:close/>
                </a:path>
              </a:pathLst>
            </a:custGeom>
            <a:solidFill>
              <a:srgbClr val="CAC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11574" y="3187446"/>
              <a:ext cx="1024255" cy="157480"/>
            </a:xfrm>
            <a:custGeom>
              <a:avLst/>
              <a:gdLst/>
              <a:ahLst/>
              <a:cxnLst/>
              <a:rect l="l" t="t" r="r" b="b"/>
              <a:pathLst>
                <a:path w="1024254" h="157479">
                  <a:moveTo>
                    <a:pt x="0" y="26162"/>
                  </a:moveTo>
                  <a:lnTo>
                    <a:pt x="2055" y="15976"/>
                  </a:lnTo>
                  <a:lnTo>
                    <a:pt x="7661" y="7661"/>
                  </a:lnTo>
                  <a:lnTo>
                    <a:pt x="15976" y="2055"/>
                  </a:lnTo>
                  <a:lnTo>
                    <a:pt x="26162" y="0"/>
                  </a:lnTo>
                  <a:lnTo>
                    <a:pt x="997966" y="0"/>
                  </a:lnTo>
                  <a:lnTo>
                    <a:pt x="1008151" y="2055"/>
                  </a:lnTo>
                  <a:lnTo>
                    <a:pt x="1016466" y="7661"/>
                  </a:lnTo>
                  <a:lnTo>
                    <a:pt x="1022072" y="15976"/>
                  </a:lnTo>
                  <a:lnTo>
                    <a:pt x="1024128" y="26162"/>
                  </a:lnTo>
                  <a:lnTo>
                    <a:pt x="1024128" y="130810"/>
                  </a:lnTo>
                  <a:lnTo>
                    <a:pt x="1022072" y="140995"/>
                  </a:lnTo>
                  <a:lnTo>
                    <a:pt x="1016466" y="149310"/>
                  </a:lnTo>
                  <a:lnTo>
                    <a:pt x="1008151" y="154916"/>
                  </a:lnTo>
                  <a:lnTo>
                    <a:pt x="997966" y="156972"/>
                  </a:lnTo>
                  <a:lnTo>
                    <a:pt x="26162" y="156972"/>
                  </a:lnTo>
                  <a:lnTo>
                    <a:pt x="15976" y="154916"/>
                  </a:lnTo>
                  <a:lnTo>
                    <a:pt x="7661" y="149310"/>
                  </a:lnTo>
                  <a:lnTo>
                    <a:pt x="2055" y="140995"/>
                  </a:lnTo>
                  <a:lnTo>
                    <a:pt x="0" y="130810"/>
                  </a:lnTo>
                  <a:lnTo>
                    <a:pt x="0" y="2616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014475" y="397255"/>
            <a:ext cx="6997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 </a:t>
            </a:r>
            <a:r>
              <a:rPr dirty="0"/>
              <a:t>a </a:t>
            </a:r>
            <a:r>
              <a:rPr spc="-5" dirty="0"/>
              <a:t>potential</a:t>
            </a:r>
            <a:r>
              <a:rPr spc="-70" dirty="0"/>
              <a:t> </a:t>
            </a:r>
            <a:r>
              <a:rPr dirty="0"/>
              <a:t>sequence?</a:t>
            </a:r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800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88079" y="1569719"/>
            <a:ext cx="1998345" cy="1210310"/>
            <a:chOff x="3688079" y="1569719"/>
            <a:chExt cx="1998345" cy="1210310"/>
          </a:xfrm>
        </p:grpSpPr>
        <p:sp>
          <p:nvSpPr>
            <p:cNvPr id="10" name="object 10"/>
            <p:cNvSpPr/>
            <p:nvPr/>
          </p:nvSpPr>
          <p:spPr>
            <a:xfrm>
              <a:off x="3701033" y="1582673"/>
              <a:ext cx="1972310" cy="1184275"/>
            </a:xfrm>
            <a:custGeom>
              <a:avLst/>
              <a:gdLst/>
              <a:ahLst/>
              <a:cxnLst/>
              <a:rect l="l" t="t" r="r" b="b"/>
              <a:pathLst>
                <a:path w="1972310" h="1184275">
                  <a:moveTo>
                    <a:pt x="1972056" y="0"/>
                  </a:moveTo>
                  <a:lnTo>
                    <a:pt x="0" y="0"/>
                  </a:lnTo>
                  <a:lnTo>
                    <a:pt x="0" y="1184148"/>
                  </a:lnTo>
                  <a:lnTo>
                    <a:pt x="1972056" y="1184148"/>
                  </a:lnTo>
                  <a:lnTo>
                    <a:pt x="1972056" y="0"/>
                  </a:lnTo>
                  <a:close/>
                </a:path>
              </a:pathLst>
            </a:custGeom>
            <a:solidFill>
              <a:srgbClr val="123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01033" y="1582673"/>
              <a:ext cx="1972310" cy="1184275"/>
            </a:xfrm>
            <a:custGeom>
              <a:avLst/>
              <a:gdLst/>
              <a:ahLst/>
              <a:cxnLst/>
              <a:rect l="l" t="t" r="r" b="b"/>
              <a:pathLst>
                <a:path w="1972310" h="1184275">
                  <a:moveTo>
                    <a:pt x="0" y="0"/>
                  </a:moveTo>
                  <a:lnTo>
                    <a:pt x="1972056" y="0"/>
                  </a:lnTo>
                  <a:lnTo>
                    <a:pt x="1972056" y="1184148"/>
                  </a:lnTo>
                  <a:lnTo>
                    <a:pt x="0" y="1184148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" name="object 3" descr="text box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260347" y="1569719"/>
            <a:ext cx="2401570" cy="1210310"/>
            <a:chOff x="1260347" y="1569719"/>
            <a:chExt cx="2401570" cy="1210310"/>
          </a:xfrm>
        </p:grpSpPr>
        <p:sp>
          <p:nvSpPr>
            <p:cNvPr id="4" name="object 4"/>
            <p:cNvSpPr/>
            <p:nvPr/>
          </p:nvSpPr>
          <p:spPr>
            <a:xfrm>
              <a:off x="3244596" y="2173223"/>
              <a:ext cx="410845" cy="0"/>
            </a:xfrm>
            <a:custGeom>
              <a:avLst/>
              <a:gdLst/>
              <a:ahLst/>
              <a:cxnLst/>
              <a:rect l="l" t="t" r="r" b="b"/>
              <a:pathLst>
                <a:path w="410845">
                  <a:moveTo>
                    <a:pt x="0" y="0"/>
                  </a:moveTo>
                  <a:lnTo>
                    <a:pt x="410641" y="0"/>
                  </a:lnTo>
                </a:path>
              </a:pathLst>
            </a:custGeom>
            <a:ln w="12700">
              <a:solidFill>
                <a:srgbClr val="002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79033" y="2128770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002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73301" y="1582673"/>
              <a:ext cx="1973580" cy="1184275"/>
            </a:xfrm>
            <a:custGeom>
              <a:avLst/>
              <a:gdLst/>
              <a:ahLst/>
              <a:cxnLst/>
              <a:rect l="l" t="t" r="r" b="b"/>
              <a:pathLst>
                <a:path w="1973580" h="1184275">
                  <a:moveTo>
                    <a:pt x="1973580" y="0"/>
                  </a:moveTo>
                  <a:lnTo>
                    <a:pt x="0" y="0"/>
                  </a:lnTo>
                  <a:lnTo>
                    <a:pt x="0" y="1184148"/>
                  </a:lnTo>
                  <a:lnTo>
                    <a:pt x="1973580" y="1184148"/>
                  </a:lnTo>
                  <a:lnTo>
                    <a:pt x="1973580" y="0"/>
                  </a:lnTo>
                  <a:close/>
                </a:path>
              </a:pathLst>
            </a:custGeom>
            <a:solidFill>
              <a:srgbClr val="002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3301" y="1582673"/>
              <a:ext cx="1973580" cy="1184275"/>
            </a:xfrm>
            <a:custGeom>
              <a:avLst/>
              <a:gdLst/>
              <a:ahLst/>
              <a:cxnLst/>
              <a:rect l="l" t="t" r="r" b="b"/>
              <a:pathLst>
                <a:path w="1973580" h="1184275">
                  <a:moveTo>
                    <a:pt x="0" y="0"/>
                  </a:moveTo>
                  <a:lnTo>
                    <a:pt x="1973580" y="0"/>
                  </a:lnTo>
                  <a:lnTo>
                    <a:pt x="1973580" y="1184148"/>
                  </a:lnTo>
                  <a:lnTo>
                    <a:pt x="0" y="1184148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right pointing arrow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051042" y="2103222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0"/>
                </a:moveTo>
                <a:lnTo>
                  <a:pt x="76200" y="44450"/>
                </a:lnTo>
                <a:lnTo>
                  <a:pt x="0" y="88900"/>
                </a:lnTo>
              </a:path>
            </a:pathLst>
          </a:custGeom>
          <a:ln w="12700">
            <a:solidFill>
              <a:srgbClr val="1A43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 descr="text box with arrow that points down and to the lef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2209292" y="1569719"/>
            <a:ext cx="5904865" cy="1610360"/>
            <a:chOff x="2209292" y="1569719"/>
            <a:chExt cx="5904865" cy="1610360"/>
          </a:xfrm>
        </p:grpSpPr>
        <p:sp>
          <p:nvSpPr>
            <p:cNvPr id="21" name="object 21"/>
            <p:cNvSpPr/>
            <p:nvPr/>
          </p:nvSpPr>
          <p:spPr>
            <a:xfrm>
              <a:off x="2260095" y="2763011"/>
              <a:ext cx="4853940" cy="410845"/>
            </a:xfrm>
            <a:custGeom>
              <a:avLst/>
              <a:gdLst/>
              <a:ahLst/>
              <a:cxnLst/>
              <a:rect l="l" t="t" r="r" b="b"/>
              <a:pathLst>
                <a:path w="4853940" h="410844">
                  <a:moveTo>
                    <a:pt x="4853787" y="0"/>
                  </a:moveTo>
                  <a:lnTo>
                    <a:pt x="4853787" y="228701"/>
                  </a:lnTo>
                  <a:lnTo>
                    <a:pt x="0" y="228701"/>
                  </a:lnTo>
                  <a:lnTo>
                    <a:pt x="0" y="410641"/>
                  </a:lnTo>
                </a:path>
              </a:pathLst>
            </a:custGeom>
            <a:ln w="12700">
              <a:solidFill>
                <a:srgbClr val="5066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15642" y="3097447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5066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27242" y="1582673"/>
              <a:ext cx="1973580" cy="1184275"/>
            </a:xfrm>
            <a:custGeom>
              <a:avLst/>
              <a:gdLst/>
              <a:ahLst/>
              <a:cxnLst/>
              <a:rect l="l" t="t" r="r" b="b"/>
              <a:pathLst>
                <a:path w="1973579" h="1184275">
                  <a:moveTo>
                    <a:pt x="1973580" y="0"/>
                  </a:moveTo>
                  <a:lnTo>
                    <a:pt x="0" y="0"/>
                  </a:lnTo>
                  <a:lnTo>
                    <a:pt x="0" y="1184148"/>
                  </a:lnTo>
                  <a:lnTo>
                    <a:pt x="1973580" y="1184148"/>
                  </a:lnTo>
                  <a:lnTo>
                    <a:pt x="1973580" y="0"/>
                  </a:lnTo>
                  <a:close/>
                </a:path>
              </a:pathLst>
            </a:custGeom>
            <a:solidFill>
              <a:srgbClr val="2C4D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27242" y="1582673"/>
              <a:ext cx="1973580" cy="1184275"/>
            </a:xfrm>
            <a:custGeom>
              <a:avLst/>
              <a:gdLst/>
              <a:ahLst/>
              <a:cxnLst/>
              <a:rect l="l" t="t" r="r" b="b"/>
              <a:pathLst>
                <a:path w="1973579" h="1184275">
                  <a:moveTo>
                    <a:pt x="0" y="0"/>
                  </a:moveTo>
                  <a:lnTo>
                    <a:pt x="1973580" y="0"/>
                  </a:lnTo>
                  <a:lnTo>
                    <a:pt x="1973580" y="1184148"/>
                  </a:lnTo>
                  <a:lnTo>
                    <a:pt x="0" y="1184148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5" name="object 25" descr="Text boxes with arrows pointing righ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083415"/>
              </p:ext>
            </p:extLst>
          </p:nvPr>
        </p:nvGraphicFramePr>
        <p:xfrm>
          <a:off x="1273302" y="1582674"/>
          <a:ext cx="6827520" cy="15909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9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90979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endParaRPr lang="en-US" sz="1600" spc="-85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600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Opening</a:t>
                      </a:r>
                      <a:r>
                        <a:rPr sz="1600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statements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6715" marR="383540" algn="ctr">
                        <a:lnSpc>
                          <a:spcPct val="91500"/>
                        </a:lnSpc>
                        <a:spcBef>
                          <a:spcPts val="1030"/>
                        </a:spcBef>
                        <a:tabLst>
                          <a:tab pos="1963420" algn="l"/>
                          <a:tab pos="2374265" algn="l"/>
                          <a:tab pos="2813685" algn="l"/>
                          <a:tab pos="2853055" algn="l"/>
                        </a:tabLst>
                      </a:pPr>
                      <a:r>
                        <a:rPr sz="16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Testimony</a:t>
                      </a:r>
                      <a:r>
                        <a:rPr sz="1600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			</a:t>
                      </a:r>
                      <a:r>
                        <a:rPr sz="16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Testimony</a:t>
                      </a:r>
                      <a:r>
                        <a:rPr sz="1600" spc="-1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  </a:t>
                      </a:r>
                      <a:r>
                        <a:rPr sz="16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questioning</a:t>
                      </a:r>
                      <a:r>
                        <a:rPr sz="1600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	</a:t>
                      </a:r>
                      <a:r>
                        <a:rPr sz="1600" u="sng" spc="-10" dirty="0">
                          <a:solidFill>
                            <a:srgbClr val="FFFFFF"/>
                          </a:solidFill>
                          <a:uFill>
                            <a:solidFill>
                              <a:srgbClr val="1A43BD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6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questioning</a:t>
                      </a:r>
                      <a:r>
                        <a:rPr sz="1600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sz="16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complainant’s				</a:t>
                      </a:r>
                      <a:r>
                        <a:rPr sz="160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respondent’s  </a:t>
                      </a:r>
                      <a:r>
                        <a:rPr sz="1600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witnesses			witnesses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3081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60347" y="3206495"/>
            <a:ext cx="1999614" cy="1210310"/>
            <a:chOff x="1260347" y="3206495"/>
            <a:chExt cx="1999614" cy="1210310"/>
          </a:xfrm>
        </p:grpSpPr>
        <p:sp>
          <p:nvSpPr>
            <p:cNvPr id="14" name="object 14"/>
            <p:cNvSpPr/>
            <p:nvPr/>
          </p:nvSpPr>
          <p:spPr>
            <a:xfrm>
              <a:off x="1273301" y="3219449"/>
              <a:ext cx="1973580" cy="1184275"/>
            </a:xfrm>
            <a:custGeom>
              <a:avLst/>
              <a:gdLst/>
              <a:ahLst/>
              <a:cxnLst/>
              <a:rect l="l" t="t" r="r" b="b"/>
              <a:pathLst>
                <a:path w="1973580" h="1184275">
                  <a:moveTo>
                    <a:pt x="1973580" y="0"/>
                  </a:moveTo>
                  <a:lnTo>
                    <a:pt x="0" y="0"/>
                  </a:lnTo>
                  <a:lnTo>
                    <a:pt x="0" y="1184148"/>
                  </a:lnTo>
                  <a:lnTo>
                    <a:pt x="1973580" y="1184148"/>
                  </a:lnTo>
                  <a:lnTo>
                    <a:pt x="1973580" y="0"/>
                  </a:lnTo>
                  <a:close/>
                </a:path>
              </a:pathLst>
            </a:custGeom>
            <a:solidFill>
              <a:srgbClr val="6171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73301" y="3219449"/>
              <a:ext cx="1973580" cy="1184275"/>
            </a:xfrm>
            <a:custGeom>
              <a:avLst/>
              <a:gdLst/>
              <a:ahLst/>
              <a:cxnLst/>
              <a:rect l="l" t="t" r="r" b="b"/>
              <a:pathLst>
                <a:path w="1973580" h="1184275">
                  <a:moveTo>
                    <a:pt x="0" y="0"/>
                  </a:moveTo>
                  <a:lnTo>
                    <a:pt x="1973580" y="0"/>
                  </a:lnTo>
                  <a:lnTo>
                    <a:pt x="1973580" y="1184148"/>
                  </a:lnTo>
                  <a:lnTo>
                    <a:pt x="0" y="1184148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639166" y="3318634"/>
            <a:ext cx="1239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Questioning</a:t>
            </a:r>
            <a:r>
              <a:rPr sz="16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7" name="object 2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404448" y="3541190"/>
            <a:ext cx="22637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39595" algn="l"/>
                <a:tab pos="2250440" algn="l"/>
              </a:tabLst>
            </a:pPr>
            <a:r>
              <a:rPr lang="en-US" sz="1600" spc="-35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lang="en-US" sz="16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spc="-80" dirty="0">
                <a:solidFill>
                  <a:srgbClr val="FFFFFF"/>
                </a:solidFill>
                <a:latin typeface="Arial"/>
                <a:cs typeface="Arial"/>
              </a:rPr>
              <a:t>witnesses	</a:t>
            </a:r>
            <a:r>
              <a:rPr sz="1600" u="sng" spc="-165" dirty="0">
                <a:solidFill>
                  <a:srgbClr val="FFFFFF"/>
                </a:solidFill>
                <a:uFill>
                  <a:solidFill>
                    <a:srgbClr val="949AC3"/>
                  </a:solidFill>
                </a:uFill>
                <a:latin typeface="Arial"/>
                <a:cs typeface="Arial"/>
              </a:rPr>
              <a:t> </a:t>
            </a:r>
            <a:r>
              <a:rPr sz="1600" u="sng" spc="-80" dirty="0">
                <a:solidFill>
                  <a:srgbClr val="FFFFFF"/>
                </a:solidFill>
                <a:uFill>
                  <a:solidFill>
                    <a:srgbClr val="949AC3"/>
                  </a:solidFill>
                </a:uFill>
                <a:latin typeface="Arial"/>
                <a:cs typeface="Arial"/>
              </a:rPr>
              <a:t>	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88363" y="3765164"/>
            <a:ext cx="153987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512445" marR="5080" indent="-500380">
              <a:lnSpc>
                <a:spcPts val="1750"/>
              </a:lnSpc>
              <a:spcBef>
                <a:spcPts val="295"/>
              </a:spcBef>
            </a:pP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called 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6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decision- 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maker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12" descr="right pointing arrow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617133" y="3740582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0"/>
                </a:moveTo>
                <a:lnTo>
                  <a:pt x="76200" y="44450"/>
                </a:lnTo>
                <a:lnTo>
                  <a:pt x="0" y="88900"/>
                </a:lnTo>
              </a:path>
            </a:pathLst>
          </a:custGeom>
          <a:ln w="12700">
            <a:solidFill>
              <a:srgbClr val="949A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88079" y="3206495"/>
            <a:ext cx="1998345" cy="1210310"/>
            <a:chOff x="3688079" y="3206495"/>
            <a:chExt cx="1998345" cy="1210310"/>
          </a:xfrm>
        </p:grpSpPr>
        <p:sp>
          <p:nvSpPr>
            <p:cNvPr id="17" name="object 17"/>
            <p:cNvSpPr/>
            <p:nvPr/>
          </p:nvSpPr>
          <p:spPr>
            <a:xfrm>
              <a:off x="3701033" y="3219449"/>
              <a:ext cx="1972310" cy="1184275"/>
            </a:xfrm>
            <a:custGeom>
              <a:avLst/>
              <a:gdLst/>
              <a:ahLst/>
              <a:cxnLst/>
              <a:rect l="l" t="t" r="r" b="b"/>
              <a:pathLst>
                <a:path w="1972310" h="1184275">
                  <a:moveTo>
                    <a:pt x="1972056" y="0"/>
                  </a:moveTo>
                  <a:lnTo>
                    <a:pt x="0" y="0"/>
                  </a:lnTo>
                  <a:lnTo>
                    <a:pt x="0" y="1184148"/>
                  </a:lnTo>
                  <a:lnTo>
                    <a:pt x="1972056" y="1184148"/>
                  </a:lnTo>
                  <a:lnTo>
                    <a:pt x="1972056" y="0"/>
                  </a:lnTo>
                  <a:close/>
                </a:path>
              </a:pathLst>
            </a:custGeom>
            <a:solidFill>
              <a:srgbClr val="949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01033" y="3219449"/>
              <a:ext cx="1972310" cy="1184275"/>
            </a:xfrm>
            <a:custGeom>
              <a:avLst/>
              <a:gdLst/>
              <a:ahLst/>
              <a:cxnLst/>
              <a:rect l="l" t="t" r="r" b="b"/>
              <a:pathLst>
                <a:path w="1972310" h="1184275">
                  <a:moveTo>
                    <a:pt x="0" y="0"/>
                  </a:moveTo>
                  <a:lnTo>
                    <a:pt x="1972056" y="0"/>
                  </a:lnTo>
                  <a:lnTo>
                    <a:pt x="1972056" y="1184148"/>
                  </a:lnTo>
                  <a:lnTo>
                    <a:pt x="0" y="1184148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893911" y="3653481"/>
            <a:ext cx="15849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Closing</a:t>
            </a:r>
            <a:r>
              <a:rPr sz="16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statements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  <p:sp>
        <p:nvSpPr>
          <p:cNvPr id="30" name="object 30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800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231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How might </a:t>
            </a:r>
            <a:r>
              <a:rPr dirty="0"/>
              <a:t>questioning</a:t>
            </a:r>
            <a:r>
              <a:rPr spc="-65" dirty="0"/>
              <a:t> </a:t>
            </a:r>
            <a:r>
              <a:rPr dirty="0"/>
              <a:t>of  </a:t>
            </a:r>
            <a:r>
              <a:rPr spc="-5" dirty="0"/>
              <a:t>parties </a:t>
            </a:r>
            <a:r>
              <a:rPr dirty="0"/>
              <a:t>take</a:t>
            </a:r>
            <a:r>
              <a:rPr spc="-10" dirty="0"/>
              <a:t> </a:t>
            </a:r>
            <a:r>
              <a:rPr spc="-5" dirty="0"/>
              <a:t>place?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59180" y="1505711"/>
            <a:ext cx="1724025" cy="1329055"/>
          </a:xfrm>
          <a:prstGeom prst="rect">
            <a:avLst/>
          </a:prstGeom>
          <a:solidFill>
            <a:srgbClr val="00257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Times New Roman"/>
              <a:cs typeface="Times New Roman"/>
            </a:endParaRPr>
          </a:p>
          <a:p>
            <a:pPr marL="270510" marR="263525" indent="42545">
              <a:lnSpc>
                <a:spcPts val="1860"/>
              </a:lnSpc>
            </a:pP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Party </a:t>
            </a:r>
            <a:r>
              <a:rPr sz="1700" spc="-105" dirty="0">
                <a:solidFill>
                  <a:srgbClr val="FFFFFF"/>
                </a:solidFill>
                <a:latin typeface="Arial"/>
                <a:cs typeface="Arial"/>
              </a:rPr>
              <a:t>gives </a:t>
            </a:r>
            <a:r>
              <a:rPr sz="1700" spc="-13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1700" spc="-45" dirty="0">
                <a:solidFill>
                  <a:srgbClr val="FFFFFF"/>
                </a:solidFill>
                <a:latin typeface="Arial"/>
                <a:cs typeface="Arial"/>
              </a:rPr>
              <a:t>narrative</a:t>
            </a:r>
            <a:r>
              <a:rPr sz="17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7" name="Group 16" descr="right facing arrow with text boxes as points along the spectrum">
            <a:extLst>
              <a:ext uri="{FF2B5EF4-FFF2-40B4-BE49-F238E27FC236}">
                <a16:creationId xmlns:a16="http://schemas.microsoft.com/office/drawing/2014/main" id="{2A859FAB-8652-C648-9F8E-CD77A41429E2}"/>
              </a:ext>
            </a:extLst>
          </p:cNvPr>
          <p:cNvGrpSpPr/>
          <p:nvPr/>
        </p:nvGrpSpPr>
        <p:grpSpPr>
          <a:xfrm>
            <a:off x="1051560" y="2502407"/>
            <a:ext cx="7239000" cy="1329055"/>
            <a:chOff x="1051560" y="2502407"/>
            <a:chExt cx="7239000" cy="1329055"/>
          </a:xfrm>
        </p:grpSpPr>
        <p:sp>
          <p:nvSpPr>
            <p:cNvPr id="4" name="object 4"/>
            <p:cNvSpPr/>
            <p:nvPr/>
          </p:nvSpPr>
          <p:spPr>
            <a:xfrm>
              <a:off x="1051560" y="2502407"/>
              <a:ext cx="7239000" cy="1329055"/>
            </a:xfrm>
            <a:custGeom>
              <a:avLst/>
              <a:gdLst/>
              <a:ahLst/>
              <a:cxnLst/>
              <a:rect l="l" t="t" r="r" b="b"/>
              <a:pathLst>
                <a:path w="7239000" h="1329054">
                  <a:moveTo>
                    <a:pt x="6574535" y="0"/>
                  </a:moveTo>
                  <a:lnTo>
                    <a:pt x="6574535" y="332231"/>
                  </a:lnTo>
                  <a:lnTo>
                    <a:pt x="0" y="332231"/>
                  </a:lnTo>
                  <a:lnTo>
                    <a:pt x="332232" y="664463"/>
                  </a:lnTo>
                  <a:lnTo>
                    <a:pt x="0" y="996695"/>
                  </a:lnTo>
                  <a:lnTo>
                    <a:pt x="6574535" y="996695"/>
                  </a:lnTo>
                  <a:lnTo>
                    <a:pt x="6574535" y="1328928"/>
                  </a:lnTo>
                  <a:lnTo>
                    <a:pt x="7239000" y="664463"/>
                  </a:lnTo>
                  <a:lnTo>
                    <a:pt x="6574535" y="0"/>
                  </a:lnTo>
                  <a:close/>
                </a:path>
              </a:pathLst>
            </a:custGeom>
            <a:solidFill>
              <a:srgbClr val="CAC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" name="object 6"/>
            <p:cNvGrpSpPr/>
            <p:nvPr/>
          </p:nvGrpSpPr>
          <p:grpSpPr>
            <a:xfrm>
              <a:off x="1743455" y="2985516"/>
              <a:ext cx="4554220" cy="361315"/>
              <a:chOff x="1743455" y="2985516"/>
              <a:chExt cx="4554220" cy="361315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1756409" y="3001518"/>
                <a:ext cx="332740" cy="332740"/>
              </a:xfrm>
              <a:custGeom>
                <a:avLst/>
                <a:gdLst/>
                <a:ahLst/>
                <a:cxnLst/>
                <a:rect l="l" t="t" r="r" b="b"/>
                <a:pathLst>
                  <a:path w="332739" h="332739">
                    <a:moveTo>
                      <a:pt x="166116" y="0"/>
                    </a:moveTo>
                    <a:lnTo>
                      <a:pt x="121955" y="5933"/>
                    </a:lnTo>
                    <a:lnTo>
                      <a:pt x="82273" y="22679"/>
                    </a:lnTo>
                    <a:lnTo>
                      <a:pt x="48653" y="48653"/>
                    </a:lnTo>
                    <a:lnTo>
                      <a:pt x="22679" y="82273"/>
                    </a:lnTo>
                    <a:lnTo>
                      <a:pt x="5933" y="121955"/>
                    </a:lnTo>
                    <a:lnTo>
                      <a:pt x="0" y="166116"/>
                    </a:lnTo>
                    <a:lnTo>
                      <a:pt x="5933" y="210276"/>
                    </a:lnTo>
                    <a:lnTo>
                      <a:pt x="22679" y="249958"/>
                    </a:lnTo>
                    <a:lnTo>
                      <a:pt x="48653" y="283578"/>
                    </a:lnTo>
                    <a:lnTo>
                      <a:pt x="82273" y="309552"/>
                    </a:lnTo>
                    <a:lnTo>
                      <a:pt x="121955" y="326298"/>
                    </a:lnTo>
                    <a:lnTo>
                      <a:pt x="166116" y="332232"/>
                    </a:lnTo>
                    <a:lnTo>
                      <a:pt x="210276" y="326298"/>
                    </a:lnTo>
                    <a:lnTo>
                      <a:pt x="249958" y="309552"/>
                    </a:lnTo>
                    <a:lnTo>
                      <a:pt x="283578" y="283578"/>
                    </a:lnTo>
                    <a:lnTo>
                      <a:pt x="309552" y="249958"/>
                    </a:lnTo>
                    <a:lnTo>
                      <a:pt x="326298" y="210276"/>
                    </a:lnTo>
                    <a:lnTo>
                      <a:pt x="332232" y="166116"/>
                    </a:lnTo>
                    <a:lnTo>
                      <a:pt x="326298" y="121955"/>
                    </a:lnTo>
                    <a:lnTo>
                      <a:pt x="309552" y="82273"/>
                    </a:lnTo>
                    <a:lnTo>
                      <a:pt x="283578" y="48653"/>
                    </a:lnTo>
                    <a:lnTo>
                      <a:pt x="249958" y="22679"/>
                    </a:lnTo>
                    <a:lnTo>
                      <a:pt x="210276" y="5933"/>
                    </a:lnTo>
                    <a:lnTo>
                      <a:pt x="166116" y="0"/>
                    </a:lnTo>
                    <a:close/>
                  </a:path>
                </a:pathLst>
              </a:custGeom>
              <a:solidFill>
                <a:srgbClr val="002C9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1756409" y="3001518"/>
                <a:ext cx="332740" cy="332740"/>
              </a:xfrm>
              <a:custGeom>
                <a:avLst/>
                <a:gdLst/>
                <a:ahLst/>
                <a:cxnLst/>
                <a:rect l="l" t="t" r="r" b="b"/>
                <a:pathLst>
                  <a:path w="332739" h="332739">
                    <a:moveTo>
                      <a:pt x="0" y="166116"/>
                    </a:moveTo>
                    <a:lnTo>
                      <a:pt x="5933" y="121955"/>
                    </a:lnTo>
                    <a:lnTo>
                      <a:pt x="22679" y="82273"/>
                    </a:lnTo>
                    <a:lnTo>
                      <a:pt x="48653" y="48653"/>
                    </a:lnTo>
                    <a:lnTo>
                      <a:pt x="82273" y="22679"/>
                    </a:lnTo>
                    <a:lnTo>
                      <a:pt x="121955" y="5933"/>
                    </a:lnTo>
                    <a:lnTo>
                      <a:pt x="166116" y="0"/>
                    </a:lnTo>
                    <a:lnTo>
                      <a:pt x="210276" y="5933"/>
                    </a:lnTo>
                    <a:lnTo>
                      <a:pt x="249958" y="22679"/>
                    </a:lnTo>
                    <a:lnTo>
                      <a:pt x="283578" y="48653"/>
                    </a:lnTo>
                    <a:lnTo>
                      <a:pt x="309552" y="82273"/>
                    </a:lnTo>
                    <a:lnTo>
                      <a:pt x="326298" y="121955"/>
                    </a:lnTo>
                    <a:lnTo>
                      <a:pt x="332232" y="166116"/>
                    </a:lnTo>
                    <a:lnTo>
                      <a:pt x="326298" y="210276"/>
                    </a:lnTo>
                    <a:lnTo>
                      <a:pt x="309552" y="249958"/>
                    </a:lnTo>
                    <a:lnTo>
                      <a:pt x="283578" y="283578"/>
                    </a:lnTo>
                    <a:lnTo>
                      <a:pt x="249958" y="309552"/>
                    </a:lnTo>
                    <a:lnTo>
                      <a:pt x="210276" y="326298"/>
                    </a:lnTo>
                    <a:lnTo>
                      <a:pt x="166116" y="332232"/>
                    </a:lnTo>
                    <a:lnTo>
                      <a:pt x="121955" y="326298"/>
                    </a:lnTo>
                    <a:lnTo>
                      <a:pt x="82273" y="309552"/>
                    </a:lnTo>
                    <a:lnTo>
                      <a:pt x="48653" y="283578"/>
                    </a:lnTo>
                    <a:lnTo>
                      <a:pt x="22679" y="249958"/>
                    </a:lnTo>
                    <a:lnTo>
                      <a:pt x="5933" y="210276"/>
                    </a:lnTo>
                    <a:lnTo>
                      <a:pt x="0" y="166116"/>
                    </a:lnTo>
                    <a:close/>
                  </a:path>
                </a:pathLst>
              </a:custGeom>
              <a:ln w="25908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3563873" y="2998470"/>
                <a:ext cx="332740" cy="332740"/>
              </a:xfrm>
              <a:custGeom>
                <a:avLst/>
                <a:gdLst/>
                <a:ahLst/>
                <a:cxnLst/>
                <a:rect l="l" t="t" r="r" b="b"/>
                <a:pathLst>
                  <a:path w="332739" h="332739">
                    <a:moveTo>
                      <a:pt x="166116" y="0"/>
                    </a:moveTo>
                    <a:lnTo>
                      <a:pt x="121955" y="5933"/>
                    </a:lnTo>
                    <a:lnTo>
                      <a:pt x="82273" y="22679"/>
                    </a:lnTo>
                    <a:lnTo>
                      <a:pt x="48653" y="48653"/>
                    </a:lnTo>
                    <a:lnTo>
                      <a:pt x="22679" y="82273"/>
                    </a:lnTo>
                    <a:lnTo>
                      <a:pt x="5933" y="121955"/>
                    </a:lnTo>
                    <a:lnTo>
                      <a:pt x="0" y="166116"/>
                    </a:lnTo>
                    <a:lnTo>
                      <a:pt x="5933" y="210276"/>
                    </a:lnTo>
                    <a:lnTo>
                      <a:pt x="22679" y="249958"/>
                    </a:lnTo>
                    <a:lnTo>
                      <a:pt x="48653" y="283578"/>
                    </a:lnTo>
                    <a:lnTo>
                      <a:pt x="82273" y="309552"/>
                    </a:lnTo>
                    <a:lnTo>
                      <a:pt x="121955" y="326298"/>
                    </a:lnTo>
                    <a:lnTo>
                      <a:pt x="166116" y="332232"/>
                    </a:lnTo>
                    <a:lnTo>
                      <a:pt x="210276" y="326298"/>
                    </a:lnTo>
                    <a:lnTo>
                      <a:pt x="249958" y="309552"/>
                    </a:lnTo>
                    <a:lnTo>
                      <a:pt x="283578" y="283578"/>
                    </a:lnTo>
                    <a:lnTo>
                      <a:pt x="309552" y="249958"/>
                    </a:lnTo>
                    <a:lnTo>
                      <a:pt x="326298" y="210276"/>
                    </a:lnTo>
                    <a:lnTo>
                      <a:pt x="332232" y="166116"/>
                    </a:lnTo>
                    <a:lnTo>
                      <a:pt x="326298" y="121955"/>
                    </a:lnTo>
                    <a:lnTo>
                      <a:pt x="309552" y="82273"/>
                    </a:lnTo>
                    <a:lnTo>
                      <a:pt x="283578" y="48653"/>
                    </a:lnTo>
                    <a:lnTo>
                      <a:pt x="249958" y="22679"/>
                    </a:lnTo>
                    <a:lnTo>
                      <a:pt x="210276" y="5933"/>
                    </a:lnTo>
                    <a:lnTo>
                      <a:pt x="166116" y="0"/>
                    </a:lnTo>
                    <a:close/>
                  </a:path>
                </a:pathLst>
              </a:custGeom>
              <a:solidFill>
                <a:srgbClr val="2C4DC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3563873" y="2998470"/>
                <a:ext cx="332740" cy="332740"/>
              </a:xfrm>
              <a:custGeom>
                <a:avLst/>
                <a:gdLst/>
                <a:ahLst/>
                <a:cxnLst/>
                <a:rect l="l" t="t" r="r" b="b"/>
                <a:pathLst>
                  <a:path w="332739" h="332739">
                    <a:moveTo>
                      <a:pt x="0" y="166116"/>
                    </a:moveTo>
                    <a:lnTo>
                      <a:pt x="5933" y="121955"/>
                    </a:lnTo>
                    <a:lnTo>
                      <a:pt x="22679" y="82273"/>
                    </a:lnTo>
                    <a:lnTo>
                      <a:pt x="48653" y="48653"/>
                    </a:lnTo>
                    <a:lnTo>
                      <a:pt x="82273" y="22679"/>
                    </a:lnTo>
                    <a:lnTo>
                      <a:pt x="121955" y="5933"/>
                    </a:lnTo>
                    <a:lnTo>
                      <a:pt x="166116" y="0"/>
                    </a:lnTo>
                    <a:lnTo>
                      <a:pt x="210276" y="5933"/>
                    </a:lnTo>
                    <a:lnTo>
                      <a:pt x="249958" y="22679"/>
                    </a:lnTo>
                    <a:lnTo>
                      <a:pt x="283578" y="48653"/>
                    </a:lnTo>
                    <a:lnTo>
                      <a:pt x="309552" y="82273"/>
                    </a:lnTo>
                    <a:lnTo>
                      <a:pt x="326298" y="121955"/>
                    </a:lnTo>
                    <a:lnTo>
                      <a:pt x="332232" y="166116"/>
                    </a:lnTo>
                    <a:lnTo>
                      <a:pt x="326298" y="210276"/>
                    </a:lnTo>
                    <a:lnTo>
                      <a:pt x="309552" y="249958"/>
                    </a:lnTo>
                    <a:lnTo>
                      <a:pt x="283578" y="283578"/>
                    </a:lnTo>
                    <a:lnTo>
                      <a:pt x="249958" y="309552"/>
                    </a:lnTo>
                    <a:lnTo>
                      <a:pt x="210276" y="326298"/>
                    </a:lnTo>
                    <a:lnTo>
                      <a:pt x="166116" y="332232"/>
                    </a:lnTo>
                    <a:lnTo>
                      <a:pt x="121955" y="326298"/>
                    </a:lnTo>
                    <a:lnTo>
                      <a:pt x="82273" y="309552"/>
                    </a:lnTo>
                    <a:lnTo>
                      <a:pt x="48653" y="283578"/>
                    </a:lnTo>
                    <a:lnTo>
                      <a:pt x="22679" y="249958"/>
                    </a:lnTo>
                    <a:lnTo>
                      <a:pt x="5933" y="210276"/>
                    </a:lnTo>
                    <a:lnTo>
                      <a:pt x="0" y="166116"/>
                    </a:lnTo>
                    <a:close/>
                  </a:path>
                </a:pathLst>
              </a:custGeom>
              <a:ln w="25908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5951982" y="3001518"/>
                <a:ext cx="332740" cy="332740"/>
              </a:xfrm>
              <a:custGeom>
                <a:avLst/>
                <a:gdLst/>
                <a:ahLst/>
                <a:cxnLst/>
                <a:rect l="l" t="t" r="r" b="b"/>
                <a:pathLst>
                  <a:path w="332739" h="332739">
                    <a:moveTo>
                      <a:pt x="166116" y="0"/>
                    </a:moveTo>
                    <a:lnTo>
                      <a:pt x="121955" y="5933"/>
                    </a:lnTo>
                    <a:lnTo>
                      <a:pt x="82273" y="22679"/>
                    </a:lnTo>
                    <a:lnTo>
                      <a:pt x="48653" y="48653"/>
                    </a:lnTo>
                    <a:lnTo>
                      <a:pt x="22679" y="82273"/>
                    </a:lnTo>
                    <a:lnTo>
                      <a:pt x="5933" y="121955"/>
                    </a:lnTo>
                    <a:lnTo>
                      <a:pt x="0" y="166116"/>
                    </a:lnTo>
                    <a:lnTo>
                      <a:pt x="5933" y="210276"/>
                    </a:lnTo>
                    <a:lnTo>
                      <a:pt x="22679" y="249958"/>
                    </a:lnTo>
                    <a:lnTo>
                      <a:pt x="48653" y="283578"/>
                    </a:lnTo>
                    <a:lnTo>
                      <a:pt x="82273" y="309552"/>
                    </a:lnTo>
                    <a:lnTo>
                      <a:pt x="121955" y="326298"/>
                    </a:lnTo>
                    <a:lnTo>
                      <a:pt x="166116" y="332232"/>
                    </a:lnTo>
                    <a:lnTo>
                      <a:pt x="210276" y="326298"/>
                    </a:lnTo>
                    <a:lnTo>
                      <a:pt x="249958" y="309552"/>
                    </a:lnTo>
                    <a:lnTo>
                      <a:pt x="283578" y="283578"/>
                    </a:lnTo>
                    <a:lnTo>
                      <a:pt x="309552" y="249958"/>
                    </a:lnTo>
                    <a:lnTo>
                      <a:pt x="326298" y="210276"/>
                    </a:lnTo>
                    <a:lnTo>
                      <a:pt x="332232" y="166116"/>
                    </a:lnTo>
                    <a:lnTo>
                      <a:pt x="326298" y="121955"/>
                    </a:lnTo>
                    <a:lnTo>
                      <a:pt x="309552" y="82273"/>
                    </a:lnTo>
                    <a:lnTo>
                      <a:pt x="283578" y="48653"/>
                    </a:lnTo>
                    <a:lnTo>
                      <a:pt x="249958" y="22679"/>
                    </a:lnTo>
                    <a:lnTo>
                      <a:pt x="210276" y="5933"/>
                    </a:lnTo>
                    <a:lnTo>
                      <a:pt x="166116" y="0"/>
                    </a:lnTo>
                    <a:close/>
                  </a:path>
                </a:pathLst>
              </a:custGeom>
              <a:solidFill>
                <a:srgbClr val="949AC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5951982" y="3001518"/>
                <a:ext cx="332740" cy="332740"/>
              </a:xfrm>
              <a:custGeom>
                <a:avLst/>
                <a:gdLst/>
                <a:ahLst/>
                <a:cxnLst/>
                <a:rect l="l" t="t" r="r" b="b"/>
                <a:pathLst>
                  <a:path w="332739" h="332739">
                    <a:moveTo>
                      <a:pt x="0" y="166116"/>
                    </a:moveTo>
                    <a:lnTo>
                      <a:pt x="5933" y="121955"/>
                    </a:lnTo>
                    <a:lnTo>
                      <a:pt x="22679" y="82273"/>
                    </a:lnTo>
                    <a:lnTo>
                      <a:pt x="48653" y="48653"/>
                    </a:lnTo>
                    <a:lnTo>
                      <a:pt x="82273" y="22679"/>
                    </a:lnTo>
                    <a:lnTo>
                      <a:pt x="121955" y="5933"/>
                    </a:lnTo>
                    <a:lnTo>
                      <a:pt x="166116" y="0"/>
                    </a:lnTo>
                    <a:lnTo>
                      <a:pt x="210276" y="5933"/>
                    </a:lnTo>
                    <a:lnTo>
                      <a:pt x="249958" y="22679"/>
                    </a:lnTo>
                    <a:lnTo>
                      <a:pt x="283578" y="48653"/>
                    </a:lnTo>
                    <a:lnTo>
                      <a:pt x="309552" y="82273"/>
                    </a:lnTo>
                    <a:lnTo>
                      <a:pt x="326298" y="121955"/>
                    </a:lnTo>
                    <a:lnTo>
                      <a:pt x="332232" y="166116"/>
                    </a:lnTo>
                    <a:lnTo>
                      <a:pt x="326298" y="210276"/>
                    </a:lnTo>
                    <a:lnTo>
                      <a:pt x="309552" y="249958"/>
                    </a:lnTo>
                    <a:lnTo>
                      <a:pt x="283578" y="283578"/>
                    </a:lnTo>
                    <a:lnTo>
                      <a:pt x="249958" y="309552"/>
                    </a:lnTo>
                    <a:lnTo>
                      <a:pt x="210276" y="326298"/>
                    </a:lnTo>
                    <a:lnTo>
                      <a:pt x="166116" y="332232"/>
                    </a:lnTo>
                    <a:lnTo>
                      <a:pt x="121955" y="326298"/>
                    </a:lnTo>
                    <a:lnTo>
                      <a:pt x="82273" y="309552"/>
                    </a:lnTo>
                    <a:lnTo>
                      <a:pt x="48653" y="283578"/>
                    </a:lnTo>
                    <a:lnTo>
                      <a:pt x="22679" y="249958"/>
                    </a:lnTo>
                    <a:lnTo>
                      <a:pt x="5933" y="210276"/>
                    </a:lnTo>
                    <a:lnTo>
                      <a:pt x="0" y="166116"/>
                    </a:lnTo>
                    <a:close/>
                  </a:path>
                </a:pathLst>
              </a:custGeom>
              <a:ln w="25908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3" name="object 13"/>
          <p:cNvSpPr txBox="1"/>
          <p:nvPr/>
        </p:nvSpPr>
        <p:spPr>
          <a:xfrm>
            <a:off x="2947416" y="3489959"/>
            <a:ext cx="1564005" cy="1343025"/>
          </a:xfrm>
          <a:prstGeom prst="rect">
            <a:avLst/>
          </a:prstGeom>
          <a:solidFill>
            <a:srgbClr val="1F28D6"/>
          </a:solidFill>
        </p:spPr>
        <p:txBody>
          <a:bodyPr vert="horz" wrap="square" lIns="0" tIns="106680" rIns="0" bIns="0" rtlCol="0">
            <a:spAutoFit/>
          </a:bodyPr>
          <a:lstStyle/>
          <a:p>
            <a:pPr marL="136525" marR="129539" indent="-635" algn="ctr">
              <a:lnSpc>
                <a:spcPct val="91400"/>
              </a:lnSpc>
              <a:spcBef>
                <a:spcPts val="840"/>
              </a:spcBef>
            </a:pPr>
            <a:r>
              <a:rPr sz="1700" spc="-70" dirty="0">
                <a:solidFill>
                  <a:srgbClr val="FFFFFF"/>
                </a:solidFill>
                <a:latin typeface="Arial"/>
                <a:cs typeface="Arial"/>
              </a:rPr>
              <a:t>Followed by  </a:t>
            </a:r>
            <a:r>
              <a:rPr sz="1700" spc="-55" dirty="0">
                <a:solidFill>
                  <a:srgbClr val="FFFFFF"/>
                </a:solidFill>
                <a:latin typeface="Arial"/>
                <a:cs typeface="Arial"/>
              </a:rPr>
              <a:t>questioning</a:t>
            </a:r>
            <a:r>
              <a:rPr sz="17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FFFFFF"/>
                </a:solidFill>
                <a:latin typeface="Arial"/>
                <a:cs typeface="Arial"/>
              </a:rPr>
              <a:t>by  decision-  </a:t>
            </a:r>
            <a:r>
              <a:rPr sz="1700" spc="-80" dirty="0">
                <a:solidFill>
                  <a:srgbClr val="FFFFFF"/>
                </a:solidFill>
                <a:latin typeface="Arial"/>
                <a:cs typeface="Arial"/>
              </a:rPr>
              <a:t>maker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00600" y="1505711"/>
            <a:ext cx="2880360" cy="1329055"/>
          </a:xfrm>
          <a:prstGeom prst="rect">
            <a:avLst/>
          </a:prstGeom>
          <a:solidFill>
            <a:srgbClr val="565FF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90500" marR="182880" indent="-1270" algn="ctr">
              <a:lnSpc>
                <a:spcPct val="91500"/>
              </a:lnSpc>
            </a:pPr>
            <a:r>
              <a:rPr sz="1700" spc="-70" dirty="0">
                <a:solidFill>
                  <a:srgbClr val="FFFFFF"/>
                </a:solidFill>
                <a:latin typeface="Arial"/>
                <a:cs typeface="Arial"/>
              </a:rPr>
              <a:t>Followed by </a:t>
            </a:r>
            <a:r>
              <a:rPr sz="1700" spc="-55" dirty="0">
                <a:solidFill>
                  <a:srgbClr val="FFFFFF"/>
                </a:solidFill>
                <a:latin typeface="Arial"/>
                <a:cs typeface="Arial"/>
              </a:rPr>
              <a:t>questioning,  </a:t>
            </a:r>
            <a:r>
              <a:rPr sz="1700" spc="-50" dirty="0">
                <a:solidFill>
                  <a:srgbClr val="FFFFFF"/>
                </a:solidFill>
                <a:latin typeface="Arial"/>
                <a:cs typeface="Arial"/>
              </a:rPr>
              <a:t>including</a:t>
            </a:r>
            <a:r>
              <a:rPr sz="17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cross-examination,  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1700" spc="-70" dirty="0">
                <a:solidFill>
                  <a:srgbClr val="FFFFFF"/>
                </a:solidFill>
                <a:latin typeface="Arial"/>
                <a:cs typeface="Arial"/>
              </a:rPr>
              <a:t>advisor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700" spc="-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party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800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231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How might </a:t>
            </a:r>
            <a:r>
              <a:rPr dirty="0"/>
              <a:t>questioning</a:t>
            </a:r>
            <a:r>
              <a:rPr spc="-65" dirty="0"/>
              <a:t> </a:t>
            </a:r>
            <a:r>
              <a:rPr dirty="0"/>
              <a:t>of  witnesses take</a:t>
            </a:r>
            <a:r>
              <a:rPr spc="-15" dirty="0"/>
              <a:t> </a:t>
            </a:r>
            <a:r>
              <a:rPr spc="-5" dirty="0"/>
              <a:t>place?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6800" y="1380744"/>
            <a:ext cx="1948180" cy="1391920"/>
          </a:xfrm>
          <a:prstGeom prst="rect">
            <a:avLst/>
          </a:prstGeom>
          <a:solidFill>
            <a:srgbClr val="00257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Times New Roman"/>
              <a:cs typeface="Times New Roman"/>
            </a:endParaRPr>
          </a:p>
          <a:p>
            <a:pPr marL="179070" marR="170815" indent="153670">
              <a:lnSpc>
                <a:spcPct val="91500"/>
              </a:lnSpc>
            </a:pP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Witness </a:t>
            </a:r>
            <a:r>
              <a:rPr sz="1700" spc="-9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first  </a:t>
            </a:r>
            <a:r>
              <a:rPr sz="1700" spc="-55" dirty="0">
                <a:solidFill>
                  <a:srgbClr val="FFFFFF"/>
                </a:solidFill>
                <a:latin typeface="Arial"/>
                <a:cs typeface="Arial"/>
              </a:rPr>
              <a:t>questioned </a:t>
            </a:r>
            <a:r>
              <a:rPr sz="1700" spc="-7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700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party </a:t>
            </a:r>
            <a:r>
              <a:rPr sz="1700" spc="-65" dirty="0">
                <a:solidFill>
                  <a:srgbClr val="FFFFFF"/>
                </a:solidFill>
                <a:latin typeface="Arial"/>
                <a:cs typeface="Arial"/>
              </a:rPr>
              <a:t>calling</a:t>
            </a:r>
            <a:r>
              <a:rPr sz="1700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them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7" name="Group 16" descr="right facing arrow with text boxes as points along the spectrum">
            <a:extLst>
              <a:ext uri="{FF2B5EF4-FFF2-40B4-BE49-F238E27FC236}">
                <a16:creationId xmlns:a16="http://schemas.microsoft.com/office/drawing/2014/main" id="{A35AE367-1836-3847-95BF-1EA79F03B804}"/>
              </a:ext>
            </a:extLst>
          </p:cNvPr>
          <p:cNvGrpSpPr/>
          <p:nvPr/>
        </p:nvGrpSpPr>
        <p:grpSpPr>
          <a:xfrm>
            <a:off x="1066800" y="2424686"/>
            <a:ext cx="7543800" cy="1390015"/>
            <a:chOff x="1066800" y="2424686"/>
            <a:chExt cx="7543800" cy="1390015"/>
          </a:xfrm>
        </p:grpSpPr>
        <p:sp>
          <p:nvSpPr>
            <p:cNvPr id="4" name="object 4"/>
            <p:cNvSpPr/>
            <p:nvPr/>
          </p:nvSpPr>
          <p:spPr>
            <a:xfrm>
              <a:off x="1066800" y="2424686"/>
              <a:ext cx="7543800" cy="1390015"/>
            </a:xfrm>
            <a:custGeom>
              <a:avLst/>
              <a:gdLst/>
              <a:ahLst/>
              <a:cxnLst/>
              <a:rect l="l" t="t" r="r" b="b"/>
              <a:pathLst>
                <a:path w="7543800" h="1390014">
                  <a:moveTo>
                    <a:pt x="6848856" y="0"/>
                  </a:moveTo>
                  <a:lnTo>
                    <a:pt x="6848856" y="347471"/>
                  </a:lnTo>
                  <a:lnTo>
                    <a:pt x="0" y="347471"/>
                  </a:lnTo>
                  <a:lnTo>
                    <a:pt x="347472" y="694943"/>
                  </a:lnTo>
                  <a:lnTo>
                    <a:pt x="0" y="1042415"/>
                  </a:lnTo>
                  <a:lnTo>
                    <a:pt x="6848856" y="1042415"/>
                  </a:lnTo>
                  <a:lnTo>
                    <a:pt x="6848856" y="1389887"/>
                  </a:lnTo>
                  <a:lnTo>
                    <a:pt x="7543800" y="694943"/>
                  </a:lnTo>
                  <a:lnTo>
                    <a:pt x="6848856" y="0"/>
                  </a:lnTo>
                  <a:close/>
                </a:path>
              </a:pathLst>
            </a:custGeom>
            <a:solidFill>
              <a:srgbClr val="CAC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" name="object 6"/>
            <p:cNvGrpSpPr/>
            <p:nvPr/>
          </p:nvGrpSpPr>
          <p:grpSpPr>
            <a:xfrm>
              <a:off x="1854707" y="2933700"/>
              <a:ext cx="5036820" cy="373380"/>
              <a:chOff x="1854707" y="2933700"/>
              <a:chExt cx="5036820" cy="373380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1867661" y="2946653"/>
                <a:ext cx="347980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347980" h="347979">
                    <a:moveTo>
                      <a:pt x="173736" y="0"/>
                    </a:moveTo>
                    <a:lnTo>
                      <a:pt x="127551" y="6206"/>
                    </a:lnTo>
                    <a:lnTo>
                      <a:pt x="86049" y="23720"/>
                    </a:lnTo>
                    <a:lnTo>
                      <a:pt x="50887" y="50887"/>
                    </a:lnTo>
                    <a:lnTo>
                      <a:pt x="23720" y="86049"/>
                    </a:lnTo>
                    <a:lnTo>
                      <a:pt x="6206" y="127551"/>
                    </a:lnTo>
                    <a:lnTo>
                      <a:pt x="0" y="173736"/>
                    </a:lnTo>
                    <a:lnTo>
                      <a:pt x="6206" y="219920"/>
                    </a:lnTo>
                    <a:lnTo>
                      <a:pt x="23720" y="261422"/>
                    </a:lnTo>
                    <a:lnTo>
                      <a:pt x="50887" y="296584"/>
                    </a:lnTo>
                    <a:lnTo>
                      <a:pt x="86049" y="323751"/>
                    </a:lnTo>
                    <a:lnTo>
                      <a:pt x="127551" y="341265"/>
                    </a:lnTo>
                    <a:lnTo>
                      <a:pt x="173736" y="347472"/>
                    </a:lnTo>
                    <a:lnTo>
                      <a:pt x="219920" y="341265"/>
                    </a:lnTo>
                    <a:lnTo>
                      <a:pt x="261422" y="323751"/>
                    </a:lnTo>
                    <a:lnTo>
                      <a:pt x="296584" y="296584"/>
                    </a:lnTo>
                    <a:lnTo>
                      <a:pt x="323751" y="261422"/>
                    </a:lnTo>
                    <a:lnTo>
                      <a:pt x="341265" y="219920"/>
                    </a:lnTo>
                    <a:lnTo>
                      <a:pt x="347472" y="173736"/>
                    </a:lnTo>
                    <a:lnTo>
                      <a:pt x="341265" y="127551"/>
                    </a:lnTo>
                    <a:lnTo>
                      <a:pt x="323751" y="86049"/>
                    </a:lnTo>
                    <a:lnTo>
                      <a:pt x="296584" y="50887"/>
                    </a:lnTo>
                    <a:lnTo>
                      <a:pt x="261422" y="23720"/>
                    </a:lnTo>
                    <a:lnTo>
                      <a:pt x="219920" y="6206"/>
                    </a:lnTo>
                    <a:lnTo>
                      <a:pt x="173736" y="0"/>
                    </a:lnTo>
                    <a:close/>
                  </a:path>
                </a:pathLst>
              </a:custGeom>
              <a:solidFill>
                <a:srgbClr val="002C9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1867661" y="2946653"/>
                <a:ext cx="347980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347980" h="347979">
                    <a:moveTo>
                      <a:pt x="0" y="173736"/>
                    </a:moveTo>
                    <a:lnTo>
                      <a:pt x="6206" y="127551"/>
                    </a:lnTo>
                    <a:lnTo>
                      <a:pt x="23720" y="86049"/>
                    </a:lnTo>
                    <a:lnTo>
                      <a:pt x="50887" y="50887"/>
                    </a:lnTo>
                    <a:lnTo>
                      <a:pt x="86049" y="23720"/>
                    </a:lnTo>
                    <a:lnTo>
                      <a:pt x="127551" y="6206"/>
                    </a:lnTo>
                    <a:lnTo>
                      <a:pt x="173736" y="0"/>
                    </a:lnTo>
                    <a:lnTo>
                      <a:pt x="219920" y="6206"/>
                    </a:lnTo>
                    <a:lnTo>
                      <a:pt x="261422" y="23720"/>
                    </a:lnTo>
                    <a:lnTo>
                      <a:pt x="296584" y="50887"/>
                    </a:lnTo>
                    <a:lnTo>
                      <a:pt x="323751" y="86049"/>
                    </a:lnTo>
                    <a:lnTo>
                      <a:pt x="341265" y="127551"/>
                    </a:lnTo>
                    <a:lnTo>
                      <a:pt x="347472" y="173736"/>
                    </a:lnTo>
                    <a:lnTo>
                      <a:pt x="341265" y="219920"/>
                    </a:lnTo>
                    <a:lnTo>
                      <a:pt x="323751" y="261422"/>
                    </a:lnTo>
                    <a:lnTo>
                      <a:pt x="296584" y="296584"/>
                    </a:lnTo>
                    <a:lnTo>
                      <a:pt x="261422" y="323751"/>
                    </a:lnTo>
                    <a:lnTo>
                      <a:pt x="219920" y="341265"/>
                    </a:lnTo>
                    <a:lnTo>
                      <a:pt x="173736" y="347472"/>
                    </a:lnTo>
                    <a:lnTo>
                      <a:pt x="127551" y="341265"/>
                    </a:lnTo>
                    <a:lnTo>
                      <a:pt x="86049" y="323751"/>
                    </a:lnTo>
                    <a:lnTo>
                      <a:pt x="50887" y="296584"/>
                    </a:lnTo>
                    <a:lnTo>
                      <a:pt x="23720" y="261422"/>
                    </a:lnTo>
                    <a:lnTo>
                      <a:pt x="6206" y="219920"/>
                    </a:lnTo>
                    <a:lnTo>
                      <a:pt x="0" y="173736"/>
                    </a:lnTo>
                    <a:close/>
                  </a:path>
                </a:pathLst>
              </a:custGeom>
              <a:ln w="25908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4110989" y="2946653"/>
                <a:ext cx="347980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347979" h="347979">
                    <a:moveTo>
                      <a:pt x="173736" y="0"/>
                    </a:moveTo>
                    <a:lnTo>
                      <a:pt x="127551" y="6206"/>
                    </a:lnTo>
                    <a:lnTo>
                      <a:pt x="86049" y="23720"/>
                    </a:lnTo>
                    <a:lnTo>
                      <a:pt x="50887" y="50887"/>
                    </a:lnTo>
                    <a:lnTo>
                      <a:pt x="23720" y="86049"/>
                    </a:lnTo>
                    <a:lnTo>
                      <a:pt x="6206" y="127551"/>
                    </a:lnTo>
                    <a:lnTo>
                      <a:pt x="0" y="173736"/>
                    </a:lnTo>
                    <a:lnTo>
                      <a:pt x="6206" y="219920"/>
                    </a:lnTo>
                    <a:lnTo>
                      <a:pt x="23720" y="261422"/>
                    </a:lnTo>
                    <a:lnTo>
                      <a:pt x="50887" y="296584"/>
                    </a:lnTo>
                    <a:lnTo>
                      <a:pt x="86049" y="323751"/>
                    </a:lnTo>
                    <a:lnTo>
                      <a:pt x="127551" y="341265"/>
                    </a:lnTo>
                    <a:lnTo>
                      <a:pt x="173736" y="347472"/>
                    </a:lnTo>
                    <a:lnTo>
                      <a:pt x="219920" y="341265"/>
                    </a:lnTo>
                    <a:lnTo>
                      <a:pt x="261422" y="323751"/>
                    </a:lnTo>
                    <a:lnTo>
                      <a:pt x="296584" y="296584"/>
                    </a:lnTo>
                    <a:lnTo>
                      <a:pt x="323751" y="261422"/>
                    </a:lnTo>
                    <a:lnTo>
                      <a:pt x="341265" y="219920"/>
                    </a:lnTo>
                    <a:lnTo>
                      <a:pt x="347472" y="173736"/>
                    </a:lnTo>
                    <a:lnTo>
                      <a:pt x="341265" y="127551"/>
                    </a:lnTo>
                    <a:lnTo>
                      <a:pt x="323751" y="86049"/>
                    </a:lnTo>
                    <a:lnTo>
                      <a:pt x="296584" y="50887"/>
                    </a:lnTo>
                    <a:lnTo>
                      <a:pt x="261422" y="23720"/>
                    </a:lnTo>
                    <a:lnTo>
                      <a:pt x="219920" y="6206"/>
                    </a:lnTo>
                    <a:lnTo>
                      <a:pt x="173736" y="0"/>
                    </a:lnTo>
                    <a:close/>
                  </a:path>
                </a:pathLst>
              </a:custGeom>
              <a:solidFill>
                <a:srgbClr val="2C4DC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4110989" y="2946653"/>
                <a:ext cx="347980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347979" h="347979">
                    <a:moveTo>
                      <a:pt x="0" y="173736"/>
                    </a:moveTo>
                    <a:lnTo>
                      <a:pt x="6206" y="127551"/>
                    </a:lnTo>
                    <a:lnTo>
                      <a:pt x="23720" y="86049"/>
                    </a:lnTo>
                    <a:lnTo>
                      <a:pt x="50887" y="50887"/>
                    </a:lnTo>
                    <a:lnTo>
                      <a:pt x="86049" y="23720"/>
                    </a:lnTo>
                    <a:lnTo>
                      <a:pt x="127551" y="6206"/>
                    </a:lnTo>
                    <a:lnTo>
                      <a:pt x="173736" y="0"/>
                    </a:lnTo>
                    <a:lnTo>
                      <a:pt x="219920" y="6206"/>
                    </a:lnTo>
                    <a:lnTo>
                      <a:pt x="261422" y="23720"/>
                    </a:lnTo>
                    <a:lnTo>
                      <a:pt x="296584" y="50887"/>
                    </a:lnTo>
                    <a:lnTo>
                      <a:pt x="323751" y="86049"/>
                    </a:lnTo>
                    <a:lnTo>
                      <a:pt x="341265" y="127551"/>
                    </a:lnTo>
                    <a:lnTo>
                      <a:pt x="347472" y="173736"/>
                    </a:lnTo>
                    <a:lnTo>
                      <a:pt x="341265" y="219920"/>
                    </a:lnTo>
                    <a:lnTo>
                      <a:pt x="323751" y="261422"/>
                    </a:lnTo>
                    <a:lnTo>
                      <a:pt x="296584" y="296584"/>
                    </a:lnTo>
                    <a:lnTo>
                      <a:pt x="261422" y="323751"/>
                    </a:lnTo>
                    <a:lnTo>
                      <a:pt x="219920" y="341265"/>
                    </a:lnTo>
                    <a:lnTo>
                      <a:pt x="173736" y="347472"/>
                    </a:lnTo>
                    <a:lnTo>
                      <a:pt x="127551" y="341265"/>
                    </a:lnTo>
                    <a:lnTo>
                      <a:pt x="86049" y="323751"/>
                    </a:lnTo>
                    <a:lnTo>
                      <a:pt x="50887" y="296584"/>
                    </a:lnTo>
                    <a:lnTo>
                      <a:pt x="23720" y="261422"/>
                    </a:lnTo>
                    <a:lnTo>
                      <a:pt x="6206" y="219920"/>
                    </a:lnTo>
                    <a:lnTo>
                      <a:pt x="0" y="173736"/>
                    </a:lnTo>
                    <a:close/>
                  </a:path>
                </a:pathLst>
              </a:custGeom>
              <a:ln w="25908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6531101" y="2946653"/>
                <a:ext cx="347980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347979" h="347979">
                    <a:moveTo>
                      <a:pt x="173736" y="0"/>
                    </a:moveTo>
                    <a:lnTo>
                      <a:pt x="127551" y="6206"/>
                    </a:lnTo>
                    <a:lnTo>
                      <a:pt x="86049" y="23720"/>
                    </a:lnTo>
                    <a:lnTo>
                      <a:pt x="50887" y="50887"/>
                    </a:lnTo>
                    <a:lnTo>
                      <a:pt x="23720" y="86049"/>
                    </a:lnTo>
                    <a:lnTo>
                      <a:pt x="6206" y="127551"/>
                    </a:lnTo>
                    <a:lnTo>
                      <a:pt x="0" y="173736"/>
                    </a:lnTo>
                    <a:lnTo>
                      <a:pt x="6206" y="219920"/>
                    </a:lnTo>
                    <a:lnTo>
                      <a:pt x="23720" y="261422"/>
                    </a:lnTo>
                    <a:lnTo>
                      <a:pt x="50887" y="296584"/>
                    </a:lnTo>
                    <a:lnTo>
                      <a:pt x="86049" y="323751"/>
                    </a:lnTo>
                    <a:lnTo>
                      <a:pt x="127551" y="341265"/>
                    </a:lnTo>
                    <a:lnTo>
                      <a:pt x="173736" y="347472"/>
                    </a:lnTo>
                    <a:lnTo>
                      <a:pt x="219920" y="341265"/>
                    </a:lnTo>
                    <a:lnTo>
                      <a:pt x="261422" y="323751"/>
                    </a:lnTo>
                    <a:lnTo>
                      <a:pt x="296584" y="296584"/>
                    </a:lnTo>
                    <a:lnTo>
                      <a:pt x="323751" y="261422"/>
                    </a:lnTo>
                    <a:lnTo>
                      <a:pt x="341265" y="219920"/>
                    </a:lnTo>
                    <a:lnTo>
                      <a:pt x="347472" y="173736"/>
                    </a:lnTo>
                    <a:lnTo>
                      <a:pt x="341265" y="127551"/>
                    </a:lnTo>
                    <a:lnTo>
                      <a:pt x="323751" y="86049"/>
                    </a:lnTo>
                    <a:lnTo>
                      <a:pt x="296584" y="50887"/>
                    </a:lnTo>
                    <a:lnTo>
                      <a:pt x="261422" y="23720"/>
                    </a:lnTo>
                    <a:lnTo>
                      <a:pt x="219920" y="6206"/>
                    </a:lnTo>
                    <a:lnTo>
                      <a:pt x="173736" y="0"/>
                    </a:lnTo>
                    <a:close/>
                  </a:path>
                </a:pathLst>
              </a:custGeom>
              <a:solidFill>
                <a:srgbClr val="949AC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6531101" y="2946653"/>
                <a:ext cx="347980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347979" h="347979">
                    <a:moveTo>
                      <a:pt x="0" y="173736"/>
                    </a:moveTo>
                    <a:lnTo>
                      <a:pt x="6206" y="127551"/>
                    </a:lnTo>
                    <a:lnTo>
                      <a:pt x="23720" y="86049"/>
                    </a:lnTo>
                    <a:lnTo>
                      <a:pt x="50887" y="50887"/>
                    </a:lnTo>
                    <a:lnTo>
                      <a:pt x="86049" y="23720"/>
                    </a:lnTo>
                    <a:lnTo>
                      <a:pt x="127551" y="6206"/>
                    </a:lnTo>
                    <a:lnTo>
                      <a:pt x="173736" y="0"/>
                    </a:lnTo>
                    <a:lnTo>
                      <a:pt x="219920" y="6206"/>
                    </a:lnTo>
                    <a:lnTo>
                      <a:pt x="261422" y="23720"/>
                    </a:lnTo>
                    <a:lnTo>
                      <a:pt x="296584" y="50887"/>
                    </a:lnTo>
                    <a:lnTo>
                      <a:pt x="323751" y="86049"/>
                    </a:lnTo>
                    <a:lnTo>
                      <a:pt x="341265" y="127551"/>
                    </a:lnTo>
                    <a:lnTo>
                      <a:pt x="347472" y="173736"/>
                    </a:lnTo>
                    <a:lnTo>
                      <a:pt x="341265" y="219920"/>
                    </a:lnTo>
                    <a:lnTo>
                      <a:pt x="323751" y="261422"/>
                    </a:lnTo>
                    <a:lnTo>
                      <a:pt x="296584" y="296584"/>
                    </a:lnTo>
                    <a:lnTo>
                      <a:pt x="261422" y="323751"/>
                    </a:lnTo>
                    <a:lnTo>
                      <a:pt x="219920" y="341265"/>
                    </a:lnTo>
                    <a:lnTo>
                      <a:pt x="173736" y="347472"/>
                    </a:lnTo>
                    <a:lnTo>
                      <a:pt x="127551" y="341265"/>
                    </a:lnTo>
                    <a:lnTo>
                      <a:pt x="86049" y="323751"/>
                    </a:lnTo>
                    <a:lnTo>
                      <a:pt x="50887" y="296584"/>
                    </a:lnTo>
                    <a:lnTo>
                      <a:pt x="23720" y="261422"/>
                    </a:lnTo>
                    <a:lnTo>
                      <a:pt x="6206" y="219920"/>
                    </a:lnTo>
                    <a:lnTo>
                      <a:pt x="0" y="173736"/>
                    </a:lnTo>
                    <a:close/>
                  </a:path>
                </a:pathLst>
              </a:custGeom>
              <a:ln w="25908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3" name="object 13"/>
          <p:cNvSpPr txBox="1"/>
          <p:nvPr/>
        </p:nvSpPr>
        <p:spPr>
          <a:xfrm>
            <a:off x="3098292" y="3467100"/>
            <a:ext cx="2371725" cy="1391920"/>
          </a:xfrm>
          <a:prstGeom prst="rect">
            <a:avLst/>
          </a:prstGeom>
          <a:solidFill>
            <a:srgbClr val="1F28D6"/>
          </a:solidFill>
        </p:spPr>
        <p:txBody>
          <a:bodyPr vert="horz" wrap="square" lIns="0" tIns="106680" rIns="0" bIns="0" rtlCol="0">
            <a:spAutoFit/>
          </a:bodyPr>
          <a:lstStyle/>
          <a:p>
            <a:pPr marL="124460" marR="114935" indent="-2540" algn="ctr">
              <a:lnSpc>
                <a:spcPct val="91400"/>
              </a:lnSpc>
              <a:spcBef>
                <a:spcPts val="840"/>
              </a:spcBef>
            </a:pPr>
            <a:r>
              <a:rPr sz="1700" spc="-70" dirty="0">
                <a:solidFill>
                  <a:srgbClr val="FFFFFF"/>
                </a:solidFill>
                <a:latin typeface="Arial"/>
                <a:cs typeface="Arial"/>
              </a:rPr>
              <a:t>Followed by  </a:t>
            </a:r>
            <a:r>
              <a:rPr sz="1700" spc="-55" dirty="0">
                <a:solidFill>
                  <a:srgbClr val="FFFFFF"/>
                </a:solidFill>
                <a:latin typeface="Arial"/>
                <a:cs typeface="Arial"/>
              </a:rPr>
              <a:t>questioning, </a:t>
            </a:r>
            <a:r>
              <a:rPr sz="1700" spc="-50" dirty="0">
                <a:solidFill>
                  <a:srgbClr val="FFFFFF"/>
                </a:solidFill>
                <a:latin typeface="Arial"/>
                <a:cs typeface="Arial"/>
              </a:rPr>
              <a:t>including  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cross-examination,</a:t>
            </a:r>
            <a:r>
              <a:rPr sz="17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from  </a:t>
            </a:r>
            <a:r>
              <a:rPr sz="1700" spc="-70" dirty="0">
                <a:solidFill>
                  <a:srgbClr val="FFFFFF"/>
                </a:solidFill>
                <a:latin typeface="Arial"/>
                <a:cs typeface="Arial"/>
              </a:rPr>
              <a:t>advisor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17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party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53455" y="1380744"/>
            <a:ext cx="2303145" cy="1391920"/>
          </a:xfrm>
          <a:prstGeom prst="rect">
            <a:avLst/>
          </a:prstGeom>
          <a:solidFill>
            <a:srgbClr val="565FF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227329" marR="220345" algn="ctr">
              <a:lnSpc>
                <a:spcPct val="91500"/>
              </a:lnSpc>
            </a:pPr>
            <a:r>
              <a:rPr sz="1700" spc="-70" dirty="0">
                <a:solidFill>
                  <a:srgbClr val="FFFFFF"/>
                </a:solidFill>
                <a:latin typeface="Arial"/>
                <a:cs typeface="Arial"/>
              </a:rPr>
              <a:t>Followed by  </a:t>
            </a:r>
            <a:r>
              <a:rPr sz="1700" spc="-55" dirty="0">
                <a:solidFill>
                  <a:srgbClr val="FFFFFF"/>
                </a:solidFill>
                <a:latin typeface="Arial"/>
                <a:cs typeface="Arial"/>
              </a:rPr>
              <a:t>questioning 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7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decision-maker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5" name="object 15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4075" y="397255"/>
            <a:ext cx="6580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Who </a:t>
            </a:r>
            <a:r>
              <a:rPr spc="-5" dirty="0"/>
              <a:t>determines</a:t>
            </a:r>
            <a:r>
              <a:rPr spc="-70" dirty="0"/>
              <a:t> </a:t>
            </a:r>
            <a:r>
              <a:rPr dirty="0"/>
              <a:t>relevance?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566926"/>
            <a:ext cx="6156325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098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20" dirty="0">
                <a:latin typeface="Arial"/>
                <a:cs typeface="Arial"/>
              </a:rPr>
              <a:t>Decision-maker(s) </a:t>
            </a:r>
            <a:r>
              <a:rPr sz="2400" spc="-80" dirty="0">
                <a:latin typeface="Arial"/>
                <a:cs typeface="Arial"/>
              </a:rPr>
              <a:t>must </a:t>
            </a:r>
            <a:r>
              <a:rPr sz="2400" spc="-135" dirty="0">
                <a:latin typeface="Arial"/>
                <a:cs typeface="Arial"/>
              </a:rPr>
              <a:t>screen </a:t>
            </a:r>
            <a:r>
              <a:rPr sz="2400" spc="-95" dirty="0">
                <a:latin typeface="Arial"/>
                <a:cs typeface="Arial"/>
              </a:rPr>
              <a:t>questions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  </a:t>
            </a:r>
            <a:r>
              <a:rPr sz="2400" spc="-114" dirty="0">
                <a:latin typeface="Arial"/>
                <a:cs typeface="Arial"/>
              </a:rPr>
              <a:t>relevance and </a:t>
            </a:r>
            <a:r>
              <a:rPr sz="2400" spc="-110" dirty="0">
                <a:latin typeface="Arial"/>
                <a:cs typeface="Arial"/>
              </a:rPr>
              <a:t>resolve </a:t>
            </a:r>
            <a:r>
              <a:rPr sz="2400" spc="-114" dirty="0">
                <a:latin typeface="Arial"/>
                <a:cs typeface="Arial"/>
              </a:rPr>
              <a:t>relevance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objections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20" dirty="0">
                <a:latin typeface="Arial"/>
                <a:cs typeface="Arial"/>
              </a:rPr>
              <a:t>Decision-maker(s) </a:t>
            </a:r>
            <a:r>
              <a:rPr sz="2400" spc="-80" dirty="0">
                <a:latin typeface="Arial"/>
                <a:cs typeface="Arial"/>
              </a:rPr>
              <a:t>must </a:t>
            </a:r>
            <a:r>
              <a:rPr sz="2400" spc="-95" dirty="0">
                <a:latin typeface="Arial"/>
                <a:cs typeface="Arial"/>
              </a:rPr>
              <a:t>explain </a:t>
            </a:r>
            <a:r>
              <a:rPr sz="2400" spc="-145" dirty="0">
                <a:latin typeface="Arial"/>
                <a:cs typeface="Arial"/>
              </a:rPr>
              <a:t>any </a:t>
            </a:r>
            <a:r>
              <a:rPr sz="2400" spc="-100" dirty="0">
                <a:latin typeface="Arial"/>
                <a:cs typeface="Arial"/>
              </a:rPr>
              <a:t>decision</a:t>
            </a:r>
            <a:r>
              <a:rPr sz="2400" spc="-24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  </a:t>
            </a:r>
            <a:r>
              <a:rPr sz="2400" spc="-125" dirty="0">
                <a:latin typeface="Arial"/>
                <a:cs typeface="Arial"/>
              </a:rPr>
              <a:t>exclude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75" dirty="0">
                <a:latin typeface="Arial"/>
                <a:cs typeface="Arial"/>
              </a:rPr>
              <a:t>question </a:t>
            </a:r>
            <a:r>
              <a:rPr sz="2400" spc="-225" dirty="0">
                <a:latin typeface="Arial"/>
                <a:cs typeface="Arial"/>
              </a:rPr>
              <a:t>as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not-relevant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4075" y="397255"/>
            <a:ext cx="4455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</a:t>
            </a:r>
            <a:r>
              <a:rPr spc="-105" dirty="0"/>
              <a:t> </a:t>
            </a:r>
            <a:r>
              <a:rPr dirty="0"/>
              <a:t>relevance?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323434"/>
            <a:ext cx="6479540" cy="1722755"/>
          </a:xfrm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2400" spc="-155" dirty="0">
                <a:latin typeface="Arial"/>
                <a:cs typeface="Arial"/>
              </a:rPr>
              <a:t>Evidence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75" dirty="0">
                <a:latin typeface="Arial"/>
                <a:cs typeface="Arial"/>
              </a:rPr>
              <a:t>relevant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if:</a:t>
            </a:r>
            <a:endParaRPr sz="2400">
              <a:latin typeface="Arial"/>
              <a:cs typeface="Arial"/>
            </a:endParaRPr>
          </a:p>
          <a:p>
            <a:pPr marL="755650" marR="5080" indent="-286385">
              <a:lnSpc>
                <a:spcPct val="100000"/>
              </a:lnSpc>
              <a:spcBef>
                <a:spcPts val="1125"/>
              </a:spcBef>
              <a:buFont typeface="Wingdings"/>
              <a:buChar char=""/>
              <a:tabLst>
                <a:tab pos="756920" algn="l"/>
              </a:tabLst>
            </a:pPr>
            <a:r>
              <a:rPr sz="2100" spc="30" dirty="0">
                <a:latin typeface="Arial"/>
                <a:cs typeface="Arial"/>
              </a:rPr>
              <a:t>It </a:t>
            </a:r>
            <a:r>
              <a:rPr sz="2100" spc="-155" dirty="0">
                <a:latin typeface="Arial"/>
                <a:cs typeface="Arial"/>
              </a:rPr>
              <a:t>has </a:t>
            </a:r>
            <a:r>
              <a:rPr sz="2100" spc="-165" dirty="0">
                <a:latin typeface="Arial"/>
                <a:cs typeface="Arial"/>
              </a:rPr>
              <a:t>a </a:t>
            </a:r>
            <a:r>
              <a:rPr sz="2100" spc="-80" dirty="0">
                <a:latin typeface="Arial"/>
                <a:cs typeface="Arial"/>
              </a:rPr>
              <a:t>tendency </a:t>
            </a:r>
            <a:r>
              <a:rPr sz="2100" spc="15" dirty="0">
                <a:latin typeface="Arial"/>
                <a:cs typeface="Arial"/>
              </a:rPr>
              <a:t>to </a:t>
            </a:r>
            <a:r>
              <a:rPr sz="2100" spc="-135" dirty="0">
                <a:latin typeface="Arial"/>
                <a:cs typeface="Arial"/>
              </a:rPr>
              <a:t>make </a:t>
            </a:r>
            <a:r>
              <a:rPr sz="2100" u="heavy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 </a:t>
            </a:r>
            <a:r>
              <a:rPr sz="21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fact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-65" dirty="0">
                <a:latin typeface="Arial"/>
                <a:cs typeface="Arial"/>
              </a:rPr>
              <a:t>more </a:t>
            </a:r>
            <a:r>
              <a:rPr sz="2100" spc="-20" dirty="0">
                <a:latin typeface="Arial"/>
                <a:cs typeface="Arial"/>
              </a:rPr>
              <a:t>or </a:t>
            </a:r>
            <a:r>
              <a:rPr sz="2100" spc="-150" dirty="0">
                <a:latin typeface="Arial"/>
                <a:cs typeface="Arial"/>
              </a:rPr>
              <a:t>less  </a:t>
            </a:r>
            <a:r>
              <a:rPr sz="2100" spc="-70" dirty="0">
                <a:latin typeface="Arial"/>
                <a:cs typeface="Arial"/>
              </a:rPr>
              <a:t>probable</a:t>
            </a:r>
            <a:r>
              <a:rPr sz="2100" spc="-114" dirty="0">
                <a:latin typeface="Arial"/>
                <a:cs typeface="Arial"/>
              </a:rPr>
              <a:t> </a:t>
            </a:r>
            <a:r>
              <a:rPr sz="2100" spc="-45" dirty="0">
                <a:latin typeface="Arial"/>
                <a:cs typeface="Arial"/>
              </a:rPr>
              <a:t>than</a:t>
            </a:r>
            <a:r>
              <a:rPr sz="2100" spc="-135" dirty="0">
                <a:latin typeface="Arial"/>
                <a:cs typeface="Arial"/>
              </a:rPr>
              <a:t> </a:t>
            </a:r>
            <a:r>
              <a:rPr sz="2100" spc="65" dirty="0">
                <a:latin typeface="Arial"/>
                <a:cs typeface="Arial"/>
              </a:rPr>
              <a:t>it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50" dirty="0">
                <a:latin typeface="Arial"/>
                <a:cs typeface="Arial"/>
              </a:rPr>
              <a:t>would</a:t>
            </a:r>
            <a:r>
              <a:rPr sz="2100" spc="-110" dirty="0">
                <a:latin typeface="Arial"/>
                <a:cs typeface="Arial"/>
              </a:rPr>
              <a:t> </a:t>
            </a:r>
            <a:r>
              <a:rPr sz="2100" spc="-95" dirty="0">
                <a:latin typeface="Arial"/>
                <a:cs typeface="Arial"/>
              </a:rPr>
              <a:t>be</a:t>
            </a:r>
            <a:r>
              <a:rPr sz="2100" spc="-110" dirty="0">
                <a:latin typeface="Arial"/>
                <a:cs typeface="Arial"/>
              </a:rPr>
              <a:t> </a:t>
            </a:r>
            <a:r>
              <a:rPr sz="2100" spc="5" dirty="0">
                <a:latin typeface="Arial"/>
                <a:cs typeface="Arial"/>
              </a:rPr>
              <a:t>without</a:t>
            </a:r>
            <a:r>
              <a:rPr sz="2100" spc="-114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the</a:t>
            </a:r>
            <a:r>
              <a:rPr sz="2100" spc="-125" dirty="0">
                <a:latin typeface="Arial"/>
                <a:cs typeface="Arial"/>
              </a:rPr>
              <a:t> </a:t>
            </a:r>
            <a:r>
              <a:rPr sz="2100" spc="-90" dirty="0">
                <a:latin typeface="Arial"/>
                <a:cs typeface="Arial"/>
              </a:rPr>
              <a:t>evidence;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100" dirty="0">
                <a:latin typeface="Arial"/>
                <a:cs typeface="Arial"/>
              </a:rPr>
              <a:t>and</a:t>
            </a:r>
            <a:endParaRPr sz="2100">
              <a:latin typeface="Arial"/>
              <a:cs typeface="Arial"/>
            </a:endParaRPr>
          </a:p>
          <a:p>
            <a:pPr marL="755650" indent="-287020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756285" algn="l"/>
              </a:tabLst>
            </a:pPr>
            <a:r>
              <a:rPr sz="2100" spc="-155" dirty="0">
                <a:latin typeface="Arial"/>
                <a:cs typeface="Arial"/>
              </a:rPr>
              <a:t>The </a:t>
            </a:r>
            <a:r>
              <a:rPr sz="21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fact </a:t>
            </a:r>
            <a:r>
              <a:rPr sz="2100" u="heavy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 </a:t>
            </a:r>
            <a:r>
              <a:rPr sz="21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</a:t>
            </a:r>
            <a:r>
              <a:rPr sz="2100" u="heavy" spc="-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consequence</a:t>
            </a:r>
            <a:r>
              <a:rPr sz="2100" spc="-120" dirty="0">
                <a:latin typeface="Arial"/>
                <a:cs typeface="Arial"/>
              </a:rPr>
              <a:t> </a:t>
            </a:r>
            <a:r>
              <a:rPr sz="2100" spc="-30" dirty="0">
                <a:latin typeface="Arial"/>
                <a:cs typeface="Arial"/>
              </a:rPr>
              <a:t>in </a:t>
            </a:r>
            <a:r>
              <a:rPr sz="2100" spc="-55" dirty="0">
                <a:latin typeface="Arial"/>
                <a:cs typeface="Arial"/>
              </a:rPr>
              <a:t>determining </a:t>
            </a:r>
            <a:r>
              <a:rPr sz="2100" spc="-25" dirty="0">
                <a:latin typeface="Arial"/>
                <a:cs typeface="Arial"/>
              </a:rPr>
              <a:t>the</a:t>
            </a:r>
            <a:r>
              <a:rPr sz="2100" spc="-320" dirty="0">
                <a:latin typeface="Arial"/>
                <a:cs typeface="Arial"/>
              </a:rPr>
              <a:t> </a:t>
            </a:r>
            <a:r>
              <a:rPr sz="2100" spc="-55" dirty="0">
                <a:latin typeface="Arial"/>
                <a:cs typeface="Arial"/>
              </a:rPr>
              <a:t>action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43126" y="397255"/>
            <a:ext cx="5213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 </a:t>
            </a:r>
            <a:r>
              <a:rPr dirty="0"/>
              <a:t>quid </a:t>
            </a:r>
            <a:r>
              <a:rPr spc="-5" dirty="0"/>
              <a:t>pro</a:t>
            </a:r>
            <a:r>
              <a:rPr spc="-105" dirty="0"/>
              <a:t> </a:t>
            </a:r>
            <a:r>
              <a:rPr dirty="0"/>
              <a:t>quo?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43126" y="1341373"/>
            <a:ext cx="3933825" cy="3377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135" dirty="0">
                <a:latin typeface="Arial"/>
                <a:cs typeface="Arial"/>
              </a:rPr>
              <a:t>An </a:t>
            </a:r>
            <a:r>
              <a:rPr sz="2200" spc="-95" dirty="0">
                <a:latin typeface="Arial"/>
                <a:cs typeface="Arial"/>
              </a:rPr>
              <a:t>employee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15" dirty="0">
                <a:latin typeface="Arial"/>
                <a:cs typeface="Arial"/>
              </a:rPr>
              <a:t>institution  </a:t>
            </a:r>
            <a:r>
              <a:rPr sz="2200" spc="-65" dirty="0">
                <a:latin typeface="Arial"/>
                <a:cs typeface="Arial"/>
              </a:rPr>
              <a:t>conditions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70" dirty="0">
                <a:latin typeface="Arial"/>
                <a:cs typeface="Arial"/>
              </a:rPr>
              <a:t>provision </a:t>
            </a:r>
            <a:r>
              <a:rPr sz="2200" spc="-5" dirty="0">
                <a:latin typeface="Arial"/>
                <a:cs typeface="Arial"/>
              </a:rPr>
              <a:t>of  </a:t>
            </a:r>
            <a:r>
              <a:rPr sz="2200" spc="-130" dirty="0">
                <a:latin typeface="Arial"/>
                <a:cs typeface="Arial"/>
              </a:rPr>
              <a:t>some </a:t>
            </a:r>
            <a:r>
              <a:rPr sz="2200" spc="-75" dirty="0">
                <a:latin typeface="Arial"/>
                <a:cs typeface="Arial"/>
              </a:rPr>
              <a:t>aid, </a:t>
            </a:r>
            <a:r>
              <a:rPr sz="2200" spc="-45" dirty="0">
                <a:latin typeface="Arial"/>
                <a:cs typeface="Arial"/>
              </a:rPr>
              <a:t>benefit, </a:t>
            </a:r>
            <a:r>
              <a:rPr sz="2200" spc="-15" dirty="0">
                <a:latin typeface="Arial"/>
                <a:cs typeface="Arial"/>
              </a:rPr>
              <a:t>or </a:t>
            </a:r>
            <a:r>
              <a:rPr sz="2200" spc="-105" dirty="0">
                <a:latin typeface="Arial"/>
                <a:cs typeface="Arial"/>
              </a:rPr>
              <a:t>service</a:t>
            </a:r>
            <a:r>
              <a:rPr sz="2200" spc="-31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on  </a:t>
            </a:r>
            <a:r>
              <a:rPr sz="2200" spc="-55" dirty="0">
                <a:latin typeface="Arial"/>
                <a:cs typeface="Arial"/>
              </a:rPr>
              <a:t>another </a:t>
            </a:r>
            <a:r>
              <a:rPr sz="2200" spc="-114" dirty="0">
                <a:latin typeface="Arial"/>
                <a:cs typeface="Arial"/>
              </a:rPr>
              <a:t>person’s </a:t>
            </a:r>
            <a:r>
              <a:rPr sz="2200" spc="-40" dirty="0">
                <a:latin typeface="Arial"/>
                <a:cs typeface="Arial"/>
              </a:rPr>
              <a:t>participation  </a:t>
            </a:r>
            <a:r>
              <a:rPr sz="2200" spc="-30" dirty="0">
                <a:latin typeface="Arial"/>
                <a:cs typeface="Arial"/>
              </a:rPr>
              <a:t>in </a:t>
            </a:r>
            <a:r>
              <a:rPr sz="2200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unwelcome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40" dirty="0">
                <a:latin typeface="Arial"/>
                <a:cs typeface="Arial"/>
              </a:rPr>
              <a:t>sexual</a:t>
            </a:r>
            <a:r>
              <a:rPr sz="2200" spc="-220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conduct</a:t>
            </a:r>
            <a:endParaRPr sz="2200">
              <a:latin typeface="Arial"/>
              <a:cs typeface="Arial"/>
            </a:endParaRPr>
          </a:p>
          <a:p>
            <a:pPr marL="756285" marR="48260" lvl="1" indent="-287020">
              <a:lnSpc>
                <a:spcPct val="100000"/>
              </a:lnSpc>
              <a:buFont typeface="Wingdings"/>
              <a:buChar char=""/>
              <a:tabLst>
                <a:tab pos="756920" algn="l"/>
              </a:tabLst>
            </a:pPr>
            <a:r>
              <a:rPr sz="2200" spc="-65" dirty="0">
                <a:latin typeface="Arial"/>
                <a:cs typeface="Arial"/>
              </a:rPr>
              <a:t>Often </a:t>
            </a:r>
            <a:r>
              <a:rPr sz="2200" spc="-125" dirty="0">
                <a:latin typeface="Arial"/>
                <a:cs typeface="Arial"/>
              </a:rPr>
              <a:t>arises </a:t>
            </a:r>
            <a:r>
              <a:rPr sz="2200" spc="-30" dirty="0">
                <a:latin typeface="Arial"/>
                <a:cs typeface="Arial"/>
              </a:rPr>
              <a:t>in </a:t>
            </a:r>
            <a:r>
              <a:rPr sz="2200" spc="-35" dirty="0">
                <a:latin typeface="Arial"/>
                <a:cs typeface="Arial"/>
              </a:rPr>
              <a:t>the  </a:t>
            </a:r>
            <a:r>
              <a:rPr sz="2200" spc="-65" dirty="0">
                <a:latin typeface="Arial"/>
                <a:cs typeface="Arial"/>
              </a:rPr>
              <a:t>employment </a:t>
            </a:r>
            <a:r>
              <a:rPr sz="2200" spc="-70" dirty="0">
                <a:latin typeface="Arial"/>
                <a:cs typeface="Arial"/>
              </a:rPr>
              <a:t>context </a:t>
            </a:r>
            <a:r>
              <a:rPr sz="2200" spc="-15" dirty="0">
                <a:latin typeface="Arial"/>
                <a:cs typeface="Arial"/>
              </a:rPr>
              <a:t>or  </a:t>
            </a:r>
            <a:r>
              <a:rPr sz="2200" spc="-75" dirty="0">
                <a:latin typeface="Arial"/>
                <a:cs typeface="Arial"/>
              </a:rPr>
              <a:t>where </a:t>
            </a:r>
            <a:r>
              <a:rPr sz="2200" spc="-125" dirty="0">
                <a:latin typeface="Arial"/>
                <a:cs typeface="Arial"/>
              </a:rPr>
              <a:t>an </a:t>
            </a:r>
            <a:r>
              <a:rPr sz="2200" spc="-95" dirty="0">
                <a:latin typeface="Arial"/>
                <a:cs typeface="Arial"/>
              </a:rPr>
              <a:t>employee </a:t>
            </a:r>
            <a:r>
              <a:rPr sz="2200" spc="-90" dirty="0">
                <a:latin typeface="Arial"/>
                <a:cs typeface="Arial"/>
              </a:rPr>
              <a:t>holds</a:t>
            </a:r>
            <a:r>
              <a:rPr sz="2200" spc="-200" dirty="0">
                <a:latin typeface="Arial"/>
                <a:cs typeface="Arial"/>
              </a:rPr>
              <a:t> </a:t>
            </a:r>
            <a:r>
              <a:rPr sz="2200" spc="-175" dirty="0">
                <a:latin typeface="Arial"/>
                <a:cs typeface="Arial"/>
              </a:rPr>
              <a:t>a  </a:t>
            </a:r>
            <a:r>
              <a:rPr sz="2200" spc="-45" dirty="0">
                <a:latin typeface="Arial"/>
                <a:cs typeface="Arial"/>
              </a:rPr>
              <a:t>position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25" dirty="0">
                <a:latin typeface="Arial"/>
                <a:cs typeface="Arial"/>
              </a:rPr>
              <a:t>authority </a:t>
            </a:r>
            <a:r>
              <a:rPr sz="2200" spc="-80" dirty="0">
                <a:latin typeface="Arial"/>
                <a:cs typeface="Arial"/>
              </a:rPr>
              <a:t>over</a:t>
            </a:r>
            <a:r>
              <a:rPr sz="2200" spc="-440" dirty="0">
                <a:latin typeface="Arial"/>
                <a:cs typeface="Arial"/>
              </a:rPr>
              <a:t> </a:t>
            </a:r>
            <a:r>
              <a:rPr sz="2200" spc="-175" dirty="0">
                <a:latin typeface="Arial"/>
                <a:cs typeface="Arial"/>
              </a:rPr>
              <a:t>a  </a:t>
            </a:r>
            <a:r>
              <a:rPr sz="2200" spc="-60" dirty="0">
                <a:latin typeface="Arial"/>
                <a:cs typeface="Arial"/>
              </a:rPr>
              <a:t>student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6" name="object 6" descr="Gear"/>
          <p:cNvGrpSpPr/>
          <p:nvPr/>
        </p:nvGrpSpPr>
        <p:grpSpPr>
          <a:xfrm>
            <a:off x="6907755" y="2132180"/>
            <a:ext cx="1837689" cy="1810385"/>
            <a:chOff x="6907755" y="2132180"/>
            <a:chExt cx="1837689" cy="1810385"/>
          </a:xfrm>
        </p:grpSpPr>
        <p:sp>
          <p:nvSpPr>
            <p:cNvPr id="7" name="object 7"/>
            <p:cNvSpPr/>
            <p:nvPr/>
          </p:nvSpPr>
          <p:spPr>
            <a:xfrm>
              <a:off x="6920773" y="2145197"/>
              <a:ext cx="1811655" cy="1784350"/>
            </a:xfrm>
            <a:custGeom>
              <a:avLst/>
              <a:gdLst/>
              <a:ahLst/>
              <a:cxnLst/>
              <a:rect l="l" t="t" r="r" b="b"/>
              <a:pathLst>
                <a:path w="1811654" h="1784350">
                  <a:moveTo>
                    <a:pt x="979906" y="0"/>
                  </a:moveTo>
                  <a:lnTo>
                    <a:pt x="831557" y="0"/>
                  </a:lnTo>
                  <a:lnTo>
                    <a:pt x="799312" y="182880"/>
                  </a:lnTo>
                  <a:lnTo>
                    <a:pt x="750509" y="191753"/>
                  </a:lnTo>
                  <a:lnTo>
                    <a:pt x="702530" y="203883"/>
                  </a:lnTo>
                  <a:lnTo>
                    <a:pt x="655534" y="219211"/>
                  </a:lnTo>
                  <a:lnTo>
                    <a:pt x="609679" y="237678"/>
                  </a:lnTo>
                  <a:lnTo>
                    <a:pt x="565126" y="259225"/>
                  </a:lnTo>
                  <a:lnTo>
                    <a:pt x="522033" y="283794"/>
                  </a:lnTo>
                  <a:lnTo>
                    <a:pt x="379780" y="164426"/>
                  </a:lnTo>
                  <a:lnTo>
                    <a:pt x="266141" y="259778"/>
                  </a:lnTo>
                  <a:lnTo>
                    <a:pt x="359003" y="420598"/>
                  </a:lnTo>
                  <a:lnTo>
                    <a:pt x="327322" y="458765"/>
                  </a:lnTo>
                  <a:lnTo>
                    <a:pt x="298364" y="498899"/>
                  </a:lnTo>
                  <a:lnTo>
                    <a:pt x="272214" y="540851"/>
                  </a:lnTo>
                  <a:lnTo>
                    <a:pt x="248958" y="584473"/>
                  </a:lnTo>
                  <a:lnTo>
                    <a:pt x="228681" y="629617"/>
                  </a:lnTo>
                  <a:lnTo>
                    <a:pt x="211467" y="676135"/>
                  </a:lnTo>
                  <a:lnTo>
                    <a:pt x="25768" y="676135"/>
                  </a:lnTo>
                  <a:lnTo>
                    <a:pt x="0" y="822223"/>
                  </a:lnTo>
                  <a:lnTo>
                    <a:pt x="174510" y="885736"/>
                  </a:lnTo>
                  <a:lnTo>
                    <a:pt x="174773" y="935338"/>
                  </a:lnTo>
                  <a:lnTo>
                    <a:pt x="178386" y="984695"/>
                  </a:lnTo>
                  <a:lnTo>
                    <a:pt x="185319" y="1033640"/>
                  </a:lnTo>
                  <a:lnTo>
                    <a:pt x="195543" y="1082004"/>
                  </a:lnTo>
                  <a:lnTo>
                    <a:pt x="209027" y="1129621"/>
                  </a:lnTo>
                  <a:lnTo>
                    <a:pt x="225742" y="1176324"/>
                  </a:lnTo>
                  <a:lnTo>
                    <a:pt x="83489" y="1295679"/>
                  </a:lnTo>
                  <a:lnTo>
                    <a:pt x="157657" y="1424152"/>
                  </a:lnTo>
                  <a:lnTo>
                    <a:pt x="332155" y="1360639"/>
                  </a:lnTo>
                  <a:lnTo>
                    <a:pt x="364244" y="1398464"/>
                  </a:lnTo>
                  <a:lnTo>
                    <a:pt x="398741" y="1433949"/>
                  </a:lnTo>
                  <a:lnTo>
                    <a:pt x="435514" y="1466986"/>
                  </a:lnTo>
                  <a:lnTo>
                    <a:pt x="474434" y="1497464"/>
                  </a:lnTo>
                  <a:lnTo>
                    <a:pt x="515369" y="1525272"/>
                  </a:lnTo>
                  <a:lnTo>
                    <a:pt x="558190" y="1550301"/>
                  </a:lnTo>
                  <a:lnTo>
                    <a:pt x="525945" y="1733181"/>
                  </a:lnTo>
                  <a:lnTo>
                    <a:pt x="665352" y="1783918"/>
                  </a:lnTo>
                  <a:lnTo>
                    <a:pt x="758190" y="1623098"/>
                  </a:lnTo>
                  <a:lnTo>
                    <a:pt x="807088" y="1631448"/>
                  </a:lnTo>
                  <a:lnTo>
                    <a:pt x="856325" y="1636458"/>
                  </a:lnTo>
                  <a:lnTo>
                    <a:pt x="905730" y="1638128"/>
                  </a:lnTo>
                  <a:lnTo>
                    <a:pt x="955135" y="1636458"/>
                  </a:lnTo>
                  <a:lnTo>
                    <a:pt x="1004368" y="1631448"/>
                  </a:lnTo>
                  <a:lnTo>
                    <a:pt x="1053261" y="1623098"/>
                  </a:lnTo>
                  <a:lnTo>
                    <a:pt x="1146111" y="1783918"/>
                  </a:lnTo>
                  <a:lnTo>
                    <a:pt x="1285506" y="1733181"/>
                  </a:lnTo>
                  <a:lnTo>
                    <a:pt x="1253261" y="1550301"/>
                  </a:lnTo>
                  <a:lnTo>
                    <a:pt x="1296086" y="1525272"/>
                  </a:lnTo>
                  <a:lnTo>
                    <a:pt x="1337023" y="1497464"/>
                  </a:lnTo>
                  <a:lnTo>
                    <a:pt x="1375941" y="1466986"/>
                  </a:lnTo>
                  <a:lnTo>
                    <a:pt x="1412713" y="1433949"/>
                  </a:lnTo>
                  <a:lnTo>
                    <a:pt x="1447207" y="1398464"/>
                  </a:lnTo>
                  <a:lnTo>
                    <a:pt x="1479295" y="1360639"/>
                  </a:lnTo>
                  <a:lnTo>
                    <a:pt x="1653794" y="1424152"/>
                  </a:lnTo>
                  <a:lnTo>
                    <a:pt x="1727974" y="1295679"/>
                  </a:lnTo>
                  <a:lnTo>
                    <a:pt x="1585709" y="1176324"/>
                  </a:lnTo>
                  <a:lnTo>
                    <a:pt x="1602423" y="1129621"/>
                  </a:lnTo>
                  <a:lnTo>
                    <a:pt x="1615908" y="1082004"/>
                  </a:lnTo>
                  <a:lnTo>
                    <a:pt x="1626133" y="1033640"/>
                  </a:lnTo>
                  <a:lnTo>
                    <a:pt x="1633069" y="984695"/>
                  </a:lnTo>
                  <a:lnTo>
                    <a:pt x="1636685" y="935338"/>
                  </a:lnTo>
                  <a:lnTo>
                    <a:pt x="1636953" y="885736"/>
                  </a:lnTo>
                  <a:lnTo>
                    <a:pt x="1811451" y="822223"/>
                  </a:lnTo>
                  <a:lnTo>
                    <a:pt x="1785696" y="676135"/>
                  </a:lnTo>
                  <a:lnTo>
                    <a:pt x="1599996" y="676135"/>
                  </a:lnTo>
                  <a:lnTo>
                    <a:pt x="1582779" y="629617"/>
                  </a:lnTo>
                  <a:lnTo>
                    <a:pt x="1562500" y="584473"/>
                  </a:lnTo>
                  <a:lnTo>
                    <a:pt x="1539244" y="540851"/>
                  </a:lnTo>
                  <a:lnTo>
                    <a:pt x="1513096" y="498899"/>
                  </a:lnTo>
                  <a:lnTo>
                    <a:pt x="1484140" y="458765"/>
                  </a:lnTo>
                  <a:lnTo>
                    <a:pt x="1452460" y="420598"/>
                  </a:lnTo>
                  <a:lnTo>
                    <a:pt x="1545310" y="259778"/>
                  </a:lnTo>
                  <a:lnTo>
                    <a:pt x="1431670" y="164426"/>
                  </a:lnTo>
                  <a:lnTo>
                    <a:pt x="1289418" y="283794"/>
                  </a:lnTo>
                  <a:lnTo>
                    <a:pt x="1246329" y="259225"/>
                  </a:lnTo>
                  <a:lnTo>
                    <a:pt x="1201777" y="237678"/>
                  </a:lnTo>
                  <a:lnTo>
                    <a:pt x="1155922" y="219211"/>
                  </a:lnTo>
                  <a:lnTo>
                    <a:pt x="1108924" y="203883"/>
                  </a:lnTo>
                  <a:lnTo>
                    <a:pt x="1060942" y="191753"/>
                  </a:lnTo>
                  <a:lnTo>
                    <a:pt x="1012139" y="182880"/>
                  </a:lnTo>
                  <a:lnTo>
                    <a:pt x="979906" y="0"/>
                  </a:lnTo>
                  <a:close/>
                </a:path>
              </a:pathLst>
            </a:custGeom>
            <a:solidFill>
              <a:srgbClr val="912C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20773" y="2145197"/>
              <a:ext cx="1811655" cy="1784350"/>
            </a:xfrm>
            <a:custGeom>
              <a:avLst/>
              <a:gdLst/>
              <a:ahLst/>
              <a:cxnLst/>
              <a:rect l="l" t="t" r="r" b="b"/>
              <a:pathLst>
                <a:path w="1811654" h="1784350">
                  <a:moveTo>
                    <a:pt x="1289418" y="283794"/>
                  </a:moveTo>
                  <a:lnTo>
                    <a:pt x="1431670" y="164426"/>
                  </a:lnTo>
                  <a:lnTo>
                    <a:pt x="1545310" y="259778"/>
                  </a:lnTo>
                  <a:lnTo>
                    <a:pt x="1452460" y="420598"/>
                  </a:lnTo>
                  <a:lnTo>
                    <a:pt x="1484140" y="458765"/>
                  </a:lnTo>
                  <a:lnTo>
                    <a:pt x="1513096" y="498899"/>
                  </a:lnTo>
                  <a:lnTo>
                    <a:pt x="1539244" y="540851"/>
                  </a:lnTo>
                  <a:lnTo>
                    <a:pt x="1562500" y="584473"/>
                  </a:lnTo>
                  <a:lnTo>
                    <a:pt x="1582779" y="629617"/>
                  </a:lnTo>
                  <a:lnTo>
                    <a:pt x="1599996" y="676135"/>
                  </a:lnTo>
                  <a:lnTo>
                    <a:pt x="1785696" y="676135"/>
                  </a:lnTo>
                  <a:lnTo>
                    <a:pt x="1811451" y="822223"/>
                  </a:lnTo>
                  <a:lnTo>
                    <a:pt x="1636953" y="885736"/>
                  </a:lnTo>
                  <a:lnTo>
                    <a:pt x="1636685" y="935338"/>
                  </a:lnTo>
                  <a:lnTo>
                    <a:pt x="1633069" y="984695"/>
                  </a:lnTo>
                  <a:lnTo>
                    <a:pt x="1626133" y="1033640"/>
                  </a:lnTo>
                  <a:lnTo>
                    <a:pt x="1615908" y="1082004"/>
                  </a:lnTo>
                  <a:lnTo>
                    <a:pt x="1602423" y="1129621"/>
                  </a:lnTo>
                  <a:lnTo>
                    <a:pt x="1585709" y="1176324"/>
                  </a:lnTo>
                  <a:lnTo>
                    <a:pt x="1727974" y="1295679"/>
                  </a:lnTo>
                  <a:lnTo>
                    <a:pt x="1653794" y="1424152"/>
                  </a:lnTo>
                  <a:lnTo>
                    <a:pt x="1479295" y="1360639"/>
                  </a:lnTo>
                  <a:lnTo>
                    <a:pt x="1447207" y="1398464"/>
                  </a:lnTo>
                  <a:lnTo>
                    <a:pt x="1412713" y="1433949"/>
                  </a:lnTo>
                  <a:lnTo>
                    <a:pt x="1375941" y="1466986"/>
                  </a:lnTo>
                  <a:lnTo>
                    <a:pt x="1337023" y="1497464"/>
                  </a:lnTo>
                  <a:lnTo>
                    <a:pt x="1296086" y="1525272"/>
                  </a:lnTo>
                  <a:lnTo>
                    <a:pt x="1253261" y="1550301"/>
                  </a:lnTo>
                  <a:lnTo>
                    <a:pt x="1285506" y="1733181"/>
                  </a:lnTo>
                  <a:lnTo>
                    <a:pt x="1146111" y="1783918"/>
                  </a:lnTo>
                  <a:lnTo>
                    <a:pt x="1053261" y="1623098"/>
                  </a:lnTo>
                  <a:lnTo>
                    <a:pt x="1004368" y="1631448"/>
                  </a:lnTo>
                  <a:lnTo>
                    <a:pt x="955135" y="1636458"/>
                  </a:lnTo>
                  <a:lnTo>
                    <a:pt x="905730" y="1638128"/>
                  </a:lnTo>
                  <a:lnTo>
                    <a:pt x="856325" y="1636458"/>
                  </a:lnTo>
                  <a:lnTo>
                    <a:pt x="807088" y="1631448"/>
                  </a:lnTo>
                  <a:lnTo>
                    <a:pt x="758190" y="1623098"/>
                  </a:lnTo>
                  <a:lnTo>
                    <a:pt x="665352" y="1783918"/>
                  </a:lnTo>
                  <a:lnTo>
                    <a:pt x="525945" y="1733181"/>
                  </a:lnTo>
                  <a:lnTo>
                    <a:pt x="558190" y="1550301"/>
                  </a:lnTo>
                  <a:lnTo>
                    <a:pt x="515369" y="1525272"/>
                  </a:lnTo>
                  <a:lnTo>
                    <a:pt x="474434" y="1497464"/>
                  </a:lnTo>
                  <a:lnTo>
                    <a:pt x="435514" y="1466986"/>
                  </a:lnTo>
                  <a:lnTo>
                    <a:pt x="398741" y="1433949"/>
                  </a:lnTo>
                  <a:lnTo>
                    <a:pt x="364244" y="1398464"/>
                  </a:lnTo>
                  <a:lnTo>
                    <a:pt x="332155" y="1360639"/>
                  </a:lnTo>
                  <a:lnTo>
                    <a:pt x="157657" y="1424152"/>
                  </a:lnTo>
                  <a:lnTo>
                    <a:pt x="83489" y="1295679"/>
                  </a:lnTo>
                  <a:lnTo>
                    <a:pt x="225742" y="1176324"/>
                  </a:lnTo>
                  <a:lnTo>
                    <a:pt x="209027" y="1129621"/>
                  </a:lnTo>
                  <a:lnTo>
                    <a:pt x="195543" y="1082004"/>
                  </a:lnTo>
                  <a:lnTo>
                    <a:pt x="185319" y="1033640"/>
                  </a:lnTo>
                  <a:lnTo>
                    <a:pt x="178386" y="984695"/>
                  </a:lnTo>
                  <a:lnTo>
                    <a:pt x="174773" y="935338"/>
                  </a:lnTo>
                  <a:lnTo>
                    <a:pt x="174510" y="885736"/>
                  </a:lnTo>
                  <a:lnTo>
                    <a:pt x="0" y="822223"/>
                  </a:lnTo>
                  <a:lnTo>
                    <a:pt x="25768" y="676135"/>
                  </a:lnTo>
                  <a:lnTo>
                    <a:pt x="211467" y="676135"/>
                  </a:lnTo>
                  <a:lnTo>
                    <a:pt x="228681" y="629617"/>
                  </a:lnTo>
                  <a:lnTo>
                    <a:pt x="248958" y="584473"/>
                  </a:lnTo>
                  <a:lnTo>
                    <a:pt x="272214" y="540851"/>
                  </a:lnTo>
                  <a:lnTo>
                    <a:pt x="298364" y="498899"/>
                  </a:lnTo>
                  <a:lnTo>
                    <a:pt x="327322" y="458765"/>
                  </a:lnTo>
                  <a:lnTo>
                    <a:pt x="359003" y="420598"/>
                  </a:lnTo>
                  <a:lnTo>
                    <a:pt x="266141" y="259778"/>
                  </a:lnTo>
                  <a:lnTo>
                    <a:pt x="379780" y="164426"/>
                  </a:lnTo>
                  <a:lnTo>
                    <a:pt x="522033" y="283794"/>
                  </a:lnTo>
                  <a:lnTo>
                    <a:pt x="565126" y="259225"/>
                  </a:lnTo>
                  <a:lnTo>
                    <a:pt x="609679" y="237678"/>
                  </a:lnTo>
                  <a:lnTo>
                    <a:pt x="655534" y="219211"/>
                  </a:lnTo>
                  <a:lnTo>
                    <a:pt x="702530" y="203883"/>
                  </a:lnTo>
                  <a:lnTo>
                    <a:pt x="750509" y="191753"/>
                  </a:lnTo>
                  <a:lnTo>
                    <a:pt x="799312" y="182880"/>
                  </a:lnTo>
                  <a:lnTo>
                    <a:pt x="831557" y="0"/>
                  </a:lnTo>
                  <a:lnTo>
                    <a:pt x="979906" y="0"/>
                  </a:lnTo>
                  <a:lnTo>
                    <a:pt x="1012139" y="182880"/>
                  </a:lnTo>
                  <a:lnTo>
                    <a:pt x="1060942" y="191753"/>
                  </a:lnTo>
                  <a:lnTo>
                    <a:pt x="1108924" y="203883"/>
                  </a:lnTo>
                  <a:lnTo>
                    <a:pt x="1155922" y="219211"/>
                  </a:lnTo>
                  <a:lnTo>
                    <a:pt x="1201777" y="237678"/>
                  </a:lnTo>
                  <a:lnTo>
                    <a:pt x="1246329" y="259225"/>
                  </a:lnTo>
                  <a:lnTo>
                    <a:pt x="1289418" y="28379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488967" y="2767708"/>
            <a:ext cx="6692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0" name="object 10" descr="gear"/>
          <p:cNvGrpSpPr/>
          <p:nvPr/>
        </p:nvGrpSpPr>
        <p:grpSpPr>
          <a:xfrm>
            <a:off x="5900247" y="1707070"/>
            <a:ext cx="1223645" cy="1325880"/>
            <a:chOff x="5900247" y="1707070"/>
            <a:chExt cx="1223645" cy="1325880"/>
          </a:xfrm>
        </p:grpSpPr>
        <p:sp>
          <p:nvSpPr>
            <p:cNvPr id="11" name="object 11"/>
            <p:cNvSpPr/>
            <p:nvPr/>
          </p:nvSpPr>
          <p:spPr>
            <a:xfrm>
              <a:off x="5913264" y="1720087"/>
              <a:ext cx="1197610" cy="1299845"/>
            </a:xfrm>
            <a:custGeom>
              <a:avLst/>
              <a:gdLst/>
              <a:ahLst/>
              <a:cxnLst/>
              <a:rect l="l" t="t" r="r" b="b"/>
              <a:pathLst>
                <a:path w="1197609" h="1299845">
                  <a:moveTo>
                    <a:pt x="671017" y="0"/>
                  </a:moveTo>
                  <a:lnTo>
                    <a:pt x="526567" y="0"/>
                  </a:lnTo>
                  <a:lnTo>
                    <a:pt x="479653" y="199567"/>
                  </a:lnTo>
                  <a:lnTo>
                    <a:pt x="432586" y="214744"/>
                  </a:lnTo>
                  <a:lnTo>
                    <a:pt x="387578" y="234730"/>
                  </a:lnTo>
                  <a:lnTo>
                    <a:pt x="344988" y="259319"/>
                  </a:lnTo>
                  <a:lnTo>
                    <a:pt x="305176" y="288303"/>
                  </a:lnTo>
                  <a:lnTo>
                    <a:pt x="268503" y="321475"/>
                  </a:lnTo>
                  <a:lnTo>
                    <a:pt x="72224" y="262318"/>
                  </a:lnTo>
                  <a:lnTo>
                    <a:pt x="0" y="387413"/>
                  </a:lnTo>
                  <a:lnTo>
                    <a:pt x="149364" y="527824"/>
                  </a:lnTo>
                  <a:lnTo>
                    <a:pt x="138971" y="576173"/>
                  </a:lnTo>
                  <a:lnTo>
                    <a:pt x="133774" y="625143"/>
                  </a:lnTo>
                  <a:lnTo>
                    <a:pt x="133774" y="674320"/>
                  </a:lnTo>
                  <a:lnTo>
                    <a:pt x="138971" y="723290"/>
                  </a:lnTo>
                  <a:lnTo>
                    <a:pt x="149364" y="771639"/>
                  </a:lnTo>
                  <a:lnTo>
                    <a:pt x="0" y="912050"/>
                  </a:lnTo>
                  <a:lnTo>
                    <a:pt x="72224" y="1037145"/>
                  </a:lnTo>
                  <a:lnTo>
                    <a:pt x="268503" y="977988"/>
                  </a:lnTo>
                  <a:lnTo>
                    <a:pt x="305176" y="1011160"/>
                  </a:lnTo>
                  <a:lnTo>
                    <a:pt x="344988" y="1040144"/>
                  </a:lnTo>
                  <a:lnTo>
                    <a:pt x="387578" y="1064733"/>
                  </a:lnTo>
                  <a:lnTo>
                    <a:pt x="432586" y="1084719"/>
                  </a:lnTo>
                  <a:lnTo>
                    <a:pt x="479653" y="1099896"/>
                  </a:lnTo>
                  <a:lnTo>
                    <a:pt x="526567" y="1299464"/>
                  </a:lnTo>
                  <a:lnTo>
                    <a:pt x="671017" y="1299464"/>
                  </a:lnTo>
                  <a:lnTo>
                    <a:pt x="717930" y="1099896"/>
                  </a:lnTo>
                  <a:lnTo>
                    <a:pt x="764996" y="1084719"/>
                  </a:lnTo>
                  <a:lnTo>
                    <a:pt x="810001" y="1064733"/>
                  </a:lnTo>
                  <a:lnTo>
                    <a:pt x="852588" y="1040144"/>
                  </a:lnTo>
                  <a:lnTo>
                    <a:pt x="892396" y="1011160"/>
                  </a:lnTo>
                  <a:lnTo>
                    <a:pt x="929068" y="977988"/>
                  </a:lnTo>
                  <a:lnTo>
                    <a:pt x="1125359" y="1037145"/>
                  </a:lnTo>
                  <a:lnTo>
                    <a:pt x="1197584" y="912050"/>
                  </a:lnTo>
                  <a:lnTo>
                    <a:pt x="1048207" y="771639"/>
                  </a:lnTo>
                  <a:lnTo>
                    <a:pt x="1058600" y="723290"/>
                  </a:lnTo>
                  <a:lnTo>
                    <a:pt x="1063797" y="674320"/>
                  </a:lnTo>
                  <a:lnTo>
                    <a:pt x="1063797" y="625143"/>
                  </a:lnTo>
                  <a:lnTo>
                    <a:pt x="1058600" y="576173"/>
                  </a:lnTo>
                  <a:lnTo>
                    <a:pt x="1048207" y="527824"/>
                  </a:lnTo>
                  <a:lnTo>
                    <a:pt x="1197584" y="387413"/>
                  </a:lnTo>
                  <a:lnTo>
                    <a:pt x="1125359" y="262318"/>
                  </a:lnTo>
                  <a:lnTo>
                    <a:pt x="929068" y="321475"/>
                  </a:lnTo>
                  <a:lnTo>
                    <a:pt x="892396" y="288303"/>
                  </a:lnTo>
                  <a:lnTo>
                    <a:pt x="852588" y="259319"/>
                  </a:lnTo>
                  <a:lnTo>
                    <a:pt x="810001" y="234730"/>
                  </a:lnTo>
                  <a:lnTo>
                    <a:pt x="764996" y="214744"/>
                  </a:lnTo>
                  <a:lnTo>
                    <a:pt x="717930" y="199567"/>
                  </a:lnTo>
                  <a:lnTo>
                    <a:pt x="671017" y="0"/>
                  </a:lnTo>
                  <a:close/>
                </a:path>
              </a:pathLst>
            </a:custGeom>
            <a:solidFill>
              <a:srgbClr val="912C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13264" y="1720087"/>
              <a:ext cx="1197610" cy="1299845"/>
            </a:xfrm>
            <a:custGeom>
              <a:avLst/>
              <a:gdLst/>
              <a:ahLst/>
              <a:cxnLst/>
              <a:rect l="l" t="t" r="r" b="b"/>
              <a:pathLst>
                <a:path w="1197609" h="1299845">
                  <a:moveTo>
                    <a:pt x="929068" y="321475"/>
                  </a:moveTo>
                  <a:lnTo>
                    <a:pt x="1125359" y="262318"/>
                  </a:lnTo>
                  <a:lnTo>
                    <a:pt x="1197584" y="387413"/>
                  </a:lnTo>
                  <a:lnTo>
                    <a:pt x="1048207" y="527824"/>
                  </a:lnTo>
                  <a:lnTo>
                    <a:pt x="1058600" y="576173"/>
                  </a:lnTo>
                  <a:lnTo>
                    <a:pt x="1063797" y="625143"/>
                  </a:lnTo>
                  <a:lnTo>
                    <a:pt x="1063797" y="674320"/>
                  </a:lnTo>
                  <a:lnTo>
                    <a:pt x="1058600" y="723290"/>
                  </a:lnTo>
                  <a:lnTo>
                    <a:pt x="1048207" y="771639"/>
                  </a:lnTo>
                  <a:lnTo>
                    <a:pt x="1197584" y="912050"/>
                  </a:lnTo>
                  <a:lnTo>
                    <a:pt x="1125359" y="1037145"/>
                  </a:lnTo>
                  <a:lnTo>
                    <a:pt x="929068" y="977988"/>
                  </a:lnTo>
                  <a:lnTo>
                    <a:pt x="892396" y="1011160"/>
                  </a:lnTo>
                  <a:lnTo>
                    <a:pt x="852588" y="1040144"/>
                  </a:lnTo>
                  <a:lnTo>
                    <a:pt x="810001" y="1064733"/>
                  </a:lnTo>
                  <a:lnTo>
                    <a:pt x="764996" y="1084719"/>
                  </a:lnTo>
                  <a:lnTo>
                    <a:pt x="717930" y="1099896"/>
                  </a:lnTo>
                  <a:lnTo>
                    <a:pt x="671017" y="1299464"/>
                  </a:lnTo>
                  <a:lnTo>
                    <a:pt x="526567" y="1299464"/>
                  </a:lnTo>
                  <a:lnTo>
                    <a:pt x="479653" y="1099896"/>
                  </a:lnTo>
                  <a:lnTo>
                    <a:pt x="432586" y="1084719"/>
                  </a:lnTo>
                  <a:lnTo>
                    <a:pt x="387578" y="1064733"/>
                  </a:lnTo>
                  <a:lnTo>
                    <a:pt x="344988" y="1040144"/>
                  </a:lnTo>
                  <a:lnTo>
                    <a:pt x="305176" y="1011160"/>
                  </a:lnTo>
                  <a:lnTo>
                    <a:pt x="268503" y="977988"/>
                  </a:lnTo>
                  <a:lnTo>
                    <a:pt x="72224" y="1037145"/>
                  </a:lnTo>
                  <a:lnTo>
                    <a:pt x="0" y="912050"/>
                  </a:lnTo>
                  <a:lnTo>
                    <a:pt x="149364" y="771639"/>
                  </a:lnTo>
                  <a:lnTo>
                    <a:pt x="138971" y="723290"/>
                  </a:lnTo>
                  <a:lnTo>
                    <a:pt x="133774" y="674320"/>
                  </a:lnTo>
                  <a:lnTo>
                    <a:pt x="133774" y="625143"/>
                  </a:lnTo>
                  <a:lnTo>
                    <a:pt x="138971" y="576173"/>
                  </a:lnTo>
                  <a:lnTo>
                    <a:pt x="149364" y="527824"/>
                  </a:lnTo>
                  <a:lnTo>
                    <a:pt x="0" y="387413"/>
                  </a:lnTo>
                  <a:lnTo>
                    <a:pt x="72224" y="262318"/>
                  </a:lnTo>
                  <a:lnTo>
                    <a:pt x="268503" y="321475"/>
                  </a:lnTo>
                  <a:lnTo>
                    <a:pt x="305176" y="288303"/>
                  </a:lnTo>
                  <a:lnTo>
                    <a:pt x="344988" y="259319"/>
                  </a:lnTo>
                  <a:lnTo>
                    <a:pt x="387578" y="234730"/>
                  </a:lnTo>
                  <a:lnTo>
                    <a:pt x="432586" y="214744"/>
                  </a:lnTo>
                  <a:lnTo>
                    <a:pt x="479653" y="199567"/>
                  </a:lnTo>
                  <a:lnTo>
                    <a:pt x="526567" y="0"/>
                  </a:lnTo>
                  <a:lnTo>
                    <a:pt x="671017" y="0"/>
                  </a:lnTo>
                  <a:lnTo>
                    <a:pt x="717930" y="199567"/>
                  </a:lnTo>
                  <a:lnTo>
                    <a:pt x="764996" y="214744"/>
                  </a:lnTo>
                  <a:lnTo>
                    <a:pt x="810001" y="234730"/>
                  </a:lnTo>
                  <a:lnTo>
                    <a:pt x="852588" y="259319"/>
                  </a:lnTo>
                  <a:lnTo>
                    <a:pt x="892396" y="288303"/>
                  </a:lnTo>
                  <a:lnTo>
                    <a:pt x="929068" y="32147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208458" y="2101594"/>
            <a:ext cx="603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 descr="arrows showing gear movement"/>
          <p:cNvSpPr/>
          <p:nvPr/>
        </p:nvSpPr>
        <p:spPr>
          <a:xfrm>
            <a:off x="5615762" y="1546250"/>
            <a:ext cx="3415665" cy="2384425"/>
          </a:xfrm>
          <a:custGeom>
            <a:avLst/>
            <a:gdLst/>
            <a:ahLst/>
            <a:cxnLst/>
            <a:rect l="l" t="t" r="r" b="b"/>
            <a:pathLst>
              <a:path w="3415665" h="2384425">
                <a:moveTo>
                  <a:pt x="587375" y="101320"/>
                </a:moveTo>
                <a:lnTo>
                  <a:pt x="544982" y="0"/>
                </a:lnTo>
                <a:lnTo>
                  <a:pt x="500761" y="20129"/>
                </a:lnTo>
                <a:lnTo>
                  <a:pt x="458279" y="42748"/>
                </a:lnTo>
                <a:lnTo>
                  <a:pt x="417614" y="67729"/>
                </a:lnTo>
                <a:lnTo>
                  <a:pt x="378828" y="94957"/>
                </a:lnTo>
                <a:lnTo>
                  <a:pt x="341985" y="124345"/>
                </a:lnTo>
                <a:lnTo>
                  <a:pt x="307149" y="155752"/>
                </a:lnTo>
                <a:lnTo>
                  <a:pt x="274383" y="189090"/>
                </a:lnTo>
                <a:lnTo>
                  <a:pt x="243763" y="224243"/>
                </a:lnTo>
                <a:lnTo>
                  <a:pt x="215353" y="261073"/>
                </a:lnTo>
                <a:lnTo>
                  <a:pt x="189230" y="299504"/>
                </a:lnTo>
                <a:lnTo>
                  <a:pt x="165442" y="339407"/>
                </a:lnTo>
                <a:lnTo>
                  <a:pt x="144056" y="380669"/>
                </a:lnTo>
                <a:lnTo>
                  <a:pt x="125158" y="423176"/>
                </a:lnTo>
                <a:lnTo>
                  <a:pt x="108800" y="466826"/>
                </a:lnTo>
                <a:lnTo>
                  <a:pt x="95059" y="511492"/>
                </a:lnTo>
                <a:lnTo>
                  <a:pt x="83985" y="557072"/>
                </a:lnTo>
                <a:lnTo>
                  <a:pt x="75653" y="603465"/>
                </a:lnTo>
                <a:lnTo>
                  <a:pt x="70142" y="650532"/>
                </a:lnTo>
                <a:lnTo>
                  <a:pt x="67500" y="698195"/>
                </a:lnTo>
                <a:lnTo>
                  <a:pt x="67805" y="746302"/>
                </a:lnTo>
                <a:lnTo>
                  <a:pt x="71132" y="794778"/>
                </a:lnTo>
                <a:lnTo>
                  <a:pt x="0" y="810348"/>
                </a:lnTo>
                <a:lnTo>
                  <a:pt x="138938" y="872274"/>
                </a:lnTo>
                <a:lnTo>
                  <a:pt x="250342" y="755548"/>
                </a:lnTo>
                <a:lnTo>
                  <a:pt x="179273" y="771105"/>
                </a:lnTo>
                <a:lnTo>
                  <a:pt x="177139" y="723290"/>
                </a:lnTo>
                <a:lnTo>
                  <a:pt x="178396" y="675944"/>
                </a:lnTo>
                <a:lnTo>
                  <a:pt x="182956" y="629221"/>
                </a:lnTo>
                <a:lnTo>
                  <a:pt x="190728" y="583272"/>
                </a:lnTo>
                <a:lnTo>
                  <a:pt x="201625" y="538226"/>
                </a:lnTo>
                <a:lnTo>
                  <a:pt x="215557" y="494233"/>
                </a:lnTo>
                <a:lnTo>
                  <a:pt x="232435" y="451434"/>
                </a:lnTo>
                <a:lnTo>
                  <a:pt x="252171" y="409981"/>
                </a:lnTo>
                <a:lnTo>
                  <a:pt x="274688" y="370027"/>
                </a:lnTo>
                <a:lnTo>
                  <a:pt x="299872" y="331698"/>
                </a:lnTo>
                <a:lnTo>
                  <a:pt x="327660" y="295148"/>
                </a:lnTo>
                <a:lnTo>
                  <a:pt x="357949" y="260527"/>
                </a:lnTo>
                <a:lnTo>
                  <a:pt x="390664" y="227977"/>
                </a:lnTo>
                <a:lnTo>
                  <a:pt x="425704" y="197637"/>
                </a:lnTo>
                <a:lnTo>
                  <a:pt x="462978" y="169659"/>
                </a:lnTo>
                <a:lnTo>
                  <a:pt x="502412" y="144183"/>
                </a:lnTo>
                <a:lnTo>
                  <a:pt x="543902" y="121348"/>
                </a:lnTo>
                <a:lnTo>
                  <a:pt x="587375" y="101320"/>
                </a:lnTo>
                <a:close/>
              </a:path>
              <a:path w="3415665" h="2384425">
                <a:moveTo>
                  <a:pt x="3415360" y="1457820"/>
                </a:moveTo>
                <a:lnTo>
                  <a:pt x="3414026" y="1408595"/>
                </a:lnTo>
                <a:lnTo>
                  <a:pt x="3410674" y="1359293"/>
                </a:lnTo>
                <a:lnTo>
                  <a:pt x="3405276" y="1309992"/>
                </a:lnTo>
                <a:lnTo>
                  <a:pt x="3397821" y="1260754"/>
                </a:lnTo>
                <a:lnTo>
                  <a:pt x="3388271" y="1211656"/>
                </a:lnTo>
                <a:lnTo>
                  <a:pt x="3376638" y="1162748"/>
                </a:lnTo>
                <a:lnTo>
                  <a:pt x="3363049" y="1114628"/>
                </a:lnTo>
                <a:lnTo>
                  <a:pt x="3347643" y="1067638"/>
                </a:lnTo>
                <a:lnTo>
                  <a:pt x="3330486" y="1021791"/>
                </a:lnTo>
                <a:lnTo>
                  <a:pt x="3311639" y="977150"/>
                </a:lnTo>
                <a:lnTo>
                  <a:pt x="3291128" y="933716"/>
                </a:lnTo>
                <a:lnTo>
                  <a:pt x="3269030" y="891540"/>
                </a:lnTo>
                <a:lnTo>
                  <a:pt x="3245383" y="850646"/>
                </a:lnTo>
                <a:lnTo>
                  <a:pt x="3220237" y="811072"/>
                </a:lnTo>
                <a:lnTo>
                  <a:pt x="3193669" y="772845"/>
                </a:lnTo>
                <a:lnTo>
                  <a:pt x="3165703" y="735990"/>
                </a:lnTo>
                <a:lnTo>
                  <a:pt x="3136404" y="700557"/>
                </a:lnTo>
                <a:lnTo>
                  <a:pt x="3105835" y="666559"/>
                </a:lnTo>
                <a:lnTo>
                  <a:pt x="3074022" y="634034"/>
                </a:lnTo>
                <a:lnTo>
                  <a:pt x="3041053" y="603021"/>
                </a:lnTo>
                <a:lnTo>
                  <a:pt x="3006941" y="573557"/>
                </a:lnTo>
                <a:lnTo>
                  <a:pt x="2971774" y="545655"/>
                </a:lnTo>
                <a:lnTo>
                  <a:pt x="2935579" y="519353"/>
                </a:lnTo>
                <a:lnTo>
                  <a:pt x="2898432" y="494690"/>
                </a:lnTo>
                <a:lnTo>
                  <a:pt x="2860370" y="471690"/>
                </a:lnTo>
                <a:lnTo>
                  <a:pt x="2821444" y="450392"/>
                </a:lnTo>
                <a:lnTo>
                  <a:pt x="2781719" y="430822"/>
                </a:lnTo>
                <a:lnTo>
                  <a:pt x="2741231" y="413016"/>
                </a:lnTo>
                <a:lnTo>
                  <a:pt x="2700045" y="397002"/>
                </a:lnTo>
                <a:lnTo>
                  <a:pt x="2658224" y="382816"/>
                </a:lnTo>
                <a:lnTo>
                  <a:pt x="2615793" y="370484"/>
                </a:lnTo>
                <a:lnTo>
                  <a:pt x="2572829" y="360045"/>
                </a:lnTo>
                <a:lnTo>
                  <a:pt x="2529370" y="351523"/>
                </a:lnTo>
                <a:lnTo>
                  <a:pt x="2485466" y="344957"/>
                </a:lnTo>
                <a:lnTo>
                  <a:pt x="2441194" y="340372"/>
                </a:lnTo>
                <a:lnTo>
                  <a:pt x="2396579" y="337807"/>
                </a:lnTo>
                <a:lnTo>
                  <a:pt x="2351697" y="337299"/>
                </a:lnTo>
                <a:lnTo>
                  <a:pt x="2306574" y="338861"/>
                </a:lnTo>
                <a:lnTo>
                  <a:pt x="2261285" y="342531"/>
                </a:lnTo>
                <a:lnTo>
                  <a:pt x="2215883" y="348361"/>
                </a:lnTo>
                <a:lnTo>
                  <a:pt x="2170404" y="356362"/>
                </a:lnTo>
                <a:lnTo>
                  <a:pt x="2124913" y="366560"/>
                </a:lnTo>
                <a:lnTo>
                  <a:pt x="2079459" y="379006"/>
                </a:lnTo>
                <a:lnTo>
                  <a:pt x="2107146" y="485394"/>
                </a:lnTo>
                <a:lnTo>
                  <a:pt x="2154923" y="472338"/>
                </a:lnTo>
                <a:lnTo>
                  <a:pt x="2202916" y="462038"/>
                </a:lnTo>
                <a:lnTo>
                  <a:pt x="2251049" y="454482"/>
                </a:lnTo>
                <a:lnTo>
                  <a:pt x="2299233" y="449643"/>
                </a:lnTo>
                <a:lnTo>
                  <a:pt x="2347366" y="447484"/>
                </a:lnTo>
                <a:lnTo>
                  <a:pt x="2395359" y="447979"/>
                </a:lnTo>
                <a:lnTo>
                  <a:pt x="2443124" y="451116"/>
                </a:lnTo>
                <a:lnTo>
                  <a:pt x="2490559" y="456831"/>
                </a:lnTo>
                <a:lnTo>
                  <a:pt x="2537599" y="465124"/>
                </a:lnTo>
                <a:lnTo>
                  <a:pt x="2584132" y="475957"/>
                </a:lnTo>
                <a:lnTo>
                  <a:pt x="2630081" y="489292"/>
                </a:lnTo>
                <a:lnTo>
                  <a:pt x="2675356" y="505117"/>
                </a:lnTo>
                <a:lnTo>
                  <a:pt x="2719844" y="523392"/>
                </a:lnTo>
                <a:lnTo>
                  <a:pt x="2763482" y="544093"/>
                </a:lnTo>
                <a:lnTo>
                  <a:pt x="2806166" y="567182"/>
                </a:lnTo>
                <a:lnTo>
                  <a:pt x="2847810" y="592645"/>
                </a:lnTo>
                <a:lnTo>
                  <a:pt x="2888323" y="620445"/>
                </a:lnTo>
                <a:lnTo>
                  <a:pt x="2927604" y="650544"/>
                </a:lnTo>
                <a:lnTo>
                  <a:pt x="2965577" y="682929"/>
                </a:lnTo>
                <a:lnTo>
                  <a:pt x="3002153" y="717562"/>
                </a:lnTo>
                <a:lnTo>
                  <a:pt x="3037217" y="754430"/>
                </a:lnTo>
                <a:lnTo>
                  <a:pt x="3070720" y="793470"/>
                </a:lnTo>
                <a:lnTo>
                  <a:pt x="3100070" y="831316"/>
                </a:lnTo>
                <a:lnTo>
                  <a:pt x="3127438" y="870229"/>
                </a:lnTo>
                <a:lnTo>
                  <a:pt x="3152838" y="910132"/>
                </a:lnTo>
                <a:lnTo>
                  <a:pt x="3176270" y="950963"/>
                </a:lnTo>
                <a:lnTo>
                  <a:pt x="3197720" y="992644"/>
                </a:lnTo>
                <a:lnTo>
                  <a:pt x="3217227" y="1035100"/>
                </a:lnTo>
                <a:lnTo>
                  <a:pt x="3234766" y="1078242"/>
                </a:lnTo>
                <a:lnTo>
                  <a:pt x="3250361" y="1122006"/>
                </a:lnTo>
                <a:lnTo>
                  <a:pt x="3264001" y="1166317"/>
                </a:lnTo>
                <a:lnTo>
                  <a:pt x="3275698" y="1211097"/>
                </a:lnTo>
                <a:lnTo>
                  <a:pt x="3285452" y="1256271"/>
                </a:lnTo>
                <a:lnTo>
                  <a:pt x="3293275" y="1301762"/>
                </a:lnTo>
                <a:lnTo>
                  <a:pt x="3299168" y="1347495"/>
                </a:lnTo>
                <a:lnTo>
                  <a:pt x="3303143" y="1393405"/>
                </a:lnTo>
                <a:lnTo>
                  <a:pt x="3305187" y="1439405"/>
                </a:lnTo>
                <a:lnTo>
                  <a:pt x="3305314" y="1485417"/>
                </a:lnTo>
                <a:lnTo>
                  <a:pt x="3303536" y="1531378"/>
                </a:lnTo>
                <a:lnTo>
                  <a:pt x="3299841" y="1577200"/>
                </a:lnTo>
                <a:lnTo>
                  <a:pt x="3294253" y="1622818"/>
                </a:lnTo>
                <a:lnTo>
                  <a:pt x="3286760" y="1668157"/>
                </a:lnTo>
                <a:lnTo>
                  <a:pt x="3277374" y="1713128"/>
                </a:lnTo>
                <a:lnTo>
                  <a:pt x="3266097" y="1757680"/>
                </a:lnTo>
                <a:lnTo>
                  <a:pt x="3252940" y="1801710"/>
                </a:lnTo>
                <a:lnTo>
                  <a:pt x="3237903" y="1845157"/>
                </a:lnTo>
                <a:lnTo>
                  <a:pt x="3220974" y="1887956"/>
                </a:lnTo>
                <a:lnTo>
                  <a:pt x="3202190" y="1930006"/>
                </a:lnTo>
                <a:lnTo>
                  <a:pt x="3181527" y="1971255"/>
                </a:lnTo>
                <a:lnTo>
                  <a:pt x="3159010" y="2011603"/>
                </a:lnTo>
                <a:lnTo>
                  <a:pt x="3134639" y="2051011"/>
                </a:lnTo>
                <a:lnTo>
                  <a:pt x="3108401" y="2089365"/>
                </a:lnTo>
                <a:lnTo>
                  <a:pt x="3080321" y="2126615"/>
                </a:lnTo>
                <a:lnTo>
                  <a:pt x="3050400" y="2162683"/>
                </a:lnTo>
                <a:lnTo>
                  <a:pt x="3018625" y="2197481"/>
                </a:lnTo>
                <a:lnTo>
                  <a:pt x="2985033" y="2230945"/>
                </a:lnTo>
                <a:lnTo>
                  <a:pt x="2944876" y="2170569"/>
                </a:lnTo>
                <a:lnTo>
                  <a:pt x="2943225" y="2338895"/>
                </a:lnTo>
                <a:lnTo>
                  <a:pt x="3086887" y="2384018"/>
                </a:lnTo>
                <a:lnTo>
                  <a:pt x="3046679" y="2323579"/>
                </a:lnTo>
                <a:lnTo>
                  <a:pt x="3081782" y="2289937"/>
                </a:lnTo>
                <a:lnTo>
                  <a:pt x="3115246" y="2254872"/>
                </a:lnTo>
                <a:lnTo>
                  <a:pt x="3147047" y="2218461"/>
                </a:lnTo>
                <a:lnTo>
                  <a:pt x="3177184" y="2180755"/>
                </a:lnTo>
                <a:lnTo>
                  <a:pt x="3205619" y="2141829"/>
                </a:lnTo>
                <a:lnTo>
                  <a:pt x="3232327" y="2101761"/>
                </a:lnTo>
                <a:lnTo>
                  <a:pt x="3257308" y="2060613"/>
                </a:lnTo>
                <a:lnTo>
                  <a:pt x="3280537" y="2018449"/>
                </a:lnTo>
                <a:lnTo>
                  <a:pt x="3301987" y="1975332"/>
                </a:lnTo>
                <a:lnTo>
                  <a:pt x="3321634" y="1931339"/>
                </a:lnTo>
                <a:lnTo>
                  <a:pt x="3339477" y="1886534"/>
                </a:lnTo>
                <a:lnTo>
                  <a:pt x="3355492" y="1840979"/>
                </a:lnTo>
                <a:lnTo>
                  <a:pt x="3369653" y="1794751"/>
                </a:lnTo>
                <a:lnTo>
                  <a:pt x="3381946" y="1747901"/>
                </a:lnTo>
                <a:lnTo>
                  <a:pt x="3392360" y="1700517"/>
                </a:lnTo>
                <a:lnTo>
                  <a:pt x="3400844" y="1652663"/>
                </a:lnTo>
                <a:lnTo>
                  <a:pt x="3407422" y="1604391"/>
                </a:lnTo>
                <a:lnTo>
                  <a:pt x="3412032" y="1555788"/>
                </a:lnTo>
                <a:lnTo>
                  <a:pt x="3414699" y="1506905"/>
                </a:lnTo>
                <a:lnTo>
                  <a:pt x="3415360" y="1457820"/>
                </a:lnTo>
                <a:close/>
              </a:path>
            </a:pathLst>
          </a:custGeom>
          <a:solidFill>
            <a:srgbClr val="DE8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3601" y="397255"/>
            <a:ext cx="4553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(relevant)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97025" y="1392666"/>
            <a:ext cx="4531360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423285" algn="l"/>
                <a:tab pos="3732529" algn="l"/>
              </a:tabLst>
            </a:pP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accused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300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sexual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assault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having 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sex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with 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while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was 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incapacitated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alcohol  consumption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party.	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Advisor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300" dirty="0">
                <a:solidFill>
                  <a:srgbClr val="FFFFFF"/>
                </a:solidFill>
                <a:latin typeface="Arial"/>
                <a:cs typeface="Arial"/>
              </a:rPr>
              <a:t>B 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asks</a:t>
            </a:r>
            <a:r>
              <a:rPr sz="2400" spc="-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A:	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“Did 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send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any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text 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messages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make 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any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phone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calls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during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party?”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 descr="Notebook with Xs and Ox of a game plan"/>
          <p:cNvSpPr/>
          <p:nvPr/>
        </p:nvSpPr>
        <p:spPr>
          <a:xfrm>
            <a:off x="6533896" y="1903869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09" h="1564004">
                <a:moveTo>
                  <a:pt x="744156" y="321932"/>
                </a:moveTo>
                <a:lnTo>
                  <a:pt x="740702" y="304965"/>
                </a:lnTo>
                <a:lnTo>
                  <a:pt x="730338" y="289737"/>
                </a:lnTo>
                <a:lnTo>
                  <a:pt x="715073" y="279387"/>
                </a:lnTo>
                <a:lnTo>
                  <a:pt x="698080" y="275932"/>
                </a:lnTo>
                <a:lnTo>
                  <a:pt x="681088" y="279387"/>
                </a:lnTo>
                <a:lnTo>
                  <a:pt x="665822" y="289737"/>
                </a:lnTo>
                <a:lnTo>
                  <a:pt x="559841" y="395516"/>
                </a:lnTo>
                <a:lnTo>
                  <a:pt x="453872" y="289737"/>
                </a:lnTo>
                <a:lnTo>
                  <a:pt x="438607" y="279387"/>
                </a:lnTo>
                <a:lnTo>
                  <a:pt x="421614" y="275932"/>
                </a:lnTo>
                <a:lnTo>
                  <a:pt x="404622" y="279387"/>
                </a:lnTo>
                <a:lnTo>
                  <a:pt x="389356" y="289737"/>
                </a:lnTo>
                <a:lnTo>
                  <a:pt x="378993" y="304965"/>
                </a:lnTo>
                <a:lnTo>
                  <a:pt x="375539" y="321932"/>
                </a:lnTo>
                <a:lnTo>
                  <a:pt x="378993" y="338886"/>
                </a:lnTo>
                <a:lnTo>
                  <a:pt x="389356" y="354126"/>
                </a:lnTo>
                <a:lnTo>
                  <a:pt x="495338" y="459905"/>
                </a:lnTo>
                <a:lnTo>
                  <a:pt x="389356" y="565683"/>
                </a:lnTo>
                <a:lnTo>
                  <a:pt x="378993" y="580910"/>
                </a:lnTo>
                <a:lnTo>
                  <a:pt x="375539" y="597877"/>
                </a:lnTo>
                <a:lnTo>
                  <a:pt x="378993" y="614832"/>
                </a:lnTo>
                <a:lnTo>
                  <a:pt x="413004" y="643001"/>
                </a:lnTo>
                <a:lnTo>
                  <a:pt x="421614" y="643864"/>
                </a:lnTo>
                <a:lnTo>
                  <a:pt x="430212" y="643001"/>
                </a:lnTo>
                <a:lnTo>
                  <a:pt x="438607" y="640410"/>
                </a:lnTo>
                <a:lnTo>
                  <a:pt x="446557" y="636104"/>
                </a:lnTo>
                <a:lnTo>
                  <a:pt x="453872" y="630072"/>
                </a:lnTo>
                <a:lnTo>
                  <a:pt x="559841" y="524294"/>
                </a:lnTo>
                <a:lnTo>
                  <a:pt x="665822" y="630072"/>
                </a:lnTo>
                <a:lnTo>
                  <a:pt x="681088" y="640410"/>
                </a:lnTo>
                <a:lnTo>
                  <a:pt x="698080" y="643864"/>
                </a:lnTo>
                <a:lnTo>
                  <a:pt x="715073" y="640410"/>
                </a:lnTo>
                <a:lnTo>
                  <a:pt x="730338" y="630072"/>
                </a:lnTo>
                <a:lnTo>
                  <a:pt x="740702" y="614832"/>
                </a:lnTo>
                <a:lnTo>
                  <a:pt x="744156" y="597877"/>
                </a:lnTo>
                <a:lnTo>
                  <a:pt x="740702" y="580910"/>
                </a:lnTo>
                <a:lnTo>
                  <a:pt x="730338" y="565683"/>
                </a:lnTo>
                <a:lnTo>
                  <a:pt x="624357" y="459905"/>
                </a:lnTo>
                <a:lnTo>
                  <a:pt x="730338" y="354126"/>
                </a:lnTo>
                <a:lnTo>
                  <a:pt x="740702" y="338886"/>
                </a:lnTo>
                <a:lnTo>
                  <a:pt x="744156" y="321932"/>
                </a:lnTo>
                <a:close/>
              </a:path>
              <a:path w="1527809" h="1564004">
                <a:moveTo>
                  <a:pt x="1251000" y="965796"/>
                </a:moveTo>
                <a:lnTo>
                  <a:pt x="1229880" y="927569"/>
                </a:lnTo>
                <a:lnTo>
                  <a:pt x="1204925" y="919810"/>
                </a:lnTo>
                <a:lnTo>
                  <a:pt x="1196327" y="920673"/>
                </a:lnTo>
                <a:lnTo>
                  <a:pt x="1187932" y="923264"/>
                </a:lnTo>
                <a:lnTo>
                  <a:pt x="1179982" y="927569"/>
                </a:lnTo>
                <a:lnTo>
                  <a:pt x="1172679" y="933615"/>
                </a:lnTo>
                <a:lnTo>
                  <a:pt x="1066698" y="1039393"/>
                </a:lnTo>
                <a:lnTo>
                  <a:pt x="960716" y="933615"/>
                </a:lnTo>
                <a:lnTo>
                  <a:pt x="945451" y="923264"/>
                </a:lnTo>
                <a:lnTo>
                  <a:pt x="928458" y="919810"/>
                </a:lnTo>
                <a:lnTo>
                  <a:pt x="911479" y="923264"/>
                </a:lnTo>
                <a:lnTo>
                  <a:pt x="896213" y="933615"/>
                </a:lnTo>
                <a:lnTo>
                  <a:pt x="885837" y="948842"/>
                </a:lnTo>
                <a:lnTo>
                  <a:pt x="882383" y="965796"/>
                </a:lnTo>
                <a:lnTo>
                  <a:pt x="885837" y="982764"/>
                </a:lnTo>
                <a:lnTo>
                  <a:pt x="896213" y="997991"/>
                </a:lnTo>
                <a:lnTo>
                  <a:pt x="1002182" y="1103782"/>
                </a:lnTo>
                <a:lnTo>
                  <a:pt x="896213" y="1209560"/>
                </a:lnTo>
                <a:lnTo>
                  <a:pt x="885837" y="1224788"/>
                </a:lnTo>
                <a:lnTo>
                  <a:pt x="882383" y="1241755"/>
                </a:lnTo>
                <a:lnTo>
                  <a:pt x="885837" y="1258709"/>
                </a:lnTo>
                <a:lnTo>
                  <a:pt x="896213" y="1273949"/>
                </a:lnTo>
                <a:lnTo>
                  <a:pt x="911479" y="1284287"/>
                </a:lnTo>
                <a:lnTo>
                  <a:pt x="928458" y="1287741"/>
                </a:lnTo>
                <a:lnTo>
                  <a:pt x="945451" y="1284287"/>
                </a:lnTo>
                <a:lnTo>
                  <a:pt x="960716" y="1273949"/>
                </a:lnTo>
                <a:lnTo>
                  <a:pt x="1066698" y="1168158"/>
                </a:lnTo>
                <a:lnTo>
                  <a:pt x="1172679" y="1273949"/>
                </a:lnTo>
                <a:lnTo>
                  <a:pt x="1187932" y="1284287"/>
                </a:lnTo>
                <a:lnTo>
                  <a:pt x="1204925" y="1287741"/>
                </a:lnTo>
                <a:lnTo>
                  <a:pt x="1221917" y="1284287"/>
                </a:lnTo>
                <a:lnTo>
                  <a:pt x="1237183" y="1273949"/>
                </a:lnTo>
                <a:lnTo>
                  <a:pt x="1247546" y="1258709"/>
                </a:lnTo>
                <a:lnTo>
                  <a:pt x="1251000" y="1241755"/>
                </a:lnTo>
                <a:lnTo>
                  <a:pt x="1247546" y="1224788"/>
                </a:lnTo>
                <a:lnTo>
                  <a:pt x="1237183" y="1209560"/>
                </a:lnTo>
                <a:lnTo>
                  <a:pt x="1131201" y="1103782"/>
                </a:lnTo>
                <a:lnTo>
                  <a:pt x="1237183" y="997991"/>
                </a:lnTo>
                <a:lnTo>
                  <a:pt x="1247546" y="982764"/>
                </a:lnTo>
                <a:lnTo>
                  <a:pt x="1251000" y="965796"/>
                </a:lnTo>
                <a:close/>
              </a:path>
              <a:path w="1527809" h="1564004">
                <a:moveTo>
                  <a:pt x="1251013" y="459892"/>
                </a:moveTo>
                <a:lnTo>
                  <a:pt x="1247559" y="442937"/>
                </a:lnTo>
                <a:lnTo>
                  <a:pt x="1240320" y="432308"/>
                </a:lnTo>
                <a:lnTo>
                  <a:pt x="1237183" y="427697"/>
                </a:lnTo>
                <a:lnTo>
                  <a:pt x="1098956" y="289725"/>
                </a:lnTo>
                <a:lnTo>
                  <a:pt x="1066698" y="275932"/>
                </a:lnTo>
                <a:lnTo>
                  <a:pt x="1058100" y="276796"/>
                </a:lnTo>
                <a:lnTo>
                  <a:pt x="896213" y="427697"/>
                </a:lnTo>
                <a:lnTo>
                  <a:pt x="882396" y="459892"/>
                </a:lnTo>
                <a:lnTo>
                  <a:pt x="885850" y="476859"/>
                </a:lnTo>
                <a:lnTo>
                  <a:pt x="896213" y="492086"/>
                </a:lnTo>
                <a:lnTo>
                  <a:pt x="911479" y="502437"/>
                </a:lnTo>
                <a:lnTo>
                  <a:pt x="928471" y="505891"/>
                </a:lnTo>
                <a:lnTo>
                  <a:pt x="945464" y="502437"/>
                </a:lnTo>
                <a:lnTo>
                  <a:pt x="960716" y="492086"/>
                </a:lnTo>
                <a:lnTo>
                  <a:pt x="1020622" y="432308"/>
                </a:lnTo>
                <a:lnTo>
                  <a:pt x="1020622" y="689851"/>
                </a:lnTo>
                <a:lnTo>
                  <a:pt x="1016990" y="707707"/>
                </a:lnTo>
                <a:lnTo>
                  <a:pt x="1007084" y="722337"/>
                </a:lnTo>
                <a:lnTo>
                  <a:pt x="992441" y="732218"/>
                </a:lnTo>
                <a:lnTo>
                  <a:pt x="974547" y="735850"/>
                </a:lnTo>
                <a:lnTo>
                  <a:pt x="652005" y="735850"/>
                </a:lnTo>
                <a:lnTo>
                  <a:pt x="608431" y="742911"/>
                </a:lnTo>
                <a:lnTo>
                  <a:pt x="570496" y="762558"/>
                </a:lnTo>
                <a:lnTo>
                  <a:pt x="540537" y="792467"/>
                </a:lnTo>
                <a:lnTo>
                  <a:pt x="520852" y="830326"/>
                </a:lnTo>
                <a:lnTo>
                  <a:pt x="513765" y="873823"/>
                </a:lnTo>
                <a:lnTo>
                  <a:pt x="513765" y="926706"/>
                </a:lnTo>
                <a:lnTo>
                  <a:pt x="471703" y="943279"/>
                </a:lnTo>
                <a:lnTo>
                  <a:pt x="436029" y="968870"/>
                </a:lnTo>
                <a:lnTo>
                  <a:pt x="407797" y="1001725"/>
                </a:lnTo>
                <a:lnTo>
                  <a:pt x="387997" y="1040155"/>
                </a:lnTo>
                <a:lnTo>
                  <a:pt x="377672" y="1082408"/>
                </a:lnTo>
                <a:lnTo>
                  <a:pt x="377837" y="1126769"/>
                </a:lnTo>
                <a:lnTo>
                  <a:pt x="388924" y="1170635"/>
                </a:lnTo>
                <a:lnTo>
                  <a:pt x="409663" y="1209382"/>
                </a:lnTo>
                <a:lnTo>
                  <a:pt x="438607" y="1241742"/>
                </a:lnTo>
                <a:lnTo>
                  <a:pt x="474268" y="1266444"/>
                </a:lnTo>
                <a:lnTo>
                  <a:pt x="515162" y="1282204"/>
                </a:lnTo>
                <a:lnTo>
                  <a:pt x="559841" y="1287741"/>
                </a:lnTo>
                <a:lnTo>
                  <a:pt x="604532" y="1282204"/>
                </a:lnTo>
                <a:lnTo>
                  <a:pt x="645426" y="1266444"/>
                </a:lnTo>
                <a:lnTo>
                  <a:pt x="681088" y="1241742"/>
                </a:lnTo>
                <a:lnTo>
                  <a:pt x="710031" y="1209382"/>
                </a:lnTo>
                <a:lnTo>
                  <a:pt x="717321" y="1195755"/>
                </a:lnTo>
                <a:lnTo>
                  <a:pt x="730770" y="1170635"/>
                </a:lnTo>
                <a:lnTo>
                  <a:pt x="741857" y="1126769"/>
                </a:lnTo>
                <a:lnTo>
                  <a:pt x="742022" y="1081608"/>
                </a:lnTo>
                <a:lnTo>
                  <a:pt x="731697" y="1039126"/>
                </a:lnTo>
                <a:lnTo>
                  <a:pt x="717550" y="1011796"/>
                </a:lnTo>
                <a:lnTo>
                  <a:pt x="711898" y="1000874"/>
                </a:lnTo>
                <a:lnTo>
                  <a:pt x="683653" y="968349"/>
                </a:lnTo>
                <a:lnTo>
                  <a:pt x="652005" y="945972"/>
                </a:lnTo>
                <a:lnTo>
                  <a:pt x="652005" y="1103769"/>
                </a:lnTo>
                <a:lnTo>
                  <a:pt x="644728" y="1139494"/>
                </a:lnTo>
                <a:lnTo>
                  <a:pt x="624928" y="1168730"/>
                </a:lnTo>
                <a:lnTo>
                  <a:pt x="595630" y="1188504"/>
                </a:lnTo>
                <a:lnTo>
                  <a:pt x="559841" y="1195755"/>
                </a:lnTo>
                <a:lnTo>
                  <a:pt x="524065" y="1188504"/>
                </a:lnTo>
                <a:lnTo>
                  <a:pt x="494766" y="1168730"/>
                </a:lnTo>
                <a:lnTo>
                  <a:pt x="474967" y="1139494"/>
                </a:lnTo>
                <a:lnTo>
                  <a:pt x="467690" y="1103769"/>
                </a:lnTo>
                <a:lnTo>
                  <a:pt x="474967" y="1068057"/>
                </a:lnTo>
                <a:lnTo>
                  <a:pt x="494766" y="1038809"/>
                </a:lnTo>
                <a:lnTo>
                  <a:pt x="524065" y="1019048"/>
                </a:lnTo>
                <a:lnTo>
                  <a:pt x="559841" y="1011796"/>
                </a:lnTo>
                <a:lnTo>
                  <a:pt x="595630" y="1019048"/>
                </a:lnTo>
                <a:lnTo>
                  <a:pt x="624928" y="1038809"/>
                </a:lnTo>
                <a:lnTo>
                  <a:pt x="644728" y="1068057"/>
                </a:lnTo>
                <a:lnTo>
                  <a:pt x="652005" y="1103769"/>
                </a:lnTo>
                <a:lnTo>
                  <a:pt x="652005" y="945972"/>
                </a:lnTo>
                <a:lnTo>
                  <a:pt x="647992" y="943127"/>
                </a:lnTo>
                <a:lnTo>
                  <a:pt x="605929" y="926706"/>
                </a:lnTo>
                <a:lnTo>
                  <a:pt x="605929" y="873823"/>
                </a:lnTo>
                <a:lnTo>
                  <a:pt x="609561" y="855954"/>
                </a:lnTo>
                <a:lnTo>
                  <a:pt x="619455" y="841336"/>
                </a:lnTo>
                <a:lnTo>
                  <a:pt x="634111" y="831456"/>
                </a:lnTo>
                <a:lnTo>
                  <a:pt x="652005" y="827824"/>
                </a:lnTo>
                <a:lnTo>
                  <a:pt x="974547" y="827824"/>
                </a:lnTo>
                <a:lnTo>
                  <a:pt x="1018120" y="820762"/>
                </a:lnTo>
                <a:lnTo>
                  <a:pt x="1056043" y="801116"/>
                </a:lnTo>
                <a:lnTo>
                  <a:pt x="1086015" y="771207"/>
                </a:lnTo>
                <a:lnTo>
                  <a:pt x="1105700" y="733348"/>
                </a:lnTo>
                <a:lnTo>
                  <a:pt x="1112774" y="689851"/>
                </a:lnTo>
                <a:lnTo>
                  <a:pt x="1112774" y="432308"/>
                </a:lnTo>
                <a:lnTo>
                  <a:pt x="1172679" y="492086"/>
                </a:lnTo>
                <a:lnTo>
                  <a:pt x="1187945" y="502437"/>
                </a:lnTo>
                <a:lnTo>
                  <a:pt x="1204937" y="505891"/>
                </a:lnTo>
                <a:lnTo>
                  <a:pt x="1221917" y="502437"/>
                </a:lnTo>
                <a:lnTo>
                  <a:pt x="1237183" y="492086"/>
                </a:lnTo>
                <a:lnTo>
                  <a:pt x="1247559" y="476859"/>
                </a:lnTo>
                <a:lnTo>
                  <a:pt x="1251013" y="459892"/>
                </a:lnTo>
                <a:close/>
              </a:path>
              <a:path w="1527809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13" y="137972"/>
                </a:lnTo>
                <a:lnTo>
                  <a:pt x="43853" y="144551"/>
                </a:lnTo>
                <a:lnTo>
                  <a:pt x="24193" y="159524"/>
                </a:lnTo>
                <a:lnTo>
                  <a:pt x="11455" y="180975"/>
                </a:lnTo>
                <a:lnTo>
                  <a:pt x="6908" y="206959"/>
                </a:lnTo>
                <a:lnTo>
                  <a:pt x="10477" y="232930"/>
                </a:lnTo>
                <a:lnTo>
                  <a:pt x="23329" y="254381"/>
                </a:lnTo>
                <a:lnTo>
                  <a:pt x="43522" y="269367"/>
                </a:lnTo>
                <a:lnTo>
                  <a:pt x="69113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13" y="367931"/>
                </a:lnTo>
                <a:lnTo>
                  <a:pt x="41795" y="373202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13" y="505904"/>
                </a:lnTo>
                <a:lnTo>
                  <a:pt x="99072" y="505904"/>
                </a:lnTo>
                <a:lnTo>
                  <a:pt x="99072" y="597877"/>
                </a:lnTo>
                <a:lnTo>
                  <a:pt x="69113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67"/>
                </a:lnTo>
                <a:lnTo>
                  <a:pt x="69113" y="735850"/>
                </a:lnTo>
                <a:lnTo>
                  <a:pt x="99072" y="735850"/>
                </a:lnTo>
                <a:lnTo>
                  <a:pt x="99072" y="827836"/>
                </a:lnTo>
                <a:lnTo>
                  <a:pt x="69113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090"/>
                </a:lnTo>
                <a:lnTo>
                  <a:pt x="19875" y="945972"/>
                </a:lnTo>
                <a:lnTo>
                  <a:pt x="41795" y="960526"/>
                </a:lnTo>
                <a:lnTo>
                  <a:pt x="69113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13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13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13" y="1287754"/>
                </a:lnTo>
                <a:lnTo>
                  <a:pt x="41795" y="1293025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13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75308" y="397255"/>
            <a:ext cx="711149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(relevant)</a:t>
            </a:r>
            <a:r>
              <a:rPr lang="en-US" spc="-5" dirty="0">
                <a:solidFill>
                  <a:srgbClr val="FFFFFF"/>
                </a:solidFill>
              </a:rPr>
              <a:t> (slide 161)</a:t>
            </a:r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73501" y="1392666"/>
            <a:ext cx="420941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87425" algn="l"/>
              </a:tabLst>
            </a:pP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Coach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accused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sexually 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propositioning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300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exchange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playing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time. 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Advisor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complainant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asks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Coach:	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“Didn’t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tell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trainers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300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‘very 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attractive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young</a:t>
            </a:r>
            <a:r>
              <a:rPr sz="24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woman?’”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1580908" y="1980056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10" h="1564004">
                <a:moveTo>
                  <a:pt x="744143" y="321932"/>
                </a:moveTo>
                <a:lnTo>
                  <a:pt x="740689" y="304977"/>
                </a:lnTo>
                <a:lnTo>
                  <a:pt x="730326" y="289737"/>
                </a:lnTo>
                <a:lnTo>
                  <a:pt x="715060" y="279400"/>
                </a:lnTo>
                <a:lnTo>
                  <a:pt x="698068" y="275945"/>
                </a:lnTo>
                <a:lnTo>
                  <a:pt x="681075" y="279400"/>
                </a:lnTo>
                <a:lnTo>
                  <a:pt x="665810" y="289737"/>
                </a:lnTo>
                <a:lnTo>
                  <a:pt x="559828" y="395528"/>
                </a:lnTo>
                <a:lnTo>
                  <a:pt x="453859" y="289737"/>
                </a:lnTo>
                <a:lnTo>
                  <a:pt x="438594" y="279400"/>
                </a:lnTo>
                <a:lnTo>
                  <a:pt x="421601" y="275945"/>
                </a:lnTo>
                <a:lnTo>
                  <a:pt x="404609" y="279400"/>
                </a:lnTo>
                <a:lnTo>
                  <a:pt x="389343" y="289737"/>
                </a:lnTo>
                <a:lnTo>
                  <a:pt x="378980" y="304977"/>
                </a:lnTo>
                <a:lnTo>
                  <a:pt x="375526" y="321932"/>
                </a:lnTo>
                <a:lnTo>
                  <a:pt x="378980" y="338899"/>
                </a:lnTo>
                <a:lnTo>
                  <a:pt x="389343" y="354126"/>
                </a:lnTo>
                <a:lnTo>
                  <a:pt x="495325" y="459905"/>
                </a:lnTo>
                <a:lnTo>
                  <a:pt x="389343" y="565696"/>
                </a:lnTo>
                <a:lnTo>
                  <a:pt x="378980" y="580923"/>
                </a:lnTo>
                <a:lnTo>
                  <a:pt x="375526" y="597877"/>
                </a:lnTo>
                <a:lnTo>
                  <a:pt x="378980" y="614845"/>
                </a:lnTo>
                <a:lnTo>
                  <a:pt x="412991" y="643013"/>
                </a:lnTo>
                <a:lnTo>
                  <a:pt x="421601" y="643877"/>
                </a:lnTo>
                <a:lnTo>
                  <a:pt x="430199" y="643013"/>
                </a:lnTo>
                <a:lnTo>
                  <a:pt x="438594" y="640422"/>
                </a:lnTo>
                <a:lnTo>
                  <a:pt x="446544" y="636117"/>
                </a:lnTo>
                <a:lnTo>
                  <a:pt x="453859" y="630072"/>
                </a:lnTo>
                <a:lnTo>
                  <a:pt x="559828" y="524294"/>
                </a:lnTo>
                <a:lnTo>
                  <a:pt x="665810" y="630072"/>
                </a:lnTo>
                <a:lnTo>
                  <a:pt x="681075" y="640422"/>
                </a:lnTo>
                <a:lnTo>
                  <a:pt x="698068" y="643877"/>
                </a:lnTo>
                <a:lnTo>
                  <a:pt x="715060" y="640422"/>
                </a:lnTo>
                <a:lnTo>
                  <a:pt x="730326" y="630072"/>
                </a:lnTo>
                <a:lnTo>
                  <a:pt x="740689" y="614845"/>
                </a:lnTo>
                <a:lnTo>
                  <a:pt x="744143" y="597877"/>
                </a:lnTo>
                <a:lnTo>
                  <a:pt x="740689" y="580923"/>
                </a:lnTo>
                <a:lnTo>
                  <a:pt x="730326" y="565696"/>
                </a:lnTo>
                <a:lnTo>
                  <a:pt x="624344" y="459905"/>
                </a:lnTo>
                <a:lnTo>
                  <a:pt x="730326" y="354126"/>
                </a:lnTo>
                <a:lnTo>
                  <a:pt x="740689" y="338899"/>
                </a:lnTo>
                <a:lnTo>
                  <a:pt x="744143" y="321932"/>
                </a:lnTo>
                <a:close/>
              </a:path>
              <a:path w="1527810" h="1564004">
                <a:moveTo>
                  <a:pt x="1251000" y="965809"/>
                </a:moveTo>
                <a:lnTo>
                  <a:pt x="1229868" y="927582"/>
                </a:lnTo>
                <a:lnTo>
                  <a:pt x="1204912" y="919822"/>
                </a:lnTo>
                <a:lnTo>
                  <a:pt x="1196314" y="920686"/>
                </a:lnTo>
                <a:lnTo>
                  <a:pt x="1187932" y="923277"/>
                </a:lnTo>
                <a:lnTo>
                  <a:pt x="1179969" y="927582"/>
                </a:lnTo>
                <a:lnTo>
                  <a:pt x="1172667" y="933615"/>
                </a:lnTo>
                <a:lnTo>
                  <a:pt x="1066685" y="1039393"/>
                </a:lnTo>
                <a:lnTo>
                  <a:pt x="960704" y="933615"/>
                </a:lnTo>
                <a:lnTo>
                  <a:pt x="945438" y="923277"/>
                </a:lnTo>
                <a:lnTo>
                  <a:pt x="928458" y="919822"/>
                </a:lnTo>
                <a:lnTo>
                  <a:pt x="911466" y="923277"/>
                </a:lnTo>
                <a:lnTo>
                  <a:pt x="896200" y="933615"/>
                </a:lnTo>
                <a:lnTo>
                  <a:pt x="885837" y="948855"/>
                </a:lnTo>
                <a:lnTo>
                  <a:pt x="882370" y="965809"/>
                </a:lnTo>
                <a:lnTo>
                  <a:pt x="885837" y="982776"/>
                </a:lnTo>
                <a:lnTo>
                  <a:pt x="896200" y="998004"/>
                </a:lnTo>
                <a:lnTo>
                  <a:pt x="1002182" y="1103782"/>
                </a:lnTo>
                <a:lnTo>
                  <a:pt x="896200" y="1209560"/>
                </a:lnTo>
                <a:lnTo>
                  <a:pt x="885837" y="1224800"/>
                </a:lnTo>
                <a:lnTo>
                  <a:pt x="882370" y="1241755"/>
                </a:lnTo>
                <a:lnTo>
                  <a:pt x="885837" y="1258722"/>
                </a:lnTo>
                <a:lnTo>
                  <a:pt x="896200" y="1273949"/>
                </a:lnTo>
                <a:lnTo>
                  <a:pt x="911466" y="1284300"/>
                </a:lnTo>
                <a:lnTo>
                  <a:pt x="928458" y="1287754"/>
                </a:lnTo>
                <a:lnTo>
                  <a:pt x="945438" y="1284300"/>
                </a:lnTo>
                <a:lnTo>
                  <a:pt x="960704" y="1273949"/>
                </a:lnTo>
                <a:lnTo>
                  <a:pt x="1066685" y="1168171"/>
                </a:lnTo>
                <a:lnTo>
                  <a:pt x="1172667" y="1273949"/>
                </a:lnTo>
                <a:lnTo>
                  <a:pt x="1187932" y="1284300"/>
                </a:lnTo>
                <a:lnTo>
                  <a:pt x="1204912" y="1287754"/>
                </a:lnTo>
                <a:lnTo>
                  <a:pt x="1221905" y="1284300"/>
                </a:lnTo>
                <a:lnTo>
                  <a:pt x="1237170" y="1273949"/>
                </a:lnTo>
                <a:lnTo>
                  <a:pt x="1247546" y="1258722"/>
                </a:lnTo>
                <a:lnTo>
                  <a:pt x="1251000" y="1241755"/>
                </a:lnTo>
                <a:lnTo>
                  <a:pt x="1247546" y="1224800"/>
                </a:lnTo>
                <a:lnTo>
                  <a:pt x="1237170" y="1209560"/>
                </a:lnTo>
                <a:lnTo>
                  <a:pt x="1131189" y="1103782"/>
                </a:lnTo>
                <a:lnTo>
                  <a:pt x="1237170" y="998004"/>
                </a:lnTo>
                <a:lnTo>
                  <a:pt x="1247546" y="982776"/>
                </a:lnTo>
                <a:lnTo>
                  <a:pt x="1251000" y="965809"/>
                </a:lnTo>
                <a:close/>
              </a:path>
              <a:path w="1527810" h="1564004">
                <a:moveTo>
                  <a:pt x="1251000" y="459905"/>
                </a:moveTo>
                <a:lnTo>
                  <a:pt x="1247546" y="442950"/>
                </a:lnTo>
                <a:lnTo>
                  <a:pt x="1240307" y="432320"/>
                </a:lnTo>
                <a:lnTo>
                  <a:pt x="1237170" y="427710"/>
                </a:lnTo>
                <a:lnTo>
                  <a:pt x="1098943" y="289737"/>
                </a:lnTo>
                <a:lnTo>
                  <a:pt x="1066685" y="275945"/>
                </a:lnTo>
                <a:lnTo>
                  <a:pt x="1058087" y="276809"/>
                </a:lnTo>
                <a:lnTo>
                  <a:pt x="896200" y="427710"/>
                </a:lnTo>
                <a:lnTo>
                  <a:pt x="882370" y="459905"/>
                </a:lnTo>
                <a:lnTo>
                  <a:pt x="885837" y="476872"/>
                </a:lnTo>
                <a:lnTo>
                  <a:pt x="896200" y="492099"/>
                </a:lnTo>
                <a:lnTo>
                  <a:pt x="911466" y="502450"/>
                </a:lnTo>
                <a:lnTo>
                  <a:pt x="928458" y="505904"/>
                </a:lnTo>
                <a:lnTo>
                  <a:pt x="945438" y="502450"/>
                </a:lnTo>
                <a:lnTo>
                  <a:pt x="960704" y="492099"/>
                </a:lnTo>
                <a:lnTo>
                  <a:pt x="1020610" y="432320"/>
                </a:lnTo>
                <a:lnTo>
                  <a:pt x="1020610" y="689864"/>
                </a:lnTo>
                <a:lnTo>
                  <a:pt x="1016977" y="707720"/>
                </a:lnTo>
                <a:lnTo>
                  <a:pt x="1007071" y="722350"/>
                </a:lnTo>
                <a:lnTo>
                  <a:pt x="992416" y="732231"/>
                </a:lnTo>
                <a:lnTo>
                  <a:pt x="974534" y="735863"/>
                </a:lnTo>
                <a:lnTo>
                  <a:pt x="651992" y="735863"/>
                </a:lnTo>
                <a:lnTo>
                  <a:pt x="608418" y="742924"/>
                </a:lnTo>
                <a:lnTo>
                  <a:pt x="570484" y="762571"/>
                </a:lnTo>
                <a:lnTo>
                  <a:pt x="540512" y="792480"/>
                </a:lnTo>
                <a:lnTo>
                  <a:pt x="520839" y="830338"/>
                </a:lnTo>
                <a:lnTo>
                  <a:pt x="513753" y="873836"/>
                </a:lnTo>
                <a:lnTo>
                  <a:pt x="513753" y="926719"/>
                </a:lnTo>
                <a:lnTo>
                  <a:pt x="471690" y="943292"/>
                </a:lnTo>
                <a:lnTo>
                  <a:pt x="436016" y="968883"/>
                </a:lnTo>
                <a:lnTo>
                  <a:pt x="407771" y="1001737"/>
                </a:lnTo>
                <a:lnTo>
                  <a:pt x="387985" y="1040168"/>
                </a:lnTo>
                <a:lnTo>
                  <a:pt x="377659" y="1082421"/>
                </a:lnTo>
                <a:lnTo>
                  <a:pt x="377825" y="1126782"/>
                </a:lnTo>
                <a:lnTo>
                  <a:pt x="388912" y="1170647"/>
                </a:lnTo>
                <a:lnTo>
                  <a:pt x="409651" y="1209395"/>
                </a:lnTo>
                <a:lnTo>
                  <a:pt x="438594" y="1241755"/>
                </a:lnTo>
                <a:lnTo>
                  <a:pt x="474243" y="1266456"/>
                </a:lnTo>
                <a:lnTo>
                  <a:pt x="515150" y="1282217"/>
                </a:lnTo>
                <a:lnTo>
                  <a:pt x="559828" y="1287754"/>
                </a:lnTo>
                <a:lnTo>
                  <a:pt x="604520" y="1282217"/>
                </a:lnTo>
                <a:lnTo>
                  <a:pt x="645414" y="1266456"/>
                </a:lnTo>
                <a:lnTo>
                  <a:pt x="681075" y="1241755"/>
                </a:lnTo>
                <a:lnTo>
                  <a:pt x="710006" y="1209395"/>
                </a:lnTo>
                <a:lnTo>
                  <a:pt x="730758" y="1170647"/>
                </a:lnTo>
                <a:lnTo>
                  <a:pt x="741845" y="1126782"/>
                </a:lnTo>
                <a:lnTo>
                  <a:pt x="742010" y="1081620"/>
                </a:lnTo>
                <a:lnTo>
                  <a:pt x="731685" y="1039139"/>
                </a:lnTo>
                <a:lnTo>
                  <a:pt x="717537" y="1011809"/>
                </a:lnTo>
                <a:lnTo>
                  <a:pt x="711885" y="1000887"/>
                </a:lnTo>
                <a:lnTo>
                  <a:pt x="683641" y="968362"/>
                </a:lnTo>
                <a:lnTo>
                  <a:pt x="651992" y="945984"/>
                </a:lnTo>
                <a:lnTo>
                  <a:pt x="651992" y="1103782"/>
                </a:lnTo>
                <a:lnTo>
                  <a:pt x="644715" y="1139507"/>
                </a:lnTo>
                <a:lnTo>
                  <a:pt x="624916" y="1168742"/>
                </a:lnTo>
                <a:lnTo>
                  <a:pt x="595617" y="1188516"/>
                </a:lnTo>
                <a:lnTo>
                  <a:pt x="559828" y="1195768"/>
                </a:lnTo>
                <a:lnTo>
                  <a:pt x="524052" y="1188516"/>
                </a:lnTo>
                <a:lnTo>
                  <a:pt x="494753" y="1168742"/>
                </a:lnTo>
                <a:lnTo>
                  <a:pt x="474954" y="1139507"/>
                </a:lnTo>
                <a:lnTo>
                  <a:pt x="467677" y="1103782"/>
                </a:lnTo>
                <a:lnTo>
                  <a:pt x="474954" y="1068070"/>
                </a:lnTo>
                <a:lnTo>
                  <a:pt x="494753" y="1038821"/>
                </a:lnTo>
                <a:lnTo>
                  <a:pt x="524052" y="1019060"/>
                </a:lnTo>
                <a:lnTo>
                  <a:pt x="559828" y="1011809"/>
                </a:lnTo>
                <a:lnTo>
                  <a:pt x="595617" y="1019060"/>
                </a:lnTo>
                <a:lnTo>
                  <a:pt x="624916" y="1038821"/>
                </a:lnTo>
                <a:lnTo>
                  <a:pt x="644715" y="1068070"/>
                </a:lnTo>
                <a:lnTo>
                  <a:pt x="651992" y="1103782"/>
                </a:lnTo>
                <a:lnTo>
                  <a:pt x="651992" y="945984"/>
                </a:lnTo>
                <a:lnTo>
                  <a:pt x="647979" y="943140"/>
                </a:lnTo>
                <a:lnTo>
                  <a:pt x="605917" y="926719"/>
                </a:lnTo>
                <a:lnTo>
                  <a:pt x="605917" y="873836"/>
                </a:lnTo>
                <a:lnTo>
                  <a:pt x="609549" y="855967"/>
                </a:lnTo>
                <a:lnTo>
                  <a:pt x="619442" y="841349"/>
                </a:lnTo>
                <a:lnTo>
                  <a:pt x="634098" y="831469"/>
                </a:lnTo>
                <a:lnTo>
                  <a:pt x="651992" y="827836"/>
                </a:lnTo>
                <a:lnTo>
                  <a:pt x="974534" y="827836"/>
                </a:lnTo>
                <a:lnTo>
                  <a:pt x="1018108" y="820775"/>
                </a:lnTo>
                <a:lnTo>
                  <a:pt x="1056030" y="801128"/>
                </a:lnTo>
                <a:lnTo>
                  <a:pt x="1086002" y="771220"/>
                </a:lnTo>
                <a:lnTo>
                  <a:pt x="1105687" y="733361"/>
                </a:lnTo>
                <a:lnTo>
                  <a:pt x="1112761" y="689864"/>
                </a:lnTo>
                <a:lnTo>
                  <a:pt x="1112761" y="432320"/>
                </a:lnTo>
                <a:lnTo>
                  <a:pt x="1172667" y="492099"/>
                </a:lnTo>
                <a:lnTo>
                  <a:pt x="1187932" y="502450"/>
                </a:lnTo>
                <a:lnTo>
                  <a:pt x="1204912" y="505904"/>
                </a:lnTo>
                <a:lnTo>
                  <a:pt x="1221905" y="502450"/>
                </a:lnTo>
                <a:lnTo>
                  <a:pt x="1237170" y="492099"/>
                </a:lnTo>
                <a:lnTo>
                  <a:pt x="1247546" y="476872"/>
                </a:lnTo>
                <a:lnTo>
                  <a:pt x="1251000" y="459905"/>
                </a:lnTo>
                <a:close/>
              </a:path>
              <a:path w="1527810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14"/>
                </a:lnTo>
                <a:lnTo>
                  <a:pt x="237299" y="1425714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26" y="137972"/>
                </a:lnTo>
                <a:lnTo>
                  <a:pt x="43853" y="144538"/>
                </a:lnTo>
                <a:lnTo>
                  <a:pt x="24193" y="159524"/>
                </a:lnTo>
                <a:lnTo>
                  <a:pt x="11455" y="180975"/>
                </a:lnTo>
                <a:lnTo>
                  <a:pt x="6921" y="206959"/>
                </a:lnTo>
                <a:lnTo>
                  <a:pt x="10477" y="232930"/>
                </a:lnTo>
                <a:lnTo>
                  <a:pt x="23329" y="254381"/>
                </a:lnTo>
                <a:lnTo>
                  <a:pt x="43522" y="269367"/>
                </a:lnTo>
                <a:lnTo>
                  <a:pt x="69126" y="275945"/>
                </a:lnTo>
                <a:lnTo>
                  <a:pt x="99072" y="275945"/>
                </a:lnTo>
                <a:lnTo>
                  <a:pt x="99072" y="367919"/>
                </a:lnTo>
                <a:lnTo>
                  <a:pt x="69126" y="367919"/>
                </a:lnTo>
                <a:lnTo>
                  <a:pt x="41795" y="373202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05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26" y="505891"/>
                </a:lnTo>
                <a:lnTo>
                  <a:pt x="99072" y="505891"/>
                </a:lnTo>
                <a:lnTo>
                  <a:pt x="99072" y="597877"/>
                </a:lnTo>
                <a:lnTo>
                  <a:pt x="69126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31"/>
                </a:lnTo>
                <a:lnTo>
                  <a:pt x="19875" y="716013"/>
                </a:lnTo>
                <a:lnTo>
                  <a:pt x="41795" y="730567"/>
                </a:lnTo>
                <a:lnTo>
                  <a:pt x="69126" y="735850"/>
                </a:lnTo>
                <a:lnTo>
                  <a:pt x="99072" y="735850"/>
                </a:lnTo>
                <a:lnTo>
                  <a:pt x="99072" y="827836"/>
                </a:lnTo>
                <a:lnTo>
                  <a:pt x="69126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090"/>
                </a:lnTo>
                <a:lnTo>
                  <a:pt x="19875" y="945972"/>
                </a:lnTo>
                <a:lnTo>
                  <a:pt x="41795" y="960526"/>
                </a:lnTo>
                <a:lnTo>
                  <a:pt x="69126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26" y="1057795"/>
                </a:lnTo>
                <a:lnTo>
                  <a:pt x="41795" y="1063066"/>
                </a:lnTo>
                <a:lnTo>
                  <a:pt x="19875" y="1077620"/>
                </a:lnTo>
                <a:lnTo>
                  <a:pt x="5295" y="1099502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26" y="1195768"/>
                </a:lnTo>
                <a:lnTo>
                  <a:pt x="99072" y="1195768"/>
                </a:lnTo>
                <a:lnTo>
                  <a:pt x="99072" y="1287741"/>
                </a:lnTo>
                <a:lnTo>
                  <a:pt x="69126" y="1287741"/>
                </a:lnTo>
                <a:lnTo>
                  <a:pt x="41795" y="1293025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28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26" y="1425714"/>
                </a:lnTo>
                <a:lnTo>
                  <a:pt x="99072" y="1425714"/>
                </a:lnTo>
                <a:lnTo>
                  <a:pt x="99072" y="1563687"/>
                </a:lnTo>
                <a:lnTo>
                  <a:pt x="1527467" y="1563687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75308" y="397255"/>
            <a:ext cx="5457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 (not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relevant)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97025" y="1356089"/>
            <a:ext cx="4188460" cy="30251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2359660" algn="l"/>
              </a:tabLst>
            </a:pP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Complainant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alleges 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boyfriend/respondent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engaged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dating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violence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kicking 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complainant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during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argument. 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Advisor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boyfriend/respondent 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asks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complainant: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“Isn’t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true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only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dating 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boyfriend/respondent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because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his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family’s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money?”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 descr="Notebook with Xs and Ox of a game plan"/>
          <p:cNvSpPr/>
          <p:nvPr/>
        </p:nvSpPr>
        <p:spPr>
          <a:xfrm>
            <a:off x="6533896" y="1827656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09" h="1564004">
                <a:moveTo>
                  <a:pt x="744156" y="321932"/>
                </a:moveTo>
                <a:lnTo>
                  <a:pt x="740702" y="304977"/>
                </a:lnTo>
                <a:lnTo>
                  <a:pt x="730338" y="289750"/>
                </a:lnTo>
                <a:lnTo>
                  <a:pt x="715073" y="279400"/>
                </a:lnTo>
                <a:lnTo>
                  <a:pt x="698080" y="275945"/>
                </a:lnTo>
                <a:lnTo>
                  <a:pt x="681088" y="279400"/>
                </a:lnTo>
                <a:lnTo>
                  <a:pt x="665822" y="289750"/>
                </a:lnTo>
                <a:lnTo>
                  <a:pt x="559841" y="395528"/>
                </a:lnTo>
                <a:lnTo>
                  <a:pt x="453872" y="289750"/>
                </a:lnTo>
                <a:lnTo>
                  <a:pt x="438607" y="279400"/>
                </a:lnTo>
                <a:lnTo>
                  <a:pt x="421614" y="275945"/>
                </a:lnTo>
                <a:lnTo>
                  <a:pt x="404622" y="279400"/>
                </a:lnTo>
                <a:lnTo>
                  <a:pt x="389356" y="289750"/>
                </a:lnTo>
                <a:lnTo>
                  <a:pt x="378993" y="304977"/>
                </a:lnTo>
                <a:lnTo>
                  <a:pt x="375539" y="321932"/>
                </a:lnTo>
                <a:lnTo>
                  <a:pt x="378993" y="338899"/>
                </a:lnTo>
                <a:lnTo>
                  <a:pt x="389356" y="354126"/>
                </a:lnTo>
                <a:lnTo>
                  <a:pt x="495338" y="459917"/>
                </a:lnTo>
                <a:lnTo>
                  <a:pt x="389356" y="565696"/>
                </a:lnTo>
                <a:lnTo>
                  <a:pt x="378993" y="580923"/>
                </a:lnTo>
                <a:lnTo>
                  <a:pt x="375539" y="597890"/>
                </a:lnTo>
                <a:lnTo>
                  <a:pt x="378993" y="614845"/>
                </a:lnTo>
                <a:lnTo>
                  <a:pt x="413004" y="643013"/>
                </a:lnTo>
                <a:lnTo>
                  <a:pt x="421614" y="643877"/>
                </a:lnTo>
                <a:lnTo>
                  <a:pt x="430212" y="643013"/>
                </a:lnTo>
                <a:lnTo>
                  <a:pt x="438607" y="640422"/>
                </a:lnTo>
                <a:lnTo>
                  <a:pt x="446557" y="636117"/>
                </a:lnTo>
                <a:lnTo>
                  <a:pt x="453872" y="630085"/>
                </a:lnTo>
                <a:lnTo>
                  <a:pt x="559841" y="524294"/>
                </a:lnTo>
                <a:lnTo>
                  <a:pt x="665822" y="630085"/>
                </a:lnTo>
                <a:lnTo>
                  <a:pt x="681088" y="640422"/>
                </a:lnTo>
                <a:lnTo>
                  <a:pt x="698080" y="643877"/>
                </a:lnTo>
                <a:lnTo>
                  <a:pt x="715073" y="640422"/>
                </a:lnTo>
                <a:lnTo>
                  <a:pt x="730338" y="630085"/>
                </a:lnTo>
                <a:lnTo>
                  <a:pt x="740702" y="614845"/>
                </a:lnTo>
                <a:lnTo>
                  <a:pt x="744156" y="597890"/>
                </a:lnTo>
                <a:lnTo>
                  <a:pt x="740702" y="580923"/>
                </a:lnTo>
                <a:lnTo>
                  <a:pt x="730338" y="565696"/>
                </a:lnTo>
                <a:lnTo>
                  <a:pt x="624357" y="459917"/>
                </a:lnTo>
                <a:lnTo>
                  <a:pt x="730338" y="354126"/>
                </a:lnTo>
                <a:lnTo>
                  <a:pt x="740702" y="338899"/>
                </a:lnTo>
                <a:lnTo>
                  <a:pt x="744156" y="321932"/>
                </a:lnTo>
                <a:close/>
              </a:path>
              <a:path w="1527809" h="1564004">
                <a:moveTo>
                  <a:pt x="1251000" y="965809"/>
                </a:moveTo>
                <a:lnTo>
                  <a:pt x="1229880" y="927582"/>
                </a:lnTo>
                <a:lnTo>
                  <a:pt x="1204925" y="919822"/>
                </a:lnTo>
                <a:lnTo>
                  <a:pt x="1196327" y="920686"/>
                </a:lnTo>
                <a:lnTo>
                  <a:pt x="1187932" y="923277"/>
                </a:lnTo>
                <a:lnTo>
                  <a:pt x="1179982" y="927582"/>
                </a:lnTo>
                <a:lnTo>
                  <a:pt x="1172679" y="933615"/>
                </a:lnTo>
                <a:lnTo>
                  <a:pt x="1066698" y="1039406"/>
                </a:lnTo>
                <a:lnTo>
                  <a:pt x="960716" y="933615"/>
                </a:lnTo>
                <a:lnTo>
                  <a:pt x="945451" y="923277"/>
                </a:lnTo>
                <a:lnTo>
                  <a:pt x="928458" y="919822"/>
                </a:lnTo>
                <a:lnTo>
                  <a:pt x="911479" y="923277"/>
                </a:lnTo>
                <a:lnTo>
                  <a:pt x="896213" y="933615"/>
                </a:lnTo>
                <a:lnTo>
                  <a:pt x="885837" y="948855"/>
                </a:lnTo>
                <a:lnTo>
                  <a:pt x="882383" y="965809"/>
                </a:lnTo>
                <a:lnTo>
                  <a:pt x="885837" y="982776"/>
                </a:lnTo>
                <a:lnTo>
                  <a:pt x="896213" y="998004"/>
                </a:lnTo>
                <a:lnTo>
                  <a:pt x="1002182" y="1103782"/>
                </a:lnTo>
                <a:lnTo>
                  <a:pt x="896213" y="1209573"/>
                </a:lnTo>
                <a:lnTo>
                  <a:pt x="885837" y="1224800"/>
                </a:lnTo>
                <a:lnTo>
                  <a:pt x="882383" y="1241755"/>
                </a:lnTo>
                <a:lnTo>
                  <a:pt x="885837" y="1258722"/>
                </a:lnTo>
                <a:lnTo>
                  <a:pt x="896213" y="1273949"/>
                </a:lnTo>
                <a:lnTo>
                  <a:pt x="911479" y="1284300"/>
                </a:lnTo>
                <a:lnTo>
                  <a:pt x="928458" y="1287754"/>
                </a:lnTo>
                <a:lnTo>
                  <a:pt x="945451" y="1284300"/>
                </a:lnTo>
                <a:lnTo>
                  <a:pt x="960716" y="1273949"/>
                </a:lnTo>
                <a:lnTo>
                  <a:pt x="1066698" y="1168171"/>
                </a:lnTo>
                <a:lnTo>
                  <a:pt x="1172679" y="1273949"/>
                </a:lnTo>
                <a:lnTo>
                  <a:pt x="1187932" y="1284300"/>
                </a:lnTo>
                <a:lnTo>
                  <a:pt x="1204925" y="1287754"/>
                </a:lnTo>
                <a:lnTo>
                  <a:pt x="1221917" y="1284300"/>
                </a:lnTo>
                <a:lnTo>
                  <a:pt x="1237183" y="1273949"/>
                </a:lnTo>
                <a:lnTo>
                  <a:pt x="1247546" y="1258722"/>
                </a:lnTo>
                <a:lnTo>
                  <a:pt x="1251000" y="1241755"/>
                </a:lnTo>
                <a:lnTo>
                  <a:pt x="1247546" y="1224800"/>
                </a:lnTo>
                <a:lnTo>
                  <a:pt x="1237183" y="1209573"/>
                </a:lnTo>
                <a:lnTo>
                  <a:pt x="1131201" y="1103782"/>
                </a:lnTo>
                <a:lnTo>
                  <a:pt x="1237183" y="998004"/>
                </a:lnTo>
                <a:lnTo>
                  <a:pt x="1247546" y="982776"/>
                </a:lnTo>
                <a:lnTo>
                  <a:pt x="1251000" y="965809"/>
                </a:lnTo>
                <a:close/>
              </a:path>
              <a:path w="1527809" h="1564004">
                <a:moveTo>
                  <a:pt x="1251013" y="459917"/>
                </a:moveTo>
                <a:lnTo>
                  <a:pt x="1098956" y="289750"/>
                </a:lnTo>
                <a:lnTo>
                  <a:pt x="1066698" y="275945"/>
                </a:lnTo>
                <a:lnTo>
                  <a:pt x="1058100" y="276809"/>
                </a:lnTo>
                <a:lnTo>
                  <a:pt x="896213" y="427723"/>
                </a:lnTo>
                <a:lnTo>
                  <a:pt x="882396" y="459917"/>
                </a:lnTo>
                <a:lnTo>
                  <a:pt x="885850" y="476872"/>
                </a:lnTo>
                <a:lnTo>
                  <a:pt x="896213" y="492099"/>
                </a:lnTo>
                <a:lnTo>
                  <a:pt x="911479" y="502450"/>
                </a:lnTo>
                <a:lnTo>
                  <a:pt x="928471" y="505904"/>
                </a:lnTo>
                <a:lnTo>
                  <a:pt x="945464" y="502450"/>
                </a:lnTo>
                <a:lnTo>
                  <a:pt x="960716" y="492099"/>
                </a:lnTo>
                <a:lnTo>
                  <a:pt x="1020622" y="432320"/>
                </a:lnTo>
                <a:lnTo>
                  <a:pt x="1020622" y="689864"/>
                </a:lnTo>
                <a:lnTo>
                  <a:pt x="1016990" y="707720"/>
                </a:lnTo>
                <a:lnTo>
                  <a:pt x="1007084" y="722350"/>
                </a:lnTo>
                <a:lnTo>
                  <a:pt x="992441" y="732231"/>
                </a:lnTo>
                <a:lnTo>
                  <a:pt x="974547" y="735863"/>
                </a:lnTo>
                <a:lnTo>
                  <a:pt x="652005" y="735863"/>
                </a:lnTo>
                <a:lnTo>
                  <a:pt x="608431" y="742924"/>
                </a:lnTo>
                <a:lnTo>
                  <a:pt x="570496" y="762571"/>
                </a:lnTo>
                <a:lnTo>
                  <a:pt x="540537" y="792480"/>
                </a:lnTo>
                <a:lnTo>
                  <a:pt x="520852" y="830338"/>
                </a:lnTo>
                <a:lnTo>
                  <a:pt x="513765" y="873836"/>
                </a:lnTo>
                <a:lnTo>
                  <a:pt x="513765" y="926719"/>
                </a:lnTo>
                <a:lnTo>
                  <a:pt x="471703" y="943292"/>
                </a:lnTo>
                <a:lnTo>
                  <a:pt x="436029" y="968883"/>
                </a:lnTo>
                <a:lnTo>
                  <a:pt x="407797" y="1001750"/>
                </a:lnTo>
                <a:lnTo>
                  <a:pt x="387997" y="1040168"/>
                </a:lnTo>
                <a:lnTo>
                  <a:pt x="377672" y="1082421"/>
                </a:lnTo>
                <a:lnTo>
                  <a:pt x="377837" y="1126782"/>
                </a:lnTo>
                <a:lnTo>
                  <a:pt x="388924" y="1170647"/>
                </a:lnTo>
                <a:lnTo>
                  <a:pt x="409663" y="1209395"/>
                </a:lnTo>
                <a:lnTo>
                  <a:pt x="438607" y="1241755"/>
                </a:lnTo>
                <a:lnTo>
                  <a:pt x="474268" y="1266456"/>
                </a:lnTo>
                <a:lnTo>
                  <a:pt x="515162" y="1282217"/>
                </a:lnTo>
                <a:lnTo>
                  <a:pt x="559841" y="1287754"/>
                </a:lnTo>
                <a:lnTo>
                  <a:pt x="604532" y="1282217"/>
                </a:lnTo>
                <a:lnTo>
                  <a:pt x="645426" y="1266456"/>
                </a:lnTo>
                <a:lnTo>
                  <a:pt x="681088" y="1241755"/>
                </a:lnTo>
                <a:lnTo>
                  <a:pt x="710031" y="1209395"/>
                </a:lnTo>
                <a:lnTo>
                  <a:pt x="717321" y="1195768"/>
                </a:lnTo>
                <a:lnTo>
                  <a:pt x="730770" y="1170647"/>
                </a:lnTo>
                <a:lnTo>
                  <a:pt x="741857" y="1126782"/>
                </a:lnTo>
                <a:lnTo>
                  <a:pt x="742022" y="1081620"/>
                </a:lnTo>
                <a:lnTo>
                  <a:pt x="731697" y="1039139"/>
                </a:lnTo>
                <a:lnTo>
                  <a:pt x="717550" y="1011809"/>
                </a:lnTo>
                <a:lnTo>
                  <a:pt x="711898" y="1000887"/>
                </a:lnTo>
                <a:lnTo>
                  <a:pt x="683653" y="968375"/>
                </a:lnTo>
                <a:lnTo>
                  <a:pt x="652005" y="945984"/>
                </a:lnTo>
                <a:lnTo>
                  <a:pt x="652005" y="1103782"/>
                </a:lnTo>
                <a:lnTo>
                  <a:pt x="644728" y="1139507"/>
                </a:lnTo>
                <a:lnTo>
                  <a:pt x="624928" y="1168755"/>
                </a:lnTo>
                <a:lnTo>
                  <a:pt x="595630" y="1188516"/>
                </a:lnTo>
                <a:lnTo>
                  <a:pt x="559841" y="1195768"/>
                </a:lnTo>
                <a:lnTo>
                  <a:pt x="524065" y="1188516"/>
                </a:lnTo>
                <a:lnTo>
                  <a:pt x="494766" y="1168755"/>
                </a:lnTo>
                <a:lnTo>
                  <a:pt x="474967" y="1139507"/>
                </a:lnTo>
                <a:lnTo>
                  <a:pt x="467690" y="1103782"/>
                </a:lnTo>
                <a:lnTo>
                  <a:pt x="474967" y="1068070"/>
                </a:lnTo>
                <a:lnTo>
                  <a:pt x="494766" y="1038821"/>
                </a:lnTo>
                <a:lnTo>
                  <a:pt x="524065" y="1019060"/>
                </a:lnTo>
                <a:lnTo>
                  <a:pt x="559841" y="1011809"/>
                </a:lnTo>
                <a:lnTo>
                  <a:pt x="595630" y="1019060"/>
                </a:lnTo>
                <a:lnTo>
                  <a:pt x="624928" y="1038821"/>
                </a:lnTo>
                <a:lnTo>
                  <a:pt x="644728" y="1068070"/>
                </a:lnTo>
                <a:lnTo>
                  <a:pt x="652005" y="1103782"/>
                </a:lnTo>
                <a:lnTo>
                  <a:pt x="652005" y="945984"/>
                </a:lnTo>
                <a:lnTo>
                  <a:pt x="647992" y="943140"/>
                </a:lnTo>
                <a:lnTo>
                  <a:pt x="605929" y="926719"/>
                </a:lnTo>
                <a:lnTo>
                  <a:pt x="605929" y="873836"/>
                </a:lnTo>
                <a:lnTo>
                  <a:pt x="609561" y="855980"/>
                </a:lnTo>
                <a:lnTo>
                  <a:pt x="619455" y="841349"/>
                </a:lnTo>
                <a:lnTo>
                  <a:pt x="634111" y="831469"/>
                </a:lnTo>
                <a:lnTo>
                  <a:pt x="652005" y="827836"/>
                </a:lnTo>
                <a:lnTo>
                  <a:pt x="974547" y="827836"/>
                </a:lnTo>
                <a:lnTo>
                  <a:pt x="1018120" y="820775"/>
                </a:lnTo>
                <a:lnTo>
                  <a:pt x="1056043" y="801128"/>
                </a:lnTo>
                <a:lnTo>
                  <a:pt x="1086015" y="771220"/>
                </a:lnTo>
                <a:lnTo>
                  <a:pt x="1105700" y="733361"/>
                </a:lnTo>
                <a:lnTo>
                  <a:pt x="1112774" y="689864"/>
                </a:lnTo>
                <a:lnTo>
                  <a:pt x="1112774" y="432320"/>
                </a:lnTo>
                <a:lnTo>
                  <a:pt x="1172679" y="492099"/>
                </a:lnTo>
                <a:lnTo>
                  <a:pt x="1187945" y="502450"/>
                </a:lnTo>
                <a:lnTo>
                  <a:pt x="1204937" y="505904"/>
                </a:lnTo>
                <a:lnTo>
                  <a:pt x="1221917" y="502450"/>
                </a:lnTo>
                <a:lnTo>
                  <a:pt x="1237183" y="492099"/>
                </a:lnTo>
                <a:lnTo>
                  <a:pt x="1247559" y="476872"/>
                </a:lnTo>
                <a:lnTo>
                  <a:pt x="1251013" y="459917"/>
                </a:lnTo>
                <a:close/>
              </a:path>
              <a:path w="1527809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13" y="137972"/>
                </a:lnTo>
                <a:lnTo>
                  <a:pt x="43853" y="144551"/>
                </a:lnTo>
                <a:lnTo>
                  <a:pt x="24193" y="159537"/>
                </a:lnTo>
                <a:lnTo>
                  <a:pt x="11455" y="180987"/>
                </a:lnTo>
                <a:lnTo>
                  <a:pt x="6908" y="206959"/>
                </a:lnTo>
                <a:lnTo>
                  <a:pt x="10477" y="232943"/>
                </a:lnTo>
                <a:lnTo>
                  <a:pt x="23329" y="254393"/>
                </a:lnTo>
                <a:lnTo>
                  <a:pt x="43522" y="269379"/>
                </a:lnTo>
                <a:lnTo>
                  <a:pt x="69113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13" y="367931"/>
                </a:lnTo>
                <a:lnTo>
                  <a:pt x="41795" y="373214"/>
                </a:lnTo>
                <a:lnTo>
                  <a:pt x="19875" y="387769"/>
                </a:lnTo>
                <a:lnTo>
                  <a:pt x="5295" y="409651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13" y="505904"/>
                </a:lnTo>
                <a:lnTo>
                  <a:pt x="99072" y="505904"/>
                </a:lnTo>
                <a:lnTo>
                  <a:pt x="99072" y="597890"/>
                </a:lnTo>
                <a:lnTo>
                  <a:pt x="69113" y="597890"/>
                </a:lnTo>
                <a:lnTo>
                  <a:pt x="41795" y="603173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77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80"/>
                </a:lnTo>
                <a:lnTo>
                  <a:pt x="69113" y="735863"/>
                </a:lnTo>
                <a:lnTo>
                  <a:pt x="99072" y="735863"/>
                </a:lnTo>
                <a:lnTo>
                  <a:pt x="99072" y="827849"/>
                </a:lnTo>
                <a:lnTo>
                  <a:pt x="69113" y="827849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35"/>
                </a:lnTo>
                <a:lnTo>
                  <a:pt x="5295" y="924102"/>
                </a:lnTo>
                <a:lnTo>
                  <a:pt x="19875" y="945984"/>
                </a:lnTo>
                <a:lnTo>
                  <a:pt x="41795" y="960539"/>
                </a:lnTo>
                <a:lnTo>
                  <a:pt x="69113" y="965822"/>
                </a:lnTo>
                <a:lnTo>
                  <a:pt x="99072" y="965822"/>
                </a:lnTo>
                <a:lnTo>
                  <a:pt x="99072" y="1057795"/>
                </a:lnTo>
                <a:lnTo>
                  <a:pt x="69113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61"/>
                </a:lnTo>
                <a:lnTo>
                  <a:pt x="19875" y="1175943"/>
                </a:lnTo>
                <a:lnTo>
                  <a:pt x="41795" y="1190485"/>
                </a:lnTo>
                <a:lnTo>
                  <a:pt x="69113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13" y="1287754"/>
                </a:lnTo>
                <a:lnTo>
                  <a:pt x="41795" y="1293037"/>
                </a:lnTo>
                <a:lnTo>
                  <a:pt x="19875" y="1307592"/>
                </a:lnTo>
                <a:lnTo>
                  <a:pt x="5295" y="1329474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13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75308" y="397255"/>
            <a:ext cx="734009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 (not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relevant</a:t>
            </a:r>
            <a:r>
              <a:rPr spc="-5" dirty="0">
                <a:solidFill>
                  <a:srgbClr val="FFFFFF"/>
                </a:solidFill>
              </a:rPr>
              <a:t>)</a:t>
            </a:r>
            <a:r>
              <a:rPr lang="en-US" spc="-5" dirty="0">
                <a:solidFill>
                  <a:srgbClr val="FFFFFF"/>
                </a:solidFill>
              </a:rPr>
              <a:t> (slide 163)</a:t>
            </a:r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49698" y="1392666"/>
            <a:ext cx="439801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926589" algn="l"/>
                <a:tab pos="2269490" algn="l"/>
              </a:tabLst>
            </a:pP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accused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300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assault.	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Advisor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asks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B:	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“Were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you 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convicted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driving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under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influence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were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sophomore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2400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school?”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1580908" y="2056256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10" h="1564004">
                <a:moveTo>
                  <a:pt x="744143" y="321932"/>
                </a:moveTo>
                <a:lnTo>
                  <a:pt x="740689" y="304977"/>
                </a:lnTo>
                <a:lnTo>
                  <a:pt x="730326" y="289750"/>
                </a:lnTo>
                <a:lnTo>
                  <a:pt x="715060" y="279400"/>
                </a:lnTo>
                <a:lnTo>
                  <a:pt x="698068" y="275945"/>
                </a:lnTo>
                <a:lnTo>
                  <a:pt x="681075" y="279400"/>
                </a:lnTo>
                <a:lnTo>
                  <a:pt x="665810" y="289750"/>
                </a:lnTo>
                <a:lnTo>
                  <a:pt x="559828" y="395528"/>
                </a:lnTo>
                <a:lnTo>
                  <a:pt x="453859" y="289750"/>
                </a:lnTo>
                <a:lnTo>
                  <a:pt x="438594" y="279400"/>
                </a:lnTo>
                <a:lnTo>
                  <a:pt x="421601" y="275945"/>
                </a:lnTo>
                <a:lnTo>
                  <a:pt x="404609" y="279400"/>
                </a:lnTo>
                <a:lnTo>
                  <a:pt x="389343" y="289750"/>
                </a:lnTo>
                <a:lnTo>
                  <a:pt x="378980" y="304977"/>
                </a:lnTo>
                <a:lnTo>
                  <a:pt x="375526" y="321932"/>
                </a:lnTo>
                <a:lnTo>
                  <a:pt x="378980" y="338899"/>
                </a:lnTo>
                <a:lnTo>
                  <a:pt x="389343" y="354126"/>
                </a:lnTo>
                <a:lnTo>
                  <a:pt x="495325" y="459917"/>
                </a:lnTo>
                <a:lnTo>
                  <a:pt x="389343" y="565696"/>
                </a:lnTo>
                <a:lnTo>
                  <a:pt x="378980" y="580923"/>
                </a:lnTo>
                <a:lnTo>
                  <a:pt x="375526" y="597890"/>
                </a:lnTo>
                <a:lnTo>
                  <a:pt x="378980" y="614845"/>
                </a:lnTo>
                <a:lnTo>
                  <a:pt x="412991" y="643013"/>
                </a:lnTo>
                <a:lnTo>
                  <a:pt x="421601" y="643877"/>
                </a:lnTo>
                <a:lnTo>
                  <a:pt x="430199" y="643013"/>
                </a:lnTo>
                <a:lnTo>
                  <a:pt x="438594" y="640422"/>
                </a:lnTo>
                <a:lnTo>
                  <a:pt x="446544" y="636117"/>
                </a:lnTo>
                <a:lnTo>
                  <a:pt x="453859" y="630085"/>
                </a:lnTo>
                <a:lnTo>
                  <a:pt x="559828" y="524294"/>
                </a:lnTo>
                <a:lnTo>
                  <a:pt x="665810" y="630085"/>
                </a:lnTo>
                <a:lnTo>
                  <a:pt x="681075" y="640422"/>
                </a:lnTo>
                <a:lnTo>
                  <a:pt x="698068" y="643877"/>
                </a:lnTo>
                <a:lnTo>
                  <a:pt x="715060" y="640422"/>
                </a:lnTo>
                <a:lnTo>
                  <a:pt x="730326" y="630085"/>
                </a:lnTo>
                <a:lnTo>
                  <a:pt x="740689" y="614845"/>
                </a:lnTo>
                <a:lnTo>
                  <a:pt x="744143" y="597890"/>
                </a:lnTo>
                <a:lnTo>
                  <a:pt x="740689" y="580923"/>
                </a:lnTo>
                <a:lnTo>
                  <a:pt x="730326" y="565696"/>
                </a:lnTo>
                <a:lnTo>
                  <a:pt x="624344" y="459917"/>
                </a:lnTo>
                <a:lnTo>
                  <a:pt x="730326" y="354126"/>
                </a:lnTo>
                <a:lnTo>
                  <a:pt x="740689" y="338899"/>
                </a:lnTo>
                <a:lnTo>
                  <a:pt x="744143" y="321932"/>
                </a:lnTo>
                <a:close/>
              </a:path>
              <a:path w="1527810" h="1564004">
                <a:moveTo>
                  <a:pt x="1251000" y="965809"/>
                </a:moveTo>
                <a:lnTo>
                  <a:pt x="1229868" y="927582"/>
                </a:lnTo>
                <a:lnTo>
                  <a:pt x="1204912" y="919822"/>
                </a:lnTo>
                <a:lnTo>
                  <a:pt x="1196314" y="920686"/>
                </a:lnTo>
                <a:lnTo>
                  <a:pt x="1187932" y="923277"/>
                </a:lnTo>
                <a:lnTo>
                  <a:pt x="1179969" y="927582"/>
                </a:lnTo>
                <a:lnTo>
                  <a:pt x="1172667" y="933615"/>
                </a:lnTo>
                <a:lnTo>
                  <a:pt x="1066685" y="1039406"/>
                </a:lnTo>
                <a:lnTo>
                  <a:pt x="960704" y="933615"/>
                </a:lnTo>
                <a:lnTo>
                  <a:pt x="945438" y="923277"/>
                </a:lnTo>
                <a:lnTo>
                  <a:pt x="928458" y="919822"/>
                </a:lnTo>
                <a:lnTo>
                  <a:pt x="911466" y="923277"/>
                </a:lnTo>
                <a:lnTo>
                  <a:pt x="896200" y="933615"/>
                </a:lnTo>
                <a:lnTo>
                  <a:pt x="885837" y="948855"/>
                </a:lnTo>
                <a:lnTo>
                  <a:pt x="882370" y="965809"/>
                </a:lnTo>
                <a:lnTo>
                  <a:pt x="885837" y="982776"/>
                </a:lnTo>
                <a:lnTo>
                  <a:pt x="896200" y="998004"/>
                </a:lnTo>
                <a:lnTo>
                  <a:pt x="1002182" y="1103782"/>
                </a:lnTo>
                <a:lnTo>
                  <a:pt x="896200" y="1209573"/>
                </a:lnTo>
                <a:lnTo>
                  <a:pt x="885837" y="1224800"/>
                </a:lnTo>
                <a:lnTo>
                  <a:pt x="882370" y="1241755"/>
                </a:lnTo>
                <a:lnTo>
                  <a:pt x="885837" y="1258722"/>
                </a:lnTo>
                <a:lnTo>
                  <a:pt x="896200" y="1273949"/>
                </a:lnTo>
                <a:lnTo>
                  <a:pt x="911466" y="1284300"/>
                </a:lnTo>
                <a:lnTo>
                  <a:pt x="928458" y="1287754"/>
                </a:lnTo>
                <a:lnTo>
                  <a:pt x="945438" y="1284300"/>
                </a:lnTo>
                <a:lnTo>
                  <a:pt x="960704" y="1273949"/>
                </a:lnTo>
                <a:lnTo>
                  <a:pt x="1066685" y="1168171"/>
                </a:lnTo>
                <a:lnTo>
                  <a:pt x="1172667" y="1273949"/>
                </a:lnTo>
                <a:lnTo>
                  <a:pt x="1187932" y="1284300"/>
                </a:lnTo>
                <a:lnTo>
                  <a:pt x="1204912" y="1287754"/>
                </a:lnTo>
                <a:lnTo>
                  <a:pt x="1221905" y="1284300"/>
                </a:lnTo>
                <a:lnTo>
                  <a:pt x="1237170" y="1273949"/>
                </a:lnTo>
                <a:lnTo>
                  <a:pt x="1247546" y="1258722"/>
                </a:lnTo>
                <a:lnTo>
                  <a:pt x="1251000" y="1241755"/>
                </a:lnTo>
                <a:lnTo>
                  <a:pt x="1247546" y="1224800"/>
                </a:lnTo>
                <a:lnTo>
                  <a:pt x="1237170" y="1209573"/>
                </a:lnTo>
                <a:lnTo>
                  <a:pt x="1131189" y="1103782"/>
                </a:lnTo>
                <a:lnTo>
                  <a:pt x="1237170" y="998004"/>
                </a:lnTo>
                <a:lnTo>
                  <a:pt x="1247546" y="982776"/>
                </a:lnTo>
                <a:lnTo>
                  <a:pt x="1251000" y="965809"/>
                </a:lnTo>
                <a:close/>
              </a:path>
              <a:path w="1527810" h="1564004">
                <a:moveTo>
                  <a:pt x="1251000" y="459905"/>
                </a:moveTo>
                <a:lnTo>
                  <a:pt x="1098943" y="289737"/>
                </a:lnTo>
                <a:lnTo>
                  <a:pt x="1066685" y="275945"/>
                </a:lnTo>
                <a:lnTo>
                  <a:pt x="1058087" y="276809"/>
                </a:lnTo>
                <a:lnTo>
                  <a:pt x="896200" y="427723"/>
                </a:lnTo>
                <a:lnTo>
                  <a:pt x="882370" y="459905"/>
                </a:lnTo>
                <a:lnTo>
                  <a:pt x="885837" y="476872"/>
                </a:lnTo>
                <a:lnTo>
                  <a:pt x="896200" y="492099"/>
                </a:lnTo>
                <a:lnTo>
                  <a:pt x="911466" y="502450"/>
                </a:lnTo>
                <a:lnTo>
                  <a:pt x="928458" y="505904"/>
                </a:lnTo>
                <a:lnTo>
                  <a:pt x="945438" y="502450"/>
                </a:lnTo>
                <a:lnTo>
                  <a:pt x="960704" y="492099"/>
                </a:lnTo>
                <a:lnTo>
                  <a:pt x="1020610" y="432320"/>
                </a:lnTo>
                <a:lnTo>
                  <a:pt x="1020610" y="689864"/>
                </a:lnTo>
                <a:lnTo>
                  <a:pt x="1016977" y="707720"/>
                </a:lnTo>
                <a:lnTo>
                  <a:pt x="1007071" y="722350"/>
                </a:lnTo>
                <a:lnTo>
                  <a:pt x="992416" y="732231"/>
                </a:lnTo>
                <a:lnTo>
                  <a:pt x="974534" y="735863"/>
                </a:lnTo>
                <a:lnTo>
                  <a:pt x="651992" y="735863"/>
                </a:lnTo>
                <a:lnTo>
                  <a:pt x="608418" y="742924"/>
                </a:lnTo>
                <a:lnTo>
                  <a:pt x="570484" y="762571"/>
                </a:lnTo>
                <a:lnTo>
                  <a:pt x="540512" y="792480"/>
                </a:lnTo>
                <a:lnTo>
                  <a:pt x="520839" y="830338"/>
                </a:lnTo>
                <a:lnTo>
                  <a:pt x="513753" y="873836"/>
                </a:lnTo>
                <a:lnTo>
                  <a:pt x="513753" y="926719"/>
                </a:lnTo>
                <a:lnTo>
                  <a:pt x="471690" y="943292"/>
                </a:lnTo>
                <a:lnTo>
                  <a:pt x="436016" y="968883"/>
                </a:lnTo>
                <a:lnTo>
                  <a:pt x="407771" y="1001750"/>
                </a:lnTo>
                <a:lnTo>
                  <a:pt x="387985" y="1040168"/>
                </a:lnTo>
                <a:lnTo>
                  <a:pt x="377659" y="1082421"/>
                </a:lnTo>
                <a:lnTo>
                  <a:pt x="377825" y="1126782"/>
                </a:lnTo>
                <a:lnTo>
                  <a:pt x="388912" y="1170647"/>
                </a:lnTo>
                <a:lnTo>
                  <a:pt x="409651" y="1209395"/>
                </a:lnTo>
                <a:lnTo>
                  <a:pt x="438594" y="1241755"/>
                </a:lnTo>
                <a:lnTo>
                  <a:pt x="474243" y="1266456"/>
                </a:lnTo>
                <a:lnTo>
                  <a:pt x="515150" y="1282217"/>
                </a:lnTo>
                <a:lnTo>
                  <a:pt x="559828" y="1287754"/>
                </a:lnTo>
                <a:lnTo>
                  <a:pt x="604520" y="1282217"/>
                </a:lnTo>
                <a:lnTo>
                  <a:pt x="645414" y="1266456"/>
                </a:lnTo>
                <a:lnTo>
                  <a:pt x="681075" y="1241755"/>
                </a:lnTo>
                <a:lnTo>
                  <a:pt x="710006" y="1209395"/>
                </a:lnTo>
                <a:lnTo>
                  <a:pt x="730758" y="1170647"/>
                </a:lnTo>
                <a:lnTo>
                  <a:pt x="741845" y="1126782"/>
                </a:lnTo>
                <a:lnTo>
                  <a:pt x="742010" y="1081620"/>
                </a:lnTo>
                <a:lnTo>
                  <a:pt x="731685" y="1039139"/>
                </a:lnTo>
                <a:lnTo>
                  <a:pt x="717537" y="1011809"/>
                </a:lnTo>
                <a:lnTo>
                  <a:pt x="711885" y="1000887"/>
                </a:lnTo>
                <a:lnTo>
                  <a:pt x="683641" y="968375"/>
                </a:lnTo>
                <a:lnTo>
                  <a:pt x="651992" y="945984"/>
                </a:lnTo>
                <a:lnTo>
                  <a:pt x="651992" y="1103782"/>
                </a:lnTo>
                <a:lnTo>
                  <a:pt x="644715" y="1139507"/>
                </a:lnTo>
                <a:lnTo>
                  <a:pt x="624916" y="1168755"/>
                </a:lnTo>
                <a:lnTo>
                  <a:pt x="595617" y="1188516"/>
                </a:lnTo>
                <a:lnTo>
                  <a:pt x="559828" y="1195768"/>
                </a:lnTo>
                <a:lnTo>
                  <a:pt x="524052" y="1188516"/>
                </a:lnTo>
                <a:lnTo>
                  <a:pt x="494753" y="1168755"/>
                </a:lnTo>
                <a:lnTo>
                  <a:pt x="474954" y="1139507"/>
                </a:lnTo>
                <a:lnTo>
                  <a:pt x="467677" y="1103782"/>
                </a:lnTo>
                <a:lnTo>
                  <a:pt x="474954" y="1068070"/>
                </a:lnTo>
                <a:lnTo>
                  <a:pt x="494753" y="1038821"/>
                </a:lnTo>
                <a:lnTo>
                  <a:pt x="524052" y="1019060"/>
                </a:lnTo>
                <a:lnTo>
                  <a:pt x="559828" y="1011809"/>
                </a:lnTo>
                <a:lnTo>
                  <a:pt x="595617" y="1019060"/>
                </a:lnTo>
                <a:lnTo>
                  <a:pt x="624916" y="1038821"/>
                </a:lnTo>
                <a:lnTo>
                  <a:pt x="644715" y="1068070"/>
                </a:lnTo>
                <a:lnTo>
                  <a:pt x="651992" y="1103782"/>
                </a:lnTo>
                <a:lnTo>
                  <a:pt x="651992" y="945984"/>
                </a:lnTo>
                <a:lnTo>
                  <a:pt x="647979" y="943140"/>
                </a:lnTo>
                <a:lnTo>
                  <a:pt x="605917" y="926719"/>
                </a:lnTo>
                <a:lnTo>
                  <a:pt x="605917" y="873836"/>
                </a:lnTo>
                <a:lnTo>
                  <a:pt x="609549" y="855980"/>
                </a:lnTo>
                <a:lnTo>
                  <a:pt x="619442" y="841349"/>
                </a:lnTo>
                <a:lnTo>
                  <a:pt x="634098" y="831469"/>
                </a:lnTo>
                <a:lnTo>
                  <a:pt x="651992" y="827836"/>
                </a:lnTo>
                <a:lnTo>
                  <a:pt x="974534" y="827836"/>
                </a:lnTo>
                <a:lnTo>
                  <a:pt x="1018108" y="820775"/>
                </a:lnTo>
                <a:lnTo>
                  <a:pt x="1056030" y="801128"/>
                </a:lnTo>
                <a:lnTo>
                  <a:pt x="1086002" y="771220"/>
                </a:lnTo>
                <a:lnTo>
                  <a:pt x="1105687" y="733361"/>
                </a:lnTo>
                <a:lnTo>
                  <a:pt x="1112761" y="689864"/>
                </a:lnTo>
                <a:lnTo>
                  <a:pt x="1112761" y="432320"/>
                </a:lnTo>
                <a:lnTo>
                  <a:pt x="1172667" y="492099"/>
                </a:lnTo>
                <a:lnTo>
                  <a:pt x="1187932" y="502450"/>
                </a:lnTo>
                <a:lnTo>
                  <a:pt x="1204912" y="505904"/>
                </a:lnTo>
                <a:lnTo>
                  <a:pt x="1221905" y="502450"/>
                </a:lnTo>
                <a:lnTo>
                  <a:pt x="1237170" y="492099"/>
                </a:lnTo>
                <a:lnTo>
                  <a:pt x="1247546" y="476872"/>
                </a:lnTo>
                <a:lnTo>
                  <a:pt x="1251000" y="459905"/>
                </a:lnTo>
                <a:close/>
              </a:path>
              <a:path w="1527810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26" y="137972"/>
                </a:lnTo>
                <a:lnTo>
                  <a:pt x="43853" y="144551"/>
                </a:lnTo>
                <a:lnTo>
                  <a:pt x="24193" y="159537"/>
                </a:lnTo>
                <a:lnTo>
                  <a:pt x="11455" y="180987"/>
                </a:lnTo>
                <a:lnTo>
                  <a:pt x="6921" y="206959"/>
                </a:lnTo>
                <a:lnTo>
                  <a:pt x="10477" y="232943"/>
                </a:lnTo>
                <a:lnTo>
                  <a:pt x="23329" y="254393"/>
                </a:lnTo>
                <a:lnTo>
                  <a:pt x="43522" y="269367"/>
                </a:lnTo>
                <a:lnTo>
                  <a:pt x="69126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26" y="367931"/>
                </a:lnTo>
                <a:lnTo>
                  <a:pt x="41795" y="373214"/>
                </a:lnTo>
                <a:lnTo>
                  <a:pt x="19875" y="387769"/>
                </a:lnTo>
                <a:lnTo>
                  <a:pt x="5295" y="409651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26" y="505904"/>
                </a:lnTo>
                <a:lnTo>
                  <a:pt x="99072" y="505904"/>
                </a:lnTo>
                <a:lnTo>
                  <a:pt x="99072" y="597890"/>
                </a:lnTo>
                <a:lnTo>
                  <a:pt x="69126" y="597890"/>
                </a:lnTo>
                <a:lnTo>
                  <a:pt x="41795" y="603173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77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80"/>
                </a:lnTo>
                <a:lnTo>
                  <a:pt x="69126" y="735863"/>
                </a:lnTo>
                <a:lnTo>
                  <a:pt x="99072" y="735863"/>
                </a:lnTo>
                <a:lnTo>
                  <a:pt x="99072" y="827836"/>
                </a:lnTo>
                <a:lnTo>
                  <a:pt x="69126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102"/>
                </a:lnTo>
                <a:lnTo>
                  <a:pt x="19875" y="945984"/>
                </a:lnTo>
                <a:lnTo>
                  <a:pt x="41795" y="960539"/>
                </a:lnTo>
                <a:lnTo>
                  <a:pt x="69126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26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61"/>
                </a:lnTo>
                <a:lnTo>
                  <a:pt x="19875" y="1175943"/>
                </a:lnTo>
                <a:lnTo>
                  <a:pt x="41795" y="1190485"/>
                </a:lnTo>
                <a:lnTo>
                  <a:pt x="69126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26" y="1287754"/>
                </a:lnTo>
                <a:lnTo>
                  <a:pt x="41795" y="1293037"/>
                </a:lnTo>
                <a:lnTo>
                  <a:pt x="19875" y="1307592"/>
                </a:lnTo>
                <a:lnTo>
                  <a:pt x="5295" y="1329474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26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4075" y="378205"/>
            <a:ext cx="6854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Is sexual </a:t>
            </a:r>
            <a:r>
              <a:rPr spc="-5" dirty="0"/>
              <a:t>history</a:t>
            </a:r>
            <a:r>
              <a:rPr spc="-65" dirty="0"/>
              <a:t> </a:t>
            </a:r>
            <a:r>
              <a:rPr spc="-5" dirty="0"/>
              <a:t>considered?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414526"/>
            <a:ext cx="6477635" cy="2732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9080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25" dirty="0">
                <a:latin typeface="Arial"/>
                <a:cs typeface="Arial"/>
              </a:rPr>
              <a:t>Generally, </a:t>
            </a:r>
            <a:r>
              <a:rPr sz="2400" spc="-75" dirty="0">
                <a:latin typeface="Arial"/>
                <a:cs typeface="Arial"/>
              </a:rPr>
              <a:t>no </a:t>
            </a:r>
            <a:r>
              <a:rPr sz="2400" spc="-140" dirty="0">
                <a:latin typeface="Arial"/>
                <a:cs typeface="Arial"/>
              </a:rPr>
              <a:t>– </a:t>
            </a:r>
            <a:r>
              <a:rPr sz="2400" spc="-155" dirty="0">
                <a:latin typeface="Arial"/>
                <a:cs typeface="Arial"/>
              </a:rPr>
              <a:t>Evidence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85" dirty="0">
                <a:latin typeface="Arial"/>
                <a:cs typeface="Arial"/>
              </a:rPr>
              <a:t>complainant’s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prior  </a:t>
            </a:r>
            <a:r>
              <a:rPr sz="2400" spc="-145" dirty="0">
                <a:latin typeface="Arial"/>
                <a:cs typeface="Arial"/>
              </a:rPr>
              <a:t>sexual </a:t>
            </a:r>
            <a:r>
              <a:rPr sz="2400" spc="-85" dirty="0">
                <a:latin typeface="Arial"/>
                <a:cs typeface="Arial"/>
              </a:rPr>
              <a:t>behavior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75" dirty="0">
                <a:latin typeface="Arial"/>
                <a:cs typeface="Arial"/>
              </a:rPr>
              <a:t>relevant </a:t>
            </a:r>
            <a:r>
              <a:rPr sz="2400" spc="-65" dirty="0">
                <a:latin typeface="Arial"/>
                <a:cs typeface="Arial"/>
              </a:rPr>
              <a:t>only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if:</a:t>
            </a:r>
            <a:endParaRPr sz="2400" dirty="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756920" algn="l"/>
              </a:tabLst>
            </a:pPr>
            <a:r>
              <a:rPr sz="2400" spc="-85" dirty="0">
                <a:latin typeface="Arial"/>
                <a:cs typeface="Arial"/>
              </a:rPr>
              <a:t>Offered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prove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that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someone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other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than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85" dirty="0">
                <a:latin typeface="Arial"/>
                <a:cs typeface="Arial"/>
              </a:rPr>
              <a:t>respondent </a:t>
            </a:r>
            <a:r>
              <a:rPr sz="2400" spc="-50" dirty="0">
                <a:latin typeface="Arial"/>
                <a:cs typeface="Arial"/>
              </a:rPr>
              <a:t>committed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80" dirty="0">
                <a:latin typeface="Arial"/>
                <a:cs typeface="Arial"/>
              </a:rPr>
              <a:t>conduct,</a:t>
            </a:r>
            <a:r>
              <a:rPr sz="2400" spc="-38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or</a:t>
            </a:r>
            <a:endParaRPr sz="2400" dirty="0">
              <a:latin typeface="Arial"/>
              <a:cs typeface="Arial"/>
            </a:endParaRPr>
          </a:p>
          <a:p>
            <a:pPr marL="756285" marR="217170" lvl="1" indent="-28702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If </a:t>
            </a:r>
            <a:r>
              <a:rPr sz="2400" spc="-110" dirty="0">
                <a:latin typeface="Arial"/>
                <a:cs typeface="Arial"/>
              </a:rPr>
              <a:t>evidence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95" dirty="0">
                <a:latin typeface="Arial"/>
                <a:cs typeface="Arial"/>
              </a:rPr>
              <a:t>specific </a:t>
            </a:r>
            <a:r>
              <a:rPr sz="2400" spc="-75" dirty="0">
                <a:latin typeface="Arial"/>
                <a:cs typeface="Arial"/>
              </a:rPr>
              <a:t>incidents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85" dirty="0">
                <a:latin typeface="Arial"/>
                <a:cs typeface="Arial"/>
              </a:rPr>
              <a:t>complainant’s </a:t>
            </a:r>
            <a:r>
              <a:rPr sz="2400" spc="-15" dirty="0">
                <a:latin typeface="Arial"/>
                <a:cs typeface="Arial"/>
              </a:rPr>
              <a:t>prior </a:t>
            </a:r>
            <a:r>
              <a:rPr sz="2400" spc="-145" dirty="0">
                <a:latin typeface="Arial"/>
                <a:cs typeface="Arial"/>
              </a:rPr>
              <a:t>sexual </a:t>
            </a:r>
            <a:r>
              <a:rPr sz="2400" spc="-85" dirty="0">
                <a:latin typeface="Arial"/>
                <a:cs typeface="Arial"/>
              </a:rPr>
              <a:t>behavior </a:t>
            </a:r>
            <a:r>
              <a:rPr sz="2400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with</a:t>
            </a:r>
            <a:r>
              <a:rPr sz="2400" u="heavy" spc="-3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 </a:t>
            </a:r>
            <a:r>
              <a:rPr sz="2400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respondent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are </a:t>
            </a:r>
            <a:r>
              <a:rPr sz="2400" spc="-55" dirty="0">
                <a:latin typeface="Arial"/>
                <a:cs typeface="Arial"/>
              </a:rPr>
              <a:t>offered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95" dirty="0">
                <a:latin typeface="Arial"/>
                <a:cs typeface="Arial"/>
              </a:rPr>
              <a:t>prove</a:t>
            </a:r>
            <a:r>
              <a:rPr sz="2400" spc="-39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consent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75308" y="397255"/>
            <a:ext cx="6005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(impermissible)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97025" y="1392666"/>
            <a:ext cx="411797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36445" algn="l"/>
              </a:tabLst>
            </a:pP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accused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faculty 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member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sexual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harassment. 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Advisor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faculty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member 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asks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A:	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“How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many</a:t>
            </a:r>
            <a:r>
              <a:rPr sz="2400" spc="-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men 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did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sleep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 the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month 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before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claimed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faculty 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member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sexually 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harassed</a:t>
            </a:r>
            <a:r>
              <a:rPr sz="24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you?”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6305308" y="1903869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09" h="1564004">
                <a:moveTo>
                  <a:pt x="744143" y="321932"/>
                </a:moveTo>
                <a:lnTo>
                  <a:pt x="740689" y="304965"/>
                </a:lnTo>
                <a:lnTo>
                  <a:pt x="730313" y="289737"/>
                </a:lnTo>
                <a:lnTo>
                  <a:pt x="715060" y="279387"/>
                </a:lnTo>
                <a:lnTo>
                  <a:pt x="698068" y="275932"/>
                </a:lnTo>
                <a:lnTo>
                  <a:pt x="681075" y="279387"/>
                </a:lnTo>
                <a:lnTo>
                  <a:pt x="665810" y="289737"/>
                </a:lnTo>
                <a:lnTo>
                  <a:pt x="559828" y="395516"/>
                </a:lnTo>
                <a:lnTo>
                  <a:pt x="453847" y="289737"/>
                </a:lnTo>
                <a:lnTo>
                  <a:pt x="438594" y="279387"/>
                </a:lnTo>
                <a:lnTo>
                  <a:pt x="421601" y="275932"/>
                </a:lnTo>
                <a:lnTo>
                  <a:pt x="404609" y="279387"/>
                </a:lnTo>
                <a:lnTo>
                  <a:pt x="389343" y="289737"/>
                </a:lnTo>
                <a:lnTo>
                  <a:pt x="378980" y="304965"/>
                </a:lnTo>
                <a:lnTo>
                  <a:pt x="375526" y="321932"/>
                </a:lnTo>
                <a:lnTo>
                  <a:pt x="378980" y="338886"/>
                </a:lnTo>
                <a:lnTo>
                  <a:pt x="389343" y="354126"/>
                </a:lnTo>
                <a:lnTo>
                  <a:pt x="495325" y="459905"/>
                </a:lnTo>
                <a:lnTo>
                  <a:pt x="389343" y="565683"/>
                </a:lnTo>
                <a:lnTo>
                  <a:pt x="378980" y="580910"/>
                </a:lnTo>
                <a:lnTo>
                  <a:pt x="375526" y="597877"/>
                </a:lnTo>
                <a:lnTo>
                  <a:pt x="378980" y="614832"/>
                </a:lnTo>
                <a:lnTo>
                  <a:pt x="412991" y="643001"/>
                </a:lnTo>
                <a:lnTo>
                  <a:pt x="421601" y="643864"/>
                </a:lnTo>
                <a:lnTo>
                  <a:pt x="430199" y="643001"/>
                </a:lnTo>
                <a:lnTo>
                  <a:pt x="438594" y="640410"/>
                </a:lnTo>
                <a:lnTo>
                  <a:pt x="446544" y="636104"/>
                </a:lnTo>
                <a:lnTo>
                  <a:pt x="453847" y="630072"/>
                </a:lnTo>
                <a:lnTo>
                  <a:pt x="559828" y="524294"/>
                </a:lnTo>
                <a:lnTo>
                  <a:pt x="665810" y="630072"/>
                </a:lnTo>
                <a:lnTo>
                  <a:pt x="681075" y="640410"/>
                </a:lnTo>
                <a:lnTo>
                  <a:pt x="698068" y="643864"/>
                </a:lnTo>
                <a:lnTo>
                  <a:pt x="715060" y="640410"/>
                </a:lnTo>
                <a:lnTo>
                  <a:pt x="730313" y="630072"/>
                </a:lnTo>
                <a:lnTo>
                  <a:pt x="740689" y="614832"/>
                </a:lnTo>
                <a:lnTo>
                  <a:pt x="744143" y="597877"/>
                </a:lnTo>
                <a:lnTo>
                  <a:pt x="740689" y="580910"/>
                </a:lnTo>
                <a:lnTo>
                  <a:pt x="730313" y="565683"/>
                </a:lnTo>
                <a:lnTo>
                  <a:pt x="624344" y="459905"/>
                </a:lnTo>
                <a:lnTo>
                  <a:pt x="730313" y="354126"/>
                </a:lnTo>
                <a:lnTo>
                  <a:pt x="740689" y="338886"/>
                </a:lnTo>
                <a:lnTo>
                  <a:pt x="744143" y="321932"/>
                </a:lnTo>
                <a:close/>
              </a:path>
              <a:path w="1527809" h="1564004">
                <a:moveTo>
                  <a:pt x="1250988" y="965796"/>
                </a:moveTo>
                <a:lnTo>
                  <a:pt x="1229868" y="927569"/>
                </a:lnTo>
                <a:lnTo>
                  <a:pt x="1204912" y="919810"/>
                </a:lnTo>
                <a:lnTo>
                  <a:pt x="1196314" y="920673"/>
                </a:lnTo>
                <a:lnTo>
                  <a:pt x="1187919" y="923264"/>
                </a:lnTo>
                <a:lnTo>
                  <a:pt x="1179969" y="927569"/>
                </a:lnTo>
                <a:lnTo>
                  <a:pt x="1172667" y="933615"/>
                </a:lnTo>
                <a:lnTo>
                  <a:pt x="1066685" y="1039393"/>
                </a:lnTo>
                <a:lnTo>
                  <a:pt x="960704" y="933615"/>
                </a:lnTo>
                <a:lnTo>
                  <a:pt x="945438" y="923264"/>
                </a:lnTo>
                <a:lnTo>
                  <a:pt x="928446" y="919810"/>
                </a:lnTo>
                <a:lnTo>
                  <a:pt x="911466" y="923264"/>
                </a:lnTo>
                <a:lnTo>
                  <a:pt x="896200" y="933615"/>
                </a:lnTo>
                <a:lnTo>
                  <a:pt x="885825" y="948842"/>
                </a:lnTo>
                <a:lnTo>
                  <a:pt x="882370" y="965796"/>
                </a:lnTo>
                <a:lnTo>
                  <a:pt x="885825" y="982764"/>
                </a:lnTo>
                <a:lnTo>
                  <a:pt x="896200" y="997991"/>
                </a:lnTo>
                <a:lnTo>
                  <a:pt x="1002169" y="1103782"/>
                </a:lnTo>
                <a:lnTo>
                  <a:pt x="896200" y="1209560"/>
                </a:lnTo>
                <a:lnTo>
                  <a:pt x="885825" y="1224788"/>
                </a:lnTo>
                <a:lnTo>
                  <a:pt x="882370" y="1241755"/>
                </a:lnTo>
                <a:lnTo>
                  <a:pt x="885825" y="1258709"/>
                </a:lnTo>
                <a:lnTo>
                  <a:pt x="896200" y="1273949"/>
                </a:lnTo>
                <a:lnTo>
                  <a:pt x="911466" y="1284287"/>
                </a:lnTo>
                <a:lnTo>
                  <a:pt x="928446" y="1287741"/>
                </a:lnTo>
                <a:lnTo>
                  <a:pt x="945438" y="1284287"/>
                </a:lnTo>
                <a:lnTo>
                  <a:pt x="960704" y="1273949"/>
                </a:lnTo>
                <a:lnTo>
                  <a:pt x="1066685" y="1168158"/>
                </a:lnTo>
                <a:lnTo>
                  <a:pt x="1172667" y="1273949"/>
                </a:lnTo>
                <a:lnTo>
                  <a:pt x="1187919" y="1284287"/>
                </a:lnTo>
                <a:lnTo>
                  <a:pt x="1204912" y="1287741"/>
                </a:lnTo>
                <a:lnTo>
                  <a:pt x="1221905" y="1284287"/>
                </a:lnTo>
                <a:lnTo>
                  <a:pt x="1237170" y="1273949"/>
                </a:lnTo>
                <a:lnTo>
                  <a:pt x="1247533" y="1258709"/>
                </a:lnTo>
                <a:lnTo>
                  <a:pt x="1250988" y="1241755"/>
                </a:lnTo>
                <a:lnTo>
                  <a:pt x="1247533" y="1224788"/>
                </a:lnTo>
                <a:lnTo>
                  <a:pt x="1237170" y="1209560"/>
                </a:lnTo>
                <a:lnTo>
                  <a:pt x="1131189" y="1103782"/>
                </a:lnTo>
                <a:lnTo>
                  <a:pt x="1237170" y="997991"/>
                </a:lnTo>
                <a:lnTo>
                  <a:pt x="1247533" y="982764"/>
                </a:lnTo>
                <a:lnTo>
                  <a:pt x="1250988" y="965796"/>
                </a:lnTo>
                <a:close/>
              </a:path>
              <a:path w="1527809" h="1564004">
                <a:moveTo>
                  <a:pt x="1251000" y="459892"/>
                </a:moveTo>
                <a:lnTo>
                  <a:pt x="1098943" y="289725"/>
                </a:lnTo>
                <a:lnTo>
                  <a:pt x="1066685" y="275932"/>
                </a:lnTo>
                <a:lnTo>
                  <a:pt x="1058087" y="276796"/>
                </a:lnTo>
                <a:lnTo>
                  <a:pt x="896200" y="427697"/>
                </a:lnTo>
                <a:lnTo>
                  <a:pt x="882370" y="459892"/>
                </a:lnTo>
                <a:lnTo>
                  <a:pt x="885825" y="476859"/>
                </a:lnTo>
                <a:lnTo>
                  <a:pt x="896200" y="492086"/>
                </a:lnTo>
                <a:lnTo>
                  <a:pt x="911466" y="502437"/>
                </a:lnTo>
                <a:lnTo>
                  <a:pt x="928458" y="505891"/>
                </a:lnTo>
                <a:lnTo>
                  <a:pt x="945438" y="502437"/>
                </a:lnTo>
                <a:lnTo>
                  <a:pt x="960704" y="492086"/>
                </a:lnTo>
                <a:lnTo>
                  <a:pt x="1020610" y="432308"/>
                </a:lnTo>
                <a:lnTo>
                  <a:pt x="1020610" y="689851"/>
                </a:lnTo>
                <a:lnTo>
                  <a:pt x="1016977" y="707707"/>
                </a:lnTo>
                <a:lnTo>
                  <a:pt x="1007071" y="722337"/>
                </a:lnTo>
                <a:lnTo>
                  <a:pt x="992416" y="732218"/>
                </a:lnTo>
                <a:lnTo>
                  <a:pt x="974534" y="735850"/>
                </a:lnTo>
                <a:lnTo>
                  <a:pt x="651992" y="735850"/>
                </a:lnTo>
                <a:lnTo>
                  <a:pt x="608418" y="742911"/>
                </a:lnTo>
                <a:lnTo>
                  <a:pt x="570484" y="762558"/>
                </a:lnTo>
                <a:lnTo>
                  <a:pt x="540512" y="792467"/>
                </a:lnTo>
                <a:lnTo>
                  <a:pt x="520827" y="830326"/>
                </a:lnTo>
                <a:lnTo>
                  <a:pt x="513753" y="873823"/>
                </a:lnTo>
                <a:lnTo>
                  <a:pt x="513753" y="926706"/>
                </a:lnTo>
                <a:lnTo>
                  <a:pt x="471690" y="943279"/>
                </a:lnTo>
                <a:lnTo>
                  <a:pt x="436016" y="968870"/>
                </a:lnTo>
                <a:lnTo>
                  <a:pt x="407771" y="1001725"/>
                </a:lnTo>
                <a:lnTo>
                  <a:pt x="387985" y="1040155"/>
                </a:lnTo>
                <a:lnTo>
                  <a:pt x="377659" y="1082408"/>
                </a:lnTo>
                <a:lnTo>
                  <a:pt x="377825" y="1126769"/>
                </a:lnTo>
                <a:lnTo>
                  <a:pt x="388912" y="1170635"/>
                </a:lnTo>
                <a:lnTo>
                  <a:pt x="409651" y="1209382"/>
                </a:lnTo>
                <a:lnTo>
                  <a:pt x="438594" y="1241742"/>
                </a:lnTo>
                <a:lnTo>
                  <a:pt x="474243" y="1266444"/>
                </a:lnTo>
                <a:lnTo>
                  <a:pt x="515150" y="1282204"/>
                </a:lnTo>
                <a:lnTo>
                  <a:pt x="559828" y="1287741"/>
                </a:lnTo>
                <a:lnTo>
                  <a:pt x="604507" y="1282204"/>
                </a:lnTo>
                <a:lnTo>
                  <a:pt x="645414" y="1266444"/>
                </a:lnTo>
                <a:lnTo>
                  <a:pt x="681075" y="1241742"/>
                </a:lnTo>
                <a:lnTo>
                  <a:pt x="710006" y="1209382"/>
                </a:lnTo>
                <a:lnTo>
                  <a:pt x="730758" y="1170635"/>
                </a:lnTo>
                <a:lnTo>
                  <a:pt x="741845" y="1126769"/>
                </a:lnTo>
                <a:lnTo>
                  <a:pt x="742010" y="1081608"/>
                </a:lnTo>
                <a:lnTo>
                  <a:pt x="731685" y="1039126"/>
                </a:lnTo>
                <a:lnTo>
                  <a:pt x="717537" y="1011796"/>
                </a:lnTo>
                <a:lnTo>
                  <a:pt x="711885" y="1000874"/>
                </a:lnTo>
                <a:lnTo>
                  <a:pt x="683641" y="968349"/>
                </a:lnTo>
                <a:lnTo>
                  <a:pt x="651992" y="945972"/>
                </a:lnTo>
                <a:lnTo>
                  <a:pt x="651992" y="1103769"/>
                </a:lnTo>
                <a:lnTo>
                  <a:pt x="644715" y="1139494"/>
                </a:lnTo>
                <a:lnTo>
                  <a:pt x="624916" y="1168730"/>
                </a:lnTo>
                <a:lnTo>
                  <a:pt x="595617" y="1188504"/>
                </a:lnTo>
                <a:lnTo>
                  <a:pt x="559828" y="1195755"/>
                </a:lnTo>
                <a:lnTo>
                  <a:pt x="524052" y="1188504"/>
                </a:lnTo>
                <a:lnTo>
                  <a:pt x="494753" y="1168730"/>
                </a:lnTo>
                <a:lnTo>
                  <a:pt x="474954" y="1139494"/>
                </a:lnTo>
                <a:lnTo>
                  <a:pt x="467677" y="1103769"/>
                </a:lnTo>
                <a:lnTo>
                  <a:pt x="474954" y="1068057"/>
                </a:lnTo>
                <a:lnTo>
                  <a:pt x="494753" y="1038809"/>
                </a:lnTo>
                <a:lnTo>
                  <a:pt x="524052" y="1019048"/>
                </a:lnTo>
                <a:lnTo>
                  <a:pt x="559828" y="1011796"/>
                </a:lnTo>
                <a:lnTo>
                  <a:pt x="595617" y="1019048"/>
                </a:lnTo>
                <a:lnTo>
                  <a:pt x="624916" y="1038809"/>
                </a:lnTo>
                <a:lnTo>
                  <a:pt x="644715" y="1068057"/>
                </a:lnTo>
                <a:lnTo>
                  <a:pt x="651992" y="1103769"/>
                </a:lnTo>
                <a:lnTo>
                  <a:pt x="651992" y="945972"/>
                </a:lnTo>
                <a:lnTo>
                  <a:pt x="647979" y="943127"/>
                </a:lnTo>
                <a:lnTo>
                  <a:pt x="605904" y="926706"/>
                </a:lnTo>
                <a:lnTo>
                  <a:pt x="605904" y="873823"/>
                </a:lnTo>
                <a:lnTo>
                  <a:pt x="609549" y="855954"/>
                </a:lnTo>
                <a:lnTo>
                  <a:pt x="619442" y="841336"/>
                </a:lnTo>
                <a:lnTo>
                  <a:pt x="634098" y="831456"/>
                </a:lnTo>
                <a:lnTo>
                  <a:pt x="651992" y="827824"/>
                </a:lnTo>
                <a:lnTo>
                  <a:pt x="974534" y="827824"/>
                </a:lnTo>
                <a:lnTo>
                  <a:pt x="1018095" y="820762"/>
                </a:lnTo>
                <a:lnTo>
                  <a:pt x="1056030" y="801116"/>
                </a:lnTo>
                <a:lnTo>
                  <a:pt x="1086002" y="771207"/>
                </a:lnTo>
                <a:lnTo>
                  <a:pt x="1105687" y="733348"/>
                </a:lnTo>
                <a:lnTo>
                  <a:pt x="1112761" y="689851"/>
                </a:lnTo>
                <a:lnTo>
                  <a:pt x="1112761" y="432308"/>
                </a:lnTo>
                <a:lnTo>
                  <a:pt x="1172667" y="492086"/>
                </a:lnTo>
                <a:lnTo>
                  <a:pt x="1187932" y="502437"/>
                </a:lnTo>
                <a:lnTo>
                  <a:pt x="1204912" y="505891"/>
                </a:lnTo>
                <a:lnTo>
                  <a:pt x="1221905" y="502437"/>
                </a:lnTo>
                <a:lnTo>
                  <a:pt x="1237170" y="492086"/>
                </a:lnTo>
                <a:lnTo>
                  <a:pt x="1247533" y="476859"/>
                </a:lnTo>
                <a:lnTo>
                  <a:pt x="1251000" y="459892"/>
                </a:lnTo>
                <a:close/>
              </a:path>
              <a:path w="1527809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60" y="0"/>
                </a:lnTo>
                <a:lnTo>
                  <a:pt x="99060" y="137972"/>
                </a:lnTo>
                <a:lnTo>
                  <a:pt x="69113" y="137972"/>
                </a:lnTo>
                <a:lnTo>
                  <a:pt x="43840" y="144551"/>
                </a:lnTo>
                <a:lnTo>
                  <a:pt x="24193" y="159524"/>
                </a:lnTo>
                <a:lnTo>
                  <a:pt x="11442" y="180975"/>
                </a:lnTo>
                <a:lnTo>
                  <a:pt x="6908" y="206959"/>
                </a:lnTo>
                <a:lnTo>
                  <a:pt x="10477" y="232930"/>
                </a:lnTo>
                <a:lnTo>
                  <a:pt x="23329" y="254381"/>
                </a:lnTo>
                <a:lnTo>
                  <a:pt x="43522" y="269367"/>
                </a:lnTo>
                <a:lnTo>
                  <a:pt x="69113" y="275945"/>
                </a:lnTo>
                <a:lnTo>
                  <a:pt x="99060" y="275945"/>
                </a:lnTo>
                <a:lnTo>
                  <a:pt x="99060" y="367931"/>
                </a:lnTo>
                <a:lnTo>
                  <a:pt x="69113" y="367931"/>
                </a:lnTo>
                <a:lnTo>
                  <a:pt x="41795" y="373202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13" y="505904"/>
                </a:lnTo>
                <a:lnTo>
                  <a:pt x="99060" y="505904"/>
                </a:lnTo>
                <a:lnTo>
                  <a:pt x="99060" y="597877"/>
                </a:lnTo>
                <a:lnTo>
                  <a:pt x="69113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67"/>
                </a:lnTo>
                <a:lnTo>
                  <a:pt x="69113" y="735850"/>
                </a:lnTo>
                <a:lnTo>
                  <a:pt x="99060" y="735850"/>
                </a:lnTo>
                <a:lnTo>
                  <a:pt x="99060" y="827836"/>
                </a:lnTo>
                <a:lnTo>
                  <a:pt x="69113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090"/>
                </a:lnTo>
                <a:lnTo>
                  <a:pt x="19875" y="945972"/>
                </a:lnTo>
                <a:lnTo>
                  <a:pt x="41795" y="960526"/>
                </a:lnTo>
                <a:lnTo>
                  <a:pt x="69113" y="965809"/>
                </a:lnTo>
                <a:lnTo>
                  <a:pt x="99060" y="965809"/>
                </a:lnTo>
                <a:lnTo>
                  <a:pt x="99060" y="1057795"/>
                </a:lnTo>
                <a:lnTo>
                  <a:pt x="69113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13" y="1195768"/>
                </a:lnTo>
                <a:lnTo>
                  <a:pt x="99060" y="1195768"/>
                </a:lnTo>
                <a:lnTo>
                  <a:pt x="99060" y="1287754"/>
                </a:lnTo>
                <a:lnTo>
                  <a:pt x="69113" y="1287754"/>
                </a:lnTo>
                <a:lnTo>
                  <a:pt x="41795" y="1293025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13" y="1425727"/>
                </a:lnTo>
                <a:lnTo>
                  <a:pt x="99060" y="1425727"/>
                </a:lnTo>
                <a:lnTo>
                  <a:pt x="99060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75308" y="397255"/>
            <a:ext cx="5377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(permissible)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97298" y="1340849"/>
            <a:ext cx="4512310" cy="301307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5"/>
              </a:spcBef>
              <a:tabLst>
                <a:tab pos="1027430" algn="l"/>
              </a:tabLst>
            </a:pP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accused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000" spc="-245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sexual 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assault.	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testified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000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45" dirty="0">
                <a:solidFill>
                  <a:srgbClr val="FFFFFF"/>
                </a:solidFill>
                <a:latin typeface="Arial"/>
                <a:cs typeface="Arial"/>
              </a:rPr>
              <a:t>B 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had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intercourse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without 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using 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condom,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states 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would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never 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agreed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because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always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requires 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protection.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Advisor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000" spc="-245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000" spc="-180" dirty="0">
                <a:solidFill>
                  <a:srgbClr val="FFFFFF"/>
                </a:solidFill>
                <a:latin typeface="Arial"/>
                <a:cs typeface="Arial"/>
              </a:rPr>
              <a:t>asks 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A: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“But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didn’t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have 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unprotected 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sex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000" spc="-245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week 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prior?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didn’t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tell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000" spc="-245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was 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‘okay’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000" spc="-245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didn’t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wear 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condom?”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1657096" y="1789556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10" h="1564004">
                <a:moveTo>
                  <a:pt x="744156" y="321932"/>
                </a:moveTo>
                <a:lnTo>
                  <a:pt x="740702" y="304977"/>
                </a:lnTo>
                <a:lnTo>
                  <a:pt x="730338" y="289750"/>
                </a:lnTo>
                <a:lnTo>
                  <a:pt x="715073" y="279400"/>
                </a:lnTo>
                <a:lnTo>
                  <a:pt x="698080" y="275945"/>
                </a:lnTo>
                <a:lnTo>
                  <a:pt x="681088" y="279400"/>
                </a:lnTo>
                <a:lnTo>
                  <a:pt x="665822" y="289750"/>
                </a:lnTo>
                <a:lnTo>
                  <a:pt x="559841" y="395528"/>
                </a:lnTo>
                <a:lnTo>
                  <a:pt x="453872" y="289750"/>
                </a:lnTo>
                <a:lnTo>
                  <a:pt x="438607" y="279400"/>
                </a:lnTo>
                <a:lnTo>
                  <a:pt x="421614" y="275945"/>
                </a:lnTo>
                <a:lnTo>
                  <a:pt x="404622" y="279400"/>
                </a:lnTo>
                <a:lnTo>
                  <a:pt x="389356" y="289750"/>
                </a:lnTo>
                <a:lnTo>
                  <a:pt x="378993" y="304977"/>
                </a:lnTo>
                <a:lnTo>
                  <a:pt x="375539" y="321932"/>
                </a:lnTo>
                <a:lnTo>
                  <a:pt x="378993" y="338899"/>
                </a:lnTo>
                <a:lnTo>
                  <a:pt x="389356" y="354126"/>
                </a:lnTo>
                <a:lnTo>
                  <a:pt x="495338" y="459917"/>
                </a:lnTo>
                <a:lnTo>
                  <a:pt x="389356" y="565696"/>
                </a:lnTo>
                <a:lnTo>
                  <a:pt x="378993" y="580923"/>
                </a:lnTo>
                <a:lnTo>
                  <a:pt x="375539" y="597890"/>
                </a:lnTo>
                <a:lnTo>
                  <a:pt x="378993" y="614845"/>
                </a:lnTo>
                <a:lnTo>
                  <a:pt x="413016" y="643013"/>
                </a:lnTo>
                <a:lnTo>
                  <a:pt x="421614" y="643877"/>
                </a:lnTo>
                <a:lnTo>
                  <a:pt x="430212" y="643013"/>
                </a:lnTo>
                <a:lnTo>
                  <a:pt x="438607" y="640422"/>
                </a:lnTo>
                <a:lnTo>
                  <a:pt x="446557" y="636117"/>
                </a:lnTo>
                <a:lnTo>
                  <a:pt x="453872" y="630085"/>
                </a:lnTo>
                <a:lnTo>
                  <a:pt x="559841" y="524294"/>
                </a:lnTo>
                <a:lnTo>
                  <a:pt x="665822" y="630085"/>
                </a:lnTo>
                <a:lnTo>
                  <a:pt x="681088" y="640422"/>
                </a:lnTo>
                <a:lnTo>
                  <a:pt x="698080" y="643877"/>
                </a:lnTo>
                <a:lnTo>
                  <a:pt x="715073" y="640422"/>
                </a:lnTo>
                <a:lnTo>
                  <a:pt x="730338" y="630085"/>
                </a:lnTo>
                <a:lnTo>
                  <a:pt x="740702" y="614845"/>
                </a:lnTo>
                <a:lnTo>
                  <a:pt x="744156" y="597890"/>
                </a:lnTo>
                <a:lnTo>
                  <a:pt x="740702" y="580923"/>
                </a:lnTo>
                <a:lnTo>
                  <a:pt x="730338" y="565696"/>
                </a:lnTo>
                <a:lnTo>
                  <a:pt x="624357" y="459917"/>
                </a:lnTo>
                <a:lnTo>
                  <a:pt x="730338" y="354126"/>
                </a:lnTo>
                <a:lnTo>
                  <a:pt x="740702" y="338899"/>
                </a:lnTo>
                <a:lnTo>
                  <a:pt x="744156" y="321932"/>
                </a:lnTo>
                <a:close/>
              </a:path>
              <a:path w="1527810" h="1564004">
                <a:moveTo>
                  <a:pt x="1251013" y="965809"/>
                </a:moveTo>
                <a:lnTo>
                  <a:pt x="1229880" y="927582"/>
                </a:lnTo>
                <a:lnTo>
                  <a:pt x="1204937" y="919822"/>
                </a:lnTo>
                <a:lnTo>
                  <a:pt x="1196327" y="920686"/>
                </a:lnTo>
                <a:lnTo>
                  <a:pt x="1187945" y="923277"/>
                </a:lnTo>
                <a:lnTo>
                  <a:pt x="1179982" y="927582"/>
                </a:lnTo>
                <a:lnTo>
                  <a:pt x="1172679" y="933615"/>
                </a:lnTo>
                <a:lnTo>
                  <a:pt x="1066698" y="1039406"/>
                </a:lnTo>
                <a:lnTo>
                  <a:pt x="960716" y="933615"/>
                </a:lnTo>
                <a:lnTo>
                  <a:pt x="945464" y="923277"/>
                </a:lnTo>
                <a:lnTo>
                  <a:pt x="928471" y="919822"/>
                </a:lnTo>
                <a:lnTo>
                  <a:pt x="911479" y="923277"/>
                </a:lnTo>
                <a:lnTo>
                  <a:pt x="896213" y="933615"/>
                </a:lnTo>
                <a:lnTo>
                  <a:pt x="885850" y="948855"/>
                </a:lnTo>
                <a:lnTo>
                  <a:pt x="882396" y="965809"/>
                </a:lnTo>
                <a:lnTo>
                  <a:pt x="885850" y="982776"/>
                </a:lnTo>
                <a:lnTo>
                  <a:pt x="896213" y="998004"/>
                </a:lnTo>
                <a:lnTo>
                  <a:pt x="1002195" y="1103782"/>
                </a:lnTo>
                <a:lnTo>
                  <a:pt x="896213" y="1209560"/>
                </a:lnTo>
                <a:lnTo>
                  <a:pt x="885850" y="1224800"/>
                </a:lnTo>
                <a:lnTo>
                  <a:pt x="882396" y="1241755"/>
                </a:lnTo>
                <a:lnTo>
                  <a:pt x="885850" y="1258722"/>
                </a:lnTo>
                <a:lnTo>
                  <a:pt x="896213" y="1273949"/>
                </a:lnTo>
                <a:lnTo>
                  <a:pt x="911479" y="1284300"/>
                </a:lnTo>
                <a:lnTo>
                  <a:pt x="928471" y="1287754"/>
                </a:lnTo>
                <a:lnTo>
                  <a:pt x="945464" y="1284300"/>
                </a:lnTo>
                <a:lnTo>
                  <a:pt x="960716" y="1273949"/>
                </a:lnTo>
                <a:lnTo>
                  <a:pt x="1066698" y="1168171"/>
                </a:lnTo>
                <a:lnTo>
                  <a:pt x="1172679" y="1273949"/>
                </a:lnTo>
                <a:lnTo>
                  <a:pt x="1187945" y="1284300"/>
                </a:lnTo>
                <a:lnTo>
                  <a:pt x="1204937" y="1287754"/>
                </a:lnTo>
                <a:lnTo>
                  <a:pt x="1221917" y="1284300"/>
                </a:lnTo>
                <a:lnTo>
                  <a:pt x="1237183" y="1273949"/>
                </a:lnTo>
                <a:lnTo>
                  <a:pt x="1247559" y="1258722"/>
                </a:lnTo>
                <a:lnTo>
                  <a:pt x="1251013" y="1241755"/>
                </a:lnTo>
                <a:lnTo>
                  <a:pt x="1247559" y="1224800"/>
                </a:lnTo>
                <a:lnTo>
                  <a:pt x="1237183" y="1209560"/>
                </a:lnTo>
                <a:lnTo>
                  <a:pt x="1131214" y="1103782"/>
                </a:lnTo>
                <a:lnTo>
                  <a:pt x="1237183" y="998004"/>
                </a:lnTo>
                <a:lnTo>
                  <a:pt x="1247559" y="982776"/>
                </a:lnTo>
                <a:lnTo>
                  <a:pt x="1251013" y="965809"/>
                </a:lnTo>
                <a:close/>
              </a:path>
              <a:path w="1527810" h="1564004">
                <a:moveTo>
                  <a:pt x="1251013" y="459905"/>
                </a:moveTo>
                <a:lnTo>
                  <a:pt x="1098956" y="289737"/>
                </a:lnTo>
                <a:lnTo>
                  <a:pt x="1066698" y="275945"/>
                </a:lnTo>
                <a:lnTo>
                  <a:pt x="1058100" y="276809"/>
                </a:lnTo>
                <a:lnTo>
                  <a:pt x="896213" y="427723"/>
                </a:lnTo>
                <a:lnTo>
                  <a:pt x="882396" y="459905"/>
                </a:lnTo>
                <a:lnTo>
                  <a:pt x="885850" y="476872"/>
                </a:lnTo>
                <a:lnTo>
                  <a:pt x="896213" y="492099"/>
                </a:lnTo>
                <a:lnTo>
                  <a:pt x="911479" y="502450"/>
                </a:lnTo>
                <a:lnTo>
                  <a:pt x="928471" y="505904"/>
                </a:lnTo>
                <a:lnTo>
                  <a:pt x="945464" y="502450"/>
                </a:lnTo>
                <a:lnTo>
                  <a:pt x="960716" y="492099"/>
                </a:lnTo>
                <a:lnTo>
                  <a:pt x="1020622" y="432320"/>
                </a:lnTo>
                <a:lnTo>
                  <a:pt x="1020622" y="689864"/>
                </a:lnTo>
                <a:lnTo>
                  <a:pt x="1016990" y="707720"/>
                </a:lnTo>
                <a:lnTo>
                  <a:pt x="1007084" y="722350"/>
                </a:lnTo>
                <a:lnTo>
                  <a:pt x="992441" y="732231"/>
                </a:lnTo>
                <a:lnTo>
                  <a:pt x="974547" y="735863"/>
                </a:lnTo>
                <a:lnTo>
                  <a:pt x="652005" y="735863"/>
                </a:lnTo>
                <a:lnTo>
                  <a:pt x="608431" y="742924"/>
                </a:lnTo>
                <a:lnTo>
                  <a:pt x="570496" y="762571"/>
                </a:lnTo>
                <a:lnTo>
                  <a:pt x="540537" y="792480"/>
                </a:lnTo>
                <a:lnTo>
                  <a:pt x="520852" y="830338"/>
                </a:lnTo>
                <a:lnTo>
                  <a:pt x="513765" y="873836"/>
                </a:lnTo>
                <a:lnTo>
                  <a:pt x="513765" y="926719"/>
                </a:lnTo>
                <a:lnTo>
                  <a:pt x="471703" y="943292"/>
                </a:lnTo>
                <a:lnTo>
                  <a:pt x="436029" y="968883"/>
                </a:lnTo>
                <a:lnTo>
                  <a:pt x="407797" y="1001737"/>
                </a:lnTo>
                <a:lnTo>
                  <a:pt x="387997" y="1040168"/>
                </a:lnTo>
                <a:lnTo>
                  <a:pt x="377672" y="1082421"/>
                </a:lnTo>
                <a:lnTo>
                  <a:pt x="377837" y="1126782"/>
                </a:lnTo>
                <a:lnTo>
                  <a:pt x="388924" y="1170647"/>
                </a:lnTo>
                <a:lnTo>
                  <a:pt x="409663" y="1209395"/>
                </a:lnTo>
                <a:lnTo>
                  <a:pt x="438607" y="1241755"/>
                </a:lnTo>
                <a:lnTo>
                  <a:pt x="474268" y="1266456"/>
                </a:lnTo>
                <a:lnTo>
                  <a:pt x="515162" y="1282217"/>
                </a:lnTo>
                <a:lnTo>
                  <a:pt x="559841" y="1287754"/>
                </a:lnTo>
                <a:lnTo>
                  <a:pt x="604532" y="1282217"/>
                </a:lnTo>
                <a:lnTo>
                  <a:pt x="645426" y="1266456"/>
                </a:lnTo>
                <a:lnTo>
                  <a:pt x="681088" y="1241755"/>
                </a:lnTo>
                <a:lnTo>
                  <a:pt x="710031" y="1209395"/>
                </a:lnTo>
                <a:lnTo>
                  <a:pt x="717321" y="1195768"/>
                </a:lnTo>
                <a:lnTo>
                  <a:pt x="730770" y="1170647"/>
                </a:lnTo>
                <a:lnTo>
                  <a:pt x="741857" y="1126782"/>
                </a:lnTo>
                <a:lnTo>
                  <a:pt x="742022" y="1081620"/>
                </a:lnTo>
                <a:lnTo>
                  <a:pt x="731697" y="1039139"/>
                </a:lnTo>
                <a:lnTo>
                  <a:pt x="717550" y="1011809"/>
                </a:lnTo>
                <a:lnTo>
                  <a:pt x="711898" y="1000887"/>
                </a:lnTo>
                <a:lnTo>
                  <a:pt x="683653" y="968362"/>
                </a:lnTo>
                <a:lnTo>
                  <a:pt x="652005" y="945984"/>
                </a:lnTo>
                <a:lnTo>
                  <a:pt x="652005" y="1103782"/>
                </a:lnTo>
                <a:lnTo>
                  <a:pt x="644728" y="1139507"/>
                </a:lnTo>
                <a:lnTo>
                  <a:pt x="624928" y="1168755"/>
                </a:lnTo>
                <a:lnTo>
                  <a:pt x="595630" y="1188516"/>
                </a:lnTo>
                <a:lnTo>
                  <a:pt x="559841" y="1195768"/>
                </a:lnTo>
                <a:lnTo>
                  <a:pt x="524065" y="1188516"/>
                </a:lnTo>
                <a:lnTo>
                  <a:pt x="494766" y="1168755"/>
                </a:lnTo>
                <a:lnTo>
                  <a:pt x="474967" y="1139507"/>
                </a:lnTo>
                <a:lnTo>
                  <a:pt x="467690" y="1103782"/>
                </a:lnTo>
                <a:lnTo>
                  <a:pt x="474967" y="1068070"/>
                </a:lnTo>
                <a:lnTo>
                  <a:pt x="494766" y="1038821"/>
                </a:lnTo>
                <a:lnTo>
                  <a:pt x="524065" y="1019060"/>
                </a:lnTo>
                <a:lnTo>
                  <a:pt x="559841" y="1011809"/>
                </a:lnTo>
                <a:lnTo>
                  <a:pt x="595630" y="1019060"/>
                </a:lnTo>
                <a:lnTo>
                  <a:pt x="624928" y="1038821"/>
                </a:lnTo>
                <a:lnTo>
                  <a:pt x="644728" y="1068070"/>
                </a:lnTo>
                <a:lnTo>
                  <a:pt x="652005" y="1103782"/>
                </a:lnTo>
                <a:lnTo>
                  <a:pt x="652005" y="945984"/>
                </a:lnTo>
                <a:lnTo>
                  <a:pt x="647992" y="943140"/>
                </a:lnTo>
                <a:lnTo>
                  <a:pt x="605929" y="926719"/>
                </a:lnTo>
                <a:lnTo>
                  <a:pt x="605929" y="873836"/>
                </a:lnTo>
                <a:lnTo>
                  <a:pt x="609561" y="855980"/>
                </a:lnTo>
                <a:lnTo>
                  <a:pt x="619455" y="841349"/>
                </a:lnTo>
                <a:lnTo>
                  <a:pt x="634111" y="831469"/>
                </a:lnTo>
                <a:lnTo>
                  <a:pt x="652005" y="827836"/>
                </a:lnTo>
                <a:lnTo>
                  <a:pt x="974547" y="827836"/>
                </a:lnTo>
                <a:lnTo>
                  <a:pt x="1018120" y="820775"/>
                </a:lnTo>
                <a:lnTo>
                  <a:pt x="1056043" y="801128"/>
                </a:lnTo>
                <a:lnTo>
                  <a:pt x="1086015" y="771220"/>
                </a:lnTo>
                <a:lnTo>
                  <a:pt x="1105700" y="733361"/>
                </a:lnTo>
                <a:lnTo>
                  <a:pt x="1112774" y="689864"/>
                </a:lnTo>
                <a:lnTo>
                  <a:pt x="1112774" y="432320"/>
                </a:lnTo>
                <a:lnTo>
                  <a:pt x="1172679" y="492099"/>
                </a:lnTo>
                <a:lnTo>
                  <a:pt x="1187945" y="502450"/>
                </a:lnTo>
                <a:lnTo>
                  <a:pt x="1204937" y="505904"/>
                </a:lnTo>
                <a:lnTo>
                  <a:pt x="1221917" y="502450"/>
                </a:lnTo>
                <a:lnTo>
                  <a:pt x="1237183" y="492099"/>
                </a:lnTo>
                <a:lnTo>
                  <a:pt x="1247559" y="476872"/>
                </a:lnTo>
                <a:lnTo>
                  <a:pt x="1251013" y="459905"/>
                </a:lnTo>
                <a:close/>
              </a:path>
              <a:path w="1527810" h="1564004">
                <a:moveTo>
                  <a:pt x="1527479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26" y="137972"/>
                </a:lnTo>
                <a:lnTo>
                  <a:pt x="43853" y="144551"/>
                </a:lnTo>
                <a:lnTo>
                  <a:pt x="24193" y="159524"/>
                </a:lnTo>
                <a:lnTo>
                  <a:pt x="11455" y="180975"/>
                </a:lnTo>
                <a:lnTo>
                  <a:pt x="6921" y="206959"/>
                </a:lnTo>
                <a:lnTo>
                  <a:pt x="10477" y="232930"/>
                </a:lnTo>
                <a:lnTo>
                  <a:pt x="23329" y="254393"/>
                </a:lnTo>
                <a:lnTo>
                  <a:pt x="43522" y="269367"/>
                </a:lnTo>
                <a:lnTo>
                  <a:pt x="69126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26" y="367931"/>
                </a:lnTo>
                <a:lnTo>
                  <a:pt x="41795" y="373214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26" y="505904"/>
                </a:lnTo>
                <a:lnTo>
                  <a:pt x="99072" y="505904"/>
                </a:lnTo>
                <a:lnTo>
                  <a:pt x="99072" y="597877"/>
                </a:lnTo>
                <a:lnTo>
                  <a:pt x="69126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80"/>
                </a:lnTo>
                <a:lnTo>
                  <a:pt x="69126" y="735863"/>
                </a:lnTo>
                <a:lnTo>
                  <a:pt x="99072" y="735863"/>
                </a:lnTo>
                <a:lnTo>
                  <a:pt x="99072" y="827836"/>
                </a:lnTo>
                <a:lnTo>
                  <a:pt x="69126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102"/>
                </a:lnTo>
                <a:lnTo>
                  <a:pt x="19875" y="945984"/>
                </a:lnTo>
                <a:lnTo>
                  <a:pt x="41795" y="960526"/>
                </a:lnTo>
                <a:lnTo>
                  <a:pt x="69126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26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26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26" y="1287754"/>
                </a:lnTo>
                <a:lnTo>
                  <a:pt x="41795" y="1293037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26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79" y="1563700"/>
                </a:lnTo>
                <a:lnTo>
                  <a:pt x="1527479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0200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Does </a:t>
            </a:r>
            <a:r>
              <a:rPr dirty="0"/>
              <a:t>any </a:t>
            </a:r>
            <a:r>
              <a:rPr spc="-5" dirty="0"/>
              <a:t>testimony </a:t>
            </a:r>
            <a:r>
              <a:rPr dirty="0"/>
              <a:t>get  </a:t>
            </a:r>
            <a:r>
              <a:rPr spc="-5" dirty="0"/>
              <a:t>excluded?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24075" y="1606550"/>
            <a:ext cx="4198620" cy="1708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42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340" dirty="0">
                <a:latin typeface="Arial"/>
                <a:cs typeface="Arial"/>
              </a:rPr>
              <a:t>Yes </a:t>
            </a:r>
            <a:r>
              <a:rPr sz="2400" spc="-140" dirty="0">
                <a:latin typeface="Arial"/>
                <a:cs typeface="Arial"/>
              </a:rPr>
              <a:t>– </a:t>
            </a:r>
            <a:r>
              <a:rPr sz="2400" spc="-120" dirty="0">
                <a:latin typeface="Arial"/>
                <a:cs typeface="Arial"/>
              </a:rPr>
              <a:t>Decision-maker(s) </a:t>
            </a:r>
            <a:r>
              <a:rPr sz="2400" spc="-80" dirty="0">
                <a:latin typeface="Arial"/>
                <a:cs typeface="Arial"/>
              </a:rPr>
              <a:t>must  </a:t>
            </a:r>
            <a:r>
              <a:rPr sz="2400" spc="-125" dirty="0">
                <a:latin typeface="Arial"/>
                <a:cs typeface="Arial"/>
              </a:rPr>
              <a:t>exclude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90" dirty="0">
                <a:latin typeface="Arial"/>
                <a:cs typeface="Arial"/>
              </a:rPr>
              <a:t>statements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145" dirty="0">
                <a:latin typeface="Arial"/>
                <a:cs typeface="Arial"/>
              </a:rPr>
              <a:t>any  </a:t>
            </a:r>
            <a:r>
              <a:rPr sz="2400" spc="-45" dirty="0">
                <a:latin typeface="Arial"/>
                <a:cs typeface="Arial"/>
              </a:rPr>
              <a:t>party </a:t>
            </a:r>
            <a:r>
              <a:rPr sz="2400" spc="-25" dirty="0">
                <a:latin typeface="Arial"/>
                <a:cs typeface="Arial"/>
              </a:rPr>
              <a:t>or </a:t>
            </a:r>
            <a:r>
              <a:rPr sz="2400" spc="-90" dirty="0">
                <a:latin typeface="Arial"/>
                <a:cs typeface="Arial"/>
              </a:rPr>
              <a:t>witness </a:t>
            </a:r>
            <a:r>
              <a:rPr sz="2400" spc="-55" dirty="0">
                <a:latin typeface="Arial"/>
                <a:cs typeface="Arial"/>
              </a:rPr>
              <a:t>who </a:t>
            </a:r>
            <a:r>
              <a:rPr sz="2400" spc="-120" dirty="0">
                <a:latin typeface="Arial"/>
                <a:cs typeface="Arial"/>
              </a:rPr>
              <a:t>refuses 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60" dirty="0">
                <a:latin typeface="Arial"/>
                <a:cs typeface="Arial"/>
              </a:rPr>
              <a:t>submit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44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cross-examination  </a:t>
            </a:r>
            <a:r>
              <a:rPr sz="2400" spc="-25" dirty="0">
                <a:latin typeface="Arial"/>
                <a:cs typeface="Arial"/>
              </a:rPr>
              <a:t>from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25" dirty="0">
                <a:latin typeface="Arial"/>
                <a:cs typeface="Arial"/>
              </a:rPr>
              <a:t>other </a:t>
            </a:r>
            <a:r>
              <a:rPr sz="2400" spc="-70" dirty="0">
                <a:latin typeface="Arial"/>
                <a:cs typeface="Arial"/>
              </a:rPr>
              <a:t>party’s</a:t>
            </a:r>
            <a:r>
              <a:rPr sz="2400" spc="-484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advisor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Group 9" descr="Image indicating volume is off">
            <a:extLst>
              <a:ext uri="{FF2B5EF4-FFF2-40B4-BE49-F238E27FC236}">
                <a16:creationId xmlns:a16="http://schemas.microsoft.com/office/drawing/2014/main" id="{5BBAD3BA-E807-864B-AA25-97EF54CC81BA}"/>
              </a:ext>
            </a:extLst>
          </p:cNvPr>
          <p:cNvGrpSpPr/>
          <p:nvPr/>
        </p:nvGrpSpPr>
        <p:grpSpPr>
          <a:xfrm>
            <a:off x="6280296" y="1675234"/>
            <a:ext cx="1841386" cy="1564005"/>
            <a:chOff x="6280296" y="1675234"/>
            <a:chExt cx="1841386" cy="1564005"/>
          </a:xfrm>
        </p:grpSpPr>
        <p:sp>
          <p:nvSpPr>
            <p:cNvPr id="6" name="object 6"/>
            <p:cNvSpPr/>
            <p:nvPr/>
          </p:nvSpPr>
          <p:spPr>
            <a:xfrm>
              <a:off x="6280296" y="1675234"/>
              <a:ext cx="1036955" cy="1564005"/>
            </a:xfrm>
            <a:custGeom>
              <a:avLst/>
              <a:gdLst/>
              <a:ahLst/>
              <a:cxnLst/>
              <a:rect l="l" t="t" r="r" b="b"/>
              <a:pathLst>
                <a:path w="1036954" h="1564005">
                  <a:moveTo>
                    <a:pt x="1036743" y="1563721"/>
                  </a:moveTo>
                  <a:lnTo>
                    <a:pt x="460798" y="1080814"/>
                  </a:lnTo>
                  <a:lnTo>
                    <a:pt x="0" y="1080814"/>
                  </a:lnTo>
                  <a:lnTo>
                    <a:pt x="0" y="482930"/>
                  </a:lnTo>
                  <a:lnTo>
                    <a:pt x="460798" y="482930"/>
                  </a:lnTo>
                  <a:lnTo>
                    <a:pt x="1036743" y="0"/>
                  </a:lnTo>
                  <a:lnTo>
                    <a:pt x="1036743" y="1563721"/>
                  </a:lnTo>
                  <a:close/>
                </a:path>
              </a:pathLst>
            </a:custGeom>
            <a:solidFill>
              <a:srgbClr val="777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8257" y="2137236"/>
              <a:ext cx="733425" cy="732155"/>
            </a:xfrm>
            <a:custGeom>
              <a:avLst/>
              <a:gdLst/>
              <a:ahLst/>
              <a:cxnLst/>
              <a:rect l="l" t="t" r="r" b="b"/>
              <a:pathLst>
                <a:path w="733425" h="732155">
                  <a:moveTo>
                    <a:pt x="620433" y="731719"/>
                  </a:moveTo>
                  <a:lnTo>
                    <a:pt x="366523" y="478307"/>
                  </a:lnTo>
                  <a:lnTo>
                    <a:pt x="112636" y="731719"/>
                  </a:lnTo>
                  <a:lnTo>
                    <a:pt x="0" y="619270"/>
                  </a:lnTo>
                  <a:lnTo>
                    <a:pt x="253863" y="365836"/>
                  </a:lnTo>
                  <a:lnTo>
                    <a:pt x="0" y="112448"/>
                  </a:lnTo>
                  <a:lnTo>
                    <a:pt x="112636" y="0"/>
                  </a:lnTo>
                  <a:lnTo>
                    <a:pt x="366523" y="253411"/>
                  </a:lnTo>
                  <a:lnTo>
                    <a:pt x="620433" y="0"/>
                  </a:lnTo>
                  <a:lnTo>
                    <a:pt x="733069" y="112448"/>
                  </a:lnTo>
                  <a:lnTo>
                    <a:pt x="479205" y="365836"/>
                  </a:lnTo>
                  <a:lnTo>
                    <a:pt x="733069" y="619270"/>
                  </a:lnTo>
                  <a:lnTo>
                    <a:pt x="620433" y="731719"/>
                  </a:lnTo>
                  <a:close/>
                </a:path>
              </a:pathLst>
            </a:custGeom>
            <a:solidFill>
              <a:srgbClr val="777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75308" y="397255"/>
            <a:ext cx="4714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(excluded)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97025" y="1362186"/>
            <a:ext cx="4579620" cy="307594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Complainant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gives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emotional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account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sexual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assault and 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answers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questions 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hearing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board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chair.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Complainant 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then 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answers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only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question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from 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respondent’s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advisor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before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breaking 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down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refusing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answer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any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more. 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break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taken,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complainant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tells 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hearing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board chair complainant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cannot  endure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cross-examination.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ts val="2310"/>
              </a:lnSpc>
            </a:pP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Complainant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leaves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hearing.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8" name="object 8" descr="Notebook with Xs and Ox of a game plan"/>
          <p:cNvSpPr/>
          <p:nvPr/>
        </p:nvSpPr>
        <p:spPr>
          <a:xfrm>
            <a:off x="6686296" y="1903869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09" h="1564004">
                <a:moveTo>
                  <a:pt x="744156" y="321932"/>
                </a:moveTo>
                <a:lnTo>
                  <a:pt x="740702" y="304965"/>
                </a:lnTo>
                <a:lnTo>
                  <a:pt x="730326" y="289737"/>
                </a:lnTo>
                <a:lnTo>
                  <a:pt x="715073" y="279387"/>
                </a:lnTo>
                <a:lnTo>
                  <a:pt x="698080" y="275932"/>
                </a:lnTo>
                <a:lnTo>
                  <a:pt x="681088" y="279387"/>
                </a:lnTo>
                <a:lnTo>
                  <a:pt x="665822" y="289737"/>
                </a:lnTo>
                <a:lnTo>
                  <a:pt x="559841" y="395516"/>
                </a:lnTo>
                <a:lnTo>
                  <a:pt x="453872" y="289737"/>
                </a:lnTo>
                <a:lnTo>
                  <a:pt x="438607" y="279387"/>
                </a:lnTo>
                <a:lnTo>
                  <a:pt x="421614" y="275932"/>
                </a:lnTo>
                <a:lnTo>
                  <a:pt x="404622" y="279387"/>
                </a:lnTo>
                <a:lnTo>
                  <a:pt x="389356" y="289737"/>
                </a:lnTo>
                <a:lnTo>
                  <a:pt x="378993" y="304965"/>
                </a:lnTo>
                <a:lnTo>
                  <a:pt x="375539" y="321932"/>
                </a:lnTo>
                <a:lnTo>
                  <a:pt x="378993" y="338886"/>
                </a:lnTo>
                <a:lnTo>
                  <a:pt x="389356" y="354126"/>
                </a:lnTo>
                <a:lnTo>
                  <a:pt x="495338" y="459905"/>
                </a:lnTo>
                <a:lnTo>
                  <a:pt x="389356" y="565683"/>
                </a:lnTo>
                <a:lnTo>
                  <a:pt x="378993" y="580910"/>
                </a:lnTo>
                <a:lnTo>
                  <a:pt x="375539" y="597877"/>
                </a:lnTo>
                <a:lnTo>
                  <a:pt x="378993" y="614832"/>
                </a:lnTo>
                <a:lnTo>
                  <a:pt x="413004" y="643001"/>
                </a:lnTo>
                <a:lnTo>
                  <a:pt x="421614" y="643864"/>
                </a:lnTo>
                <a:lnTo>
                  <a:pt x="430212" y="643001"/>
                </a:lnTo>
                <a:lnTo>
                  <a:pt x="438607" y="640410"/>
                </a:lnTo>
                <a:lnTo>
                  <a:pt x="446557" y="636104"/>
                </a:lnTo>
                <a:lnTo>
                  <a:pt x="453872" y="630072"/>
                </a:lnTo>
                <a:lnTo>
                  <a:pt x="559841" y="524294"/>
                </a:lnTo>
                <a:lnTo>
                  <a:pt x="665822" y="630072"/>
                </a:lnTo>
                <a:lnTo>
                  <a:pt x="681088" y="640410"/>
                </a:lnTo>
                <a:lnTo>
                  <a:pt x="698080" y="643864"/>
                </a:lnTo>
                <a:lnTo>
                  <a:pt x="715073" y="640410"/>
                </a:lnTo>
                <a:lnTo>
                  <a:pt x="730326" y="630072"/>
                </a:lnTo>
                <a:lnTo>
                  <a:pt x="740702" y="614832"/>
                </a:lnTo>
                <a:lnTo>
                  <a:pt x="744156" y="597877"/>
                </a:lnTo>
                <a:lnTo>
                  <a:pt x="740702" y="580910"/>
                </a:lnTo>
                <a:lnTo>
                  <a:pt x="730326" y="565683"/>
                </a:lnTo>
                <a:lnTo>
                  <a:pt x="624357" y="459905"/>
                </a:lnTo>
                <a:lnTo>
                  <a:pt x="730326" y="354126"/>
                </a:lnTo>
                <a:lnTo>
                  <a:pt x="740702" y="338886"/>
                </a:lnTo>
                <a:lnTo>
                  <a:pt x="744156" y="321932"/>
                </a:lnTo>
                <a:close/>
              </a:path>
              <a:path w="1527809" h="1564004">
                <a:moveTo>
                  <a:pt x="1251013" y="965796"/>
                </a:moveTo>
                <a:lnTo>
                  <a:pt x="1229880" y="927569"/>
                </a:lnTo>
                <a:lnTo>
                  <a:pt x="1204925" y="919810"/>
                </a:lnTo>
                <a:lnTo>
                  <a:pt x="1196327" y="920673"/>
                </a:lnTo>
                <a:lnTo>
                  <a:pt x="1187945" y="923264"/>
                </a:lnTo>
                <a:lnTo>
                  <a:pt x="1179982" y="927569"/>
                </a:lnTo>
                <a:lnTo>
                  <a:pt x="1172679" y="933615"/>
                </a:lnTo>
                <a:lnTo>
                  <a:pt x="1066698" y="1039393"/>
                </a:lnTo>
                <a:lnTo>
                  <a:pt x="960716" y="933615"/>
                </a:lnTo>
                <a:lnTo>
                  <a:pt x="945451" y="923264"/>
                </a:lnTo>
                <a:lnTo>
                  <a:pt x="928471" y="919810"/>
                </a:lnTo>
                <a:lnTo>
                  <a:pt x="911479" y="923264"/>
                </a:lnTo>
                <a:lnTo>
                  <a:pt x="896213" y="933615"/>
                </a:lnTo>
                <a:lnTo>
                  <a:pt x="885837" y="948842"/>
                </a:lnTo>
                <a:lnTo>
                  <a:pt x="882383" y="965796"/>
                </a:lnTo>
                <a:lnTo>
                  <a:pt x="885837" y="982764"/>
                </a:lnTo>
                <a:lnTo>
                  <a:pt x="896213" y="997991"/>
                </a:lnTo>
                <a:lnTo>
                  <a:pt x="1002195" y="1103782"/>
                </a:lnTo>
                <a:lnTo>
                  <a:pt x="896213" y="1209560"/>
                </a:lnTo>
                <a:lnTo>
                  <a:pt x="885837" y="1224788"/>
                </a:lnTo>
                <a:lnTo>
                  <a:pt x="882383" y="1241755"/>
                </a:lnTo>
                <a:lnTo>
                  <a:pt x="885837" y="1258709"/>
                </a:lnTo>
                <a:lnTo>
                  <a:pt x="896213" y="1273949"/>
                </a:lnTo>
                <a:lnTo>
                  <a:pt x="911479" y="1284287"/>
                </a:lnTo>
                <a:lnTo>
                  <a:pt x="928471" y="1287741"/>
                </a:lnTo>
                <a:lnTo>
                  <a:pt x="945451" y="1284287"/>
                </a:lnTo>
                <a:lnTo>
                  <a:pt x="960716" y="1273949"/>
                </a:lnTo>
                <a:lnTo>
                  <a:pt x="1066698" y="1168158"/>
                </a:lnTo>
                <a:lnTo>
                  <a:pt x="1172679" y="1273949"/>
                </a:lnTo>
                <a:lnTo>
                  <a:pt x="1187945" y="1284287"/>
                </a:lnTo>
                <a:lnTo>
                  <a:pt x="1204925" y="1287741"/>
                </a:lnTo>
                <a:lnTo>
                  <a:pt x="1221917" y="1284287"/>
                </a:lnTo>
                <a:lnTo>
                  <a:pt x="1237183" y="1273949"/>
                </a:lnTo>
                <a:lnTo>
                  <a:pt x="1247546" y="1258709"/>
                </a:lnTo>
                <a:lnTo>
                  <a:pt x="1251013" y="1241755"/>
                </a:lnTo>
                <a:lnTo>
                  <a:pt x="1247546" y="1224788"/>
                </a:lnTo>
                <a:lnTo>
                  <a:pt x="1237183" y="1209560"/>
                </a:lnTo>
                <a:lnTo>
                  <a:pt x="1131201" y="1103782"/>
                </a:lnTo>
                <a:lnTo>
                  <a:pt x="1237183" y="997991"/>
                </a:lnTo>
                <a:lnTo>
                  <a:pt x="1247546" y="982764"/>
                </a:lnTo>
                <a:lnTo>
                  <a:pt x="1251013" y="965796"/>
                </a:lnTo>
                <a:close/>
              </a:path>
              <a:path w="1527809" h="1564004">
                <a:moveTo>
                  <a:pt x="1251013" y="459892"/>
                </a:moveTo>
                <a:lnTo>
                  <a:pt x="1247559" y="442937"/>
                </a:lnTo>
                <a:lnTo>
                  <a:pt x="1240320" y="432308"/>
                </a:lnTo>
                <a:lnTo>
                  <a:pt x="1237183" y="427697"/>
                </a:lnTo>
                <a:lnTo>
                  <a:pt x="1098956" y="289725"/>
                </a:lnTo>
                <a:lnTo>
                  <a:pt x="1066698" y="275932"/>
                </a:lnTo>
                <a:lnTo>
                  <a:pt x="1058100" y="276796"/>
                </a:lnTo>
                <a:lnTo>
                  <a:pt x="896213" y="427697"/>
                </a:lnTo>
                <a:lnTo>
                  <a:pt x="882383" y="459892"/>
                </a:lnTo>
                <a:lnTo>
                  <a:pt x="885850" y="476859"/>
                </a:lnTo>
                <a:lnTo>
                  <a:pt x="896213" y="492086"/>
                </a:lnTo>
                <a:lnTo>
                  <a:pt x="911479" y="502437"/>
                </a:lnTo>
                <a:lnTo>
                  <a:pt x="928471" y="505891"/>
                </a:lnTo>
                <a:lnTo>
                  <a:pt x="945451" y="502437"/>
                </a:lnTo>
                <a:lnTo>
                  <a:pt x="960716" y="492086"/>
                </a:lnTo>
                <a:lnTo>
                  <a:pt x="1020622" y="432308"/>
                </a:lnTo>
                <a:lnTo>
                  <a:pt x="1020622" y="689851"/>
                </a:lnTo>
                <a:lnTo>
                  <a:pt x="1016990" y="707707"/>
                </a:lnTo>
                <a:lnTo>
                  <a:pt x="1007084" y="722337"/>
                </a:lnTo>
                <a:lnTo>
                  <a:pt x="992428" y="732218"/>
                </a:lnTo>
                <a:lnTo>
                  <a:pt x="974547" y="735850"/>
                </a:lnTo>
                <a:lnTo>
                  <a:pt x="652005" y="735850"/>
                </a:lnTo>
                <a:lnTo>
                  <a:pt x="608431" y="742911"/>
                </a:lnTo>
                <a:lnTo>
                  <a:pt x="570496" y="762558"/>
                </a:lnTo>
                <a:lnTo>
                  <a:pt x="540524" y="792467"/>
                </a:lnTo>
                <a:lnTo>
                  <a:pt x="520852" y="830326"/>
                </a:lnTo>
                <a:lnTo>
                  <a:pt x="513765" y="873823"/>
                </a:lnTo>
                <a:lnTo>
                  <a:pt x="513765" y="926706"/>
                </a:lnTo>
                <a:lnTo>
                  <a:pt x="471703" y="943279"/>
                </a:lnTo>
                <a:lnTo>
                  <a:pt x="436029" y="968870"/>
                </a:lnTo>
                <a:lnTo>
                  <a:pt x="407797" y="1001725"/>
                </a:lnTo>
                <a:lnTo>
                  <a:pt x="387997" y="1040155"/>
                </a:lnTo>
                <a:lnTo>
                  <a:pt x="377672" y="1082408"/>
                </a:lnTo>
                <a:lnTo>
                  <a:pt x="377837" y="1126769"/>
                </a:lnTo>
                <a:lnTo>
                  <a:pt x="388924" y="1170635"/>
                </a:lnTo>
                <a:lnTo>
                  <a:pt x="409663" y="1209382"/>
                </a:lnTo>
                <a:lnTo>
                  <a:pt x="438607" y="1241742"/>
                </a:lnTo>
                <a:lnTo>
                  <a:pt x="474256" y="1266444"/>
                </a:lnTo>
                <a:lnTo>
                  <a:pt x="515162" y="1282204"/>
                </a:lnTo>
                <a:lnTo>
                  <a:pt x="559841" y="1287741"/>
                </a:lnTo>
                <a:lnTo>
                  <a:pt x="604532" y="1282204"/>
                </a:lnTo>
                <a:lnTo>
                  <a:pt x="645426" y="1266444"/>
                </a:lnTo>
                <a:lnTo>
                  <a:pt x="681088" y="1241742"/>
                </a:lnTo>
                <a:lnTo>
                  <a:pt x="710018" y="1209382"/>
                </a:lnTo>
                <a:lnTo>
                  <a:pt x="730770" y="1170635"/>
                </a:lnTo>
                <a:lnTo>
                  <a:pt x="741857" y="1126769"/>
                </a:lnTo>
                <a:lnTo>
                  <a:pt x="742022" y="1081608"/>
                </a:lnTo>
                <a:lnTo>
                  <a:pt x="731697" y="1039126"/>
                </a:lnTo>
                <a:lnTo>
                  <a:pt x="717550" y="1011796"/>
                </a:lnTo>
                <a:lnTo>
                  <a:pt x="711898" y="1000874"/>
                </a:lnTo>
                <a:lnTo>
                  <a:pt x="683653" y="968349"/>
                </a:lnTo>
                <a:lnTo>
                  <a:pt x="652005" y="945972"/>
                </a:lnTo>
                <a:lnTo>
                  <a:pt x="652005" y="1103769"/>
                </a:lnTo>
                <a:lnTo>
                  <a:pt x="644728" y="1139494"/>
                </a:lnTo>
                <a:lnTo>
                  <a:pt x="624928" y="1168730"/>
                </a:lnTo>
                <a:lnTo>
                  <a:pt x="595630" y="1188504"/>
                </a:lnTo>
                <a:lnTo>
                  <a:pt x="559841" y="1195755"/>
                </a:lnTo>
                <a:lnTo>
                  <a:pt x="524065" y="1188504"/>
                </a:lnTo>
                <a:lnTo>
                  <a:pt x="494766" y="1168730"/>
                </a:lnTo>
                <a:lnTo>
                  <a:pt x="474967" y="1139494"/>
                </a:lnTo>
                <a:lnTo>
                  <a:pt x="467690" y="1103769"/>
                </a:lnTo>
                <a:lnTo>
                  <a:pt x="474967" y="1068057"/>
                </a:lnTo>
                <a:lnTo>
                  <a:pt x="494766" y="1038809"/>
                </a:lnTo>
                <a:lnTo>
                  <a:pt x="524065" y="1019048"/>
                </a:lnTo>
                <a:lnTo>
                  <a:pt x="559841" y="1011796"/>
                </a:lnTo>
                <a:lnTo>
                  <a:pt x="595630" y="1019048"/>
                </a:lnTo>
                <a:lnTo>
                  <a:pt x="624928" y="1038809"/>
                </a:lnTo>
                <a:lnTo>
                  <a:pt x="644728" y="1068057"/>
                </a:lnTo>
                <a:lnTo>
                  <a:pt x="652005" y="1103769"/>
                </a:lnTo>
                <a:lnTo>
                  <a:pt x="652005" y="945972"/>
                </a:lnTo>
                <a:lnTo>
                  <a:pt x="647992" y="943127"/>
                </a:lnTo>
                <a:lnTo>
                  <a:pt x="605929" y="926706"/>
                </a:lnTo>
                <a:lnTo>
                  <a:pt x="605929" y="873823"/>
                </a:lnTo>
                <a:lnTo>
                  <a:pt x="609561" y="855954"/>
                </a:lnTo>
                <a:lnTo>
                  <a:pt x="619455" y="841336"/>
                </a:lnTo>
                <a:lnTo>
                  <a:pt x="634111" y="831456"/>
                </a:lnTo>
                <a:lnTo>
                  <a:pt x="652005" y="827824"/>
                </a:lnTo>
                <a:lnTo>
                  <a:pt x="974547" y="827824"/>
                </a:lnTo>
                <a:lnTo>
                  <a:pt x="1018120" y="820762"/>
                </a:lnTo>
                <a:lnTo>
                  <a:pt x="1056043" y="801116"/>
                </a:lnTo>
                <a:lnTo>
                  <a:pt x="1086015" y="771207"/>
                </a:lnTo>
                <a:lnTo>
                  <a:pt x="1105700" y="733348"/>
                </a:lnTo>
                <a:lnTo>
                  <a:pt x="1112774" y="689851"/>
                </a:lnTo>
                <a:lnTo>
                  <a:pt x="1112774" y="432308"/>
                </a:lnTo>
                <a:lnTo>
                  <a:pt x="1172679" y="492086"/>
                </a:lnTo>
                <a:lnTo>
                  <a:pt x="1187945" y="502437"/>
                </a:lnTo>
                <a:lnTo>
                  <a:pt x="1204925" y="505891"/>
                </a:lnTo>
                <a:lnTo>
                  <a:pt x="1221917" y="502437"/>
                </a:lnTo>
                <a:lnTo>
                  <a:pt x="1237183" y="492086"/>
                </a:lnTo>
                <a:lnTo>
                  <a:pt x="1247559" y="476859"/>
                </a:lnTo>
                <a:lnTo>
                  <a:pt x="1251013" y="459892"/>
                </a:lnTo>
                <a:close/>
              </a:path>
              <a:path w="1527809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26" y="137972"/>
                </a:lnTo>
                <a:lnTo>
                  <a:pt x="43853" y="144551"/>
                </a:lnTo>
                <a:lnTo>
                  <a:pt x="24193" y="159524"/>
                </a:lnTo>
                <a:lnTo>
                  <a:pt x="11455" y="180975"/>
                </a:lnTo>
                <a:lnTo>
                  <a:pt x="6921" y="206959"/>
                </a:lnTo>
                <a:lnTo>
                  <a:pt x="10477" y="232930"/>
                </a:lnTo>
                <a:lnTo>
                  <a:pt x="23329" y="254381"/>
                </a:lnTo>
                <a:lnTo>
                  <a:pt x="43522" y="269367"/>
                </a:lnTo>
                <a:lnTo>
                  <a:pt x="69126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26" y="367931"/>
                </a:lnTo>
                <a:lnTo>
                  <a:pt x="41795" y="373202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26" y="505904"/>
                </a:lnTo>
                <a:lnTo>
                  <a:pt x="99072" y="505904"/>
                </a:lnTo>
                <a:lnTo>
                  <a:pt x="99072" y="597877"/>
                </a:lnTo>
                <a:lnTo>
                  <a:pt x="69126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67"/>
                </a:lnTo>
                <a:lnTo>
                  <a:pt x="69126" y="735850"/>
                </a:lnTo>
                <a:lnTo>
                  <a:pt x="99072" y="735850"/>
                </a:lnTo>
                <a:lnTo>
                  <a:pt x="99072" y="827836"/>
                </a:lnTo>
                <a:lnTo>
                  <a:pt x="69126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090"/>
                </a:lnTo>
                <a:lnTo>
                  <a:pt x="19875" y="945972"/>
                </a:lnTo>
                <a:lnTo>
                  <a:pt x="41795" y="960526"/>
                </a:lnTo>
                <a:lnTo>
                  <a:pt x="69126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26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26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26" y="1287754"/>
                </a:lnTo>
                <a:lnTo>
                  <a:pt x="41795" y="1293025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26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75308" y="397255"/>
            <a:ext cx="734009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(excluded)</a:t>
            </a:r>
            <a:r>
              <a:rPr lang="en-US" spc="-5" dirty="0">
                <a:solidFill>
                  <a:srgbClr val="FFFFFF"/>
                </a:solidFill>
              </a:rPr>
              <a:t> (slide 169)</a:t>
            </a:r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49698" y="1356089"/>
            <a:ext cx="4469130" cy="30251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1926589" algn="l"/>
                <a:tab pos="2369820" algn="l"/>
                <a:tab pos="2901950" algn="l"/>
              </a:tabLst>
            </a:pP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Witness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gives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statement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investigator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witness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observed 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complainant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right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before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alleged 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assault.	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Witness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told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investigator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complainant 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was 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too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drunk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stand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up.	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Witness</a:t>
            </a:r>
            <a:r>
              <a:rPr sz="24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fails 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attend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hearing.	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Investigator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prepared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relay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witness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told 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investigator.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 descr="Notebook with Xs and Ox of a game plan"/>
          <p:cNvSpPr/>
          <p:nvPr/>
        </p:nvSpPr>
        <p:spPr>
          <a:xfrm>
            <a:off x="1657096" y="1980056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10" h="1564004">
                <a:moveTo>
                  <a:pt x="744156" y="321932"/>
                </a:moveTo>
                <a:lnTo>
                  <a:pt x="740702" y="304977"/>
                </a:lnTo>
                <a:lnTo>
                  <a:pt x="730338" y="289737"/>
                </a:lnTo>
                <a:lnTo>
                  <a:pt x="715073" y="279400"/>
                </a:lnTo>
                <a:lnTo>
                  <a:pt x="698080" y="275945"/>
                </a:lnTo>
                <a:lnTo>
                  <a:pt x="681088" y="279400"/>
                </a:lnTo>
                <a:lnTo>
                  <a:pt x="665822" y="289737"/>
                </a:lnTo>
                <a:lnTo>
                  <a:pt x="559841" y="395528"/>
                </a:lnTo>
                <a:lnTo>
                  <a:pt x="453872" y="289737"/>
                </a:lnTo>
                <a:lnTo>
                  <a:pt x="438607" y="279400"/>
                </a:lnTo>
                <a:lnTo>
                  <a:pt x="421614" y="275945"/>
                </a:lnTo>
                <a:lnTo>
                  <a:pt x="404622" y="279400"/>
                </a:lnTo>
                <a:lnTo>
                  <a:pt x="389356" y="289737"/>
                </a:lnTo>
                <a:lnTo>
                  <a:pt x="378993" y="304977"/>
                </a:lnTo>
                <a:lnTo>
                  <a:pt x="375539" y="321932"/>
                </a:lnTo>
                <a:lnTo>
                  <a:pt x="378993" y="338899"/>
                </a:lnTo>
                <a:lnTo>
                  <a:pt x="389356" y="354126"/>
                </a:lnTo>
                <a:lnTo>
                  <a:pt x="495338" y="459905"/>
                </a:lnTo>
                <a:lnTo>
                  <a:pt x="389356" y="565696"/>
                </a:lnTo>
                <a:lnTo>
                  <a:pt x="378993" y="580923"/>
                </a:lnTo>
                <a:lnTo>
                  <a:pt x="375539" y="597877"/>
                </a:lnTo>
                <a:lnTo>
                  <a:pt x="378993" y="614845"/>
                </a:lnTo>
                <a:lnTo>
                  <a:pt x="413016" y="643013"/>
                </a:lnTo>
                <a:lnTo>
                  <a:pt x="421614" y="643877"/>
                </a:lnTo>
                <a:lnTo>
                  <a:pt x="430212" y="643013"/>
                </a:lnTo>
                <a:lnTo>
                  <a:pt x="438607" y="640422"/>
                </a:lnTo>
                <a:lnTo>
                  <a:pt x="446557" y="636117"/>
                </a:lnTo>
                <a:lnTo>
                  <a:pt x="453872" y="630072"/>
                </a:lnTo>
                <a:lnTo>
                  <a:pt x="559841" y="524294"/>
                </a:lnTo>
                <a:lnTo>
                  <a:pt x="665822" y="630072"/>
                </a:lnTo>
                <a:lnTo>
                  <a:pt x="681088" y="640422"/>
                </a:lnTo>
                <a:lnTo>
                  <a:pt x="698080" y="643877"/>
                </a:lnTo>
                <a:lnTo>
                  <a:pt x="715073" y="640422"/>
                </a:lnTo>
                <a:lnTo>
                  <a:pt x="730338" y="630072"/>
                </a:lnTo>
                <a:lnTo>
                  <a:pt x="740702" y="614845"/>
                </a:lnTo>
                <a:lnTo>
                  <a:pt x="744156" y="597877"/>
                </a:lnTo>
                <a:lnTo>
                  <a:pt x="740702" y="580923"/>
                </a:lnTo>
                <a:lnTo>
                  <a:pt x="730338" y="565696"/>
                </a:lnTo>
                <a:lnTo>
                  <a:pt x="624357" y="459905"/>
                </a:lnTo>
                <a:lnTo>
                  <a:pt x="730338" y="354126"/>
                </a:lnTo>
                <a:lnTo>
                  <a:pt x="740702" y="338899"/>
                </a:lnTo>
                <a:lnTo>
                  <a:pt x="744156" y="321932"/>
                </a:lnTo>
                <a:close/>
              </a:path>
              <a:path w="1527810" h="1564004">
                <a:moveTo>
                  <a:pt x="1251013" y="965809"/>
                </a:moveTo>
                <a:lnTo>
                  <a:pt x="1229880" y="927582"/>
                </a:lnTo>
                <a:lnTo>
                  <a:pt x="1204937" y="919822"/>
                </a:lnTo>
                <a:lnTo>
                  <a:pt x="1196327" y="920686"/>
                </a:lnTo>
                <a:lnTo>
                  <a:pt x="1187945" y="923277"/>
                </a:lnTo>
                <a:lnTo>
                  <a:pt x="1179982" y="927582"/>
                </a:lnTo>
                <a:lnTo>
                  <a:pt x="1172679" y="933615"/>
                </a:lnTo>
                <a:lnTo>
                  <a:pt x="1066698" y="1039393"/>
                </a:lnTo>
                <a:lnTo>
                  <a:pt x="960716" y="933615"/>
                </a:lnTo>
                <a:lnTo>
                  <a:pt x="945464" y="923277"/>
                </a:lnTo>
                <a:lnTo>
                  <a:pt x="928471" y="919822"/>
                </a:lnTo>
                <a:lnTo>
                  <a:pt x="911479" y="923277"/>
                </a:lnTo>
                <a:lnTo>
                  <a:pt x="896213" y="933615"/>
                </a:lnTo>
                <a:lnTo>
                  <a:pt x="885850" y="948855"/>
                </a:lnTo>
                <a:lnTo>
                  <a:pt x="882396" y="965809"/>
                </a:lnTo>
                <a:lnTo>
                  <a:pt x="885850" y="982776"/>
                </a:lnTo>
                <a:lnTo>
                  <a:pt x="896213" y="998004"/>
                </a:lnTo>
                <a:lnTo>
                  <a:pt x="1002195" y="1103782"/>
                </a:lnTo>
                <a:lnTo>
                  <a:pt x="896213" y="1209560"/>
                </a:lnTo>
                <a:lnTo>
                  <a:pt x="885850" y="1224800"/>
                </a:lnTo>
                <a:lnTo>
                  <a:pt x="882396" y="1241755"/>
                </a:lnTo>
                <a:lnTo>
                  <a:pt x="885850" y="1258722"/>
                </a:lnTo>
                <a:lnTo>
                  <a:pt x="896213" y="1273949"/>
                </a:lnTo>
                <a:lnTo>
                  <a:pt x="911479" y="1284300"/>
                </a:lnTo>
                <a:lnTo>
                  <a:pt x="928471" y="1287754"/>
                </a:lnTo>
                <a:lnTo>
                  <a:pt x="945464" y="1284300"/>
                </a:lnTo>
                <a:lnTo>
                  <a:pt x="960716" y="1273949"/>
                </a:lnTo>
                <a:lnTo>
                  <a:pt x="1066698" y="1168171"/>
                </a:lnTo>
                <a:lnTo>
                  <a:pt x="1172679" y="1273949"/>
                </a:lnTo>
                <a:lnTo>
                  <a:pt x="1187945" y="1284300"/>
                </a:lnTo>
                <a:lnTo>
                  <a:pt x="1204937" y="1287754"/>
                </a:lnTo>
                <a:lnTo>
                  <a:pt x="1221917" y="1284300"/>
                </a:lnTo>
                <a:lnTo>
                  <a:pt x="1237183" y="1273949"/>
                </a:lnTo>
                <a:lnTo>
                  <a:pt x="1247559" y="1258722"/>
                </a:lnTo>
                <a:lnTo>
                  <a:pt x="1251013" y="1241755"/>
                </a:lnTo>
                <a:lnTo>
                  <a:pt x="1247559" y="1224800"/>
                </a:lnTo>
                <a:lnTo>
                  <a:pt x="1237183" y="1209560"/>
                </a:lnTo>
                <a:lnTo>
                  <a:pt x="1131214" y="1103782"/>
                </a:lnTo>
                <a:lnTo>
                  <a:pt x="1237183" y="998004"/>
                </a:lnTo>
                <a:lnTo>
                  <a:pt x="1247559" y="982776"/>
                </a:lnTo>
                <a:lnTo>
                  <a:pt x="1251013" y="965809"/>
                </a:lnTo>
                <a:close/>
              </a:path>
              <a:path w="1527810" h="1564004">
                <a:moveTo>
                  <a:pt x="1251013" y="459905"/>
                </a:moveTo>
                <a:lnTo>
                  <a:pt x="1247559" y="442950"/>
                </a:lnTo>
                <a:lnTo>
                  <a:pt x="1240320" y="432320"/>
                </a:lnTo>
                <a:lnTo>
                  <a:pt x="1237183" y="427710"/>
                </a:lnTo>
                <a:lnTo>
                  <a:pt x="1098956" y="289737"/>
                </a:lnTo>
                <a:lnTo>
                  <a:pt x="1066698" y="275945"/>
                </a:lnTo>
                <a:lnTo>
                  <a:pt x="1058100" y="276809"/>
                </a:lnTo>
                <a:lnTo>
                  <a:pt x="896213" y="427710"/>
                </a:lnTo>
                <a:lnTo>
                  <a:pt x="882396" y="459905"/>
                </a:lnTo>
                <a:lnTo>
                  <a:pt x="885850" y="476872"/>
                </a:lnTo>
                <a:lnTo>
                  <a:pt x="896213" y="492099"/>
                </a:lnTo>
                <a:lnTo>
                  <a:pt x="911479" y="502450"/>
                </a:lnTo>
                <a:lnTo>
                  <a:pt x="928471" y="505904"/>
                </a:lnTo>
                <a:lnTo>
                  <a:pt x="945464" y="502450"/>
                </a:lnTo>
                <a:lnTo>
                  <a:pt x="960716" y="492099"/>
                </a:lnTo>
                <a:lnTo>
                  <a:pt x="1020622" y="432320"/>
                </a:lnTo>
                <a:lnTo>
                  <a:pt x="1020622" y="689864"/>
                </a:lnTo>
                <a:lnTo>
                  <a:pt x="1016990" y="707720"/>
                </a:lnTo>
                <a:lnTo>
                  <a:pt x="1007084" y="722350"/>
                </a:lnTo>
                <a:lnTo>
                  <a:pt x="992441" y="732231"/>
                </a:lnTo>
                <a:lnTo>
                  <a:pt x="974547" y="735863"/>
                </a:lnTo>
                <a:lnTo>
                  <a:pt x="652005" y="735863"/>
                </a:lnTo>
                <a:lnTo>
                  <a:pt x="608431" y="742924"/>
                </a:lnTo>
                <a:lnTo>
                  <a:pt x="570496" y="762571"/>
                </a:lnTo>
                <a:lnTo>
                  <a:pt x="540537" y="792480"/>
                </a:lnTo>
                <a:lnTo>
                  <a:pt x="520852" y="830338"/>
                </a:lnTo>
                <a:lnTo>
                  <a:pt x="513765" y="873836"/>
                </a:lnTo>
                <a:lnTo>
                  <a:pt x="513765" y="926719"/>
                </a:lnTo>
                <a:lnTo>
                  <a:pt x="471703" y="943292"/>
                </a:lnTo>
                <a:lnTo>
                  <a:pt x="436029" y="968883"/>
                </a:lnTo>
                <a:lnTo>
                  <a:pt x="407797" y="1001737"/>
                </a:lnTo>
                <a:lnTo>
                  <a:pt x="387997" y="1040168"/>
                </a:lnTo>
                <a:lnTo>
                  <a:pt x="377672" y="1082421"/>
                </a:lnTo>
                <a:lnTo>
                  <a:pt x="377837" y="1126782"/>
                </a:lnTo>
                <a:lnTo>
                  <a:pt x="388924" y="1170647"/>
                </a:lnTo>
                <a:lnTo>
                  <a:pt x="409663" y="1209395"/>
                </a:lnTo>
                <a:lnTo>
                  <a:pt x="438607" y="1241755"/>
                </a:lnTo>
                <a:lnTo>
                  <a:pt x="474268" y="1266456"/>
                </a:lnTo>
                <a:lnTo>
                  <a:pt x="515162" y="1282217"/>
                </a:lnTo>
                <a:lnTo>
                  <a:pt x="559841" y="1287754"/>
                </a:lnTo>
                <a:lnTo>
                  <a:pt x="604532" y="1282217"/>
                </a:lnTo>
                <a:lnTo>
                  <a:pt x="645426" y="1266456"/>
                </a:lnTo>
                <a:lnTo>
                  <a:pt x="681088" y="1241755"/>
                </a:lnTo>
                <a:lnTo>
                  <a:pt x="710031" y="1209395"/>
                </a:lnTo>
                <a:lnTo>
                  <a:pt x="717321" y="1195768"/>
                </a:lnTo>
                <a:lnTo>
                  <a:pt x="730770" y="1170647"/>
                </a:lnTo>
                <a:lnTo>
                  <a:pt x="741857" y="1126782"/>
                </a:lnTo>
                <a:lnTo>
                  <a:pt x="742022" y="1081620"/>
                </a:lnTo>
                <a:lnTo>
                  <a:pt x="731697" y="1039139"/>
                </a:lnTo>
                <a:lnTo>
                  <a:pt x="717550" y="1011809"/>
                </a:lnTo>
                <a:lnTo>
                  <a:pt x="711898" y="1000887"/>
                </a:lnTo>
                <a:lnTo>
                  <a:pt x="683653" y="968362"/>
                </a:lnTo>
                <a:lnTo>
                  <a:pt x="652005" y="945984"/>
                </a:lnTo>
                <a:lnTo>
                  <a:pt x="652005" y="1103782"/>
                </a:lnTo>
                <a:lnTo>
                  <a:pt x="644728" y="1139507"/>
                </a:lnTo>
                <a:lnTo>
                  <a:pt x="624928" y="1168742"/>
                </a:lnTo>
                <a:lnTo>
                  <a:pt x="595630" y="1188516"/>
                </a:lnTo>
                <a:lnTo>
                  <a:pt x="559841" y="1195768"/>
                </a:lnTo>
                <a:lnTo>
                  <a:pt x="524065" y="1188516"/>
                </a:lnTo>
                <a:lnTo>
                  <a:pt x="494766" y="1168742"/>
                </a:lnTo>
                <a:lnTo>
                  <a:pt x="474967" y="1139507"/>
                </a:lnTo>
                <a:lnTo>
                  <a:pt x="467690" y="1103782"/>
                </a:lnTo>
                <a:lnTo>
                  <a:pt x="474967" y="1068070"/>
                </a:lnTo>
                <a:lnTo>
                  <a:pt x="494766" y="1038821"/>
                </a:lnTo>
                <a:lnTo>
                  <a:pt x="524065" y="1019060"/>
                </a:lnTo>
                <a:lnTo>
                  <a:pt x="559841" y="1011809"/>
                </a:lnTo>
                <a:lnTo>
                  <a:pt x="595630" y="1019060"/>
                </a:lnTo>
                <a:lnTo>
                  <a:pt x="624928" y="1038821"/>
                </a:lnTo>
                <a:lnTo>
                  <a:pt x="644728" y="1068070"/>
                </a:lnTo>
                <a:lnTo>
                  <a:pt x="652005" y="1103782"/>
                </a:lnTo>
                <a:lnTo>
                  <a:pt x="652005" y="945984"/>
                </a:lnTo>
                <a:lnTo>
                  <a:pt x="647992" y="943140"/>
                </a:lnTo>
                <a:lnTo>
                  <a:pt x="605929" y="926719"/>
                </a:lnTo>
                <a:lnTo>
                  <a:pt x="605929" y="873836"/>
                </a:lnTo>
                <a:lnTo>
                  <a:pt x="609561" y="855967"/>
                </a:lnTo>
                <a:lnTo>
                  <a:pt x="619455" y="841349"/>
                </a:lnTo>
                <a:lnTo>
                  <a:pt x="634111" y="831469"/>
                </a:lnTo>
                <a:lnTo>
                  <a:pt x="652005" y="827836"/>
                </a:lnTo>
                <a:lnTo>
                  <a:pt x="974547" y="827836"/>
                </a:lnTo>
                <a:lnTo>
                  <a:pt x="1018120" y="820775"/>
                </a:lnTo>
                <a:lnTo>
                  <a:pt x="1056043" y="801128"/>
                </a:lnTo>
                <a:lnTo>
                  <a:pt x="1086015" y="771220"/>
                </a:lnTo>
                <a:lnTo>
                  <a:pt x="1105700" y="733361"/>
                </a:lnTo>
                <a:lnTo>
                  <a:pt x="1112774" y="689864"/>
                </a:lnTo>
                <a:lnTo>
                  <a:pt x="1112774" y="432320"/>
                </a:lnTo>
                <a:lnTo>
                  <a:pt x="1172679" y="492099"/>
                </a:lnTo>
                <a:lnTo>
                  <a:pt x="1187945" y="502450"/>
                </a:lnTo>
                <a:lnTo>
                  <a:pt x="1204937" y="505904"/>
                </a:lnTo>
                <a:lnTo>
                  <a:pt x="1221917" y="502450"/>
                </a:lnTo>
                <a:lnTo>
                  <a:pt x="1237183" y="492099"/>
                </a:lnTo>
                <a:lnTo>
                  <a:pt x="1247559" y="476872"/>
                </a:lnTo>
                <a:lnTo>
                  <a:pt x="1251013" y="459905"/>
                </a:lnTo>
                <a:close/>
              </a:path>
              <a:path w="1527810" h="1564004">
                <a:moveTo>
                  <a:pt x="1527479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14"/>
                </a:lnTo>
                <a:lnTo>
                  <a:pt x="237299" y="1425714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26" y="137972"/>
                </a:lnTo>
                <a:lnTo>
                  <a:pt x="43853" y="144538"/>
                </a:lnTo>
                <a:lnTo>
                  <a:pt x="24193" y="159524"/>
                </a:lnTo>
                <a:lnTo>
                  <a:pt x="11455" y="180975"/>
                </a:lnTo>
                <a:lnTo>
                  <a:pt x="6921" y="206959"/>
                </a:lnTo>
                <a:lnTo>
                  <a:pt x="10477" y="232930"/>
                </a:lnTo>
                <a:lnTo>
                  <a:pt x="23329" y="254381"/>
                </a:lnTo>
                <a:lnTo>
                  <a:pt x="43522" y="269367"/>
                </a:lnTo>
                <a:lnTo>
                  <a:pt x="69126" y="275945"/>
                </a:lnTo>
                <a:lnTo>
                  <a:pt x="99072" y="275945"/>
                </a:lnTo>
                <a:lnTo>
                  <a:pt x="99072" y="367919"/>
                </a:lnTo>
                <a:lnTo>
                  <a:pt x="69126" y="367919"/>
                </a:lnTo>
                <a:lnTo>
                  <a:pt x="41795" y="373202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05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26" y="505891"/>
                </a:lnTo>
                <a:lnTo>
                  <a:pt x="99072" y="505891"/>
                </a:lnTo>
                <a:lnTo>
                  <a:pt x="99072" y="597877"/>
                </a:lnTo>
                <a:lnTo>
                  <a:pt x="69126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31"/>
                </a:lnTo>
                <a:lnTo>
                  <a:pt x="19875" y="716013"/>
                </a:lnTo>
                <a:lnTo>
                  <a:pt x="41795" y="730567"/>
                </a:lnTo>
                <a:lnTo>
                  <a:pt x="69126" y="735850"/>
                </a:lnTo>
                <a:lnTo>
                  <a:pt x="99072" y="735850"/>
                </a:lnTo>
                <a:lnTo>
                  <a:pt x="99072" y="827836"/>
                </a:lnTo>
                <a:lnTo>
                  <a:pt x="69126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090"/>
                </a:lnTo>
                <a:lnTo>
                  <a:pt x="19875" y="945972"/>
                </a:lnTo>
                <a:lnTo>
                  <a:pt x="41795" y="960526"/>
                </a:lnTo>
                <a:lnTo>
                  <a:pt x="69126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26" y="1057795"/>
                </a:lnTo>
                <a:lnTo>
                  <a:pt x="41795" y="1063066"/>
                </a:lnTo>
                <a:lnTo>
                  <a:pt x="19875" y="1077620"/>
                </a:lnTo>
                <a:lnTo>
                  <a:pt x="5295" y="1099502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26" y="1195768"/>
                </a:lnTo>
                <a:lnTo>
                  <a:pt x="99072" y="1195768"/>
                </a:lnTo>
                <a:lnTo>
                  <a:pt x="99072" y="1287741"/>
                </a:lnTo>
                <a:lnTo>
                  <a:pt x="69126" y="1287741"/>
                </a:lnTo>
                <a:lnTo>
                  <a:pt x="41795" y="1293025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28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26" y="1425714"/>
                </a:lnTo>
                <a:lnTo>
                  <a:pt x="99072" y="1425714"/>
                </a:lnTo>
                <a:lnTo>
                  <a:pt x="99072" y="1563687"/>
                </a:lnTo>
                <a:lnTo>
                  <a:pt x="1527479" y="1563687"/>
                </a:lnTo>
                <a:lnTo>
                  <a:pt x="1527479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Notebook with Xs and Ox of a game plan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3601" y="397255"/>
            <a:ext cx="5812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 </a:t>
            </a:r>
            <a:r>
              <a:rPr dirty="0">
                <a:solidFill>
                  <a:srgbClr val="FFFFFF"/>
                </a:solidFill>
              </a:rPr>
              <a:t>of quid </a:t>
            </a:r>
            <a:r>
              <a:rPr spc="-5" dirty="0">
                <a:solidFill>
                  <a:srgbClr val="FFFFFF"/>
                </a:solidFill>
              </a:rPr>
              <a:t>pro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quo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97025" y="1356089"/>
            <a:ext cx="4563745" cy="30251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Manager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tells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subordinate</a:t>
            </a:r>
            <a:r>
              <a:rPr sz="240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employee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subordinate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employee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not 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get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raise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year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unless 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subordinate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employee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performs 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sexual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favors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manager.</a:t>
            </a:r>
            <a:endParaRPr sz="2400">
              <a:latin typeface="Arial"/>
              <a:cs typeface="Arial"/>
            </a:endParaRPr>
          </a:p>
          <a:p>
            <a:pPr marL="12700" marR="127635">
              <a:lnSpc>
                <a:spcPts val="2590"/>
              </a:lnSpc>
              <a:spcBef>
                <a:spcPts val="10"/>
              </a:spcBef>
            </a:pP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Subordinate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employee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relationship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another</a:t>
            </a:r>
            <a:r>
              <a:rPr sz="2400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individual 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interest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performing 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sexual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favors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manager.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 descr="Notebook with Xs and Ox of a game plan"/>
          <p:cNvSpPr/>
          <p:nvPr/>
        </p:nvSpPr>
        <p:spPr>
          <a:xfrm>
            <a:off x="6457708" y="1903869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09" h="1564004">
                <a:moveTo>
                  <a:pt x="744143" y="321932"/>
                </a:moveTo>
                <a:lnTo>
                  <a:pt x="740689" y="304965"/>
                </a:lnTo>
                <a:lnTo>
                  <a:pt x="730326" y="289737"/>
                </a:lnTo>
                <a:lnTo>
                  <a:pt x="715060" y="279387"/>
                </a:lnTo>
                <a:lnTo>
                  <a:pt x="698068" y="275932"/>
                </a:lnTo>
                <a:lnTo>
                  <a:pt x="681075" y="279387"/>
                </a:lnTo>
                <a:lnTo>
                  <a:pt x="665810" y="289737"/>
                </a:lnTo>
                <a:lnTo>
                  <a:pt x="559828" y="395516"/>
                </a:lnTo>
                <a:lnTo>
                  <a:pt x="453859" y="289737"/>
                </a:lnTo>
                <a:lnTo>
                  <a:pt x="438594" y="279387"/>
                </a:lnTo>
                <a:lnTo>
                  <a:pt x="421601" y="275932"/>
                </a:lnTo>
                <a:lnTo>
                  <a:pt x="404609" y="279387"/>
                </a:lnTo>
                <a:lnTo>
                  <a:pt x="389343" y="289737"/>
                </a:lnTo>
                <a:lnTo>
                  <a:pt x="378980" y="304965"/>
                </a:lnTo>
                <a:lnTo>
                  <a:pt x="375526" y="321932"/>
                </a:lnTo>
                <a:lnTo>
                  <a:pt x="378980" y="338886"/>
                </a:lnTo>
                <a:lnTo>
                  <a:pt x="389343" y="354126"/>
                </a:lnTo>
                <a:lnTo>
                  <a:pt x="495325" y="459905"/>
                </a:lnTo>
                <a:lnTo>
                  <a:pt x="389343" y="565683"/>
                </a:lnTo>
                <a:lnTo>
                  <a:pt x="378980" y="580910"/>
                </a:lnTo>
                <a:lnTo>
                  <a:pt x="375526" y="597877"/>
                </a:lnTo>
                <a:lnTo>
                  <a:pt x="378980" y="614832"/>
                </a:lnTo>
                <a:lnTo>
                  <a:pt x="413004" y="643001"/>
                </a:lnTo>
                <a:lnTo>
                  <a:pt x="421601" y="643864"/>
                </a:lnTo>
                <a:lnTo>
                  <a:pt x="430199" y="643001"/>
                </a:lnTo>
                <a:lnTo>
                  <a:pt x="438594" y="640410"/>
                </a:lnTo>
                <a:lnTo>
                  <a:pt x="446544" y="636104"/>
                </a:lnTo>
                <a:lnTo>
                  <a:pt x="453859" y="630072"/>
                </a:lnTo>
                <a:lnTo>
                  <a:pt x="559828" y="524294"/>
                </a:lnTo>
                <a:lnTo>
                  <a:pt x="665810" y="630072"/>
                </a:lnTo>
                <a:lnTo>
                  <a:pt x="681075" y="640410"/>
                </a:lnTo>
                <a:lnTo>
                  <a:pt x="698068" y="643864"/>
                </a:lnTo>
                <a:lnTo>
                  <a:pt x="715060" y="640410"/>
                </a:lnTo>
                <a:lnTo>
                  <a:pt x="730326" y="630072"/>
                </a:lnTo>
                <a:lnTo>
                  <a:pt x="740689" y="614832"/>
                </a:lnTo>
                <a:lnTo>
                  <a:pt x="744143" y="597877"/>
                </a:lnTo>
                <a:lnTo>
                  <a:pt x="740689" y="580910"/>
                </a:lnTo>
                <a:lnTo>
                  <a:pt x="730326" y="565683"/>
                </a:lnTo>
                <a:lnTo>
                  <a:pt x="624344" y="459905"/>
                </a:lnTo>
                <a:lnTo>
                  <a:pt x="730326" y="354126"/>
                </a:lnTo>
                <a:lnTo>
                  <a:pt x="740689" y="338886"/>
                </a:lnTo>
                <a:lnTo>
                  <a:pt x="744143" y="321932"/>
                </a:lnTo>
                <a:close/>
              </a:path>
              <a:path w="1527809" h="1564004">
                <a:moveTo>
                  <a:pt x="1251000" y="965796"/>
                </a:moveTo>
                <a:lnTo>
                  <a:pt x="1229868" y="927569"/>
                </a:lnTo>
                <a:lnTo>
                  <a:pt x="1204925" y="919810"/>
                </a:lnTo>
                <a:lnTo>
                  <a:pt x="1196314" y="920673"/>
                </a:lnTo>
                <a:lnTo>
                  <a:pt x="1187932" y="923264"/>
                </a:lnTo>
                <a:lnTo>
                  <a:pt x="1179969" y="927569"/>
                </a:lnTo>
                <a:lnTo>
                  <a:pt x="1172667" y="933615"/>
                </a:lnTo>
                <a:lnTo>
                  <a:pt x="1066685" y="1039393"/>
                </a:lnTo>
                <a:lnTo>
                  <a:pt x="960704" y="933615"/>
                </a:lnTo>
                <a:lnTo>
                  <a:pt x="945451" y="923264"/>
                </a:lnTo>
                <a:lnTo>
                  <a:pt x="928458" y="919810"/>
                </a:lnTo>
                <a:lnTo>
                  <a:pt x="911466" y="923264"/>
                </a:lnTo>
                <a:lnTo>
                  <a:pt x="896200" y="933615"/>
                </a:lnTo>
                <a:lnTo>
                  <a:pt x="885837" y="948842"/>
                </a:lnTo>
                <a:lnTo>
                  <a:pt x="882383" y="965796"/>
                </a:lnTo>
                <a:lnTo>
                  <a:pt x="885837" y="982764"/>
                </a:lnTo>
                <a:lnTo>
                  <a:pt x="896200" y="997991"/>
                </a:lnTo>
                <a:lnTo>
                  <a:pt x="1002182" y="1103782"/>
                </a:lnTo>
                <a:lnTo>
                  <a:pt x="896200" y="1209560"/>
                </a:lnTo>
                <a:lnTo>
                  <a:pt x="885837" y="1224788"/>
                </a:lnTo>
                <a:lnTo>
                  <a:pt x="882383" y="1241755"/>
                </a:lnTo>
                <a:lnTo>
                  <a:pt x="885837" y="1258709"/>
                </a:lnTo>
                <a:lnTo>
                  <a:pt x="896200" y="1273949"/>
                </a:lnTo>
                <a:lnTo>
                  <a:pt x="911466" y="1284287"/>
                </a:lnTo>
                <a:lnTo>
                  <a:pt x="928458" y="1287741"/>
                </a:lnTo>
                <a:lnTo>
                  <a:pt x="945451" y="1284287"/>
                </a:lnTo>
                <a:lnTo>
                  <a:pt x="960704" y="1273949"/>
                </a:lnTo>
                <a:lnTo>
                  <a:pt x="1066685" y="1168158"/>
                </a:lnTo>
                <a:lnTo>
                  <a:pt x="1172667" y="1273949"/>
                </a:lnTo>
                <a:lnTo>
                  <a:pt x="1187932" y="1284287"/>
                </a:lnTo>
                <a:lnTo>
                  <a:pt x="1204925" y="1287741"/>
                </a:lnTo>
                <a:lnTo>
                  <a:pt x="1221905" y="1284287"/>
                </a:lnTo>
                <a:lnTo>
                  <a:pt x="1237170" y="1273949"/>
                </a:lnTo>
                <a:lnTo>
                  <a:pt x="1247546" y="1258709"/>
                </a:lnTo>
                <a:lnTo>
                  <a:pt x="1251000" y="1241755"/>
                </a:lnTo>
                <a:lnTo>
                  <a:pt x="1247546" y="1224788"/>
                </a:lnTo>
                <a:lnTo>
                  <a:pt x="1237170" y="1209560"/>
                </a:lnTo>
                <a:lnTo>
                  <a:pt x="1131201" y="1103782"/>
                </a:lnTo>
                <a:lnTo>
                  <a:pt x="1237170" y="997991"/>
                </a:lnTo>
                <a:lnTo>
                  <a:pt x="1247546" y="982764"/>
                </a:lnTo>
                <a:lnTo>
                  <a:pt x="1251000" y="965796"/>
                </a:lnTo>
                <a:close/>
              </a:path>
              <a:path w="1527809" h="1564004">
                <a:moveTo>
                  <a:pt x="1251000" y="459892"/>
                </a:moveTo>
                <a:lnTo>
                  <a:pt x="1247546" y="442937"/>
                </a:lnTo>
                <a:lnTo>
                  <a:pt x="1240307" y="432308"/>
                </a:lnTo>
                <a:lnTo>
                  <a:pt x="1237170" y="427697"/>
                </a:lnTo>
                <a:lnTo>
                  <a:pt x="1098943" y="289725"/>
                </a:lnTo>
                <a:lnTo>
                  <a:pt x="1066685" y="275932"/>
                </a:lnTo>
                <a:lnTo>
                  <a:pt x="1058087" y="276796"/>
                </a:lnTo>
                <a:lnTo>
                  <a:pt x="896200" y="427697"/>
                </a:lnTo>
                <a:lnTo>
                  <a:pt x="882383" y="459892"/>
                </a:lnTo>
                <a:lnTo>
                  <a:pt x="885837" y="476859"/>
                </a:lnTo>
                <a:lnTo>
                  <a:pt x="896200" y="492086"/>
                </a:lnTo>
                <a:lnTo>
                  <a:pt x="911466" y="502437"/>
                </a:lnTo>
                <a:lnTo>
                  <a:pt x="928458" y="505891"/>
                </a:lnTo>
                <a:lnTo>
                  <a:pt x="945451" y="502437"/>
                </a:lnTo>
                <a:lnTo>
                  <a:pt x="960704" y="492086"/>
                </a:lnTo>
                <a:lnTo>
                  <a:pt x="1020610" y="432308"/>
                </a:lnTo>
                <a:lnTo>
                  <a:pt x="1020610" y="689851"/>
                </a:lnTo>
                <a:lnTo>
                  <a:pt x="1016977" y="707707"/>
                </a:lnTo>
                <a:lnTo>
                  <a:pt x="1007071" y="722337"/>
                </a:lnTo>
                <a:lnTo>
                  <a:pt x="992428" y="732218"/>
                </a:lnTo>
                <a:lnTo>
                  <a:pt x="974534" y="735850"/>
                </a:lnTo>
                <a:lnTo>
                  <a:pt x="651992" y="735850"/>
                </a:lnTo>
                <a:lnTo>
                  <a:pt x="608418" y="742911"/>
                </a:lnTo>
                <a:lnTo>
                  <a:pt x="570484" y="762558"/>
                </a:lnTo>
                <a:lnTo>
                  <a:pt x="540524" y="792467"/>
                </a:lnTo>
                <a:lnTo>
                  <a:pt x="520839" y="830326"/>
                </a:lnTo>
                <a:lnTo>
                  <a:pt x="513753" y="873823"/>
                </a:lnTo>
                <a:lnTo>
                  <a:pt x="513753" y="926706"/>
                </a:lnTo>
                <a:lnTo>
                  <a:pt x="471690" y="943279"/>
                </a:lnTo>
                <a:lnTo>
                  <a:pt x="436029" y="968870"/>
                </a:lnTo>
                <a:lnTo>
                  <a:pt x="407784" y="1001725"/>
                </a:lnTo>
                <a:lnTo>
                  <a:pt x="387985" y="1040155"/>
                </a:lnTo>
                <a:lnTo>
                  <a:pt x="377659" y="1082408"/>
                </a:lnTo>
                <a:lnTo>
                  <a:pt x="377825" y="1126769"/>
                </a:lnTo>
                <a:lnTo>
                  <a:pt x="388912" y="1170635"/>
                </a:lnTo>
                <a:lnTo>
                  <a:pt x="409651" y="1209382"/>
                </a:lnTo>
                <a:lnTo>
                  <a:pt x="438594" y="1241742"/>
                </a:lnTo>
                <a:lnTo>
                  <a:pt x="474256" y="1266444"/>
                </a:lnTo>
                <a:lnTo>
                  <a:pt x="515150" y="1282204"/>
                </a:lnTo>
                <a:lnTo>
                  <a:pt x="559828" y="1287741"/>
                </a:lnTo>
                <a:lnTo>
                  <a:pt x="604520" y="1282204"/>
                </a:lnTo>
                <a:lnTo>
                  <a:pt x="645414" y="1266444"/>
                </a:lnTo>
                <a:lnTo>
                  <a:pt x="681075" y="1241742"/>
                </a:lnTo>
                <a:lnTo>
                  <a:pt x="710018" y="1209382"/>
                </a:lnTo>
                <a:lnTo>
                  <a:pt x="717308" y="1195755"/>
                </a:lnTo>
                <a:lnTo>
                  <a:pt x="730758" y="1170635"/>
                </a:lnTo>
                <a:lnTo>
                  <a:pt x="741845" y="1126769"/>
                </a:lnTo>
                <a:lnTo>
                  <a:pt x="742010" y="1081608"/>
                </a:lnTo>
                <a:lnTo>
                  <a:pt x="731685" y="1039126"/>
                </a:lnTo>
                <a:lnTo>
                  <a:pt x="717537" y="1011796"/>
                </a:lnTo>
                <a:lnTo>
                  <a:pt x="711885" y="1000874"/>
                </a:lnTo>
                <a:lnTo>
                  <a:pt x="683641" y="968349"/>
                </a:lnTo>
                <a:lnTo>
                  <a:pt x="651992" y="945972"/>
                </a:lnTo>
                <a:lnTo>
                  <a:pt x="651992" y="1103769"/>
                </a:lnTo>
                <a:lnTo>
                  <a:pt x="644715" y="1139494"/>
                </a:lnTo>
                <a:lnTo>
                  <a:pt x="624916" y="1168730"/>
                </a:lnTo>
                <a:lnTo>
                  <a:pt x="595617" y="1188504"/>
                </a:lnTo>
                <a:lnTo>
                  <a:pt x="559828" y="1195755"/>
                </a:lnTo>
                <a:lnTo>
                  <a:pt x="524052" y="1188504"/>
                </a:lnTo>
                <a:lnTo>
                  <a:pt x="494753" y="1168730"/>
                </a:lnTo>
                <a:lnTo>
                  <a:pt x="474954" y="1139494"/>
                </a:lnTo>
                <a:lnTo>
                  <a:pt x="467677" y="1103769"/>
                </a:lnTo>
                <a:lnTo>
                  <a:pt x="474954" y="1068057"/>
                </a:lnTo>
                <a:lnTo>
                  <a:pt x="494753" y="1038809"/>
                </a:lnTo>
                <a:lnTo>
                  <a:pt x="524052" y="1019048"/>
                </a:lnTo>
                <a:lnTo>
                  <a:pt x="559828" y="1011796"/>
                </a:lnTo>
                <a:lnTo>
                  <a:pt x="595617" y="1019048"/>
                </a:lnTo>
                <a:lnTo>
                  <a:pt x="624916" y="1038809"/>
                </a:lnTo>
                <a:lnTo>
                  <a:pt x="644715" y="1068057"/>
                </a:lnTo>
                <a:lnTo>
                  <a:pt x="651992" y="1103769"/>
                </a:lnTo>
                <a:lnTo>
                  <a:pt x="651992" y="945972"/>
                </a:lnTo>
                <a:lnTo>
                  <a:pt x="647979" y="943127"/>
                </a:lnTo>
                <a:lnTo>
                  <a:pt x="605917" y="926706"/>
                </a:lnTo>
                <a:lnTo>
                  <a:pt x="605917" y="873823"/>
                </a:lnTo>
                <a:lnTo>
                  <a:pt x="609549" y="855954"/>
                </a:lnTo>
                <a:lnTo>
                  <a:pt x="619442" y="841336"/>
                </a:lnTo>
                <a:lnTo>
                  <a:pt x="634098" y="831456"/>
                </a:lnTo>
                <a:lnTo>
                  <a:pt x="651992" y="827824"/>
                </a:lnTo>
                <a:lnTo>
                  <a:pt x="974534" y="827824"/>
                </a:lnTo>
                <a:lnTo>
                  <a:pt x="1018108" y="820762"/>
                </a:lnTo>
                <a:lnTo>
                  <a:pt x="1056030" y="801116"/>
                </a:lnTo>
                <a:lnTo>
                  <a:pt x="1086002" y="771207"/>
                </a:lnTo>
                <a:lnTo>
                  <a:pt x="1105687" y="733348"/>
                </a:lnTo>
                <a:lnTo>
                  <a:pt x="1112761" y="689851"/>
                </a:lnTo>
                <a:lnTo>
                  <a:pt x="1112761" y="432308"/>
                </a:lnTo>
                <a:lnTo>
                  <a:pt x="1172667" y="492086"/>
                </a:lnTo>
                <a:lnTo>
                  <a:pt x="1187932" y="502437"/>
                </a:lnTo>
                <a:lnTo>
                  <a:pt x="1204925" y="505891"/>
                </a:lnTo>
                <a:lnTo>
                  <a:pt x="1221905" y="502437"/>
                </a:lnTo>
                <a:lnTo>
                  <a:pt x="1237170" y="492086"/>
                </a:lnTo>
                <a:lnTo>
                  <a:pt x="1247546" y="476859"/>
                </a:lnTo>
                <a:lnTo>
                  <a:pt x="1251000" y="459892"/>
                </a:lnTo>
                <a:close/>
              </a:path>
              <a:path w="1527809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13" y="137972"/>
                </a:lnTo>
                <a:lnTo>
                  <a:pt x="43840" y="144551"/>
                </a:lnTo>
                <a:lnTo>
                  <a:pt x="24193" y="159524"/>
                </a:lnTo>
                <a:lnTo>
                  <a:pt x="11442" y="180975"/>
                </a:lnTo>
                <a:lnTo>
                  <a:pt x="6908" y="206959"/>
                </a:lnTo>
                <a:lnTo>
                  <a:pt x="10477" y="232930"/>
                </a:lnTo>
                <a:lnTo>
                  <a:pt x="23329" y="254381"/>
                </a:lnTo>
                <a:lnTo>
                  <a:pt x="43522" y="269367"/>
                </a:lnTo>
                <a:lnTo>
                  <a:pt x="69113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13" y="367931"/>
                </a:lnTo>
                <a:lnTo>
                  <a:pt x="41795" y="373202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13" y="505904"/>
                </a:lnTo>
                <a:lnTo>
                  <a:pt x="99072" y="505904"/>
                </a:lnTo>
                <a:lnTo>
                  <a:pt x="99072" y="597877"/>
                </a:lnTo>
                <a:lnTo>
                  <a:pt x="69113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67"/>
                </a:lnTo>
                <a:lnTo>
                  <a:pt x="69113" y="735850"/>
                </a:lnTo>
                <a:lnTo>
                  <a:pt x="99072" y="735850"/>
                </a:lnTo>
                <a:lnTo>
                  <a:pt x="99072" y="827836"/>
                </a:lnTo>
                <a:lnTo>
                  <a:pt x="69113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090"/>
                </a:lnTo>
                <a:lnTo>
                  <a:pt x="19875" y="945972"/>
                </a:lnTo>
                <a:lnTo>
                  <a:pt x="41795" y="960526"/>
                </a:lnTo>
                <a:lnTo>
                  <a:pt x="69113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13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13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13" y="1287754"/>
                </a:lnTo>
                <a:lnTo>
                  <a:pt x="41795" y="1293025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13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75308" y="397255"/>
            <a:ext cx="5675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(not-excluded)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97025" y="1392666"/>
            <a:ext cx="4173220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02155" algn="l"/>
              </a:tabLst>
            </a:pP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Witness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answers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questions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from 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hearing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officer.	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consulting  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complainant,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advisor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for 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complainant </a:t>
            </a:r>
            <a:r>
              <a:rPr sz="2400" spc="-225" dirty="0">
                <a:solidFill>
                  <a:srgbClr val="FFFFFF"/>
                </a:solidFill>
                <a:latin typeface="Arial"/>
                <a:cs typeface="Arial"/>
              </a:rPr>
              <a:t>says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advisor 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questions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witnesses.</a:t>
            </a:r>
            <a:endParaRPr sz="2400" dirty="0">
              <a:latin typeface="Arial"/>
              <a:cs typeface="Arial"/>
            </a:endParaRPr>
          </a:p>
          <a:p>
            <a:pPr marL="12700" marR="662940">
              <a:lnSpc>
                <a:spcPct val="100000"/>
              </a:lnSpc>
            </a:pP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Advisor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respondent</a:t>
            </a:r>
            <a:r>
              <a:rPr sz="24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then 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proceeds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cross-examine 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witness.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6381496" y="1903869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09" h="1564004">
                <a:moveTo>
                  <a:pt x="744156" y="321932"/>
                </a:moveTo>
                <a:lnTo>
                  <a:pt x="740702" y="304965"/>
                </a:lnTo>
                <a:lnTo>
                  <a:pt x="730326" y="289737"/>
                </a:lnTo>
                <a:lnTo>
                  <a:pt x="715073" y="279387"/>
                </a:lnTo>
                <a:lnTo>
                  <a:pt x="698080" y="275932"/>
                </a:lnTo>
                <a:lnTo>
                  <a:pt x="681088" y="279387"/>
                </a:lnTo>
                <a:lnTo>
                  <a:pt x="665822" y="289737"/>
                </a:lnTo>
                <a:lnTo>
                  <a:pt x="559841" y="395516"/>
                </a:lnTo>
                <a:lnTo>
                  <a:pt x="453859" y="289737"/>
                </a:lnTo>
                <a:lnTo>
                  <a:pt x="438607" y="279387"/>
                </a:lnTo>
                <a:lnTo>
                  <a:pt x="421614" y="275932"/>
                </a:lnTo>
                <a:lnTo>
                  <a:pt x="404622" y="279387"/>
                </a:lnTo>
                <a:lnTo>
                  <a:pt x="389356" y="289737"/>
                </a:lnTo>
                <a:lnTo>
                  <a:pt x="378993" y="304965"/>
                </a:lnTo>
                <a:lnTo>
                  <a:pt x="375539" y="321932"/>
                </a:lnTo>
                <a:lnTo>
                  <a:pt x="378993" y="338886"/>
                </a:lnTo>
                <a:lnTo>
                  <a:pt x="389356" y="354126"/>
                </a:lnTo>
                <a:lnTo>
                  <a:pt x="495338" y="459905"/>
                </a:lnTo>
                <a:lnTo>
                  <a:pt x="389356" y="565683"/>
                </a:lnTo>
                <a:lnTo>
                  <a:pt x="378993" y="580910"/>
                </a:lnTo>
                <a:lnTo>
                  <a:pt x="375539" y="597877"/>
                </a:lnTo>
                <a:lnTo>
                  <a:pt x="378993" y="614832"/>
                </a:lnTo>
                <a:lnTo>
                  <a:pt x="413004" y="643001"/>
                </a:lnTo>
                <a:lnTo>
                  <a:pt x="421614" y="643864"/>
                </a:lnTo>
                <a:lnTo>
                  <a:pt x="430212" y="643001"/>
                </a:lnTo>
                <a:lnTo>
                  <a:pt x="438607" y="640410"/>
                </a:lnTo>
                <a:lnTo>
                  <a:pt x="446557" y="636104"/>
                </a:lnTo>
                <a:lnTo>
                  <a:pt x="453859" y="630072"/>
                </a:lnTo>
                <a:lnTo>
                  <a:pt x="559841" y="524294"/>
                </a:lnTo>
                <a:lnTo>
                  <a:pt x="665822" y="630072"/>
                </a:lnTo>
                <a:lnTo>
                  <a:pt x="681088" y="640410"/>
                </a:lnTo>
                <a:lnTo>
                  <a:pt x="698080" y="643864"/>
                </a:lnTo>
                <a:lnTo>
                  <a:pt x="715073" y="640410"/>
                </a:lnTo>
                <a:lnTo>
                  <a:pt x="730326" y="630072"/>
                </a:lnTo>
                <a:lnTo>
                  <a:pt x="740702" y="614832"/>
                </a:lnTo>
                <a:lnTo>
                  <a:pt x="744156" y="597877"/>
                </a:lnTo>
                <a:lnTo>
                  <a:pt x="740702" y="580910"/>
                </a:lnTo>
                <a:lnTo>
                  <a:pt x="730326" y="565683"/>
                </a:lnTo>
                <a:lnTo>
                  <a:pt x="624357" y="459905"/>
                </a:lnTo>
                <a:lnTo>
                  <a:pt x="730326" y="354126"/>
                </a:lnTo>
                <a:lnTo>
                  <a:pt x="740702" y="338886"/>
                </a:lnTo>
                <a:lnTo>
                  <a:pt x="744156" y="321932"/>
                </a:lnTo>
                <a:close/>
              </a:path>
              <a:path w="1527809" h="1564004">
                <a:moveTo>
                  <a:pt x="1251000" y="965796"/>
                </a:moveTo>
                <a:lnTo>
                  <a:pt x="1229880" y="927569"/>
                </a:lnTo>
                <a:lnTo>
                  <a:pt x="1204925" y="919810"/>
                </a:lnTo>
                <a:lnTo>
                  <a:pt x="1196327" y="920673"/>
                </a:lnTo>
                <a:lnTo>
                  <a:pt x="1187932" y="923264"/>
                </a:lnTo>
                <a:lnTo>
                  <a:pt x="1179982" y="927569"/>
                </a:lnTo>
                <a:lnTo>
                  <a:pt x="1172679" y="933615"/>
                </a:lnTo>
                <a:lnTo>
                  <a:pt x="1066698" y="1039393"/>
                </a:lnTo>
                <a:lnTo>
                  <a:pt x="960716" y="933615"/>
                </a:lnTo>
                <a:lnTo>
                  <a:pt x="945451" y="923264"/>
                </a:lnTo>
                <a:lnTo>
                  <a:pt x="928458" y="919810"/>
                </a:lnTo>
                <a:lnTo>
                  <a:pt x="911479" y="923264"/>
                </a:lnTo>
                <a:lnTo>
                  <a:pt x="896213" y="933615"/>
                </a:lnTo>
                <a:lnTo>
                  <a:pt x="885837" y="948842"/>
                </a:lnTo>
                <a:lnTo>
                  <a:pt x="882383" y="965796"/>
                </a:lnTo>
                <a:lnTo>
                  <a:pt x="885837" y="982764"/>
                </a:lnTo>
                <a:lnTo>
                  <a:pt x="896213" y="997991"/>
                </a:lnTo>
                <a:lnTo>
                  <a:pt x="1002182" y="1103782"/>
                </a:lnTo>
                <a:lnTo>
                  <a:pt x="896213" y="1209560"/>
                </a:lnTo>
                <a:lnTo>
                  <a:pt x="885837" y="1224788"/>
                </a:lnTo>
                <a:lnTo>
                  <a:pt x="882383" y="1241755"/>
                </a:lnTo>
                <a:lnTo>
                  <a:pt x="885837" y="1258709"/>
                </a:lnTo>
                <a:lnTo>
                  <a:pt x="896213" y="1273949"/>
                </a:lnTo>
                <a:lnTo>
                  <a:pt x="911479" y="1284287"/>
                </a:lnTo>
                <a:lnTo>
                  <a:pt x="928458" y="1287741"/>
                </a:lnTo>
                <a:lnTo>
                  <a:pt x="945451" y="1284287"/>
                </a:lnTo>
                <a:lnTo>
                  <a:pt x="960716" y="1273949"/>
                </a:lnTo>
                <a:lnTo>
                  <a:pt x="1066698" y="1168158"/>
                </a:lnTo>
                <a:lnTo>
                  <a:pt x="1172679" y="1273949"/>
                </a:lnTo>
                <a:lnTo>
                  <a:pt x="1187932" y="1284287"/>
                </a:lnTo>
                <a:lnTo>
                  <a:pt x="1204925" y="1287741"/>
                </a:lnTo>
                <a:lnTo>
                  <a:pt x="1221917" y="1284287"/>
                </a:lnTo>
                <a:lnTo>
                  <a:pt x="1237183" y="1273949"/>
                </a:lnTo>
                <a:lnTo>
                  <a:pt x="1247546" y="1258709"/>
                </a:lnTo>
                <a:lnTo>
                  <a:pt x="1251000" y="1241755"/>
                </a:lnTo>
                <a:lnTo>
                  <a:pt x="1247546" y="1224788"/>
                </a:lnTo>
                <a:lnTo>
                  <a:pt x="1237183" y="1209560"/>
                </a:lnTo>
                <a:lnTo>
                  <a:pt x="1131201" y="1103782"/>
                </a:lnTo>
                <a:lnTo>
                  <a:pt x="1237183" y="997991"/>
                </a:lnTo>
                <a:lnTo>
                  <a:pt x="1247546" y="982764"/>
                </a:lnTo>
                <a:lnTo>
                  <a:pt x="1251000" y="965796"/>
                </a:lnTo>
                <a:close/>
              </a:path>
              <a:path w="1527809" h="1564004">
                <a:moveTo>
                  <a:pt x="1251013" y="459892"/>
                </a:moveTo>
                <a:lnTo>
                  <a:pt x="1098956" y="289725"/>
                </a:lnTo>
                <a:lnTo>
                  <a:pt x="1066698" y="275932"/>
                </a:lnTo>
                <a:lnTo>
                  <a:pt x="1058100" y="276796"/>
                </a:lnTo>
                <a:lnTo>
                  <a:pt x="896213" y="427697"/>
                </a:lnTo>
                <a:lnTo>
                  <a:pt x="882383" y="459892"/>
                </a:lnTo>
                <a:lnTo>
                  <a:pt x="885837" y="476859"/>
                </a:lnTo>
                <a:lnTo>
                  <a:pt x="896213" y="492086"/>
                </a:lnTo>
                <a:lnTo>
                  <a:pt x="911479" y="502437"/>
                </a:lnTo>
                <a:lnTo>
                  <a:pt x="928471" y="505891"/>
                </a:lnTo>
                <a:lnTo>
                  <a:pt x="945451" y="502437"/>
                </a:lnTo>
                <a:lnTo>
                  <a:pt x="960716" y="492086"/>
                </a:lnTo>
                <a:lnTo>
                  <a:pt x="1020622" y="432308"/>
                </a:lnTo>
                <a:lnTo>
                  <a:pt x="1020622" y="689851"/>
                </a:lnTo>
                <a:lnTo>
                  <a:pt x="1016990" y="707707"/>
                </a:lnTo>
                <a:lnTo>
                  <a:pt x="1007084" y="722337"/>
                </a:lnTo>
                <a:lnTo>
                  <a:pt x="992428" y="732218"/>
                </a:lnTo>
                <a:lnTo>
                  <a:pt x="974547" y="735850"/>
                </a:lnTo>
                <a:lnTo>
                  <a:pt x="652005" y="735850"/>
                </a:lnTo>
                <a:lnTo>
                  <a:pt x="608431" y="742911"/>
                </a:lnTo>
                <a:lnTo>
                  <a:pt x="570496" y="762558"/>
                </a:lnTo>
                <a:lnTo>
                  <a:pt x="540524" y="792467"/>
                </a:lnTo>
                <a:lnTo>
                  <a:pt x="520839" y="830326"/>
                </a:lnTo>
                <a:lnTo>
                  <a:pt x="513765" y="873823"/>
                </a:lnTo>
                <a:lnTo>
                  <a:pt x="513765" y="926706"/>
                </a:lnTo>
                <a:lnTo>
                  <a:pt x="471703" y="943279"/>
                </a:lnTo>
                <a:lnTo>
                  <a:pt x="436029" y="968870"/>
                </a:lnTo>
                <a:lnTo>
                  <a:pt x="407784" y="1001725"/>
                </a:lnTo>
                <a:lnTo>
                  <a:pt x="387997" y="1040155"/>
                </a:lnTo>
                <a:lnTo>
                  <a:pt x="377672" y="1082408"/>
                </a:lnTo>
                <a:lnTo>
                  <a:pt x="377837" y="1126769"/>
                </a:lnTo>
                <a:lnTo>
                  <a:pt x="388924" y="1170635"/>
                </a:lnTo>
                <a:lnTo>
                  <a:pt x="409663" y="1209382"/>
                </a:lnTo>
                <a:lnTo>
                  <a:pt x="438607" y="1241742"/>
                </a:lnTo>
                <a:lnTo>
                  <a:pt x="474256" y="1266444"/>
                </a:lnTo>
                <a:lnTo>
                  <a:pt x="515162" y="1282204"/>
                </a:lnTo>
                <a:lnTo>
                  <a:pt x="559841" y="1287741"/>
                </a:lnTo>
                <a:lnTo>
                  <a:pt x="604520" y="1282204"/>
                </a:lnTo>
                <a:lnTo>
                  <a:pt x="645426" y="1266444"/>
                </a:lnTo>
                <a:lnTo>
                  <a:pt x="681088" y="1241742"/>
                </a:lnTo>
                <a:lnTo>
                  <a:pt x="710018" y="1209382"/>
                </a:lnTo>
                <a:lnTo>
                  <a:pt x="730770" y="1170635"/>
                </a:lnTo>
                <a:lnTo>
                  <a:pt x="741845" y="1126769"/>
                </a:lnTo>
                <a:lnTo>
                  <a:pt x="742022" y="1081608"/>
                </a:lnTo>
                <a:lnTo>
                  <a:pt x="731697" y="1039126"/>
                </a:lnTo>
                <a:lnTo>
                  <a:pt x="717550" y="1011796"/>
                </a:lnTo>
                <a:lnTo>
                  <a:pt x="711898" y="1000874"/>
                </a:lnTo>
                <a:lnTo>
                  <a:pt x="683653" y="968349"/>
                </a:lnTo>
                <a:lnTo>
                  <a:pt x="652005" y="945972"/>
                </a:lnTo>
                <a:lnTo>
                  <a:pt x="652005" y="1103769"/>
                </a:lnTo>
                <a:lnTo>
                  <a:pt x="644728" y="1139494"/>
                </a:lnTo>
                <a:lnTo>
                  <a:pt x="624928" y="1168730"/>
                </a:lnTo>
                <a:lnTo>
                  <a:pt x="595630" y="1188504"/>
                </a:lnTo>
                <a:lnTo>
                  <a:pt x="559841" y="1195755"/>
                </a:lnTo>
                <a:lnTo>
                  <a:pt x="524065" y="1188504"/>
                </a:lnTo>
                <a:lnTo>
                  <a:pt x="494766" y="1168730"/>
                </a:lnTo>
                <a:lnTo>
                  <a:pt x="474967" y="1139494"/>
                </a:lnTo>
                <a:lnTo>
                  <a:pt x="467690" y="1103769"/>
                </a:lnTo>
                <a:lnTo>
                  <a:pt x="474967" y="1068057"/>
                </a:lnTo>
                <a:lnTo>
                  <a:pt x="494766" y="1038809"/>
                </a:lnTo>
                <a:lnTo>
                  <a:pt x="524065" y="1019048"/>
                </a:lnTo>
                <a:lnTo>
                  <a:pt x="559841" y="1011796"/>
                </a:lnTo>
                <a:lnTo>
                  <a:pt x="595630" y="1019048"/>
                </a:lnTo>
                <a:lnTo>
                  <a:pt x="624928" y="1038809"/>
                </a:lnTo>
                <a:lnTo>
                  <a:pt x="644728" y="1068057"/>
                </a:lnTo>
                <a:lnTo>
                  <a:pt x="652005" y="1103769"/>
                </a:lnTo>
                <a:lnTo>
                  <a:pt x="652005" y="945972"/>
                </a:lnTo>
                <a:lnTo>
                  <a:pt x="647992" y="943127"/>
                </a:lnTo>
                <a:lnTo>
                  <a:pt x="605917" y="926706"/>
                </a:lnTo>
                <a:lnTo>
                  <a:pt x="605917" y="873823"/>
                </a:lnTo>
                <a:lnTo>
                  <a:pt x="609561" y="855954"/>
                </a:lnTo>
                <a:lnTo>
                  <a:pt x="619455" y="841336"/>
                </a:lnTo>
                <a:lnTo>
                  <a:pt x="634111" y="831456"/>
                </a:lnTo>
                <a:lnTo>
                  <a:pt x="652005" y="827824"/>
                </a:lnTo>
                <a:lnTo>
                  <a:pt x="974547" y="827824"/>
                </a:lnTo>
                <a:lnTo>
                  <a:pt x="1018108" y="820762"/>
                </a:lnTo>
                <a:lnTo>
                  <a:pt x="1056043" y="801116"/>
                </a:lnTo>
                <a:lnTo>
                  <a:pt x="1086015" y="771207"/>
                </a:lnTo>
                <a:lnTo>
                  <a:pt x="1105700" y="733348"/>
                </a:lnTo>
                <a:lnTo>
                  <a:pt x="1112774" y="689851"/>
                </a:lnTo>
                <a:lnTo>
                  <a:pt x="1112774" y="432308"/>
                </a:lnTo>
                <a:lnTo>
                  <a:pt x="1172679" y="492086"/>
                </a:lnTo>
                <a:lnTo>
                  <a:pt x="1187945" y="502437"/>
                </a:lnTo>
                <a:lnTo>
                  <a:pt x="1204925" y="505891"/>
                </a:lnTo>
                <a:lnTo>
                  <a:pt x="1221917" y="502437"/>
                </a:lnTo>
                <a:lnTo>
                  <a:pt x="1237183" y="492086"/>
                </a:lnTo>
                <a:lnTo>
                  <a:pt x="1247546" y="476859"/>
                </a:lnTo>
                <a:lnTo>
                  <a:pt x="1251013" y="459892"/>
                </a:lnTo>
                <a:close/>
              </a:path>
              <a:path w="1527809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13" y="137972"/>
                </a:lnTo>
                <a:lnTo>
                  <a:pt x="43840" y="144551"/>
                </a:lnTo>
                <a:lnTo>
                  <a:pt x="24193" y="159524"/>
                </a:lnTo>
                <a:lnTo>
                  <a:pt x="11442" y="180975"/>
                </a:lnTo>
                <a:lnTo>
                  <a:pt x="6908" y="206959"/>
                </a:lnTo>
                <a:lnTo>
                  <a:pt x="10477" y="232930"/>
                </a:lnTo>
                <a:lnTo>
                  <a:pt x="23329" y="254381"/>
                </a:lnTo>
                <a:lnTo>
                  <a:pt x="43522" y="269367"/>
                </a:lnTo>
                <a:lnTo>
                  <a:pt x="69113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13" y="367931"/>
                </a:lnTo>
                <a:lnTo>
                  <a:pt x="41795" y="373202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13" y="505904"/>
                </a:lnTo>
                <a:lnTo>
                  <a:pt x="99072" y="505904"/>
                </a:lnTo>
                <a:lnTo>
                  <a:pt x="99072" y="597877"/>
                </a:lnTo>
                <a:lnTo>
                  <a:pt x="69113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67"/>
                </a:lnTo>
                <a:lnTo>
                  <a:pt x="69113" y="735850"/>
                </a:lnTo>
                <a:lnTo>
                  <a:pt x="99072" y="735850"/>
                </a:lnTo>
                <a:lnTo>
                  <a:pt x="99072" y="827836"/>
                </a:lnTo>
                <a:lnTo>
                  <a:pt x="69113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090"/>
                </a:lnTo>
                <a:lnTo>
                  <a:pt x="19875" y="945972"/>
                </a:lnTo>
                <a:lnTo>
                  <a:pt x="41795" y="960526"/>
                </a:lnTo>
                <a:lnTo>
                  <a:pt x="69113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13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13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13" y="1287754"/>
                </a:lnTo>
                <a:lnTo>
                  <a:pt x="41795" y="1293025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13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96888A6-9198-D14D-8F86-48610B8E5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150"/>
            <a:ext cx="7750301" cy="574040"/>
          </a:xfrm>
        </p:spPr>
        <p:txBody>
          <a:bodyPr/>
          <a:lstStyle/>
          <a:p>
            <a:pPr rtl="0" eaLnBrk="1" latinLnBrk="0" hangingPunct="1"/>
            <a:r>
              <a:rPr lang="en-US" sz="3600" b="1" kern="1200" dirty="0">
                <a:solidFill>
                  <a:srgbClr val="00339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Can we set </a:t>
            </a:r>
            <a:r>
              <a:rPr lang="en-US" sz="3600" b="1" kern="1200" spc="-5" dirty="0">
                <a:solidFill>
                  <a:srgbClr val="00339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standards</a:t>
            </a:r>
            <a:r>
              <a:rPr lang="en-US" sz="3600" b="1" kern="1200" spc="-60" dirty="0">
                <a:solidFill>
                  <a:srgbClr val="00339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 </a:t>
            </a:r>
            <a:r>
              <a:rPr lang="en-US" sz="3600" b="1" kern="1200" spc="5" dirty="0">
                <a:solidFill>
                  <a:srgbClr val="00339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of  </a:t>
            </a:r>
            <a:r>
              <a:rPr lang="en-US" sz="3600" b="1" kern="1200" dirty="0">
                <a:solidFill>
                  <a:srgbClr val="00339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behavior </a:t>
            </a:r>
            <a:r>
              <a:rPr lang="en-US" sz="3600" b="1" kern="1200" spc="-5" dirty="0">
                <a:solidFill>
                  <a:srgbClr val="00339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for</a:t>
            </a:r>
            <a:r>
              <a:rPr lang="en-US" sz="3600" b="1" kern="1200" spc="-40" dirty="0">
                <a:solidFill>
                  <a:srgbClr val="00339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 </a:t>
            </a:r>
            <a:r>
              <a:rPr lang="en-US" sz="3600" b="1" kern="1200" spc="-5" dirty="0">
                <a:solidFill>
                  <a:srgbClr val="00339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hearings?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624075" y="1560305"/>
            <a:ext cx="676592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320" dirty="0">
                <a:latin typeface="Arial"/>
                <a:cs typeface="Arial"/>
              </a:rPr>
              <a:t>Yes, </a:t>
            </a:r>
            <a:r>
              <a:rPr sz="2800" spc="-90" dirty="0">
                <a:latin typeface="Arial"/>
                <a:cs typeface="Arial"/>
              </a:rPr>
              <a:t>provided </a:t>
            </a:r>
            <a:r>
              <a:rPr sz="2800" spc="-65" dirty="0">
                <a:latin typeface="Arial"/>
                <a:cs typeface="Arial"/>
              </a:rPr>
              <a:t>they </a:t>
            </a:r>
            <a:r>
              <a:rPr sz="2800" spc="-130" dirty="0">
                <a:latin typeface="Arial"/>
                <a:cs typeface="Arial"/>
              </a:rPr>
              <a:t>are </a:t>
            </a:r>
            <a:r>
              <a:rPr sz="2800" spc="-95" dirty="0">
                <a:latin typeface="Arial"/>
                <a:cs typeface="Arial"/>
              </a:rPr>
              <a:t>applied </a:t>
            </a:r>
            <a:r>
              <a:rPr sz="2800" spc="-100" dirty="0">
                <a:latin typeface="Arial"/>
                <a:cs typeface="Arial"/>
              </a:rPr>
              <a:t>equally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90" dirty="0">
                <a:latin typeface="Arial"/>
                <a:cs typeface="Arial"/>
              </a:rPr>
              <a:t>do  </a:t>
            </a:r>
            <a:r>
              <a:rPr sz="2800" spc="-10" dirty="0">
                <a:latin typeface="Arial"/>
                <a:cs typeface="Arial"/>
              </a:rPr>
              <a:t>not </a:t>
            </a:r>
            <a:r>
              <a:rPr sz="2800" spc="-70" dirty="0">
                <a:latin typeface="Arial"/>
                <a:cs typeface="Arial"/>
              </a:rPr>
              <a:t>violate explicit </a:t>
            </a:r>
            <a:r>
              <a:rPr sz="2800" spc="-145" dirty="0">
                <a:latin typeface="Arial"/>
                <a:cs typeface="Arial"/>
              </a:rPr>
              <a:t>guarantees </a:t>
            </a:r>
            <a:r>
              <a:rPr sz="2800" spc="-35" dirty="0">
                <a:latin typeface="Arial"/>
                <a:cs typeface="Arial"/>
              </a:rPr>
              <a:t>from the </a:t>
            </a:r>
            <a:r>
              <a:rPr sz="2800" spc="-70" dirty="0">
                <a:latin typeface="Arial"/>
                <a:cs typeface="Arial"/>
              </a:rPr>
              <a:t>Title</a:t>
            </a:r>
            <a:r>
              <a:rPr sz="2800" spc="-575" dirty="0">
                <a:latin typeface="Arial"/>
                <a:cs typeface="Arial"/>
              </a:rPr>
              <a:t> </a:t>
            </a:r>
            <a:r>
              <a:rPr sz="2800" spc="-245" dirty="0">
                <a:latin typeface="Arial"/>
                <a:cs typeface="Arial"/>
              </a:rPr>
              <a:t>IX  </a:t>
            </a:r>
            <a:r>
              <a:rPr sz="2800" spc="-75" dirty="0">
                <a:latin typeface="Arial"/>
                <a:cs typeface="Arial"/>
              </a:rPr>
              <a:t>regulation.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3601" y="469884"/>
            <a:ext cx="74341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(</a:t>
            </a:r>
            <a:r>
              <a:rPr sz="2800" spc="-5" dirty="0">
                <a:solidFill>
                  <a:srgbClr val="FFFFFF"/>
                </a:solidFill>
              </a:rPr>
              <a:t>permissible</a:t>
            </a:r>
            <a:r>
              <a:rPr spc="-5" dirty="0">
                <a:solidFill>
                  <a:srgbClr val="FFFFFF"/>
                </a:solidFill>
              </a:rPr>
              <a:t>)</a:t>
            </a:r>
            <a:r>
              <a:rPr lang="en-US" spc="-5" dirty="0">
                <a:solidFill>
                  <a:srgbClr val="FFFFFF"/>
                </a:solidFill>
              </a:rPr>
              <a:t> (slide 172)</a:t>
            </a:r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91408" y="1356089"/>
            <a:ext cx="4605655" cy="30251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Institution’s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hearing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procedures 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require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participants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maintain 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decorum,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remain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respective 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assigned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table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times,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direct 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communications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hearing 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officer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exception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questions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posed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party 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and witnesses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each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party’s 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respective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advisor.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 descr="Notebook with Xs and Ox of a game plan"/>
          <p:cNvSpPr/>
          <p:nvPr/>
        </p:nvSpPr>
        <p:spPr>
          <a:xfrm>
            <a:off x="1657096" y="2132469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10" h="1564004">
                <a:moveTo>
                  <a:pt x="744156" y="321919"/>
                </a:moveTo>
                <a:lnTo>
                  <a:pt x="740702" y="304965"/>
                </a:lnTo>
                <a:lnTo>
                  <a:pt x="730338" y="289725"/>
                </a:lnTo>
                <a:lnTo>
                  <a:pt x="715073" y="279387"/>
                </a:lnTo>
                <a:lnTo>
                  <a:pt x="698080" y="275932"/>
                </a:lnTo>
                <a:lnTo>
                  <a:pt x="681088" y="279387"/>
                </a:lnTo>
                <a:lnTo>
                  <a:pt x="665822" y="289725"/>
                </a:lnTo>
                <a:lnTo>
                  <a:pt x="559841" y="395516"/>
                </a:lnTo>
                <a:lnTo>
                  <a:pt x="453872" y="289725"/>
                </a:lnTo>
                <a:lnTo>
                  <a:pt x="438607" y="279387"/>
                </a:lnTo>
                <a:lnTo>
                  <a:pt x="421614" y="275932"/>
                </a:lnTo>
                <a:lnTo>
                  <a:pt x="404622" y="279387"/>
                </a:lnTo>
                <a:lnTo>
                  <a:pt x="389356" y="289725"/>
                </a:lnTo>
                <a:lnTo>
                  <a:pt x="378993" y="304965"/>
                </a:lnTo>
                <a:lnTo>
                  <a:pt x="375539" y="321919"/>
                </a:lnTo>
                <a:lnTo>
                  <a:pt x="378993" y="338886"/>
                </a:lnTo>
                <a:lnTo>
                  <a:pt x="389356" y="354114"/>
                </a:lnTo>
                <a:lnTo>
                  <a:pt x="495338" y="459892"/>
                </a:lnTo>
                <a:lnTo>
                  <a:pt x="389356" y="565683"/>
                </a:lnTo>
                <a:lnTo>
                  <a:pt x="378993" y="580910"/>
                </a:lnTo>
                <a:lnTo>
                  <a:pt x="375539" y="597877"/>
                </a:lnTo>
                <a:lnTo>
                  <a:pt x="378993" y="614832"/>
                </a:lnTo>
                <a:lnTo>
                  <a:pt x="413016" y="643001"/>
                </a:lnTo>
                <a:lnTo>
                  <a:pt x="421614" y="643864"/>
                </a:lnTo>
                <a:lnTo>
                  <a:pt x="430212" y="643001"/>
                </a:lnTo>
                <a:lnTo>
                  <a:pt x="438607" y="640410"/>
                </a:lnTo>
                <a:lnTo>
                  <a:pt x="446557" y="636104"/>
                </a:lnTo>
                <a:lnTo>
                  <a:pt x="453872" y="630059"/>
                </a:lnTo>
                <a:lnTo>
                  <a:pt x="559841" y="524281"/>
                </a:lnTo>
                <a:lnTo>
                  <a:pt x="665822" y="630059"/>
                </a:lnTo>
                <a:lnTo>
                  <a:pt x="681088" y="640410"/>
                </a:lnTo>
                <a:lnTo>
                  <a:pt x="698080" y="643864"/>
                </a:lnTo>
                <a:lnTo>
                  <a:pt x="715073" y="640410"/>
                </a:lnTo>
                <a:lnTo>
                  <a:pt x="730338" y="630059"/>
                </a:lnTo>
                <a:lnTo>
                  <a:pt x="740702" y="614832"/>
                </a:lnTo>
                <a:lnTo>
                  <a:pt x="744156" y="597877"/>
                </a:lnTo>
                <a:lnTo>
                  <a:pt x="740702" y="580910"/>
                </a:lnTo>
                <a:lnTo>
                  <a:pt x="730338" y="565683"/>
                </a:lnTo>
                <a:lnTo>
                  <a:pt x="624357" y="459892"/>
                </a:lnTo>
                <a:lnTo>
                  <a:pt x="730338" y="354114"/>
                </a:lnTo>
                <a:lnTo>
                  <a:pt x="740702" y="338886"/>
                </a:lnTo>
                <a:lnTo>
                  <a:pt x="744156" y="321919"/>
                </a:lnTo>
                <a:close/>
              </a:path>
              <a:path w="1527810" h="1564004">
                <a:moveTo>
                  <a:pt x="1251013" y="965796"/>
                </a:moveTo>
                <a:lnTo>
                  <a:pt x="1229880" y="927569"/>
                </a:lnTo>
                <a:lnTo>
                  <a:pt x="1204937" y="919810"/>
                </a:lnTo>
                <a:lnTo>
                  <a:pt x="1196327" y="920673"/>
                </a:lnTo>
                <a:lnTo>
                  <a:pt x="1187945" y="923264"/>
                </a:lnTo>
                <a:lnTo>
                  <a:pt x="1179982" y="927569"/>
                </a:lnTo>
                <a:lnTo>
                  <a:pt x="1172679" y="933602"/>
                </a:lnTo>
                <a:lnTo>
                  <a:pt x="1066698" y="1039393"/>
                </a:lnTo>
                <a:lnTo>
                  <a:pt x="960716" y="933602"/>
                </a:lnTo>
                <a:lnTo>
                  <a:pt x="945464" y="923264"/>
                </a:lnTo>
                <a:lnTo>
                  <a:pt x="928471" y="919810"/>
                </a:lnTo>
                <a:lnTo>
                  <a:pt x="911479" y="923264"/>
                </a:lnTo>
                <a:lnTo>
                  <a:pt x="896213" y="933602"/>
                </a:lnTo>
                <a:lnTo>
                  <a:pt x="885850" y="948842"/>
                </a:lnTo>
                <a:lnTo>
                  <a:pt x="882396" y="965796"/>
                </a:lnTo>
                <a:lnTo>
                  <a:pt x="885850" y="982764"/>
                </a:lnTo>
                <a:lnTo>
                  <a:pt x="896213" y="997991"/>
                </a:lnTo>
                <a:lnTo>
                  <a:pt x="1002195" y="1103769"/>
                </a:lnTo>
                <a:lnTo>
                  <a:pt x="896213" y="1209548"/>
                </a:lnTo>
                <a:lnTo>
                  <a:pt x="885850" y="1224788"/>
                </a:lnTo>
                <a:lnTo>
                  <a:pt x="882396" y="1241742"/>
                </a:lnTo>
                <a:lnTo>
                  <a:pt x="885850" y="1258709"/>
                </a:lnTo>
                <a:lnTo>
                  <a:pt x="896213" y="1273937"/>
                </a:lnTo>
                <a:lnTo>
                  <a:pt x="911479" y="1284287"/>
                </a:lnTo>
                <a:lnTo>
                  <a:pt x="928471" y="1287741"/>
                </a:lnTo>
                <a:lnTo>
                  <a:pt x="945464" y="1284287"/>
                </a:lnTo>
                <a:lnTo>
                  <a:pt x="960716" y="1273937"/>
                </a:lnTo>
                <a:lnTo>
                  <a:pt x="1066698" y="1168158"/>
                </a:lnTo>
                <a:lnTo>
                  <a:pt x="1172679" y="1273937"/>
                </a:lnTo>
                <a:lnTo>
                  <a:pt x="1187945" y="1284287"/>
                </a:lnTo>
                <a:lnTo>
                  <a:pt x="1204937" y="1287741"/>
                </a:lnTo>
                <a:lnTo>
                  <a:pt x="1221917" y="1284287"/>
                </a:lnTo>
                <a:lnTo>
                  <a:pt x="1237183" y="1273937"/>
                </a:lnTo>
                <a:lnTo>
                  <a:pt x="1247559" y="1258709"/>
                </a:lnTo>
                <a:lnTo>
                  <a:pt x="1251013" y="1241742"/>
                </a:lnTo>
                <a:lnTo>
                  <a:pt x="1247559" y="1224788"/>
                </a:lnTo>
                <a:lnTo>
                  <a:pt x="1237183" y="1209548"/>
                </a:lnTo>
                <a:lnTo>
                  <a:pt x="1131214" y="1103769"/>
                </a:lnTo>
                <a:lnTo>
                  <a:pt x="1237183" y="997991"/>
                </a:lnTo>
                <a:lnTo>
                  <a:pt x="1247559" y="982764"/>
                </a:lnTo>
                <a:lnTo>
                  <a:pt x="1251013" y="965796"/>
                </a:lnTo>
                <a:close/>
              </a:path>
              <a:path w="1527810" h="1564004">
                <a:moveTo>
                  <a:pt x="1251013" y="459892"/>
                </a:moveTo>
                <a:lnTo>
                  <a:pt x="1098956" y="289725"/>
                </a:lnTo>
                <a:lnTo>
                  <a:pt x="1066698" y="275932"/>
                </a:lnTo>
                <a:lnTo>
                  <a:pt x="1058100" y="276796"/>
                </a:lnTo>
                <a:lnTo>
                  <a:pt x="896213" y="427710"/>
                </a:lnTo>
                <a:lnTo>
                  <a:pt x="882396" y="459892"/>
                </a:lnTo>
                <a:lnTo>
                  <a:pt x="885850" y="476859"/>
                </a:lnTo>
                <a:lnTo>
                  <a:pt x="896213" y="492086"/>
                </a:lnTo>
                <a:lnTo>
                  <a:pt x="911479" y="502437"/>
                </a:lnTo>
                <a:lnTo>
                  <a:pt x="928471" y="505891"/>
                </a:lnTo>
                <a:lnTo>
                  <a:pt x="945464" y="502437"/>
                </a:lnTo>
                <a:lnTo>
                  <a:pt x="960716" y="492086"/>
                </a:lnTo>
                <a:lnTo>
                  <a:pt x="1020622" y="432308"/>
                </a:lnTo>
                <a:lnTo>
                  <a:pt x="1020622" y="689851"/>
                </a:lnTo>
                <a:lnTo>
                  <a:pt x="1016990" y="707707"/>
                </a:lnTo>
                <a:lnTo>
                  <a:pt x="1007084" y="722337"/>
                </a:lnTo>
                <a:lnTo>
                  <a:pt x="992441" y="732218"/>
                </a:lnTo>
                <a:lnTo>
                  <a:pt x="974547" y="735850"/>
                </a:lnTo>
                <a:lnTo>
                  <a:pt x="652005" y="735850"/>
                </a:lnTo>
                <a:lnTo>
                  <a:pt x="608431" y="742911"/>
                </a:lnTo>
                <a:lnTo>
                  <a:pt x="570496" y="762558"/>
                </a:lnTo>
                <a:lnTo>
                  <a:pt x="540537" y="792467"/>
                </a:lnTo>
                <a:lnTo>
                  <a:pt x="520852" y="830326"/>
                </a:lnTo>
                <a:lnTo>
                  <a:pt x="513765" y="873823"/>
                </a:lnTo>
                <a:lnTo>
                  <a:pt x="513765" y="926706"/>
                </a:lnTo>
                <a:lnTo>
                  <a:pt x="471703" y="943279"/>
                </a:lnTo>
                <a:lnTo>
                  <a:pt x="436029" y="968870"/>
                </a:lnTo>
                <a:lnTo>
                  <a:pt x="407797" y="1001737"/>
                </a:lnTo>
                <a:lnTo>
                  <a:pt x="387997" y="1040155"/>
                </a:lnTo>
                <a:lnTo>
                  <a:pt x="377672" y="1082408"/>
                </a:lnTo>
                <a:lnTo>
                  <a:pt x="377837" y="1126769"/>
                </a:lnTo>
                <a:lnTo>
                  <a:pt x="388924" y="1170635"/>
                </a:lnTo>
                <a:lnTo>
                  <a:pt x="409663" y="1209382"/>
                </a:lnTo>
                <a:lnTo>
                  <a:pt x="438607" y="1241742"/>
                </a:lnTo>
                <a:lnTo>
                  <a:pt x="474268" y="1266444"/>
                </a:lnTo>
                <a:lnTo>
                  <a:pt x="515162" y="1282204"/>
                </a:lnTo>
                <a:lnTo>
                  <a:pt x="559841" y="1287741"/>
                </a:lnTo>
                <a:lnTo>
                  <a:pt x="604532" y="1282204"/>
                </a:lnTo>
                <a:lnTo>
                  <a:pt x="645426" y="1266444"/>
                </a:lnTo>
                <a:lnTo>
                  <a:pt x="681088" y="1241742"/>
                </a:lnTo>
                <a:lnTo>
                  <a:pt x="710031" y="1209382"/>
                </a:lnTo>
                <a:lnTo>
                  <a:pt x="717321" y="1195755"/>
                </a:lnTo>
                <a:lnTo>
                  <a:pt x="730770" y="1170635"/>
                </a:lnTo>
                <a:lnTo>
                  <a:pt x="741857" y="1126769"/>
                </a:lnTo>
                <a:lnTo>
                  <a:pt x="742022" y="1081608"/>
                </a:lnTo>
                <a:lnTo>
                  <a:pt x="731697" y="1039126"/>
                </a:lnTo>
                <a:lnTo>
                  <a:pt x="717550" y="1011796"/>
                </a:lnTo>
                <a:lnTo>
                  <a:pt x="711898" y="1000874"/>
                </a:lnTo>
                <a:lnTo>
                  <a:pt x="683653" y="968362"/>
                </a:lnTo>
                <a:lnTo>
                  <a:pt x="652005" y="945972"/>
                </a:lnTo>
                <a:lnTo>
                  <a:pt x="652005" y="1103769"/>
                </a:lnTo>
                <a:lnTo>
                  <a:pt x="644728" y="1139494"/>
                </a:lnTo>
                <a:lnTo>
                  <a:pt x="624928" y="1168742"/>
                </a:lnTo>
                <a:lnTo>
                  <a:pt x="595630" y="1188504"/>
                </a:lnTo>
                <a:lnTo>
                  <a:pt x="559841" y="1195755"/>
                </a:lnTo>
                <a:lnTo>
                  <a:pt x="524065" y="1188504"/>
                </a:lnTo>
                <a:lnTo>
                  <a:pt x="494766" y="1168742"/>
                </a:lnTo>
                <a:lnTo>
                  <a:pt x="474967" y="1139494"/>
                </a:lnTo>
                <a:lnTo>
                  <a:pt x="467690" y="1103769"/>
                </a:lnTo>
                <a:lnTo>
                  <a:pt x="474967" y="1068057"/>
                </a:lnTo>
                <a:lnTo>
                  <a:pt x="494766" y="1038809"/>
                </a:lnTo>
                <a:lnTo>
                  <a:pt x="524065" y="1019048"/>
                </a:lnTo>
                <a:lnTo>
                  <a:pt x="559841" y="1011796"/>
                </a:lnTo>
                <a:lnTo>
                  <a:pt x="595630" y="1019048"/>
                </a:lnTo>
                <a:lnTo>
                  <a:pt x="624928" y="1038809"/>
                </a:lnTo>
                <a:lnTo>
                  <a:pt x="644728" y="1068057"/>
                </a:lnTo>
                <a:lnTo>
                  <a:pt x="652005" y="1103769"/>
                </a:lnTo>
                <a:lnTo>
                  <a:pt x="652005" y="945972"/>
                </a:lnTo>
                <a:lnTo>
                  <a:pt x="647992" y="943127"/>
                </a:lnTo>
                <a:lnTo>
                  <a:pt x="605929" y="926706"/>
                </a:lnTo>
                <a:lnTo>
                  <a:pt x="605929" y="873823"/>
                </a:lnTo>
                <a:lnTo>
                  <a:pt x="609561" y="855967"/>
                </a:lnTo>
                <a:lnTo>
                  <a:pt x="619455" y="841336"/>
                </a:lnTo>
                <a:lnTo>
                  <a:pt x="634111" y="831456"/>
                </a:lnTo>
                <a:lnTo>
                  <a:pt x="652005" y="827824"/>
                </a:lnTo>
                <a:lnTo>
                  <a:pt x="974547" y="827824"/>
                </a:lnTo>
                <a:lnTo>
                  <a:pt x="1018120" y="820762"/>
                </a:lnTo>
                <a:lnTo>
                  <a:pt x="1056043" y="801116"/>
                </a:lnTo>
                <a:lnTo>
                  <a:pt x="1086015" y="771207"/>
                </a:lnTo>
                <a:lnTo>
                  <a:pt x="1105700" y="733348"/>
                </a:lnTo>
                <a:lnTo>
                  <a:pt x="1112774" y="689851"/>
                </a:lnTo>
                <a:lnTo>
                  <a:pt x="1112774" y="432308"/>
                </a:lnTo>
                <a:lnTo>
                  <a:pt x="1172679" y="492086"/>
                </a:lnTo>
                <a:lnTo>
                  <a:pt x="1187945" y="502437"/>
                </a:lnTo>
                <a:lnTo>
                  <a:pt x="1204937" y="505891"/>
                </a:lnTo>
                <a:lnTo>
                  <a:pt x="1221917" y="502437"/>
                </a:lnTo>
                <a:lnTo>
                  <a:pt x="1237183" y="492086"/>
                </a:lnTo>
                <a:lnTo>
                  <a:pt x="1247559" y="476859"/>
                </a:lnTo>
                <a:lnTo>
                  <a:pt x="1251013" y="459892"/>
                </a:lnTo>
                <a:close/>
              </a:path>
              <a:path w="1527810" h="1564004">
                <a:moveTo>
                  <a:pt x="1527479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26" y="137972"/>
                </a:lnTo>
                <a:lnTo>
                  <a:pt x="43853" y="144538"/>
                </a:lnTo>
                <a:lnTo>
                  <a:pt x="24193" y="159524"/>
                </a:lnTo>
                <a:lnTo>
                  <a:pt x="11455" y="180975"/>
                </a:lnTo>
                <a:lnTo>
                  <a:pt x="6921" y="206959"/>
                </a:lnTo>
                <a:lnTo>
                  <a:pt x="10477" y="232930"/>
                </a:lnTo>
                <a:lnTo>
                  <a:pt x="23329" y="254381"/>
                </a:lnTo>
                <a:lnTo>
                  <a:pt x="43522" y="269367"/>
                </a:lnTo>
                <a:lnTo>
                  <a:pt x="69126" y="275945"/>
                </a:lnTo>
                <a:lnTo>
                  <a:pt x="99072" y="275945"/>
                </a:lnTo>
                <a:lnTo>
                  <a:pt x="99072" y="367919"/>
                </a:lnTo>
                <a:lnTo>
                  <a:pt x="69126" y="367919"/>
                </a:lnTo>
                <a:lnTo>
                  <a:pt x="41795" y="373202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26" y="505904"/>
                </a:lnTo>
                <a:lnTo>
                  <a:pt x="99072" y="505904"/>
                </a:lnTo>
                <a:lnTo>
                  <a:pt x="99072" y="597877"/>
                </a:lnTo>
                <a:lnTo>
                  <a:pt x="69126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67"/>
                </a:lnTo>
                <a:lnTo>
                  <a:pt x="69126" y="735850"/>
                </a:lnTo>
                <a:lnTo>
                  <a:pt x="99072" y="735850"/>
                </a:lnTo>
                <a:lnTo>
                  <a:pt x="99072" y="827836"/>
                </a:lnTo>
                <a:lnTo>
                  <a:pt x="69126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090"/>
                </a:lnTo>
                <a:lnTo>
                  <a:pt x="19875" y="945972"/>
                </a:lnTo>
                <a:lnTo>
                  <a:pt x="41795" y="960526"/>
                </a:lnTo>
                <a:lnTo>
                  <a:pt x="69126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26" y="1057795"/>
                </a:lnTo>
                <a:lnTo>
                  <a:pt x="41795" y="1063078"/>
                </a:lnTo>
                <a:lnTo>
                  <a:pt x="19875" y="1077620"/>
                </a:lnTo>
                <a:lnTo>
                  <a:pt x="5295" y="1099502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26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26" y="1287754"/>
                </a:lnTo>
                <a:lnTo>
                  <a:pt x="41795" y="1293025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26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79" y="1563700"/>
                </a:lnTo>
                <a:lnTo>
                  <a:pt x="1527479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257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3600" y="469884"/>
            <a:ext cx="73579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</a:rPr>
              <a:t>Example</a:t>
            </a:r>
            <a:r>
              <a:rPr sz="2800" spc="-1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(impermissible)</a:t>
            </a:r>
            <a:r>
              <a:rPr lang="en-US" sz="2800" spc="-5" dirty="0">
                <a:solidFill>
                  <a:srgbClr val="FFFFFF"/>
                </a:solidFill>
              </a:rPr>
              <a:t> (slide 173)</a:t>
            </a:r>
            <a:endParaRPr sz="2800" spc="-5" dirty="0">
              <a:solidFill>
                <a:srgbClr val="FFFFFF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7025" y="1392666"/>
            <a:ext cx="4425950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Institution’s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policy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prohibits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party 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advisor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“doing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anything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would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make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another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party 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uncomfortable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suffer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anxiety, 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including 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asking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questions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4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may  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cause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party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relive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an 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experience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traumatizing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way, 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whether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intended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not.”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 descr="Notebook with Xs and Ox of a game plan"/>
          <p:cNvSpPr/>
          <p:nvPr/>
        </p:nvSpPr>
        <p:spPr>
          <a:xfrm>
            <a:off x="6533896" y="1827656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09" h="1564004">
                <a:moveTo>
                  <a:pt x="744156" y="321932"/>
                </a:moveTo>
                <a:lnTo>
                  <a:pt x="740702" y="304977"/>
                </a:lnTo>
                <a:lnTo>
                  <a:pt x="730338" y="289750"/>
                </a:lnTo>
                <a:lnTo>
                  <a:pt x="715073" y="279400"/>
                </a:lnTo>
                <a:lnTo>
                  <a:pt x="698080" y="275945"/>
                </a:lnTo>
                <a:lnTo>
                  <a:pt x="681088" y="279400"/>
                </a:lnTo>
                <a:lnTo>
                  <a:pt x="665822" y="289750"/>
                </a:lnTo>
                <a:lnTo>
                  <a:pt x="559841" y="395528"/>
                </a:lnTo>
                <a:lnTo>
                  <a:pt x="453872" y="289750"/>
                </a:lnTo>
                <a:lnTo>
                  <a:pt x="438607" y="279400"/>
                </a:lnTo>
                <a:lnTo>
                  <a:pt x="421614" y="275945"/>
                </a:lnTo>
                <a:lnTo>
                  <a:pt x="404622" y="279400"/>
                </a:lnTo>
                <a:lnTo>
                  <a:pt x="389356" y="289750"/>
                </a:lnTo>
                <a:lnTo>
                  <a:pt x="378993" y="304977"/>
                </a:lnTo>
                <a:lnTo>
                  <a:pt x="375539" y="321932"/>
                </a:lnTo>
                <a:lnTo>
                  <a:pt x="378993" y="338899"/>
                </a:lnTo>
                <a:lnTo>
                  <a:pt x="389356" y="354126"/>
                </a:lnTo>
                <a:lnTo>
                  <a:pt x="495338" y="459917"/>
                </a:lnTo>
                <a:lnTo>
                  <a:pt x="389356" y="565696"/>
                </a:lnTo>
                <a:lnTo>
                  <a:pt x="378993" y="580923"/>
                </a:lnTo>
                <a:lnTo>
                  <a:pt x="375539" y="597890"/>
                </a:lnTo>
                <a:lnTo>
                  <a:pt x="378993" y="614845"/>
                </a:lnTo>
                <a:lnTo>
                  <a:pt x="413004" y="643013"/>
                </a:lnTo>
                <a:lnTo>
                  <a:pt x="421614" y="643877"/>
                </a:lnTo>
                <a:lnTo>
                  <a:pt x="430212" y="643013"/>
                </a:lnTo>
                <a:lnTo>
                  <a:pt x="438607" y="640422"/>
                </a:lnTo>
                <a:lnTo>
                  <a:pt x="446557" y="636117"/>
                </a:lnTo>
                <a:lnTo>
                  <a:pt x="453872" y="630085"/>
                </a:lnTo>
                <a:lnTo>
                  <a:pt x="559841" y="524294"/>
                </a:lnTo>
                <a:lnTo>
                  <a:pt x="665822" y="630085"/>
                </a:lnTo>
                <a:lnTo>
                  <a:pt x="681088" y="640422"/>
                </a:lnTo>
                <a:lnTo>
                  <a:pt x="698080" y="643877"/>
                </a:lnTo>
                <a:lnTo>
                  <a:pt x="715073" y="640422"/>
                </a:lnTo>
                <a:lnTo>
                  <a:pt x="730338" y="630085"/>
                </a:lnTo>
                <a:lnTo>
                  <a:pt x="740702" y="614845"/>
                </a:lnTo>
                <a:lnTo>
                  <a:pt x="744156" y="597890"/>
                </a:lnTo>
                <a:lnTo>
                  <a:pt x="740702" y="580923"/>
                </a:lnTo>
                <a:lnTo>
                  <a:pt x="730338" y="565696"/>
                </a:lnTo>
                <a:lnTo>
                  <a:pt x="624357" y="459917"/>
                </a:lnTo>
                <a:lnTo>
                  <a:pt x="730338" y="354126"/>
                </a:lnTo>
                <a:lnTo>
                  <a:pt x="740702" y="338899"/>
                </a:lnTo>
                <a:lnTo>
                  <a:pt x="744156" y="321932"/>
                </a:lnTo>
                <a:close/>
              </a:path>
              <a:path w="1527809" h="1564004">
                <a:moveTo>
                  <a:pt x="1251000" y="965809"/>
                </a:moveTo>
                <a:lnTo>
                  <a:pt x="1229880" y="927582"/>
                </a:lnTo>
                <a:lnTo>
                  <a:pt x="1204925" y="919822"/>
                </a:lnTo>
                <a:lnTo>
                  <a:pt x="1196327" y="920686"/>
                </a:lnTo>
                <a:lnTo>
                  <a:pt x="1187932" y="923277"/>
                </a:lnTo>
                <a:lnTo>
                  <a:pt x="1179982" y="927582"/>
                </a:lnTo>
                <a:lnTo>
                  <a:pt x="1172679" y="933615"/>
                </a:lnTo>
                <a:lnTo>
                  <a:pt x="1066698" y="1039406"/>
                </a:lnTo>
                <a:lnTo>
                  <a:pt x="960716" y="933615"/>
                </a:lnTo>
                <a:lnTo>
                  <a:pt x="945451" y="923277"/>
                </a:lnTo>
                <a:lnTo>
                  <a:pt x="928458" y="919822"/>
                </a:lnTo>
                <a:lnTo>
                  <a:pt x="911479" y="923277"/>
                </a:lnTo>
                <a:lnTo>
                  <a:pt x="896213" y="933615"/>
                </a:lnTo>
                <a:lnTo>
                  <a:pt x="885837" y="948855"/>
                </a:lnTo>
                <a:lnTo>
                  <a:pt x="882383" y="965809"/>
                </a:lnTo>
                <a:lnTo>
                  <a:pt x="885837" y="982776"/>
                </a:lnTo>
                <a:lnTo>
                  <a:pt x="896213" y="998004"/>
                </a:lnTo>
                <a:lnTo>
                  <a:pt x="1002182" y="1103782"/>
                </a:lnTo>
                <a:lnTo>
                  <a:pt x="896213" y="1209573"/>
                </a:lnTo>
                <a:lnTo>
                  <a:pt x="885837" y="1224800"/>
                </a:lnTo>
                <a:lnTo>
                  <a:pt x="882383" y="1241755"/>
                </a:lnTo>
                <a:lnTo>
                  <a:pt x="885837" y="1258722"/>
                </a:lnTo>
                <a:lnTo>
                  <a:pt x="896213" y="1273949"/>
                </a:lnTo>
                <a:lnTo>
                  <a:pt x="911479" y="1284300"/>
                </a:lnTo>
                <a:lnTo>
                  <a:pt x="928458" y="1287754"/>
                </a:lnTo>
                <a:lnTo>
                  <a:pt x="945451" y="1284300"/>
                </a:lnTo>
                <a:lnTo>
                  <a:pt x="960716" y="1273949"/>
                </a:lnTo>
                <a:lnTo>
                  <a:pt x="1066698" y="1168171"/>
                </a:lnTo>
                <a:lnTo>
                  <a:pt x="1172679" y="1273949"/>
                </a:lnTo>
                <a:lnTo>
                  <a:pt x="1187932" y="1284300"/>
                </a:lnTo>
                <a:lnTo>
                  <a:pt x="1204925" y="1287754"/>
                </a:lnTo>
                <a:lnTo>
                  <a:pt x="1221917" y="1284300"/>
                </a:lnTo>
                <a:lnTo>
                  <a:pt x="1237183" y="1273949"/>
                </a:lnTo>
                <a:lnTo>
                  <a:pt x="1247546" y="1258722"/>
                </a:lnTo>
                <a:lnTo>
                  <a:pt x="1251000" y="1241755"/>
                </a:lnTo>
                <a:lnTo>
                  <a:pt x="1247546" y="1224800"/>
                </a:lnTo>
                <a:lnTo>
                  <a:pt x="1237183" y="1209573"/>
                </a:lnTo>
                <a:lnTo>
                  <a:pt x="1131201" y="1103782"/>
                </a:lnTo>
                <a:lnTo>
                  <a:pt x="1237183" y="998004"/>
                </a:lnTo>
                <a:lnTo>
                  <a:pt x="1247546" y="982776"/>
                </a:lnTo>
                <a:lnTo>
                  <a:pt x="1251000" y="965809"/>
                </a:lnTo>
                <a:close/>
              </a:path>
              <a:path w="1527809" h="1564004">
                <a:moveTo>
                  <a:pt x="1251013" y="459917"/>
                </a:moveTo>
                <a:lnTo>
                  <a:pt x="1098956" y="289750"/>
                </a:lnTo>
                <a:lnTo>
                  <a:pt x="1066698" y="275945"/>
                </a:lnTo>
                <a:lnTo>
                  <a:pt x="1058100" y="276809"/>
                </a:lnTo>
                <a:lnTo>
                  <a:pt x="896213" y="427723"/>
                </a:lnTo>
                <a:lnTo>
                  <a:pt x="882396" y="459917"/>
                </a:lnTo>
                <a:lnTo>
                  <a:pt x="885850" y="476872"/>
                </a:lnTo>
                <a:lnTo>
                  <a:pt x="896213" y="492099"/>
                </a:lnTo>
                <a:lnTo>
                  <a:pt x="911479" y="502450"/>
                </a:lnTo>
                <a:lnTo>
                  <a:pt x="928471" y="505904"/>
                </a:lnTo>
                <a:lnTo>
                  <a:pt x="945464" y="502450"/>
                </a:lnTo>
                <a:lnTo>
                  <a:pt x="960716" y="492099"/>
                </a:lnTo>
                <a:lnTo>
                  <a:pt x="1020622" y="432320"/>
                </a:lnTo>
                <a:lnTo>
                  <a:pt x="1020622" y="689864"/>
                </a:lnTo>
                <a:lnTo>
                  <a:pt x="1016990" y="707720"/>
                </a:lnTo>
                <a:lnTo>
                  <a:pt x="1007084" y="722350"/>
                </a:lnTo>
                <a:lnTo>
                  <a:pt x="992441" y="732231"/>
                </a:lnTo>
                <a:lnTo>
                  <a:pt x="974547" y="735863"/>
                </a:lnTo>
                <a:lnTo>
                  <a:pt x="652005" y="735863"/>
                </a:lnTo>
                <a:lnTo>
                  <a:pt x="608431" y="742924"/>
                </a:lnTo>
                <a:lnTo>
                  <a:pt x="570496" y="762571"/>
                </a:lnTo>
                <a:lnTo>
                  <a:pt x="540537" y="792480"/>
                </a:lnTo>
                <a:lnTo>
                  <a:pt x="520852" y="830338"/>
                </a:lnTo>
                <a:lnTo>
                  <a:pt x="513765" y="873836"/>
                </a:lnTo>
                <a:lnTo>
                  <a:pt x="513765" y="926719"/>
                </a:lnTo>
                <a:lnTo>
                  <a:pt x="471703" y="943292"/>
                </a:lnTo>
                <a:lnTo>
                  <a:pt x="436029" y="968883"/>
                </a:lnTo>
                <a:lnTo>
                  <a:pt x="407797" y="1001750"/>
                </a:lnTo>
                <a:lnTo>
                  <a:pt x="387997" y="1040168"/>
                </a:lnTo>
                <a:lnTo>
                  <a:pt x="377672" y="1082421"/>
                </a:lnTo>
                <a:lnTo>
                  <a:pt x="377837" y="1126782"/>
                </a:lnTo>
                <a:lnTo>
                  <a:pt x="388924" y="1170647"/>
                </a:lnTo>
                <a:lnTo>
                  <a:pt x="409663" y="1209395"/>
                </a:lnTo>
                <a:lnTo>
                  <a:pt x="438607" y="1241755"/>
                </a:lnTo>
                <a:lnTo>
                  <a:pt x="474268" y="1266456"/>
                </a:lnTo>
                <a:lnTo>
                  <a:pt x="515162" y="1282217"/>
                </a:lnTo>
                <a:lnTo>
                  <a:pt x="559841" y="1287754"/>
                </a:lnTo>
                <a:lnTo>
                  <a:pt x="604532" y="1282217"/>
                </a:lnTo>
                <a:lnTo>
                  <a:pt x="645426" y="1266456"/>
                </a:lnTo>
                <a:lnTo>
                  <a:pt x="681088" y="1241755"/>
                </a:lnTo>
                <a:lnTo>
                  <a:pt x="710031" y="1209395"/>
                </a:lnTo>
                <a:lnTo>
                  <a:pt x="717321" y="1195768"/>
                </a:lnTo>
                <a:lnTo>
                  <a:pt x="730770" y="1170647"/>
                </a:lnTo>
                <a:lnTo>
                  <a:pt x="741857" y="1126782"/>
                </a:lnTo>
                <a:lnTo>
                  <a:pt x="742022" y="1081620"/>
                </a:lnTo>
                <a:lnTo>
                  <a:pt x="731697" y="1039139"/>
                </a:lnTo>
                <a:lnTo>
                  <a:pt x="717550" y="1011809"/>
                </a:lnTo>
                <a:lnTo>
                  <a:pt x="711898" y="1000887"/>
                </a:lnTo>
                <a:lnTo>
                  <a:pt x="683653" y="968375"/>
                </a:lnTo>
                <a:lnTo>
                  <a:pt x="652005" y="945984"/>
                </a:lnTo>
                <a:lnTo>
                  <a:pt x="652005" y="1103782"/>
                </a:lnTo>
                <a:lnTo>
                  <a:pt x="644728" y="1139507"/>
                </a:lnTo>
                <a:lnTo>
                  <a:pt x="624928" y="1168755"/>
                </a:lnTo>
                <a:lnTo>
                  <a:pt x="595630" y="1188516"/>
                </a:lnTo>
                <a:lnTo>
                  <a:pt x="559841" y="1195768"/>
                </a:lnTo>
                <a:lnTo>
                  <a:pt x="524065" y="1188516"/>
                </a:lnTo>
                <a:lnTo>
                  <a:pt x="494766" y="1168755"/>
                </a:lnTo>
                <a:lnTo>
                  <a:pt x="474967" y="1139507"/>
                </a:lnTo>
                <a:lnTo>
                  <a:pt x="467690" y="1103782"/>
                </a:lnTo>
                <a:lnTo>
                  <a:pt x="474967" y="1068070"/>
                </a:lnTo>
                <a:lnTo>
                  <a:pt x="494766" y="1038821"/>
                </a:lnTo>
                <a:lnTo>
                  <a:pt x="524065" y="1019060"/>
                </a:lnTo>
                <a:lnTo>
                  <a:pt x="559841" y="1011809"/>
                </a:lnTo>
                <a:lnTo>
                  <a:pt x="595630" y="1019060"/>
                </a:lnTo>
                <a:lnTo>
                  <a:pt x="624928" y="1038821"/>
                </a:lnTo>
                <a:lnTo>
                  <a:pt x="644728" y="1068070"/>
                </a:lnTo>
                <a:lnTo>
                  <a:pt x="652005" y="1103782"/>
                </a:lnTo>
                <a:lnTo>
                  <a:pt x="652005" y="945984"/>
                </a:lnTo>
                <a:lnTo>
                  <a:pt x="647992" y="943140"/>
                </a:lnTo>
                <a:lnTo>
                  <a:pt x="605929" y="926719"/>
                </a:lnTo>
                <a:lnTo>
                  <a:pt x="605929" y="873836"/>
                </a:lnTo>
                <a:lnTo>
                  <a:pt x="609561" y="855980"/>
                </a:lnTo>
                <a:lnTo>
                  <a:pt x="619455" y="841349"/>
                </a:lnTo>
                <a:lnTo>
                  <a:pt x="634111" y="831469"/>
                </a:lnTo>
                <a:lnTo>
                  <a:pt x="652005" y="827836"/>
                </a:lnTo>
                <a:lnTo>
                  <a:pt x="974547" y="827836"/>
                </a:lnTo>
                <a:lnTo>
                  <a:pt x="1018120" y="820775"/>
                </a:lnTo>
                <a:lnTo>
                  <a:pt x="1056043" y="801128"/>
                </a:lnTo>
                <a:lnTo>
                  <a:pt x="1086015" y="771220"/>
                </a:lnTo>
                <a:lnTo>
                  <a:pt x="1105700" y="733361"/>
                </a:lnTo>
                <a:lnTo>
                  <a:pt x="1112774" y="689864"/>
                </a:lnTo>
                <a:lnTo>
                  <a:pt x="1112774" y="432320"/>
                </a:lnTo>
                <a:lnTo>
                  <a:pt x="1172679" y="492099"/>
                </a:lnTo>
                <a:lnTo>
                  <a:pt x="1187945" y="502450"/>
                </a:lnTo>
                <a:lnTo>
                  <a:pt x="1204937" y="505904"/>
                </a:lnTo>
                <a:lnTo>
                  <a:pt x="1221917" y="502450"/>
                </a:lnTo>
                <a:lnTo>
                  <a:pt x="1237183" y="492099"/>
                </a:lnTo>
                <a:lnTo>
                  <a:pt x="1247559" y="476872"/>
                </a:lnTo>
                <a:lnTo>
                  <a:pt x="1251013" y="459917"/>
                </a:lnTo>
                <a:close/>
              </a:path>
              <a:path w="1527809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13" y="137972"/>
                </a:lnTo>
                <a:lnTo>
                  <a:pt x="43853" y="144551"/>
                </a:lnTo>
                <a:lnTo>
                  <a:pt x="24193" y="159537"/>
                </a:lnTo>
                <a:lnTo>
                  <a:pt x="11455" y="180987"/>
                </a:lnTo>
                <a:lnTo>
                  <a:pt x="6908" y="206959"/>
                </a:lnTo>
                <a:lnTo>
                  <a:pt x="10477" y="232943"/>
                </a:lnTo>
                <a:lnTo>
                  <a:pt x="23329" y="254393"/>
                </a:lnTo>
                <a:lnTo>
                  <a:pt x="43522" y="269379"/>
                </a:lnTo>
                <a:lnTo>
                  <a:pt x="69113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13" y="367931"/>
                </a:lnTo>
                <a:lnTo>
                  <a:pt x="41795" y="373214"/>
                </a:lnTo>
                <a:lnTo>
                  <a:pt x="19875" y="387769"/>
                </a:lnTo>
                <a:lnTo>
                  <a:pt x="5295" y="409651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13" y="505904"/>
                </a:lnTo>
                <a:lnTo>
                  <a:pt x="99072" y="505904"/>
                </a:lnTo>
                <a:lnTo>
                  <a:pt x="99072" y="597890"/>
                </a:lnTo>
                <a:lnTo>
                  <a:pt x="69113" y="597890"/>
                </a:lnTo>
                <a:lnTo>
                  <a:pt x="41795" y="603173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77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80"/>
                </a:lnTo>
                <a:lnTo>
                  <a:pt x="69113" y="735863"/>
                </a:lnTo>
                <a:lnTo>
                  <a:pt x="99072" y="735863"/>
                </a:lnTo>
                <a:lnTo>
                  <a:pt x="99072" y="827849"/>
                </a:lnTo>
                <a:lnTo>
                  <a:pt x="69113" y="827849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35"/>
                </a:lnTo>
                <a:lnTo>
                  <a:pt x="5295" y="924102"/>
                </a:lnTo>
                <a:lnTo>
                  <a:pt x="19875" y="945984"/>
                </a:lnTo>
                <a:lnTo>
                  <a:pt x="41795" y="960539"/>
                </a:lnTo>
                <a:lnTo>
                  <a:pt x="69113" y="965822"/>
                </a:lnTo>
                <a:lnTo>
                  <a:pt x="99072" y="965822"/>
                </a:lnTo>
                <a:lnTo>
                  <a:pt x="99072" y="1057795"/>
                </a:lnTo>
                <a:lnTo>
                  <a:pt x="69113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61"/>
                </a:lnTo>
                <a:lnTo>
                  <a:pt x="19875" y="1175943"/>
                </a:lnTo>
                <a:lnTo>
                  <a:pt x="41795" y="1190485"/>
                </a:lnTo>
                <a:lnTo>
                  <a:pt x="69113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13" y="1287754"/>
                </a:lnTo>
                <a:lnTo>
                  <a:pt x="41795" y="1293037"/>
                </a:lnTo>
                <a:lnTo>
                  <a:pt x="19875" y="1307592"/>
                </a:lnTo>
                <a:lnTo>
                  <a:pt x="5295" y="1329474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13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3601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24075" y="397255"/>
            <a:ext cx="7021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How long </a:t>
            </a:r>
            <a:r>
              <a:rPr dirty="0"/>
              <a:t>does a </a:t>
            </a:r>
            <a:r>
              <a:rPr spc="-5" dirty="0"/>
              <a:t>hearing</a:t>
            </a:r>
            <a:r>
              <a:rPr spc="-25" dirty="0"/>
              <a:t> </a:t>
            </a:r>
            <a:r>
              <a:rPr spc="-5" dirty="0"/>
              <a:t>last?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57676" y="1265173"/>
            <a:ext cx="4604385" cy="354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8829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100" spc="-105" dirty="0">
                <a:latin typeface="Arial"/>
                <a:cs typeface="Arial"/>
              </a:rPr>
              <a:t>Decision-maker(s) </a:t>
            </a:r>
            <a:r>
              <a:rPr sz="2100" spc="-130" dirty="0">
                <a:latin typeface="Arial"/>
                <a:cs typeface="Arial"/>
              </a:rPr>
              <a:t>have </a:t>
            </a:r>
            <a:r>
              <a:rPr sz="2100" spc="-25" dirty="0">
                <a:latin typeface="Arial"/>
                <a:cs typeface="Arial"/>
              </a:rPr>
              <a:t>the ability</a:t>
            </a:r>
            <a:r>
              <a:rPr sz="2100" spc="-229" dirty="0">
                <a:latin typeface="Arial"/>
                <a:cs typeface="Arial"/>
              </a:rPr>
              <a:t> </a:t>
            </a:r>
            <a:r>
              <a:rPr sz="2100" spc="15" dirty="0">
                <a:latin typeface="Arial"/>
                <a:cs typeface="Arial"/>
              </a:rPr>
              <a:t>to  </a:t>
            </a:r>
            <a:r>
              <a:rPr sz="2100" spc="-90" dirty="0">
                <a:latin typeface="Arial"/>
                <a:cs typeface="Arial"/>
              </a:rPr>
              <a:t>set </a:t>
            </a:r>
            <a:r>
              <a:rPr sz="2100" spc="-100" dirty="0">
                <a:latin typeface="Arial"/>
                <a:cs typeface="Arial"/>
              </a:rPr>
              <a:t>reasonable </a:t>
            </a:r>
            <a:r>
              <a:rPr sz="2100" spc="-20" dirty="0">
                <a:latin typeface="Arial"/>
                <a:cs typeface="Arial"/>
              </a:rPr>
              <a:t>time </a:t>
            </a:r>
            <a:r>
              <a:rPr sz="2100" spc="-25" dirty="0">
                <a:latin typeface="Arial"/>
                <a:cs typeface="Arial"/>
              </a:rPr>
              <a:t>limits </a:t>
            </a:r>
            <a:r>
              <a:rPr sz="2100" spc="-65" dirty="0">
                <a:latin typeface="Arial"/>
                <a:cs typeface="Arial"/>
              </a:rPr>
              <a:t>on </a:t>
            </a:r>
            <a:r>
              <a:rPr sz="2100" spc="-25" dirty="0">
                <a:latin typeface="Arial"/>
                <a:cs typeface="Arial"/>
              </a:rPr>
              <a:t>the  </a:t>
            </a:r>
            <a:r>
              <a:rPr sz="2100" spc="-85" dirty="0">
                <a:latin typeface="Arial"/>
                <a:cs typeface="Arial"/>
              </a:rPr>
              <a:t>hearing </a:t>
            </a:r>
            <a:r>
              <a:rPr sz="2100" spc="-100" dirty="0">
                <a:latin typeface="Arial"/>
                <a:cs typeface="Arial"/>
              </a:rPr>
              <a:t>and </a:t>
            </a:r>
            <a:r>
              <a:rPr sz="2100" spc="-35" dirty="0">
                <a:latin typeface="Arial"/>
                <a:cs typeface="Arial"/>
              </a:rPr>
              <a:t>its </a:t>
            </a:r>
            <a:r>
              <a:rPr sz="2100" spc="-45" dirty="0">
                <a:latin typeface="Arial"/>
                <a:cs typeface="Arial"/>
              </a:rPr>
              <a:t>constituent</a:t>
            </a:r>
            <a:r>
              <a:rPr sz="2100" spc="-250" dirty="0">
                <a:latin typeface="Arial"/>
                <a:cs typeface="Arial"/>
              </a:rPr>
              <a:t> </a:t>
            </a:r>
            <a:r>
              <a:rPr sz="2100" spc="-60" dirty="0">
                <a:latin typeface="Arial"/>
                <a:cs typeface="Arial"/>
              </a:rPr>
              <a:t>parts</a:t>
            </a:r>
            <a:endParaRPr sz="21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100" spc="-105" dirty="0">
                <a:latin typeface="Arial"/>
                <a:cs typeface="Arial"/>
              </a:rPr>
              <a:t>Parties </a:t>
            </a:r>
            <a:r>
              <a:rPr sz="2100" spc="-70" dirty="0">
                <a:latin typeface="Arial"/>
                <a:cs typeface="Arial"/>
              </a:rPr>
              <a:t>must </a:t>
            </a:r>
            <a:r>
              <a:rPr sz="2100" spc="-130" dirty="0">
                <a:latin typeface="Arial"/>
                <a:cs typeface="Arial"/>
              </a:rPr>
              <a:t>have </a:t>
            </a:r>
            <a:r>
              <a:rPr sz="2100" spc="-165" dirty="0">
                <a:latin typeface="Arial"/>
                <a:cs typeface="Arial"/>
              </a:rPr>
              <a:t>a </a:t>
            </a:r>
            <a:r>
              <a:rPr sz="2100" spc="-100" dirty="0">
                <a:latin typeface="Arial"/>
                <a:cs typeface="Arial"/>
              </a:rPr>
              <a:t>reasonable  </a:t>
            </a:r>
            <a:r>
              <a:rPr sz="2100" spc="-20" dirty="0">
                <a:latin typeface="Arial"/>
                <a:cs typeface="Arial"/>
              </a:rPr>
              <a:t>opportunity </a:t>
            </a:r>
            <a:r>
              <a:rPr sz="2100" spc="15" dirty="0">
                <a:latin typeface="Arial"/>
                <a:cs typeface="Arial"/>
              </a:rPr>
              <a:t>to </a:t>
            </a:r>
            <a:r>
              <a:rPr sz="2100" spc="-70" dirty="0">
                <a:latin typeface="Arial"/>
                <a:cs typeface="Arial"/>
              </a:rPr>
              <a:t>conduct </a:t>
            </a:r>
            <a:r>
              <a:rPr sz="2100" spc="-40" dirty="0">
                <a:latin typeface="Arial"/>
                <a:cs typeface="Arial"/>
              </a:rPr>
              <a:t>questioning/  </a:t>
            </a:r>
            <a:r>
              <a:rPr sz="2100" spc="-95" dirty="0">
                <a:latin typeface="Arial"/>
                <a:cs typeface="Arial"/>
              </a:rPr>
              <a:t>cross-examination, </a:t>
            </a:r>
            <a:r>
              <a:rPr sz="2100" spc="-5" dirty="0">
                <a:latin typeface="Arial"/>
                <a:cs typeface="Arial"/>
              </a:rPr>
              <a:t>but </a:t>
            </a:r>
            <a:r>
              <a:rPr sz="2100" spc="-65" dirty="0">
                <a:latin typeface="Arial"/>
                <a:cs typeface="Arial"/>
              </a:rPr>
              <a:t>do </a:t>
            </a:r>
            <a:r>
              <a:rPr sz="2100" spc="-5" dirty="0">
                <a:latin typeface="Arial"/>
                <a:cs typeface="Arial"/>
              </a:rPr>
              <a:t>not </a:t>
            </a:r>
            <a:r>
              <a:rPr sz="2100" spc="-130" dirty="0">
                <a:latin typeface="Arial"/>
                <a:cs typeface="Arial"/>
              </a:rPr>
              <a:t>have</a:t>
            </a:r>
            <a:r>
              <a:rPr sz="2100" spc="-365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the  right </a:t>
            </a:r>
            <a:r>
              <a:rPr sz="2100" spc="15" dirty="0">
                <a:latin typeface="Arial"/>
                <a:cs typeface="Arial"/>
              </a:rPr>
              <a:t>to </a:t>
            </a:r>
            <a:r>
              <a:rPr sz="2100" spc="-85" dirty="0">
                <a:latin typeface="Arial"/>
                <a:cs typeface="Arial"/>
              </a:rPr>
              <a:t>question/cross-examine  </a:t>
            </a:r>
            <a:r>
              <a:rPr sz="2100" spc="-105" dirty="0">
                <a:latin typeface="Arial"/>
                <a:cs typeface="Arial"/>
              </a:rPr>
              <a:t>witnesses </a:t>
            </a:r>
            <a:r>
              <a:rPr sz="2100" spc="-200" dirty="0">
                <a:latin typeface="Arial"/>
                <a:cs typeface="Arial"/>
              </a:rPr>
              <a:t>as </a:t>
            </a:r>
            <a:r>
              <a:rPr sz="2100" spc="-75" dirty="0">
                <a:latin typeface="Arial"/>
                <a:cs typeface="Arial"/>
              </a:rPr>
              <a:t>long </a:t>
            </a:r>
            <a:r>
              <a:rPr sz="2100" spc="-200" dirty="0">
                <a:latin typeface="Arial"/>
                <a:cs typeface="Arial"/>
              </a:rPr>
              <a:t>as </a:t>
            </a:r>
            <a:r>
              <a:rPr sz="2100" spc="-50" dirty="0">
                <a:latin typeface="Arial"/>
                <a:cs typeface="Arial"/>
              </a:rPr>
              <a:t>they</a:t>
            </a:r>
            <a:r>
              <a:rPr sz="2100" spc="50" dirty="0">
                <a:latin typeface="Arial"/>
                <a:cs typeface="Arial"/>
              </a:rPr>
              <a:t> </a:t>
            </a:r>
            <a:r>
              <a:rPr sz="2100" spc="-45" dirty="0">
                <a:latin typeface="Arial"/>
                <a:cs typeface="Arial"/>
              </a:rPr>
              <a:t>want</a:t>
            </a:r>
            <a:endParaRPr sz="2100" dirty="0">
              <a:latin typeface="Arial"/>
              <a:cs typeface="Arial"/>
            </a:endParaRPr>
          </a:p>
          <a:p>
            <a:pPr marL="355600" marR="762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100" spc="-105" dirty="0">
                <a:latin typeface="Arial"/>
                <a:cs typeface="Arial"/>
              </a:rPr>
              <a:t>Decision-maker(s) </a:t>
            </a:r>
            <a:r>
              <a:rPr sz="2100" spc="-85" dirty="0">
                <a:latin typeface="Arial"/>
                <a:cs typeface="Arial"/>
              </a:rPr>
              <a:t>should </a:t>
            </a:r>
            <a:r>
              <a:rPr sz="2100" spc="-90" dirty="0">
                <a:latin typeface="Arial"/>
                <a:cs typeface="Arial"/>
              </a:rPr>
              <a:t>set </a:t>
            </a:r>
            <a:r>
              <a:rPr sz="2100" spc="-114" dirty="0">
                <a:latin typeface="Arial"/>
                <a:cs typeface="Arial"/>
              </a:rPr>
              <a:t>an </a:t>
            </a:r>
            <a:r>
              <a:rPr sz="2100" spc="-75" dirty="0">
                <a:latin typeface="Arial"/>
                <a:cs typeface="Arial"/>
              </a:rPr>
              <a:t>overall  </a:t>
            </a:r>
            <a:r>
              <a:rPr sz="2100" spc="-60" dirty="0">
                <a:latin typeface="Arial"/>
                <a:cs typeface="Arial"/>
              </a:rPr>
              <a:t>length </a:t>
            </a:r>
            <a:r>
              <a:rPr sz="2100" spc="15" dirty="0">
                <a:latin typeface="Arial"/>
                <a:cs typeface="Arial"/>
              </a:rPr>
              <a:t>to </a:t>
            </a:r>
            <a:r>
              <a:rPr sz="2100" spc="-25" dirty="0">
                <a:latin typeface="Arial"/>
                <a:cs typeface="Arial"/>
              </a:rPr>
              <a:t>the </a:t>
            </a:r>
            <a:r>
              <a:rPr sz="2100" spc="-85" dirty="0">
                <a:latin typeface="Arial"/>
                <a:cs typeface="Arial"/>
              </a:rPr>
              <a:t>hearing </a:t>
            </a:r>
            <a:r>
              <a:rPr sz="2100" spc="-30" dirty="0">
                <a:latin typeface="Arial"/>
                <a:cs typeface="Arial"/>
              </a:rPr>
              <a:t>in </a:t>
            </a:r>
            <a:r>
              <a:rPr sz="2100" spc="-130" dirty="0">
                <a:latin typeface="Arial"/>
                <a:cs typeface="Arial"/>
              </a:rPr>
              <a:t>advance </a:t>
            </a:r>
            <a:r>
              <a:rPr sz="2100" spc="-100" dirty="0">
                <a:latin typeface="Arial"/>
                <a:cs typeface="Arial"/>
              </a:rPr>
              <a:t>and  </a:t>
            </a:r>
            <a:r>
              <a:rPr sz="2100" spc="-125" dirty="0">
                <a:latin typeface="Arial"/>
                <a:cs typeface="Arial"/>
              </a:rPr>
              <a:t>keep </a:t>
            </a:r>
            <a:r>
              <a:rPr sz="2100" spc="-60" dirty="0">
                <a:latin typeface="Arial"/>
                <a:cs typeface="Arial"/>
              </a:rPr>
              <a:t>parties </a:t>
            </a:r>
            <a:r>
              <a:rPr sz="2100" spc="-65" dirty="0">
                <a:latin typeface="Arial"/>
                <a:cs typeface="Arial"/>
              </a:rPr>
              <a:t>on</a:t>
            </a:r>
            <a:r>
              <a:rPr sz="2100" spc="-145" dirty="0">
                <a:latin typeface="Arial"/>
                <a:cs typeface="Arial"/>
              </a:rPr>
              <a:t> </a:t>
            </a:r>
            <a:r>
              <a:rPr sz="2100" spc="-105" dirty="0">
                <a:latin typeface="Arial"/>
                <a:cs typeface="Arial"/>
              </a:rPr>
              <a:t>schedule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6" name="object 6" descr="Hourglass"/>
          <p:cNvSpPr/>
          <p:nvPr/>
        </p:nvSpPr>
        <p:spPr>
          <a:xfrm>
            <a:off x="1648196" y="1753189"/>
            <a:ext cx="1201420" cy="1713230"/>
          </a:xfrm>
          <a:custGeom>
            <a:avLst/>
            <a:gdLst/>
            <a:ahLst/>
            <a:cxnLst/>
            <a:rect l="l" t="t" r="r" b="b"/>
            <a:pathLst>
              <a:path w="1201420" h="1713229">
                <a:moveTo>
                  <a:pt x="1201192" y="128458"/>
                </a:moveTo>
                <a:lnTo>
                  <a:pt x="0" y="128458"/>
                </a:lnTo>
                <a:lnTo>
                  <a:pt x="0" y="0"/>
                </a:lnTo>
                <a:lnTo>
                  <a:pt x="1201192" y="0"/>
                </a:lnTo>
                <a:lnTo>
                  <a:pt x="1201192" y="128458"/>
                </a:lnTo>
                <a:close/>
              </a:path>
              <a:path w="1201420" h="1713229">
                <a:moveTo>
                  <a:pt x="1143277" y="1584315"/>
                </a:moveTo>
                <a:lnTo>
                  <a:pt x="55769" y="1584315"/>
                </a:lnTo>
                <a:lnTo>
                  <a:pt x="60767" y="1541308"/>
                </a:lnTo>
                <a:lnTo>
                  <a:pt x="68144" y="1496415"/>
                </a:lnTo>
                <a:lnTo>
                  <a:pt x="77829" y="1450019"/>
                </a:lnTo>
                <a:lnTo>
                  <a:pt x="89750" y="1402501"/>
                </a:lnTo>
                <a:lnTo>
                  <a:pt x="103838" y="1354243"/>
                </a:lnTo>
                <a:lnTo>
                  <a:pt x="120022" y="1305627"/>
                </a:lnTo>
                <a:lnTo>
                  <a:pt x="138230" y="1257034"/>
                </a:lnTo>
                <a:lnTo>
                  <a:pt x="158393" y="1208847"/>
                </a:lnTo>
                <a:lnTo>
                  <a:pt x="180439" y="1161447"/>
                </a:lnTo>
                <a:lnTo>
                  <a:pt x="204298" y="1115215"/>
                </a:lnTo>
                <a:lnTo>
                  <a:pt x="229899" y="1070534"/>
                </a:lnTo>
                <a:lnTo>
                  <a:pt x="257172" y="1027786"/>
                </a:lnTo>
                <a:lnTo>
                  <a:pt x="286045" y="987351"/>
                </a:lnTo>
                <a:lnTo>
                  <a:pt x="316447" y="949612"/>
                </a:lnTo>
                <a:lnTo>
                  <a:pt x="348309" y="914950"/>
                </a:lnTo>
                <a:lnTo>
                  <a:pt x="381559" y="883748"/>
                </a:lnTo>
                <a:lnTo>
                  <a:pt x="416127" y="856386"/>
                </a:lnTo>
                <a:lnTo>
                  <a:pt x="381580" y="829025"/>
                </a:lnTo>
                <a:lnTo>
                  <a:pt x="348388" y="797822"/>
                </a:lnTo>
                <a:lnTo>
                  <a:pt x="316612" y="763161"/>
                </a:lnTo>
                <a:lnTo>
                  <a:pt x="286317" y="725422"/>
                </a:lnTo>
                <a:lnTo>
                  <a:pt x="257565" y="684987"/>
                </a:lnTo>
                <a:lnTo>
                  <a:pt x="230418" y="642238"/>
                </a:lnTo>
                <a:lnTo>
                  <a:pt x="204940" y="597557"/>
                </a:lnTo>
                <a:lnTo>
                  <a:pt x="181194" y="551326"/>
                </a:lnTo>
                <a:lnTo>
                  <a:pt x="159242" y="503926"/>
                </a:lnTo>
                <a:lnTo>
                  <a:pt x="139147" y="455738"/>
                </a:lnTo>
                <a:lnTo>
                  <a:pt x="120973" y="407146"/>
                </a:lnTo>
                <a:lnTo>
                  <a:pt x="104781" y="358530"/>
                </a:lnTo>
                <a:lnTo>
                  <a:pt x="90636" y="310272"/>
                </a:lnTo>
                <a:lnTo>
                  <a:pt x="78599" y="262754"/>
                </a:lnTo>
                <a:lnTo>
                  <a:pt x="68733" y="216358"/>
                </a:lnTo>
                <a:lnTo>
                  <a:pt x="61103" y="171465"/>
                </a:lnTo>
                <a:lnTo>
                  <a:pt x="55769" y="128458"/>
                </a:lnTo>
                <a:lnTo>
                  <a:pt x="186613" y="128458"/>
                </a:lnTo>
                <a:lnTo>
                  <a:pt x="192787" y="174569"/>
                </a:lnTo>
                <a:lnTo>
                  <a:pt x="201991" y="222604"/>
                </a:lnTo>
                <a:lnTo>
                  <a:pt x="214037" y="271997"/>
                </a:lnTo>
                <a:lnTo>
                  <a:pt x="228738" y="322181"/>
                </a:lnTo>
                <a:lnTo>
                  <a:pt x="245905" y="372589"/>
                </a:lnTo>
                <a:lnTo>
                  <a:pt x="265352" y="422656"/>
                </a:lnTo>
                <a:lnTo>
                  <a:pt x="286891" y="471815"/>
                </a:lnTo>
                <a:lnTo>
                  <a:pt x="310335" y="519499"/>
                </a:lnTo>
                <a:lnTo>
                  <a:pt x="335495" y="565142"/>
                </a:lnTo>
                <a:lnTo>
                  <a:pt x="362183" y="608178"/>
                </a:lnTo>
                <a:lnTo>
                  <a:pt x="390214" y="648039"/>
                </a:lnTo>
                <a:lnTo>
                  <a:pt x="419398" y="684160"/>
                </a:lnTo>
                <a:lnTo>
                  <a:pt x="449548" y="715974"/>
                </a:lnTo>
                <a:lnTo>
                  <a:pt x="480477" y="742915"/>
                </a:lnTo>
                <a:lnTo>
                  <a:pt x="503669" y="766064"/>
                </a:lnTo>
                <a:lnTo>
                  <a:pt x="521231" y="793228"/>
                </a:lnTo>
                <a:lnTo>
                  <a:pt x="532358" y="823603"/>
                </a:lnTo>
                <a:lnTo>
                  <a:pt x="536246" y="856386"/>
                </a:lnTo>
                <a:lnTo>
                  <a:pt x="532358" y="889170"/>
                </a:lnTo>
                <a:lnTo>
                  <a:pt x="521231" y="919545"/>
                </a:lnTo>
                <a:lnTo>
                  <a:pt x="503669" y="946708"/>
                </a:lnTo>
                <a:lnTo>
                  <a:pt x="480477" y="969858"/>
                </a:lnTo>
                <a:lnTo>
                  <a:pt x="449634" y="996492"/>
                </a:lnTo>
                <a:lnTo>
                  <a:pt x="419691" y="1028257"/>
                </a:lnTo>
                <a:lnTo>
                  <a:pt x="390762" y="1064516"/>
                </a:lnTo>
                <a:lnTo>
                  <a:pt x="362959" y="1104632"/>
                </a:lnTo>
                <a:lnTo>
                  <a:pt x="336393" y="1147970"/>
                </a:lnTo>
                <a:lnTo>
                  <a:pt x="311123" y="1194004"/>
                </a:lnTo>
                <a:lnTo>
                  <a:pt x="287428" y="1241760"/>
                </a:lnTo>
                <a:lnTo>
                  <a:pt x="1054425" y="1241760"/>
                </a:lnTo>
                <a:lnTo>
                  <a:pt x="1060816" y="1257034"/>
                </a:lnTo>
                <a:lnTo>
                  <a:pt x="1079025" y="1305627"/>
                </a:lnTo>
                <a:lnTo>
                  <a:pt x="1095208" y="1354243"/>
                </a:lnTo>
                <a:lnTo>
                  <a:pt x="1109296" y="1402501"/>
                </a:lnTo>
                <a:lnTo>
                  <a:pt x="1121218" y="1450019"/>
                </a:lnTo>
                <a:lnTo>
                  <a:pt x="1130903" y="1496415"/>
                </a:lnTo>
                <a:lnTo>
                  <a:pt x="1138279" y="1541308"/>
                </a:lnTo>
                <a:lnTo>
                  <a:pt x="1143277" y="1584315"/>
                </a:lnTo>
                <a:close/>
              </a:path>
              <a:path w="1201420" h="1713229">
                <a:moveTo>
                  <a:pt x="1054425" y="1241760"/>
                </a:moveTo>
                <a:lnTo>
                  <a:pt x="913764" y="1241760"/>
                </a:lnTo>
                <a:lnTo>
                  <a:pt x="890627" y="1193891"/>
                </a:lnTo>
                <a:lnTo>
                  <a:pt x="865736" y="1148344"/>
                </a:lnTo>
                <a:lnTo>
                  <a:pt x="839133" y="1105307"/>
                </a:lnTo>
                <a:lnTo>
                  <a:pt x="811105" y="1065415"/>
                </a:lnTo>
                <a:lnTo>
                  <a:pt x="781875" y="1029193"/>
                </a:lnTo>
                <a:lnTo>
                  <a:pt x="751670" y="997166"/>
                </a:lnTo>
                <a:lnTo>
                  <a:pt x="720715" y="969858"/>
                </a:lnTo>
                <a:lnTo>
                  <a:pt x="697522" y="946708"/>
                </a:lnTo>
                <a:lnTo>
                  <a:pt x="679960" y="919545"/>
                </a:lnTo>
                <a:lnTo>
                  <a:pt x="668833" y="889170"/>
                </a:lnTo>
                <a:lnTo>
                  <a:pt x="664945" y="856386"/>
                </a:lnTo>
                <a:lnTo>
                  <a:pt x="668867" y="823603"/>
                </a:lnTo>
                <a:lnTo>
                  <a:pt x="680228" y="793228"/>
                </a:lnTo>
                <a:lnTo>
                  <a:pt x="698427" y="766064"/>
                </a:lnTo>
                <a:lnTo>
                  <a:pt x="722860" y="742915"/>
                </a:lnTo>
                <a:lnTo>
                  <a:pt x="753758" y="715974"/>
                </a:lnTo>
                <a:lnTo>
                  <a:pt x="783826" y="684160"/>
                </a:lnTo>
                <a:lnTo>
                  <a:pt x="812891" y="648039"/>
                </a:lnTo>
                <a:lnTo>
                  <a:pt x="840778" y="608178"/>
                </a:lnTo>
                <a:lnTo>
                  <a:pt x="867314" y="565142"/>
                </a:lnTo>
                <a:lnTo>
                  <a:pt x="892326" y="519499"/>
                </a:lnTo>
                <a:lnTo>
                  <a:pt x="915641" y="471815"/>
                </a:lnTo>
                <a:lnTo>
                  <a:pt x="937084" y="422656"/>
                </a:lnTo>
                <a:lnTo>
                  <a:pt x="956481" y="372589"/>
                </a:lnTo>
                <a:lnTo>
                  <a:pt x="973661" y="322181"/>
                </a:lnTo>
                <a:lnTo>
                  <a:pt x="988448" y="271997"/>
                </a:lnTo>
                <a:lnTo>
                  <a:pt x="1000670" y="222604"/>
                </a:lnTo>
                <a:lnTo>
                  <a:pt x="1010153" y="174569"/>
                </a:lnTo>
                <a:lnTo>
                  <a:pt x="1016723" y="128458"/>
                </a:lnTo>
                <a:lnTo>
                  <a:pt x="1143277" y="128458"/>
                </a:lnTo>
                <a:lnTo>
                  <a:pt x="1138279" y="171465"/>
                </a:lnTo>
                <a:lnTo>
                  <a:pt x="1130903" y="216358"/>
                </a:lnTo>
                <a:lnTo>
                  <a:pt x="1121218" y="262754"/>
                </a:lnTo>
                <a:lnTo>
                  <a:pt x="1109296" y="310272"/>
                </a:lnTo>
                <a:lnTo>
                  <a:pt x="1095208" y="358530"/>
                </a:lnTo>
                <a:lnTo>
                  <a:pt x="1079025" y="407146"/>
                </a:lnTo>
                <a:lnTo>
                  <a:pt x="1060816" y="455738"/>
                </a:lnTo>
                <a:lnTo>
                  <a:pt x="1040653" y="503926"/>
                </a:lnTo>
                <a:lnTo>
                  <a:pt x="1018607" y="551326"/>
                </a:lnTo>
                <a:lnTo>
                  <a:pt x="994748" y="597557"/>
                </a:lnTo>
                <a:lnTo>
                  <a:pt x="969147" y="642238"/>
                </a:lnTo>
                <a:lnTo>
                  <a:pt x="941875" y="684987"/>
                </a:lnTo>
                <a:lnTo>
                  <a:pt x="913002" y="725422"/>
                </a:lnTo>
                <a:lnTo>
                  <a:pt x="882599" y="763161"/>
                </a:lnTo>
                <a:lnTo>
                  <a:pt x="850738" y="797822"/>
                </a:lnTo>
                <a:lnTo>
                  <a:pt x="817487" y="829025"/>
                </a:lnTo>
                <a:lnTo>
                  <a:pt x="782920" y="856386"/>
                </a:lnTo>
                <a:lnTo>
                  <a:pt x="817487" y="883748"/>
                </a:lnTo>
                <a:lnTo>
                  <a:pt x="850738" y="914950"/>
                </a:lnTo>
                <a:lnTo>
                  <a:pt x="882599" y="949612"/>
                </a:lnTo>
                <a:lnTo>
                  <a:pt x="913002" y="987351"/>
                </a:lnTo>
                <a:lnTo>
                  <a:pt x="941875" y="1027786"/>
                </a:lnTo>
                <a:lnTo>
                  <a:pt x="969147" y="1070534"/>
                </a:lnTo>
                <a:lnTo>
                  <a:pt x="994748" y="1115215"/>
                </a:lnTo>
                <a:lnTo>
                  <a:pt x="1018607" y="1161447"/>
                </a:lnTo>
                <a:lnTo>
                  <a:pt x="1040653" y="1208847"/>
                </a:lnTo>
                <a:lnTo>
                  <a:pt x="1054425" y="1241760"/>
                </a:lnTo>
                <a:close/>
              </a:path>
              <a:path w="1201420" h="1713229">
                <a:moveTo>
                  <a:pt x="1201192" y="1712773"/>
                </a:moveTo>
                <a:lnTo>
                  <a:pt x="0" y="1712773"/>
                </a:lnTo>
                <a:lnTo>
                  <a:pt x="0" y="1584315"/>
                </a:lnTo>
                <a:lnTo>
                  <a:pt x="1201192" y="1584315"/>
                </a:lnTo>
                <a:lnTo>
                  <a:pt x="1201192" y="1712773"/>
                </a:lnTo>
                <a:close/>
              </a:path>
            </a:pathLst>
          </a:custGeom>
          <a:solidFill>
            <a:srgbClr val="0025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6137" y="19303"/>
            <a:ext cx="80454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How </a:t>
            </a:r>
            <a:r>
              <a:rPr dirty="0"/>
              <a:t>do(es) </a:t>
            </a:r>
            <a:r>
              <a:rPr spc="-5" dirty="0"/>
              <a:t>the decision-maker(s)  decide </a:t>
            </a:r>
            <a:r>
              <a:rPr dirty="0"/>
              <a:t>a</a:t>
            </a:r>
            <a:r>
              <a:rPr spc="10" dirty="0"/>
              <a:t> </a:t>
            </a:r>
            <a:r>
              <a:rPr dirty="0"/>
              <a:t>case?</a:t>
            </a:r>
          </a:p>
        </p:txBody>
      </p:sp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2144" y="3835848"/>
            <a:ext cx="7341870" cy="805180"/>
            <a:chOff x="902144" y="3835848"/>
            <a:chExt cx="7341870" cy="805180"/>
          </a:xfrm>
        </p:grpSpPr>
        <p:sp>
          <p:nvSpPr>
            <p:cNvPr id="20" name="object 20"/>
            <p:cNvSpPr/>
            <p:nvPr/>
          </p:nvSpPr>
          <p:spPr>
            <a:xfrm>
              <a:off x="915162" y="3848865"/>
              <a:ext cx="7315834" cy="779145"/>
            </a:xfrm>
            <a:custGeom>
              <a:avLst/>
              <a:gdLst/>
              <a:ahLst/>
              <a:cxnLst/>
              <a:rect l="l" t="t" r="r" b="b"/>
              <a:pathLst>
                <a:path w="7315834" h="779145">
                  <a:moveTo>
                    <a:pt x="7237323" y="0"/>
                  </a:moveTo>
                  <a:lnTo>
                    <a:pt x="77876" y="0"/>
                  </a:lnTo>
                  <a:lnTo>
                    <a:pt x="47566" y="6119"/>
                  </a:lnTo>
                  <a:lnTo>
                    <a:pt x="22812" y="22807"/>
                  </a:lnTo>
                  <a:lnTo>
                    <a:pt x="6121" y="47561"/>
                  </a:lnTo>
                  <a:lnTo>
                    <a:pt x="0" y="77876"/>
                  </a:lnTo>
                  <a:lnTo>
                    <a:pt x="0" y="700874"/>
                  </a:lnTo>
                  <a:lnTo>
                    <a:pt x="6121" y="731191"/>
                  </a:lnTo>
                  <a:lnTo>
                    <a:pt x="22812" y="755950"/>
                  </a:lnTo>
                  <a:lnTo>
                    <a:pt x="47566" y="772642"/>
                  </a:lnTo>
                  <a:lnTo>
                    <a:pt x="77876" y="778764"/>
                  </a:lnTo>
                  <a:lnTo>
                    <a:pt x="7237323" y="778764"/>
                  </a:lnTo>
                  <a:lnTo>
                    <a:pt x="7292392" y="755956"/>
                  </a:lnTo>
                  <a:lnTo>
                    <a:pt x="7315200" y="700887"/>
                  </a:lnTo>
                  <a:lnTo>
                    <a:pt x="7315212" y="77876"/>
                  </a:lnTo>
                  <a:lnTo>
                    <a:pt x="7309091" y="47561"/>
                  </a:lnTo>
                  <a:lnTo>
                    <a:pt x="7292398" y="22807"/>
                  </a:lnTo>
                  <a:lnTo>
                    <a:pt x="7267640" y="6119"/>
                  </a:lnTo>
                  <a:lnTo>
                    <a:pt x="7237323" y="0"/>
                  </a:lnTo>
                  <a:close/>
                </a:path>
              </a:pathLst>
            </a:custGeom>
            <a:solidFill>
              <a:srgbClr val="949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5162" y="3848865"/>
              <a:ext cx="7315834" cy="779145"/>
            </a:xfrm>
            <a:custGeom>
              <a:avLst/>
              <a:gdLst/>
              <a:ahLst/>
              <a:cxnLst/>
              <a:rect l="l" t="t" r="r" b="b"/>
              <a:pathLst>
                <a:path w="7315834" h="779145">
                  <a:moveTo>
                    <a:pt x="0" y="77876"/>
                  </a:moveTo>
                  <a:lnTo>
                    <a:pt x="6121" y="47561"/>
                  </a:lnTo>
                  <a:lnTo>
                    <a:pt x="22812" y="22807"/>
                  </a:lnTo>
                  <a:lnTo>
                    <a:pt x="47566" y="6119"/>
                  </a:lnTo>
                  <a:lnTo>
                    <a:pt x="77876" y="0"/>
                  </a:lnTo>
                  <a:lnTo>
                    <a:pt x="7237323" y="0"/>
                  </a:lnTo>
                  <a:lnTo>
                    <a:pt x="7267640" y="6119"/>
                  </a:lnTo>
                  <a:lnTo>
                    <a:pt x="7292398" y="22807"/>
                  </a:lnTo>
                  <a:lnTo>
                    <a:pt x="7309091" y="47561"/>
                  </a:lnTo>
                  <a:lnTo>
                    <a:pt x="7315212" y="77876"/>
                  </a:lnTo>
                  <a:lnTo>
                    <a:pt x="7315200" y="700887"/>
                  </a:lnTo>
                  <a:lnTo>
                    <a:pt x="7309080" y="731202"/>
                  </a:lnTo>
                  <a:lnTo>
                    <a:pt x="7292392" y="755956"/>
                  </a:lnTo>
                  <a:lnTo>
                    <a:pt x="7267638" y="772644"/>
                  </a:lnTo>
                  <a:lnTo>
                    <a:pt x="7237323" y="778764"/>
                  </a:lnTo>
                  <a:lnTo>
                    <a:pt x="77876" y="778764"/>
                  </a:lnTo>
                  <a:lnTo>
                    <a:pt x="47566" y="772642"/>
                  </a:lnTo>
                  <a:lnTo>
                    <a:pt x="22812" y="755950"/>
                  </a:lnTo>
                  <a:lnTo>
                    <a:pt x="6121" y="731191"/>
                  </a:lnTo>
                  <a:lnTo>
                    <a:pt x="0" y="700874"/>
                  </a:lnTo>
                  <a:lnTo>
                    <a:pt x="0" y="7787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 descr="Image of hierarchy chart"/>
          <p:cNvGrpSpPr/>
          <p:nvPr/>
        </p:nvGrpSpPr>
        <p:grpSpPr>
          <a:xfrm>
            <a:off x="954024" y="3884676"/>
            <a:ext cx="711835" cy="711835"/>
            <a:chOff x="954024" y="3884676"/>
            <a:chExt cx="711835" cy="711835"/>
          </a:xfrm>
        </p:grpSpPr>
        <p:sp>
          <p:nvSpPr>
            <p:cNvPr id="24" name="object 24"/>
            <p:cNvSpPr/>
            <p:nvPr/>
          </p:nvSpPr>
          <p:spPr>
            <a:xfrm>
              <a:off x="1038466" y="4183621"/>
              <a:ext cx="543560" cy="361315"/>
            </a:xfrm>
            <a:custGeom>
              <a:avLst/>
              <a:gdLst/>
              <a:ahLst/>
              <a:cxnLst/>
              <a:rect l="l" t="t" r="r" b="b"/>
              <a:pathLst>
                <a:path w="543560" h="361314">
                  <a:moveTo>
                    <a:pt x="200202" y="256959"/>
                  </a:moveTo>
                  <a:lnTo>
                    <a:pt x="0" y="256959"/>
                  </a:lnTo>
                  <a:lnTo>
                    <a:pt x="0" y="360857"/>
                  </a:lnTo>
                  <a:lnTo>
                    <a:pt x="200202" y="360857"/>
                  </a:lnTo>
                  <a:lnTo>
                    <a:pt x="200202" y="256959"/>
                  </a:lnTo>
                  <a:close/>
                </a:path>
                <a:path w="543560" h="361314">
                  <a:moveTo>
                    <a:pt x="494690" y="198983"/>
                  </a:moveTo>
                  <a:lnTo>
                    <a:pt x="494677" y="190690"/>
                  </a:lnTo>
                  <a:lnTo>
                    <a:pt x="484809" y="180479"/>
                  </a:lnTo>
                  <a:lnTo>
                    <a:pt x="476821" y="180505"/>
                  </a:lnTo>
                  <a:lnTo>
                    <a:pt x="457606" y="200469"/>
                  </a:lnTo>
                  <a:lnTo>
                    <a:pt x="457606" y="63982"/>
                  </a:lnTo>
                  <a:lnTo>
                    <a:pt x="336054" y="63982"/>
                  </a:lnTo>
                  <a:lnTo>
                    <a:pt x="271703" y="0"/>
                  </a:lnTo>
                  <a:lnTo>
                    <a:pt x="207352" y="63982"/>
                  </a:lnTo>
                  <a:lnTo>
                    <a:pt x="85801" y="63982"/>
                  </a:lnTo>
                  <a:lnTo>
                    <a:pt x="85801" y="200545"/>
                  </a:lnTo>
                  <a:lnTo>
                    <a:pt x="66611" y="180619"/>
                  </a:lnTo>
                  <a:lnTo>
                    <a:pt x="58674" y="180619"/>
                  </a:lnTo>
                  <a:lnTo>
                    <a:pt x="48869" y="190779"/>
                  </a:lnTo>
                  <a:lnTo>
                    <a:pt x="48869" y="199021"/>
                  </a:lnTo>
                  <a:lnTo>
                    <a:pt x="96215" y="248119"/>
                  </a:lnTo>
                  <a:lnTo>
                    <a:pt x="104140" y="248119"/>
                  </a:lnTo>
                  <a:lnTo>
                    <a:pt x="151498" y="198983"/>
                  </a:lnTo>
                  <a:lnTo>
                    <a:pt x="151472" y="190690"/>
                  </a:lnTo>
                  <a:lnTo>
                    <a:pt x="141605" y="180479"/>
                  </a:lnTo>
                  <a:lnTo>
                    <a:pt x="133616" y="180505"/>
                  </a:lnTo>
                  <a:lnTo>
                    <a:pt x="114401" y="200469"/>
                  </a:lnTo>
                  <a:lnTo>
                    <a:pt x="114401" y="93662"/>
                  </a:lnTo>
                  <a:lnTo>
                    <a:pt x="207352" y="93662"/>
                  </a:lnTo>
                  <a:lnTo>
                    <a:pt x="271703" y="160464"/>
                  </a:lnTo>
                  <a:lnTo>
                    <a:pt x="336054" y="93662"/>
                  </a:lnTo>
                  <a:lnTo>
                    <a:pt x="429006" y="93662"/>
                  </a:lnTo>
                  <a:lnTo>
                    <a:pt x="429006" y="200545"/>
                  </a:lnTo>
                  <a:lnTo>
                    <a:pt x="409803" y="180619"/>
                  </a:lnTo>
                  <a:lnTo>
                    <a:pt x="401866" y="180619"/>
                  </a:lnTo>
                  <a:lnTo>
                    <a:pt x="392074" y="190779"/>
                  </a:lnTo>
                  <a:lnTo>
                    <a:pt x="392074" y="199021"/>
                  </a:lnTo>
                  <a:lnTo>
                    <a:pt x="439407" y="248119"/>
                  </a:lnTo>
                  <a:lnTo>
                    <a:pt x="447332" y="248119"/>
                  </a:lnTo>
                  <a:lnTo>
                    <a:pt x="494690" y="198983"/>
                  </a:lnTo>
                  <a:close/>
                </a:path>
                <a:path w="543560" h="361314">
                  <a:moveTo>
                    <a:pt x="543394" y="256959"/>
                  </a:moveTo>
                  <a:lnTo>
                    <a:pt x="343204" y="256959"/>
                  </a:lnTo>
                  <a:lnTo>
                    <a:pt x="343204" y="360857"/>
                  </a:lnTo>
                  <a:lnTo>
                    <a:pt x="543394" y="360857"/>
                  </a:lnTo>
                  <a:lnTo>
                    <a:pt x="543394" y="256959"/>
                  </a:lnTo>
                  <a:close/>
                </a:path>
              </a:pathLst>
            </a:custGeom>
            <a:solidFill>
              <a:srgbClr val="E7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10075" y="3935867"/>
              <a:ext cx="200198" cy="2360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66978" y="389763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68580"/>
                  </a:moveTo>
                  <a:lnTo>
                    <a:pt x="5389" y="41887"/>
                  </a:lnTo>
                  <a:lnTo>
                    <a:pt x="20088" y="20088"/>
                  </a:lnTo>
                  <a:lnTo>
                    <a:pt x="41887" y="5389"/>
                  </a:lnTo>
                  <a:lnTo>
                    <a:pt x="68580" y="0"/>
                  </a:lnTo>
                  <a:lnTo>
                    <a:pt x="617220" y="0"/>
                  </a:lnTo>
                  <a:lnTo>
                    <a:pt x="643912" y="5389"/>
                  </a:lnTo>
                  <a:lnTo>
                    <a:pt x="665711" y="20088"/>
                  </a:lnTo>
                  <a:lnTo>
                    <a:pt x="680410" y="41887"/>
                  </a:lnTo>
                  <a:lnTo>
                    <a:pt x="685800" y="68580"/>
                  </a:lnTo>
                  <a:lnTo>
                    <a:pt x="685800" y="617220"/>
                  </a:lnTo>
                  <a:lnTo>
                    <a:pt x="680410" y="643912"/>
                  </a:lnTo>
                  <a:lnTo>
                    <a:pt x="665711" y="665711"/>
                  </a:lnTo>
                  <a:lnTo>
                    <a:pt x="643912" y="680410"/>
                  </a:lnTo>
                  <a:lnTo>
                    <a:pt x="617220" y="685800"/>
                  </a:lnTo>
                  <a:lnTo>
                    <a:pt x="68580" y="685800"/>
                  </a:lnTo>
                  <a:lnTo>
                    <a:pt x="41887" y="680410"/>
                  </a:lnTo>
                  <a:lnTo>
                    <a:pt x="20088" y="665711"/>
                  </a:lnTo>
                  <a:lnTo>
                    <a:pt x="5389" y="643912"/>
                  </a:lnTo>
                  <a:lnTo>
                    <a:pt x="0" y="617220"/>
                  </a:lnTo>
                  <a:lnTo>
                    <a:pt x="0" y="6858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2208" y="2977899"/>
            <a:ext cx="7341234" cy="806450"/>
            <a:chOff x="902208" y="2977899"/>
            <a:chExt cx="7341234" cy="806450"/>
          </a:xfrm>
        </p:grpSpPr>
        <p:sp>
          <p:nvSpPr>
            <p:cNvPr id="15" name="object 15"/>
            <p:cNvSpPr/>
            <p:nvPr/>
          </p:nvSpPr>
          <p:spPr>
            <a:xfrm>
              <a:off x="915162" y="2990853"/>
              <a:ext cx="7315200" cy="780415"/>
            </a:xfrm>
            <a:custGeom>
              <a:avLst/>
              <a:gdLst/>
              <a:ahLst/>
              <a:cxnLst/>
              <a:rect l="l" t="t" r="r" b="b"/>
              <a:pathLst>
                <a:path w="7315200" h="780414">
                  <a:moveTo>
                    <a:pt x="7237171" y="0"/>
                  </a:moveTo>
                  <a:lnTo>
                    <a:pt x="78028" y="0"/>
                  </a:lnTo>
                  <a:lnTo>
                    <a:pt x="47657" y="6132"/>
                  </a:lnTo>
                  <a:lnTo>
                    <a:pt x="22855" y="22855"/>
                  </a:lnTo>
                  <a:lnTo>
                    <a:pt x="6132" y="47657"/>
                  </a:lnTo>
                  <a:lnTo>
                    <a:pt x="0" y="78028"/>
                  </a:lnTo>
                  <a:lnTo>
                    <a:pt x="0" y="702246"/>
                  </a:lnTo>
                  <a:lnTo>
                    <a:pt x="6132" y="732624"/>
                  </a:lnTo>
                  <a:lnTo>
                    <a:pt x="22855" y="757431"/>
                  </a:lnTo>
                  <a:lnTo>
                    <a:pt x="47657" y="774155"/>
                  </a:lnTo>
                  <a:lnTo>
                    <a:pt x="78028" y="780288"/>
                  </a:lnTo>
                  <a:lnTo>
                    <a:pt x="7237171" y="780288"/>
                  </a:lnTo>
                  <a:lnTo>
                    <a:pt x="7267542" y="774155"/>
                  </a:lnTo>
                  <a:lnTo>
                    <a:pt x="7292344" y="757431"/>
                  </a:lnTo>
                  <a:lnTo>
                    <a:pt x="7309067" y="732624"/>
                  </a:lnTo>
                  <a:lnTo>
                    <a:pt x="7315200" y="702246"/>
                  </a:lnTo>
                  <a:lnTo>
                    <a:pt x="7315200" y="78028"/>
                  </a:lnTo>
                  <a:lnTo>
                    <a:pt x="7309067" y="47657"/>
                  </a:lnTo>
                  <a:lnTo>
                    <a:pt x="7292344" y="22855"/>
                  </a:lnTo>
                  <a:lnTo>
                    <a:pt x="7267542" y="6132"/>
                  </a:lnTo>
                  <a:lnTo>
                    <a:pt x="7237171" y="0"/>
                  </a:lnTo>
                  <a:close/>
                </a:path>
              </a:pathLst>
            </a:custGeom>
            <a:solidFill>
              <a:srgbClr val="4E63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15162" y="2990853"/>
              <a:ext cx="7315200" cy="780415"/>
            </a:xfrm>
            <a:custGeom>
              <a:avLst/>
              <a:gdLst/>
              <a:ahLst/>
              <a:cxnLst/>
              <a:rect l="l" t="t" r="r" b="b"/>
              <a:pathLst>
                <a:path w="7315200" h="780414">
                  <a:moveTo>
                    <a:pt x="0" y="78028"/>
                  </a:moveTo>
                  <a:lnTo>
                    <a:pt x="6132" y="47657"/>
                  </a:lnTo>
                  <a:lnTo>
                    <a:pt x="22855" y="22855"/>
                  </a:lnTo>
                  <a:lnTo>
                    <a:pt x="47657" y="6132"/>
                  </a:lnTo>
                  <a:lnTo>
                    <a:pt x="78028" y="0"/>
                  </a:lnTo>
                  <a:lnTo>
                    <a:pt x="7237171" y="0"/>
                  </a:lnTo>
                  <a:lnTo>
                    <a:pt x="7267542" y="6132"/>
                  </a:lnTo>
                  <a:lnTo>
                    <a:pt x="7292344" y="22855"/>
                  </a:lnTo>
                  <a:lnTo>
                    <a:pt x="7309067" y="47657"/>
                  </a:lnTo>
                  <a:lnTo>
                    <a:pt x="7315200" y="78028"/>
                  </a:lnTo>
                  <a:lnTo>
                    <a:pt x="7315200" y="702246"/>
                  </a:lnTo>
                  <a:lnTo>
                    <a:pt x="7309067" y="732624"/>
                  </a:lnTo>
                  <a:lnTo>
                    <a:pt x="7292344" y="757431"/>
                  </a:lnTo>
                  <a:lnTo>
                    <a:pt x="7267542" y="774155"/>
                  </a:lnTo>
                  <a:lnTo>
                    <a:pt x="7237171" y="780288"/>
                  </a:lnTo>
                  <a:lnTo>
                    <a:pt x="78028" y="780288"/>
                  </a:lnTo>
                  <a:lnTo>
                    <a:pt x="47657" y="774155"/>
                  </a:lnTo>
                  <a:lnTo>
                    <a:pt x="22855" y="757431"/>
                  </a:lnTo>
                  <a:lnTo>
                    <a:pt x="6132" y="732624"/>
                  </a:lnTo>
                  <a:lnTo>
                    <a:pt x="0" y="702246"/>
                  </a:lnTo>
                  <a:lnTo>
                    <a:pt x="0" y="7802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51347" y="3086801"/>
              <a:ext cx="518159" cy="594360"/>
            </a:xfrm>
            <a:custGeom>
              <a:avLst/>
              <a:gdLst/>
              <a:ahLst/>
              <a:cxnLst/>
              <a:rect l="l" t="t" r="r" b="b"/>
              <a:pathLst>
                <a:path w="518159" h="594360">
                  <a:moveTo>
                    <a:pt x="280278" y="593761"/>
                  </a:moveTo>
                  <a:lnTo>
                    <a:pt x="237378" y="593761"/>
                  </a:lnTo>
                  <a:lnTo>
                    <a:pt x="237378" y="237504"/>
                  </a:lnTo>
                  <a:lnTo>
                    <a:pt x="71499" y="237504"/>
                  </a:lnTo>
                  <a:lnTo>
                    <a:pt x="0" y="163284"/>
                  </a:lnTo>
                  <a:lnTo>
                    <a:pt x="6367" y="157636"/>
                  </a:lnTo>
                  <a:lnTo>
                    <a:pt x="22522" y="141482"/>
                  </a:lnTo>
                  <a:lnTo>
                    <a:pt x="45647" y="117673"/>
                  </a:lnTo>
                  <a:lnTo>
                    <a:pt x="72929" y="89064"/>
                  </a:lnTo>
                  <a:lnTo>
                    <a:pt x="237378" y="89064"/>
                  </a:lnTo>
                  <a:lnTo>
                    <a:pt x="237378" y="22266"/>
                  </a:lnTo>
                  <a:lnTo>
                    <a:pt x="239020" y="13464"/>
                  </a:lnTo>
                  <a:lnTo>
                    <a:pt x="243545" y="6401"/>
                  </a:lnTo>
                  <a:lnTo>
                    <a:pt x="250348" y="1704"/>
                  </a:lnTo>
                  <a:lnTo>
                    <a:pt x="258828" y="0"/>
                  </a:lnTo>
                  <a:lnTo>
                    <a:pt x="267307" y="1704"/>
                  </a:lnTo>
                  <a:lnTo>
                    <a:pt x="274111" y="6401"/>
                  </a:lnTo>
                  <a:lnTo>
                    <a:pt x="278635" y="13464"/>
                  </a:lnTo>
                  <a:lnTo>
                    <a:pt x="280278" y="22266"/>
                  </a:lnTo>
                  <a:lnTo>
                    <a:pt x="280278" y="267192"/>
                  </a:lnTo>
                  <a:lnTo>
                    <a:pt x="446157" y="267192"/>
                  </a:lnTo>
                  <a:lnTo>
                    <a:pt x="517656" y="341412"/>
                  </a:lnTo>
                  <a:lnTo>
                    <a:pt x="511288" y="347060"/>
                  </a:lnTo>
                  <a:lnTo>
                    <a:pt x="495134" y="363215"/>
                  </a:lnTo>
                  <a:lnTo>
                    <a:pt x="472008" y="387023"/>
                  </a:lnTo>
                  <a:lnTo>
                    <a:pt x="444727" y="415633"/>
                  </a:lnTo>
                  <a:lnTo>
                    <a:pt x="280278" y="415633"/>
                  </a:lnTo>
                  <a:lnTo>
                    <a:pt x="280278" y="593761"/>
                  </a:lnTo>
                  <a:close/>
                </a:path>
              </a:pathLst>
            </a:custGeom>
            <a:solidFill>
              <a:srgbClr val="D9D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6978" y="3041142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68580"/>
                  </a:moveTo>
                  <a:lnTo>
                    <a:pt x="5389" y="41887"/>
                  </a:lnTo>
                  <a:lnTo>
                    <a:pt x="20088" y="20088"/>
                  </a:lnTo>
                  <a:lnTo>
                    <a:pt x="41887" y="5389"/>
                  </a:lnTo>
                  <a:lnTo>
                    <a:pt x="68580" y="0"/>
                  </a:lnTo>
                  <a:lnTo>
                    <a:pt x="617220" y="0"/>
                  </a:lnTo>
                  <a:lnTo>
                    <a:pt x="643912" y="5389"/>
                  </a:lnTo>
                  <a:lnTo>
                    <a:pt x="665711" y="20088"/>
                  </a:lnTo>
                  <a:lnTo>
                    <a:pt x="680410" y="41887"/>
                  </a:lnTo>
                  <a:lnTo>
                    <a:pt x="685800" y="68580"/>
                  </a:lnTo>
                  <a:lnTo>
                    <a:pt x="685800" y="617220"/>
                  </a:lnTo>
                  <a:lnTo>
                    <a:pt x="680410" y="643912"/>
                  </a:lnTo>
                  <a:lnTo>
                    <a:pt x="665711" y="665711"/>
                  </a:lnTo>
                  <a:lnTo>
                    <a:pt x="643912" y="680410"/>
                  </a:lnTo>
                  <a:lnTo>
                    <a:pt x="617220" y="685800"/>
                  </a:lnTo>
                  <a:lnTo>
                    <a:pt x="68580" y="685800"/>
                  </a:lnTo>
                  <a:lnTo>
                    <a:pt x="41887" y="680410"/>
                  </a:lnTo>
                  <a:lnTo>
                    <a:pt x="20088" y="665711"/>
                  </a:lnTo>
                  <a:lnTo>
                    <a:pt x="5389" y="643912"/>
                  </a:lnTo>
                  <a:lnTo>
                    <a:pt x="0" y="617220"/>
                  </a:lnTo>
                  <a:lnTo>
                    <a:pt x="0" y="6858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2208" y="2121411"/>
            <a:ext cx="7341234" cy="805180"/>
            <a:chOff x="902208" y="2121411"/>
            <a:chExt cx="7341234" cy="805180"/>
          </a:xfrm>
        </p:grpSpPr>
        <p:sp>
          <p:nvSpPr>
            <p:cNvPr id="9" name="object 9"/>
            <p:cNvSpPr/>
            <p:nvPr/>
          </p:nvSpPr>
          <p:spPr>
            <a:xfrm>
              <a:off x="915162" y="2134365"/>
              <a:ext cx="7315834" cy="779145"/>
            </a:xfrm>
            <a:custGeom>
              <a:avLst/>
              <a:gdLst/>
              <a:ahLst/>
              <a:cxnLst/>
              <a:rect l="l" t="t" r="r" b="b"/>
              <a:pathLst>
                <a:path w="7315834" h="779144">
                  <a:moveTo>
                    <a:pt x="7237323" y="0"/>
                  </a:moveTo>
                  <a:lnTo>
                    <a:pt x="77876" y="0"/>
                  </a:lnTo>
                  <a:lnTo>
                    <a:pt x="47566" y="6119"/>
                  </a:lnTo>
                  <a:lnTo>
                    <a:pt x="22812" y="22807"/>
                  </a:lnTo>
                  <a:lnTo>
                    <a:pt x="6121" y="47561"/>
                  </a:lnTo>
                  <a:lnTo>
                    <a:pt x="0" y="77876"/>
                  </a:lnTo>
                  <a:lnTo>
                    <a:pt x="0" y="700874"/>
                  </a:lnTo>
                  <a:lnTo>
                    <a:pt x="6121" y="731191"/>
                  </a:lnTo>
                  <a:lnTo>
                    <a:pt x="22812" y="755950"/>
                  </a:lnTo>
                  <a:lnTo>
                    <a:pt x="47566" y="772642"/>
                  </a:lnTo>
                  <a:lnTo>
                    <a:pt x="77876" y="778764"/>
                  </a:lnTo>
                  <a:lnTo>
                    <a:pt x="7237323" y="778764"/>
                  </a:lnTo>
                  <a:lnTo>
                    <a:pt x="7292392" y="755956"/>
                  </a:lnTo>
                  <a:lnTo>
                    <a:pt x="7315200" y="700887"/>
                  </a:lnTo>
                  <a:lnTo>
                    <a:pt x="7315212" y="77876"/>
                  </a:lnTo>
                  <a:lnTo>
                    <a:pt x="7309091" y="47561"/>
                  </a:lnTo>
                  <a:lnTo>
                    <a:pt x="7292398" y="22807"/>
                  </a:lnTo>
                  <a:lnTo>
                    <a:pt x="7267640" y="6119"/>
                  </a:lnTo>
                  <a:lnTo>
                    <a:pt x="7237323" y="0"/>
                  </a:lnTo>
                  <a:close/>
                </a:path>
              </a:pathLst>
            </a:custGeom>
            <a:solidFill>
              <a:srgbClr val="184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5162" y="2134365"/>
              <a:ext cx="7315834" cy="779145"/>
            </a:xfrm>
            <a:custGeom>
              <a:avLst/>
              <a:gdLst/>
              <a:ahLst/>
              <a:cxnLst/>
              <a:rect l="l" t="t" r="r" b="b"/>
              <a:pathLst>
                <a:path w="7315834" h="779144">
                  <a:moveTo>
                    <a:pt x="0" y="77876"/>
                  </a:moveTo>
                  <a:lnTo>
                    <a:pt x="6121" y="47561"/>
                  </a:lnTo>
                  <a:lnTo>
                    <a:pt x="22812" y="22807"/>
                  </a:lnTo>
                  <a:lnTo>
                    <a:pt x="47566" y="6119"/>
                  </a:lnTo>
                  <a:lnTo>
                    <a:pt x="77876" y="0"/>
                  </a:lnTo>
                  <a:lnTo>
                    <a:pt x="7237323" y="0"/>
                  </a:lnTo>
                  <a:lnTo>
                    <a:pt x="7267640" y="6119"/>
                  </a:lnTo>
                  <a:lnTo>
                    <a:pt x="7292398" y="22807"/>
                  </a:lnTo>
                  <a:lnTo>
                    <a:pt x="7309091" y="47561"/>
                  </a:lnTo>
                  <a:lnTo>
                    <a:pt x="7315212" y="77876"/>
                  </a:lnTo>
                  <a:lnTo>
                    <a:pt x="7315200" y="700887"/>
                  </a:lnTo>
                  <a:lnTo>
                    <a:pt x="7309080" y="731202"/>
                  </a:lnTo>
                  <a:lnTo>
                    <a:pt x="7292392" y="755956"/>
                  </a:lnTo>
                  <a:lnTo>
                    <a:pt x="7267638" y="772644"/>
                  </a:lnTo>
                  <a:lnTo>
                    <a:pt x="7237323" y="778764"/>
                  </a:lnTo>
                  <a:lnTo>
                    <a:pt x="77876" y="778764"/>
                  </a:lnTo>
                  <a:lnTo>
                    <a:pt x="47566" y="772642"/>
                  </a:lnTo>
                  <a:lnTo>
                    <a:pt x="22812" y="755950"/>
                  </a:lnTo>
                  <a:lnTo>
                    <a:pt x="6121" y="731191"/>
                  </a:lnTo>
                  <a:lnTo>
                    <a:pt x="0" y="700874"/>
                  </a:lnTo>
                  <a:lnTo>
                    <a:pt x="0" y="7787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95776" y="2251055"/>
              <a:ext cx="228798" cy="2375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67066" y="2295588"/>
              <a:ext cx="487045" cy="504825"/>
            </a:xfrm>
            <a:custGeom>
              <a:avLst/>
              <a:gdLst/>
              <a:ahLst/>
              <a:cxnLst/>
              <a:rect l="l" t="t" r="r" b="b"/>
              <a:pathLst>
                <a:path w="487044" h="504825">
                  <a:moveTo>
                    <a:pt x="229514" y="221919"/>
                  </a:moveTo>
                  <a:lnTo>
                    <a:pt x="163106" y="196875"/>
                  </a:lnTo>
                  <a:lnTo>
                    <a:pt x="116547" y="141770"/>
                  </a:lnTo>
                  <a:lnTo>
                    <a:pt x="100901" y="70612"/>
                  </a:lnTo>
                  <a:lnTo>
                    <a:pt x="106197" y="34366"/>
                  </a:lnTo>
                  <a:lnTo>
                    <a:pt x="120129" y="0"/>
                  </a:lnTo>
                  <a:lnTo>
                    <a:pt x="28600" y="0"/>
                  </a:lnTo>
                  <a:lnTo>
                    <a:pt x="17500" y="2349"/>
                  </a:lnTo>
                  <a:lnTo>
                    <a:pt x="8407" y="8724"/>
                  </a:lnTo>
                  <a:lnTo>
                    <a:pt x="2260" y="18161"/>
                  </a:lnTo>
                  <a:lnTo>
                    <a:pt x="0" y="29692"/>
                  </a:lnTo>
                  <a:lnTo>
                    <a:pt x="0" y="475018"/>
                  </a:lnTo>
                  <a:lnTo>
                    <a:pt x="2260" y="486537"/>
                  </a:lnTo>
                  <a:lnTo>
                    <a:pt x="8407" y="495985"/>
                  </a:lnTo>
                  <a:lnTo>
                    <a:pt x="17500" y="502361"/>
                  </a:lnTo>
                  <a:lnTo>
                    <a:pt x="28600" y="504698"/>
                  </a:lnTo>
                  <a:lnTo>
                    <a:pt x="228803" y="504698"/>
                  </a:lnTo>
                  <a:lnTo>
                    <a:pt x="228803" y="223405"/>
                  </a:lnTo>
                  <a:lnTo>
                    <a:pt x="229514" y="221919"/>
                  </a:lnTo>
                  <a:close/>
                </a:path>
                <a:path w="487044" h="504825">
                  <a:moveTo>
                    <a:pt x="486918" y="29692"/>
                  </a:moveTo>
                  <a:lnTo>
                    <a:pt x="484251" y="18161"/>
                  </a:lnTo>
                  <a:lnTo>
                    <a:pt x="477888" y="8724"/>
                  </a:lnTo>
                  <a:lnTo>
                    <a:pt x="468718" y="2349"/>
                  </a:lnTo>
                  <a:lnTo>
                    <a:pt x="457606" y="0"/>
                  </a:lnTo>
                  <a:lnTo>
                    <a:pt x="366801" y="0"/>
                  </a:lnTo>
                  <a:lnTo>
                    <a:pt x="380733" y="34366"/>
                  </a:lnTo>
                  <a:lnTo>
                    <a:pt x="386016" y="70612"/>
                  </a:lnTo>
                  <a:lnTo>
                    <a:pt x="370370" y="141770"/>
                  </a:lnTo>
                  <a:lnTo>
                    <a:pt x="323545" y="196596"/>
                  </a:lnTo>
                  <a:lnTo>
                    <a:pt x="257403" y="221919"/>
                  </a:lnTo>
                  <a:lnTo>
                    <a:pt x="257403" y="223405"/>
                  </a:lnTo>
                  <a:lnTo>
                    <a:pt x="258114" y="224891"/>
                  </a:lnTo>
                  <a:lnTo>
                    <a:pt x="258114" y="504698"/>
                  </a:lnTo>
                  <a:lnTo>
                    <a:pt x="458317" y="504698"/>
                  </a:lnTo>
                  <a:lnTo>
                    <a:pt x="469417" y="502361"/>
                  </a:lnTo>
                  <a:lnTo>
                    <a:pt x="478510" y="495985"/>
                  </a:lnTo>
                  <a:lnTo>
                    <a:pt x="484657" y="486537"/>
                  </a:lnTo>
                  <a:lnTo>
                    <a:pt x="486918" y="475018"/>
                  </a:lnTo>
                  <a:lnTo>
                    <a:pt x="486918" y="29692"/>
                  </a:lnTo>
                  <a:close/>
                </a:path>
              </a:pathLst>
            </a:custGeom>
            <a:solidFill>
              <a:srgbClr val="C9CC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6978" y="2183129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68580"/>
                  </a:moveTo>
                  <a:lnTo>
                    <a:pt x="5389" y="41887"/>
                  </a:lnTo>
                  <a:lnTo>
                    <a:pt x="20088" y="20088"/>
                  </a:lnTo>
                  <a:lnTo>
                    <a:pt x="41887" y="5389"/>
                  </a:lnTo>
                  <a:lnTo>
                    <a:pt x="68580" y="0"/>
                  </a:lnTo>
                  <a:lnTo>
                    <a:pt x="617220" y="0"/>
                  </a:lnTo>
                  <a:lnTo>
                    <a:pt x="643912" y="5389"/>
                  </a:lnTo>
                  <a:lnTo>
                    <a:pt x="665711" y="20088"/>
                  </a:lnTo>
                  <a:lnTo>
                    <a:pt x="680410" y="41887"/>
                  </a:lnTo>
                  <a:lnTo>
                    <a:pt x="685800" y="68580"/>
                  </a:lnTo>
                  <a:lnTo>
                    <a:pt x="685800" y="617220"/>
                  </a:lnTo>
                  <a:lnTo>
                    <a:pt x="680410" y="643912"/>
                  </a:lnTo>
                  <a:lnTo>
                    <a:pt x="665711" y="665711"/>
                  </a:lnTo>
                  <a:lnTo>
                    <a:pt x="643912" y="680410"/>
                  </a:lnTo>
                  <a:lnTo>
                    <a:pt x="617220" y="685800"/>
                  </a:lnTo>
                  <a:lnTo>
                    <a:pt x="68580" y="685800"/>
                  </a:lnTo>
                  <a:lnTo>
                    <a:pt x="41887" y="680410"/>
                  </a:lnTo>
                  <a:lnTo>
                    <a:pt x="20088" y="665711"/>
                  </a:lnTo>
                  <a:lnTo>
                    <a:pt x="5389" y="643912"/>
                  </a:lnTo>
                  <a:lnTo>
                    <a:pt x="0" y="617220"/>
                  </a:lnTo>
                  <a:lnTo>
                    <a:pt x="0" y="6858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2208" y="1264923"/>
            <a:ext cx="7341234" cy="805180"/>
            <a:chOff x="902208" y="1264923"/>
            <a:chExt cx="7341234" cy="805180"/>
          </a:xfrm>
        </p:grpSpPr>
        <p:sp>
          <p:nvSpPr>
            <p:cNvPr id="4" name="object 4"/>
            <p:cNvSpPr/>
            <p:nvPr/>
          </p:nvSpPr>
          <p:spPr>
            <a:xfrm>
              <a:off x="915162" y="1277877"/>
              <a:ext cx="7315834" cy="779145"/>
            </a:xfrm>
            <a:custGeom>
              <a:avLst/>
              <a:gdLst/>
              <a:ahLst/>
              <a:cxnLst/>
              <a:rect l="l" t="t" r="r" b="b"/>
              <a:pathLst>
                <a:path w="7315834" h="779144">
                  <a:moveTo>
                    <a:pt x="7237323" y="0"/>
                  </a:moveTo>
                  <a:lnTo>
                    <a:pt x="77876" y="0"/>
                  </a:lnTo>
                  <a:lnTo>
                    <a:pt x="47566" y="6119"/>
                  </a:lnTo>
                  <a:lnTo>
                    <a:pt x="22812" y="22807"/>
                  </a:lnTo>
                  <a:lnTo>
                    <a:pt x="6121" y="47561"/>
                  </a:lnTo>
                  <a:lnTo>
                    <a:pt x="0" y="77876"/>
                  </a:lnTo>
                  <a:lnTo>
                    <a:pt x="0" y="700874"/>
                  </a:lnTo>
                  <a:lnTo>
                    <a:pt x="6121" y="731191"/>
                  </a:lnTo>
                  <a:lnTo>
                    <a:pt x="22812" y="755950"/>
                  </a:lnTo>
                  <a:lnTo>
                    <a:pt x="47566" y="772642"/>
                  </a:lnTo>
                  <a:lnTo>
                    <a:pt x="77876" y="778764"/>
                  </a:lnTo>
                  <a:lnTo>
                    <a:pt x="7237323" y="778764"/>
                  </a:lnTo>
                  <a:lnTo>
                    <a:pt x="7292392" y="755956"/>
                  </a:lnTo>
                  <a:lnTo>
                    <a:pt x="7315200" y="700887"/>
                  </a:lnTo>
                  <a:lnTo>
                    <a:pt x="7315212" y="77876"/>
                  </a:lnTo>
                  <a:lnTo>
                    <a:pt x="7309091" y="47561"/>
                  </a:lnTo>
                  <a:lnTo>
                    <a:pt x="7292398" y="22807"/>
                  </a:lnTo>
                  <a:lnTo>
                    <a:pt x="7267640" y="6119"/>
                  </a:lnTo>
                  <a:lnTo>
                    <a:pt x="7237323" y="0"/>
                  </a:lnTo>
                  <a:close/>
                </a:path>
              </a:pathLst>
            </a:custGeom>
            <a:solidFill>
              <a:srgbClr val="002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5162" y="1277877"/>
              <a:ext cx="7315834" cy="779145"/>
            </a:xfrm>
            <a:custGeom>
              <a:avLst/>
              <a:gdLst/>
              <a:ahLst/>
              <a:cxnLst/>
              <a:rect l="l" t="t" r="r" b="b"/>
              <a:pathLst>
                <a:path w="7315834" h="779144">
                  <a:moveTo>
                    <a:pt x="0" y="77876"/>
                  </a:moveTo>
                  <a:lnTo>
                    <a:pt x="6121" y="47561"/>
                  </a:lnTo>
                  <a:lnTo>
                    <a:pt x="22812" y="22807"/>
                  </a:lnTo>
                  <a:lnTo>
                    <a:pt x="47566" y="6119"/>
                  </a:lnTo>
                  <a:lnTo>
                    <a:pt x="77876" y="0"/>
                  </a:lnTo>
                  <a:lnTo>
                    <a:pt x="7237323" y="0"/>
                  </a:lnTo>
                  <a:lnTo>
                    <a:pt x="7267640" y="6119"/>
                  </a:lnTo>
                  <a:lnTo>
                    <a:pt x="7292398" y="22807"/>
                  </a:lnTo>
                  <a:lnTo>
                    <a:pt x="7309091" y="47561"/>
                  </a:lnTo>
                  <a:lnTo>
                    <a:pt x="7315212" y="77876"/>
                  </a:lnTo>
                  <a:lnTo>
                    <a:pt x="7315200" y="700887"/>
                  </a:lnTo>
                  <a:lnTo>
                    <a:pt x="7309080" y="731202"/>
                  </a:lnTo>
                  <a:lnTo>
                    <a:pt x="7292392" y="755956"/>
                  </a:lnTo>
                  <a:lnTo>
                    <a:pt x="7267638" y="772644"/>
                  </a:lnTo>
                  <a:lnTo>
                    <a:pt x="7237323" y="778764"/>
                  </a:lnTo>
                  <a:lnTo>
                    <a:pt x="77876" y="778764"/>
                  </a:lnTo>
                  <a:lnTo>
                    <a:pt x="47566" y="772642"/>
                  </a:lnTo>
                  <a:lnTo>
                    <a:pt x="22812" y="755950"/>
                  </a:lnTo>
                  <a:lnTo>
                    <a:pt x="6121" y="731191"/>
                  </a:lnTo>
                  <a:lnTo>
                    <a:pt x="0" y="700874"/>
                  </a:lnTo>
                  <a:lnTo>
                    <a:pt x="0" y="7787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7066" y="1355737"/>
              <a:ext cx="486409" cy="598170"/>
            </a:xfrm>
            <a:custGeom>
              <a:avLst/>
              <a:gdLst/>
              <a:ahLst/>
              <a:cxnLst/>
              <a:rect l="l" t="t" r="r" b="b"/>
              <a:pathLst>
                <a:path w="486409" h="598169">
                  <a:moveTo>
                    <a:pt x="176606" y="285242"/>
                  </a:moveTo>
                  <a:lnTo>
                    <a:pt x="174244" y="273113"/>
                  </a:lnTo>
                  <a:lnTo>
                    <a:pt x="167817" y="263207"/>
                  </a:lnTo>
                  <a:lnTo>
                    <a:pt x="158267" y="256527"/>
                  </a:lnTo>
                  <a:lnTo>
                    <a:pt x="146583" y="254076"/>
                  </a:lnTo>
                  <a:lnTo>
                    <a:pt x="134886" y="256527"/>
                  </a:lnTo>
                  <a:lnTo>
                    <a:pt x="125349" y="263207"/>
                  </a:lnTo>
                  <a:lnTo>
                    <a:pt x="118910" y="273113"/>
                  </a:lnTo>
                  <a:lnTo>
                    <a:pt x="116547" y="285242"/>
                  </a:lnTo>
                  <a:lnTo>
                    <a:pt x="118910" y="297383"/>
                  </a:lnTo>
                  <a:lnTo>
                    <a:pt x="125349" y="307289"/>
                  </a:lnTo>
                  <a:lnTo>
                    <a:pt x="134886" y="313969"/>
                  </a:lnTo>
                  <a:lnTo>
                    <a:pt x="146583" y="316420"/>
                  </a:lnTo>
                  <a:lnTo>
                    <a:pt x="158267" y="313969"/>
                  </a:lnTo>
                  <a:lnTo>
                    <a:pt x="167817" y="307289"/>
                  </a:lnTo>
                  <a:lnTo>
                    <a:pt x="174244" y="297383"/>
                  </a:lnTo>
                  <a:lnTo>
                    <a:pt x="176606" y="285242"/>
                  </a:lnTo>
                  <a:close/>
                </a:path>
                <a:path w="486409" h="598169">
                  <a:moveTo>
                    <a:pt x="266700" y="134581"/>
                  </a:moveTo>
                  <a:lnTo>
                    <a:pt x="264312" y="122504"/>
                  </a:lnTo>
                  <a:lnTo>
                    <a:pt x="257848" y="112598"/>
                  </a:lnTo>
                  <a:lnTo>
                    <a:pt x="248297" y="105879"/>
                  </a:lnTo>
                  <a:lnTo>
                    <a:pt x="236664" y="103403"/>
                  </a:lnTo>
                  <a:lnTo>
                    <a:pt x="225044" y="105879"/>
                  </a:lnTo>
                  <a:lnTo>
                    <a:pt x="215480" y="112598"/>
                  </a:lnTo>
                  <a:lnTo>
                    <a:pt x="209016" y="122504"/>
                  </a:lnTo>
                  <a:lnTo>
                    <a:pt x="206641" y="134581"/>
                  </a:lnTo>
                  <a:lnTo>
                    <a:pt x="209016" y="146659"/>
                  </a:lnTo>
                  <a:lnTo>
                    <a:pt x="215480" y="156565"/>
                  </a:lnTo>
                  <a:lnTo>
                    <a:pt x="225044" y="163283"/>
                  </a:lnTo>
                  <a:lnTo>
                    <a:pt x="236664" y="165747"/>
                  </a:lnTo>
                  <a:lnTo>
                    <a:pt x="248297" y="163283"/>
                  </a:lnTo>
                  <a:lnTo>
                    <a:pt x="257848" y="156565"/>
                  </a:lnTo>
                  <a:lnTo>
                    <a:pt x="264312" y="146659"/>
                  </a:lnTo>
                  <a:lnTo>
                    <a:pt x="266700" y="134581"/>
                  </a:lnTo>
                  <a:close/>
                </a:path>
                <a:path w="486409" h="598169">
                  <a:moveTo>
                    <a:pt x="486105" y="342493"/>
                  </a:moveTo>
                  <a:lnTo>
                    <a:pt x="479056" y="323100"/>
                  </a:lnTo>
                  <a:lnTo>
                    <a:pt x="429717" y="234035"/>
                  </a:lnTo>
                  <a:lnTo>
                    <a:pt x="429615" y="228841"/>
                  </a:lnTo>
                  <a:lnTo>
                    <a:pt x="429158" y="222161"/>
                  </a:lnTo>
                  <a:lnTo>
                    <a:pt x="427926" y="204343"/>
                  </a:lnTo>
                  <a:lnTo>
                    <a:pt x="426402" y="182194"/>
                  </a:lnTo>
                  <a:lnTo>
                    <a:pt x="413512" y="136702"/>
                  </a:lnTo>
                  <a:lnTo>
                    <a:pt x="391769" y="95237"/>
                  </a:lnTo>
                  <a:lnTo>
                    <a:pt x="365340" y="63322"/>
                  </a:lnTo>
                  <a:lnTo>
                    <a:pt x="324612" y="29933"/>
                  </a:lnTo>
                  <a:lnTo>
                    <a:pt x="321754" y="28600"/>
                  </a:lnTo>
                  <a:lnTo>
                    <a:pt x="321754" y="122707"/>
                  </a:lnTo>
                  <a:lnTo>
                    <a:pt x="321754" y="144970"/>
                  </a:lnTo>
                  <a:lnTo>
                    <a:pt x="303872" y="153873"/>
                  </a:lnTo>
                  <a:lnTo>
                    <a:pt x="302450" y="159816"/>
                  </a:lnTo>
                  <a:lnTo>
                    <a:pt x="296722" y="170205"/>
                  </a:lnTo>
                  <a:lnTo>
                    <a:pt x="303161" y="189496"/>
                  </a:lnTo>
                  <a:lnTo>
                    <a:pt x="288861" y="204343"/>
                  </a:lnTo>
                  <a:lnTo>
                    <a:pt x="270268" y="197662"/>
                  </a:lnTo>
                  <a:lnTo>
                    <a:pt x="265264" y="200634"/>
                  </a:lnTo>
                  <a:lnTo>
                    <a:pt x="260261" y="202857"/>
                  </a:lnTo>
                  <a:lnTo>
                    <a:pt x="254546" y="204343"/>
                  </a:lnTo>
                  <a:lnTo>
                    <a:pt x="245960" y="222161"/>
                  </a:lnTo>
                  <a:lnTo>
                    <a:pt x="232371" y="222161"/>
                  </a:lnTo>
                  <a:lnTo>
                    <a:pt x="232371" y="273367"/>
                  </a:lnTo>
                  <a:lnTo>
                    <a:pt x="231660" y="295643"/>
                  </a:lnTo>
                  <a:lnTo>
                    <a:pt x="213791" y="304546"/>
                  </a:lnTo>
                  <a:lnTo>
                    <a:pt x="212356" y="310476"/>
                  </a:lnTo>
                  <a:lnTo>
                    <a:pt x="210210" y="315671"/>
                  </a:lnTo>
                  <a:lnTo>
                    <a:pt x="207352" y="320878"/>
                  </a:lnTo>
                  <a:lnTo>
                    <a:pt x="213067" y="340169"/>
                  </a:lnTo>
                  <a:lnTo>
                    <a:pt x="198767" y="355015"/>
                  </a:lnTo>
                  <a:lnTo>
                    <a:pt x="180187" y="348335"/>
                  </a:lnTo>
                  <a:lnTo>
                    <a:pt x="175183" y="351307"/>
                  </a:lnTo>
                  <a:lnTo>
                    <a:pt x="170167" y="353529"/>
                  </a:lnTo>
                  <a:lnTo>
                    <a:pt x="164452" y="355015"/>
                  </a:lnTo>
                  <a:lnTo>
                    <a:pt x="156591" y="372821"/>
                  </a:lnTo>
                  <a:lnTo>
                    <a:pt x="136563" y="372821"/>
                  </a:lnTo>
                  <a:lnTo>
                    <a:pt x="127990" y="354266"/>
                  </a:lnTo>
                  <a:lnTo>
                    <a:pt x="125133" y="353529"/>
                  </a:lnTo>
                  <a:lnTo>
                    <a:pt x="122262" y="352793"/>
                  </a:lnTo>
                  <a:lnTo>
                    <a:pt x="117259" y="350558"/>
                  </a:lnTo>
                  <a:lnTo>
                    <a:pt x="112255" y="347586"/>
                  </a:lnTo>
                  <a:lnTo>
                    <a:pt x="93662" y="353529"/>
                  </a:lnTo>
                  <a:lnTo>
                    <a:pt x="79362" y="338683"/>
                  </a:lnTo>
                  <a:lnTo>
                    <a:pt x="85801" y="319392"/>
                  </a:lnTo>
                  <a:lnTo>
                    <a:pt x="82943" y="314198"/>
                  </a:lnTo>
                  <a:lnTo>
                    <a:pt x="80797" y="308991"/>
                  </a:lnTo>
                  <a:lnTo>
                    <a:pt x="79362" y="303060"/>
                  </a:lnTo>
                  <a:lnTo>
                    <a:pt x="61493" y="294157"/>
                  </a:lnTo>
                  <a:lnTo>
                    <a:pt x="61493" y="273367"/>
                  </a:lnTo>
                  <a:lnTo>
                    <a:pt x="79362" y="264464"/>
                  </a:lnTo>
                  <a:lnTo>
                    <a:pt x="80797" y="258521"/>
                  </a:lnTo>
                  <a:lnTo>
                    <a:pt x="82943" y="253326"/>
                  </a:lnTo>
                  <a:lnTo>
                    <a:pt x="85801" y="248132"/>
                  </a:lnTo>
                  <a:lnTo>
                    <a:pt x="79362" y="228841"/>
                  </a:lnTo>
                  <a:lnTo>
                    <a:pt x="93662" y="213995"/>
                  </a:lnTo>
                  <a:lnTo>
                    <a:pt x="112255" y="220675"/>
                  </a:lnTo>
                  <a:lnTo>
                    <a:pt x="117259" y="217703"/>
                  </a:lnTo>
                  <a:lnTo>
                    <a:pt x="122262" y="215480"/>
                  </a:lnTo>
                  <a:lnTo>
                    <a:pt x="127990" y="213995"/>
                  </a:lnTo>
                  <a:lnTo>
                    <a:pt x="136563" y="195440"/>
                  </a:lnTo>
                  <a:lnTo>
                    <a:pt x="157302" y="195440"/>
                  </a:lnTo>
                  <a:lnTo>
                    <a:pt x="165887" y="213995"/>
                  </a:lnTo>
                  <a:lnTo>
                    <a:pt x="171602" y="215480"/>
                  </a:lnTo>
                  <a:lnTo>
                    <a:pt x="176606" y="217703"/>
                  </a:lnTo>
                  <a:lnTo>
                    <a:pt x="181610" y="220675"/>
                  </a:lnTo>
                  <a:lnTo>
                    <a:pt x="200202" y="213995"/>
                  </a:lnTo>
                  <a:lnTo>
                    <a:pt x="214503" y="228841"/>
                  </a:lnTo>
                  <a:lnTo>
                    <a:pt x="208064" y="248132"/>
                  </a:lnTo>
                  <a:lnTo>
                    <a:pt x="210921" y="253326"/>
                  </a:lnTo>
                  <a:lnTo>
                    <a:pt x="213067" y="258521"/>
                  </a:lnTo>
                  <a:lnTo>
                    <a:pt x="214503" y="264464"/>
                  </a:lnTo>
                  <a:lnTo>
                    <a:pt x="232371" y="273367"/>
                  </a:lnTo>
                  <a:lnTo>
                    <a:pt x="232371" y="222161"/>
                  </a:lnTo>
                  <a:lnTo>
                    <a:pt x="225945" y="222161"/>
                  </a:lnTo>
                  <a:lnTo>
                    <a:pt x="222161" y="213995"/>
                  </a:lnTo>
                  <a:lnTo>
                    <a:pt x="217360" y="203606"/>
                  </a:lnTo>
                  <a:lnTo>
                    <a:pt x="211645" y="202120"/>
                  </a:lnTo>
                  <a:lnTo>
                    <a:pt x="206641" y="199898"/>
                  </a:lnTo>
                  <a:lnTo>
                    <a:pt x="201637" y="196926"/>
                  </a:lnTo>
                  <a:lnTo>
                    <a:pt x="183045" y="203606"/>
                  </a:lnTo>
                  <a:lnTo>
                    <a:pt x="175183" y="195440"/>
                  </a:lnTo>
                  <a:lnTo>
                    <a:pt x="168744" y="188760"/>
                  </a:lnTo>
                  <a:lnTo>
                    <a:pt x="175183" y="169468"/>
                  </a:lnTo>
                  <a:lnTo>
                    <a:pt x="172313" y="164261"/>
                  </a:lnTo>
                  <a:lnTo>
                    <a:pt x="170167" y="159067"/>
                  </a:lnTo>
                  <a:lnTo>
                    <a:pt x="168744" y="153136"/>
                  </a:lnTo>
                  <a:lnTo>
                    <a:pt x="150863" y="144233"/>
                  </a:lnTo>
                  <a:lnTo>
                    <a:pt x="150863" y="123444"/>
                  </a:lnTo>
                  <a:lnTo>
                    <a:pt x="168744" y="114541"/>
                  </a:lnTo>
                  <a:lnTo>
                    <a:pt x="170167" y="108597"/>
                  </a:lnTo>
                  <a:lnTo>
                    <a:pt x="172313" y="103403"/>
                  </a:lnTo>
                  <a:lnTo>
                    <a:pt x="175183" y="98209"/>
                  </a:lnTo>
                  <a:lnTo>
                    <a:pt x="169456" y="78917"/>
                  </a:lnTo>
                  <a:lnTo>
                    <a:pt x="183756" y="64071"/>
                  </a:lnTo>
                  <a:lnTo>
                    <a:pt x="202349" y="70751"/>
                  </a:lnTo>
                  <a:lnTo>
                    <a:pt x="207352" y="67779"/>
                  </a:lnTo>
                  <a:lnTo>
                    <a:pt x="212356" y="65557"/>
                  </a:lnTo>
                  <a:lnTo>
                    <a:pt x="218071" y="64071"/>
                  </a:lnTo>
                  <a:lnTo>
                    <a:pt x="226656" y="45516"/>
                  </a:lnTo>
                  <a:lnTo>
                    <a:pt x="246672" y="45516"/>
                  </a:lnTo>
                  <a:lnTo>
                    <a:pt x="255257" y="63322"/>
                  </a:lnTo>
                  <a:lnTo>
                    <a:pt x="260972" y="64808"/>
                  </a:lnTo>
                  <a:lnTo>
                    <a:pt x="265976" y="67043"/>
                  </a:lnTo>
                  <a:lnTo>
                    <a:pt x="270992" y="70002"/>
                  </a:lnTo>
                  <a:lnTo>
                    <a:pt x="289572" y="63322"/>
                  </a:lnTo>
                  <a:lnTo>
                    <a:pt x="303872" y="78168"/>
                  </a:lnTo>
                  <a:lnTo>
                    <a:pt x="297446" y="97472"/>
                  </a:lnTo>
                  <a:lnTo>
                    <a:pt x="300304" y="102666"/>
                  </a:lnTo>
                  <a:lnTo>
                    <a:pt x="302450" y="107861"/>
                  </a:lnTo>
                  <a:lnTo>
                    <a:pt x="303872" y="113792"/>
                  </a:lnTo>
                  <a:lnTo>
                    <a:pt x="321754" y="122707"/>
                  </a:lnTo>
                  <a:lnTo>
                    <a:pt x="321754" y="28600"/>
                  </a:lnTo>
                  <a:lnTo>
                    <a:pt x="282219" y="9982"/>
                  </a:lnTo>
                  <a:lnTo>
                    <a:pt x="237566" y="0"/>
                  </a:lnTo>
                  <a:lnTo>
                    <a:pt x="192151" y="0"/>
                  </a:lnTo>
                  <a:lnTo>
                    <a:pt x="147497" y="9982"/>
                  </a:lnTo>
                  <a:lnTo>
                    <a:pt x="105105" y="29933"/>
                  </a:lnTo>
                  <a:lnTo>
                    <a:pt x="67818" y="58889"/>
                  </a:lnTo>
                  <a:lnTo>
                    <a:pt x="37947" y="94907"/>
                  </a:lnTo>
                  <a:lnTo>
                    <a:pt x="16205" y="136486"/>
                  </a:lnTo>
                  <a:lnTo>
                    <a:pt x="3314" y="182118"/>
                  </a:lnTo>
                  <a:lnTo>
                    <a:pt x="0" y="230327"/>
                  </a:lnTo>
                  <a:lnTo>
                    <a:pt x="5651" y="282079"/>
                  </a:lnTo>
                  <a:lnTo>
                    <a:pt x="22085" y="330428"/>
                  </a:lnTo>
                  <a:lnTo>
                    <a:pt x="48564" y="373621"/>
                  </a:lnTo>
                  <a:lnTo>
                    <a:pt x="84378" y="409930"/>
                  </a:lnTo>
                  <a:lnTo>
                    <a:pt x="84378" y="597712"/>
                  </a:lnTo>
                  <a:lnTo>
                    <a:pt x="310311" y="597712"/>
                  </a:lnTo>
                  <a:lnTo>
                    <a:pt x="310311" y="508647"/>
                  </a:lnTo>
                  <a:lnTo>
                    <a:pt x="345351" y="508647"/>
                  </a:lnTo>
                  <a:lnTo>
                    <a:pt x="392607" y="493623"/>
                  </a:lnTo>
                  <a:lnTo>
                    <a:pt x="423456" y="453631"/>
                  </a:lnTo>
                  <a:lnTo>
                    <a:pt x="429717" y="419582"/>
                  </a:lnTo>
                  <a:lnTo>
                    <a:pt x="429717" y="375056"/>
                  </a:lnTo>
                  <a:lnTo>
                    <a:pt x="461175" y="375056"/>
                  </a:lnTo>
                  <a:lnTo>
                    <a:pt x="466763" y="372821"/>
                  </a:lnTo>
                  <a:lnTo>
                    <a:pt x="474230" y="369862"/>
                  </a:lnTo>
                  <a:lnTo>
                    <a:pt x="483514" y="358533"/>
                  </a:lnTo>
                  <a:lnTo>
                    <a:pt x="484085" y="355015"/>
                  </a:lnTo>
                  <a:lnTo>
                    <a:pt x="486105" y="342493"/>
                  </a:lnTo>
                  <a:close/>
                </a:path>
              </a:pathLst>
            </a:custGeom>
            <a:solidFill>
              <a:srgbClr val="BBBD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6978" y="1326642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68579"/>
                  </a:moveTo>
                  <a:lnTo>
                    <a:pt x="5389" y="41887"/>
                  </a:lnTo>
                  <a:lnTo>
                    <a:pt x="20088" y="20088"/>
                  </a:lnTo>
                  <a:lnTo>
                    <a:pt x="41887" y="5389"/>
                  </a:lnTo>
                  <a:lnTo>
                    <a:pt x="68580" y="0"/>
                  </a:lnTo>
                  <a:lnTo>
                    <a:pt x="617220" y="0"/>
                  </a:lnTo>
                  <a:lnTo>
                    <a:pt x="643912" y="5389"/>
                  </a:lnTo>
                  <a:lnTo>
                    <a:pt x="665711" y="20088"/>
                  </a:lnTo>
                  <a:lnTo>
                    <a:pt x="680410" y="41887"/>
                  </a:lnTo>
                  <a:lnTo>
                    <a:pt x="685800" y="68579"/>
                  </a:lnTo>
                  <a:lnTo>
                    <a:pt x="685800" y="617219"/>
                  </a:lnTo>
                  <a:lnTo>
                    <a:pt x="680410" y="643912"/>
                  </a:lnTo>
                  <a:lnTo>
                    <a:pt x="665711" y="665711"/>
                  </a:lnTo>
                  <a:lnTo>
                    <a:pt x="643912" y="680410"/>
                  </a:lnTo>
                  <a:lnTo>
                    <a:pt x="617220" y="685799"/>
                  </a:lnTo>
                  <a:lnTo>
                    <a:pt x="68580" y="685799"/>
                  </a:lnTo>
                  <a:lnTo>
                    <a:pt x="41887" y="680410"/>
                  </a:lnTo>
                  <a:lnTo>
                    <a:pt x="20088" y="665711"/>
                  </a:lnTo>
                  <a:lnTo>
                    <a:pt x="5389" y="643912"/>
                  </a:lnTo>
                  <a:lnTo>
                    <a:pt x="0" y="617219"/>
                  </a:lnTo>
                  <a:lnTo>
                    <a:pt x="0" y="6857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503625" y="1396551"/>
            <a:ext cx="5600065" cy="306324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102235">
              <a:lnSpc>
                <a:spcPts val="1750"/>
              </a:lnSpc>
              <a:spcBef>
                <a:spcPts val="29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hearing, 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decision-maker(s)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must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deliberate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consider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all 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admissible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testimony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admissible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non-testimonial</a:t>
            </a:r>
            <a:r>
              <a:rPr sz="16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evidence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Evaluate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evidence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weight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credibility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Arial"/>
              <a:cs typeface="Arial"/>
            </a:endParaRPr>
          </a:p>
          <a:p>
            <a:pPr marL="12700" marR="443230">
              <a:lnSpc>
                <a:spcPts val="1750"/>
              </a:lnSpc>
            </a:pPr>
            <a:r>
              <a:rPr sz="1600" spc="-120" dirty="0">
                <a:solidFill>
                  <a:srgbClr val="FFFFFF"/>
                </a:solidFill>
                <a:latin typeface="Arial"/>
                <a:cs typeface="Arial"/>
              </a:rPr>
              <a:t>Resolve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disputed </a:t>
            </a:r>
            <a:r>
              <a:rPr sz="1600" spc="-114" dirty="0">
                <a:solidFill>
                  <a:srgbClr val="FFFFFF"/>
                </a:solidFill>
                <a:latin typeface="Arial"/>
                <a:cs typeface="Arial"/>
              </a:rPr>
              <a:t>issues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fact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under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standard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evidence 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adopted 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institution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750"/>
              </a:lnSpc>
              <a:spcBef>
                <a:spcPts val="1410"/>
              </a:spcBef>
            </a:pP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Using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facts </a:t>
            </a:r>
            <a:r>
              <a:rPr sz="1600" spc="-15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found,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apply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policy’s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definitions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those 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facts 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determine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whether 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sexual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harassment</a:t>
            </a:r>
            <a:r>
              <a:rPr sz="16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occurred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What does </a:t>
            </a:r>
            <a:r>
              <a:rPr spc="-5" dirty="0"/>
              <a:t>it </a:t>
            </a:r>
            <a:r>
              <a:rPr dirty="0"/>
              <a:t>mean </a:t>
            </a:r>
            <a:r>
              <a:rPr spc="-5" dirty="0"/>
              <a:t>to</a:t>
            </a:r>
            <a:r>
              <a:rPr spc="-105" dirty="0"/>
              <a:t> </a:t>
            </a:r>
            <a:r>
              <a:rPr spc="-5" dirty="0"/>
              <a:t>weigh  evidence?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24075" y="1349802"/>
            <a:ext cx="4553585" cy="324421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40" dirty="0">
                <a:latin typeface="Arial"/>
                <a:cs typeface="Arial"/>
              </a:rPr>
              <a:t>Not </a:t>
            </a:r>
            <a:r>
              <a:rPr sz="2200" spc="-50" dirty="0">
                <a:latin typeface="Arial"/>
                <a:cs typeface="Arial"/>
              </a:rPr>
              <a:t>all </a:t>
            </a:r>
            <a:r>
              <a:rPr sz="2200" spc="-110" dirty="0">
                <a:latin typeface="Arial"/>
                <a:cs typeface="Arial"/>
              </a:rPr>
              <a:t>evidence </a:t>
            </a:r>
            <a:r>
              <a:rPr sz="2200" spc="-165" dirty="0">
                <a:latin typeface="Arial"/>
                <a:cs typeface="Arial"/>
              </a:rPr>
              <a:t>has </a:t>
            </a:r>
            <a:r>
              <a:rPr sz="2200" spc="-90" dirty="0">
                <a:latin typeface="Arial"/>
                <a:cs typeface="Arial"/>
              </a:rPr>
              <a:t>equal</a:t>
            </a:r>
            <a:r>
              <a:rPr sz="2200" spc="-21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value</a:t>
            </a:r>
            <a:endParaRPr sz="22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525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185" dirty="0">
                <a:latin typeface="Arial"/>
                <a:cs typeface="Arial"/>
              </a:rPr>
              <a:t>Some </a:t>
            </a:r>
            <a:r>
              <a:rPr sz="2200" spc="-110" dirty="0">
                <a:latin typeface="Arial"/>
                <a:cs typeface="Arial"/>
              </a:rPr>
              <a:t>evidence </a:t>
            </a:r>
            <a:r>
              <a:rPr sz="2200" spc="-135" dirty="0">
                <a:latin typeface="Arial"/>
                <a:cs typeface="Arial"/>
              </a:rPr>
              <a:t>may </a:t>
            </a:r>
            <a:r>
              <a:rPr sz="2200" spc="-105" dirty="0">
                <a:latin typeface="Arial"/>
                <a:cs typeface="Arial"/>
              </a:rPr>
              <a:t>be </a:t>
            </a:r>
            <a:r>
              <a:rPr sz="2200" spc="-70" dirty="0">
                <a:latin typeface="Arial"/>
                <a:cs typeface="Arial"/>
              </a:rPr>
              <a:t>more </a:t>
            </a:r>
            <a:r>
              <a:rPr sz="2200" spc="-60" dirty="0">
                <a:latin typeface="Arial"/>
                <a:cs typeface="Arial"/>
              </a:rPr>
              <a:t>reliable  </a:t>
            </a:r>
            <a:r>
              <a:rPr sz="2200" spc="-110" dirty="0">
                <a:latin typeface="Arial"/>
                <a:cs typeface="Arial"/>
              </a:rPr>
              <a:t>and </a:t>
            </a:r>
            <a:r>
              <a:rPr sz="2200" spc="-60" dirty="0">
                <a:latin typeface="Arial"/>
                <a:cs typeface="Arial"/>
              </a:rPr>
              <a:t>probative </a:t>
            </a:r>
            <a:r>
              <a:rPr sz="2200" spc="-50" dirty="0">
                <a:latin typeface="Arial"/>
                <a:cs typeface="Arial"/>
              </a:rPr>
              <a:t>than </a:t>
            </a:r>
            <a:r>
              <a:rPr sz="2200" spc="-25" dirty="0">
                <a:latin typeface="Arial"/>
                <a:cs typeface="Arial"/>
              </a:rPr>
              <a:t>other</a:t>
            </a:r>
            <a:r>
              <a:rPr sz="2200" spc="-280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evidence</a:t>
            </a:r>
            <a:endParaRPr sz="2200">
              <a:latin typeface="Arial"/>
              <a:cs typeface="Arial"/>
            </a:endParaRPr>
          </a:p>
          <a:p>
            <a:pPr marL="355600" marR="203835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85" dirty="0">
                <a:latin typeface="Arial"/>
                <a:cs typeface="Arial"/>
              </a:rPr>
              <a:t>Weight </a:t>
            </a:r>
            <a:r>
              <a:rPr sz="2200" spc="-135" dirty="0">
                <a:latin typeface="Arial"/>
                <a:cs typeface="Arial"/>
              </a:rPr>
              <a:t>may </a:t>
            </a:r>
            <a:r>
              <a:rPr sz="2200" spc="-95" dirty="0">
                <a:latin typeface="Arial"/>
                <a:cs typeface="Arial"/>
              </a:rPr>
              <a:t>vary </a:t>
            </a:r>
            <a:r>
              <a:rPr sz="2200" spc="-90" dirty="0">
                <a:latin typeface="Arial"/>
                <a:cs typeface="Arial"/>
              </a:rPr>
              <a:t>depending </a:t>
            </a:r>
            <a:r>
              <a:rPr sz="2200" spc="-70" dirty="0">
                <a:latin typeface="Arial"/>
                <a:cs typeface="Arial"/>
              </a:rPr>
              <a:t>on </a:t>
            </a:r>
            <a:r>
              <a:rPr sz="2200" spc="-175" dirty="0">
                <a:latin typeface="Arial"/>
                <a:cs typeface="Arial"/>
              </a:rPr>
              <a:t>a  </a:t>
            </a:r>
            <a:r>
              <a:rPr sz="2200" spc="-125" dirty="0">
                <a:latin typeface="Arial"/>
                <a:cs typeface="Arial"/>
              </a:rPr>
              <a:t>range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80" dirty="0">
                <a:latin typeface="Arial"/>
                <a:cs typeface="Arial"/>
              </a:rPr>
              <a:t>factors, </a:t>
            </a:r>
            <a:r>
              <a:rPr sz="2200" spc="-145" dirty="0">
                <a:latin typeface="Arial"/>
                <a:cs typeface="Arial"/>
              </a:rPr>
              <a:t>such </a:t>
            </a:r>
            <a:r>
              <a:rPr sz="2200" spc="-210" dirty="0">
                <a:latin typeface="Arial"/>
                <a:cs typeface="Arial"/>
              </a:rPr>
              <a:t>as </a:t>
            </a:r>
            <a:r>
              <a:rPr sz="2200" spc="-40" dirty="0">
                <a:latin typeface="Arial"/>
                <a:cs typeface="Arial"/>
              </a:rPr>
              <a:t>credibility;  </a:t>
            </a:r>
            <a:r>
              <a:rPr sz="2200" spc="-50" dirty="0">
                <a:latin typeface="Arial"/>
                <a:cs typeface="Arial"/>
              </a:rPr>
              <a:t>corroboration; </a:t>
            </a:r>
            <a:r>
              <a:rPr sz="2200" spc="-105" dirty="0">
                <a:latin typeface="Arial"/>
                <a:cs typeface="Arial"/>
              </a:rPr>
              <a:t>consistency; </a:t>
            </a:r>
            <a:r>
              <a:rPr sz="2200" spc="-80" dirty="0">
                <a:latin typeface="Arial"/>
                <a:cs typeface="Arial"/>
              </a:rPr>
              <a:t>level </a:t>
            </a:r>
            <a:r>
              <a:rPr sz="2200" spc="-5" dirty="0">
                <a:latin typeface="Arial"/>
                <a:cs typeface="Arial"/>
              </a:rPr>
              <a:t>of  </a:t>
            </a:r>
            <a:r>
              <a:rPr sz="2200" spc="-45" dirty="0">
                <a:latin typeface="Arial"/>
                <a:cs typeface="Arial"/>
              </a:rPr>
              <a:t>detail; </a:t>
            </a:r>
            <a:r>
              <a:rPr sz="2200" spc="-85" dirty="0">
                <a:latin typeface="Arial"/>
                <a:cs typeface="Arial"/>
              </a:rPr>
              <a:t>expertise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75" dirty="0">
                <a:latin typeface="Arial"/>
                <a:cs typeface="Arial"/>
              </a:rPr>
              <a:t>witness;  </a:t>
            </a:r>
            <a:r>
              <a:rPr sz="2200" spc="-45" dirty="0">
                <a:latin typeface="Arial"/>
                <a:cs typeface="Arial"/>
              </a:rPr>
              <a:t>whether </a:t>
            </a:r>
            <a:r>
              <a:rPr sz="2200" spc="-175" dirty="0">
                <a:latin typeface="Arial"/>
                <a:cs typeface="Arial"/>
              </a:rPr>
              <a:t>a </a:t>
            </a:r>
            <a:r>
              <a:rPr sz="2200" spc="-85" dirty="0">
                <a:latin typeface="Arial"/>
                <a:cs typeface="Arial"/>
              </a:rPr>
              <a:t>witness </a:t>
            </a:r>
            <a:r>
              <a:rPr sz="2200" spc="-120" dirty="0">
                <a:latin typeface="Arial"/>
                <a:cs typeface="Arial"/>
              </a:rPr>
              <a:t>is </a:t>
            </a:r>
            <a:r>
              <a:rPr sz="2200" spc="-75" dirty="0">
                <a:latin typeface="Arial"/>
                <a:cs typeface="Arial"/>
              </a:rPr>
              <a:t>disinterested,  etc.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6" name="object 6" descr="scale"/>
          <p:cNvGrpSpPr/>
          <p:nvPr/>
        </p:nvGrpSpPr>
        <p:grpSpPr>
          <a:xfrm>
            <a:off x="6798712" y="1880533"/>
            <a:ext cx="1379855" cy="1496695"/>
            <a:chOff x="6798712" y="1880533"/>
            <a:chExt cx="1379855" cy="1496695"/>
          </a:xfrm>
        </p:grpSpPr>
        <p:sp>
          <p:nvSpPr>
            <p:cNvPr id="7" name="object 7"/>
            <p:cNvSpPr/>
            <p:nvPr/>
          </p:nvSpPr>
          <p:spPr>
            <a:xfrm>
              <a:off x="7427287" y="2056450"/>
              <a:ext cx="127056" cy="2097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98703" y="1880539"/>
              <a:ext cx="1379855" cy="1496695"/>
            </a:xfrm>
            <a:custGeom>
              <a:avLst/>
              <a:gdLst/>
              <a:ahLst/>
              <a:cxnLst/>
              <a:rect l="l" t="t" r="r" b="b"/>
              <a:pathLst>
                <a:path w="1379854" h="1496695">
                  <a:moveTo>
                    <a:pt x="650290" y="725906"/>
                  </a:moveTo>
                  <a:lnTo>
                    <a:pt x="599567" y="717524"/>
                  </a:lnTo>
                  <a:lnTo>
                    <a:pt x="550989" y="703160"/>
                  </a:lnTo>
                  <a:lnTo>
                    <a:pt x="505040" y="683107"/>
                  </a:lnTo>
                  <a:lnTo>
                    <a:pt x="462140" y="657669"/>
                  </a:lnTo>
                  <a:lnTo>
                    <a:pt x="422757" y="627100"/>
                  </a:lnTo>
                  <a:lnTo>
                    <a:pt x="387350" y="591693"/>
                  </a:lnTo>
                  <a:lnTo>
                    <a:pt x="356349" y="551738"/>
                  </a:lnTo>
                  <a:lnTo>
                    <a:pt x="330212" y="507530"/>
                  </a:lnTo>
                  <a:lnTo>
                    <a:pt x="309791" y="460997"/>
                  </a:lnTo>
                  <a:lnTo>
                    <a:pt x="295617" y="412775"/>
                  </a:lnTo>
                  <a:lnTo>
                    <a:pt x="287655" y="363474"/>
                  </a:lnTo>
                  <a:lnTo>
                    <a:pt x="285902" y="313664"/>
                  </a:lnTo>
                  <a:lnTo>
                    <a:pt x="290309" y="263956"/>
                  </a:lnTo>
                  <a:lnTo>
                    <a:pt x="300863" y="214934"/>
                  </a:lnTo>
                  <a:lnTo>
                    <a:pt x="317550" y="167195"/>
                  </a:lnTo>
                  <a:lnTo>
                    <a:pt x="340334" y="121323"/>
                  </a:lnTo>
                  <a:lnTo>
                    <a:pt x="81038" y="121323"/>
                  </a:lnTo>
                  <a:lnTo>
                    <a:pt x="49568" y="127698"/>
                  </a:lnTo>
                  <a:lnTo>
                    <a:pt x="23812" y="145084"/>
                  </a:lnTo>
                  <a:lnTo>
                    <a:pt x="6400" y="170802"/>
                  </a:lnTo>
                  <a:lnTo>
                    <a:pt x="0" y="202196"/>
                  </a:lnTo>
                  <a:lnTo>
                    <a:pt x="0" y="1415415"/>
                  </a:lnTo>
                  <a:lnTo>
                    <a:pt x="6400" y="1446822"/>
                  </a:lnTo>
                  <a:lnTo>
                    <a:pt x="23812" y="1472539"/>
                  </a:lnTo>
                  <a:lnTo>
                    <a:pt x="49568" y="1489913"/>
                  </a:lnTo>
                  <a:lnTo>
                    <a:pt x="81038" y="1496301"/>
                  </a:lnTo>
                  <a:lnTo>
                    <a:pt x="648271" y="1496301"/>
                  </a:lnTo>
                  <a:lnTo>
                    <a:pt x="648271" y="729945"/>
                  </a:lnTo>
                  <a:lnTo>
                    <a:pt x="650290" y="725906"/>
                  </a:lnTo>
                  <a:close/>
                </a:path>
                <a:path w="1379854" h="1496695">
                  <a:moveTo>
                    <a:pt x="1012913" y="323519"/>
                  </a:moveTo>
                  <a:lnTo>
                    <a:pt x="1009383" y="275882"/>
                  </a:lnTo>
                  <a:lnTo>
                    <a:pt x="999134" y="230352"/>
                  </a:lnTo>
                  <a:lnTo>
                    <a:pt x="982662" y="187452"/>
                  </a:lnTo>
                  <a:lnTo>
                    <a:pt x="960501" y="147688"/>
                  </a:lnTo>
                  <a:lnTo>
                    <a:pt x="933157" y="111569"/>
                  </a:lnTo>
                  <a:lnTo>
                    <a:pt x="931875" y="110299"/>
                  </a:lnTo>
                  <a:lnTo>
                    <a:pt x="931875" y="323519"/>
                  </a:lnTo>
                  <a:lnTo>
                    <a:pt x="926922" y="372262"/>
                  </a:lnTo>
                  <a:lnTo>
                    <a:pt x="912698" y="417741"/>
                  </a:lnTo>
                  <a:lnTo>
                    <a:pt x="890219" y="458939"/>
                  </a:lnTo>
                  <a:lnTo>
                    <a:pt x="860475" y="494893"/>
                  </a:lnTo>
                  <a:lnTo>
                    <a:pt x="824458" y="524586"/>
                  </a:lnTo>
                  <a:lnTo>
                    <a:pt x="783170" y="547027"/>
                  </a:lnTo>
                  <a:lnTo>
                    <a:pt x="737616" y="561213"/>
                  </a:lnTo>
                  <a:lnTo>
                    <a:pt x="688784" y="566166"/>
                  </a:lnTo>
                  <a:lnTo>
                    <a:pt x="639953" y="561213"/>
                  </a:lnTo>
                  <a:lnTo>
                    <a:pt x="594385" y="547027"/>
                  </a:lnTo>
                  <a:lnTo>
                    <a:pt x="553110" y="524586"/>
                  </a:lnTo>
                  <a:lnTo>
                    <a:pt x="517093" y="494893"/>
                  </a:lnTo>
                  <a:lnTo>
                    <a:pt x="487349" y="458939"/>
                  </a:lnTo>
                  <a:lnTo>
                    <a:pt x="464870" y="417741"/>
                  </a:lnTo>
                  <a:lnTo>
                    <a:pt x="450646" y="372262"/>
                  </a:lnTo>
                  <a:lnTo>
                    <a:pt x="445681" y="323519"/>
                  </a:lnTo>
                  <a:lnTo>
                    <a:pt x="450646" y="274777"/>
                  </a:lnTo>
                  <a:lnTo>
                    <a:pt x="464870" y="229311"/>
                  </a:lnTo>
                  <a:lnTo>
                    <a:pt x="487349" y="188099"/>
                  </a:lnTo>
                  <a:lnTo>
                    <a:pt x="517093" y="152158"/>
                  </a:lnTo>
                  <a:lnTo>
                    <a:pt x="553110" y="122466"/>
                  </a:lnTo>
                  <a:lnTo>
                    <a:pt x="594385" y="100025"/>
                  </a:lnTo>
                  <a:lnTo>
                    <a:pt x="639953" y="85839"/>
                  </a:lnTo>
                  <a:lnTo>
                    <a:pt x="688784" y="80886"/>
                  </a:lnTo>
                  <a:lnTo>
                    <a:pt x="737616" y="85839"/>
                  </a:lnTo>
                  <a:lnTo>
                    <a:pt x="783170" y="100025"/>
                  </a:lnTo>
                  <a:lnTo>
                    <a:pt x="824458" y="122466"/>
                  </a:lnTo>
                  <a:lnTo>
                    <a:pt x="860475" y="152158"/>
                  </a:lnTo>
                  <a:lnTo>
                    <a:pt x="890219" y="188099"/>
                  </a:lnTo>
                  <a:lnTo>
                    <a:pt x="912698" y="229311"/>
                  </a:lnTo>
                  <a:lnTo>
                    <a:pt x="926922" y="274777"/>
                  </a:lnTo>
                  <a:lnTo>
                    <a:pt x="931875" y="323519"/>
                  </a:lnTo>
                  <a:lnTo>
                    <a:pt x="931875" y="110299"/>
                  </a:lnTo>
                  <a:lnTo>
                    <a:pt x="902411" y="80886"/>
                  </a:lnTo>
                  <a:lnTo>
                    <a:pt x="901141" y="79603"/>
                  </a:lnTo>
                  <a:lnTo>
                    <a:pt x="864946" y="52311"/>
                  </a:lnTo>
                  <a:lnTo>
                    <a:pt x="825106" y="30187"/>
                  </a:lnTo>
                  <a:lnTo>
                    <a:pt x="782129" y="13754"/>
                  </a:lnTo>
                  <a:lnTo>
                    <a:pt x="736511" y="3530"/>
                  </a:lnTo>
                  <a:lnTo>
                    <a:pt x="688784" y="0"/>
                  </a:lnTo>
                  <a:lnTo>
                    <a:pt x="641045" y="3530"/>
                  </a:lnTo>
                  <a:lnTo>
                    <a:pt x="595439" y="13754"/>
                  </a:lnTo>
                  <a:lnTo>
                    <a:pt x="552462" y="30187"/>
                  </a:lnTo>
                  <a:lnTo>
                    <a:pt x="512610" y="52311"/>
                  </a:lnTo>
                  <a:lnTo>
                    <a:pt x="476427" y="79603"/>
                  </a:lnTo>
                  <a:lnTo>
                    <a:pt x="444411" y="111569"/>
                  </a:lnTo>
                  <a:lnTo>
                    <a:pt x="417055" y="147688"/>
                  </a:lnTo>
                  <a:lnTo>
                    <a:pt x="394893" y="187452"/>
                  </a:lnTo>
                  <a:lnTo>
                    <a:pt x="378434" y="230352"/>
                  </a:lnTo>
                  <a:lnTo>
                    <a:pt x="368185" y="275882"/>
                  </a:lnTo>
                  <a:lnTo>
                    <a:pt x="364655" y="323519"/>
                  </a:lnTo>
                  <a:lnTo>
                    <a:pt x="368185" y="371170"/>
                  </a:lnTo>
                  <a:lnTo>
                    <a:pt x="378434" y="416687"/>
                  </a:lnTo>
                  <a:lnTo>
                    <a:pt x="394893" y="459587"/>
                  </a:lnTo>
                  <a:lnTo>
                    <a:pt x="417055" y="499364"/>
                  </a:lnTo>
                  <a:lnTo>
                    <a:pt x="444411" y="535482"/>
                  </a:lnTo>
                  <a:lnTo>
                    <a:pt x="476427" y="567448"/>
                  </a:lnTo>
                  <a:lnTo>
                    <a:pt x="512610" y="594741"/>
                  </a:lnTo>
                  <a:lnTo>
                    <a:pt x="552462" y="616864"/>
                  </a:lnTo>
                  <a:lnTo>
                    <a:pt x="595439" y="633285"/>
                  </a:lnTo>
                  <a:lnTo>
                    <a:pt x="641045" y="643521"/>
                  </a:lnTo>
                  <a:lnTo>
                    <a:pt x="688784" y="647052"/>
                  </a:lnTo>
                  <a:lnTo>
                    <a:pt x="736511" y="643521"/>
                  </a:lnTo>
                  <a:lnTo>
                    <a:pt x="782129" y="633285"/>
                  </a:lnTo>
                  <a:lnTo>
                    <a:pt x="825106" y="616864"/>
                  </a:lnTo>
                  <a:lnTo>
                    <a:pt x="864946" y="594741"/>
                  </a:lnTo>
                  <a:lnTo>
                    <a:pt x="901141" y="567448"/>
                  </a:lnTo>
                  <a:lnTo>
                    <a:pt x="902411" y="566166"/>
                  </a:lnTo>
                  <a:lnTo>
                    <a:pt x="933157" y="535482"/>
                  </a:lnTo>
                  <a:lnTo>
                    <a:pt x="960501" y="499364"/>
                  </a:lnTo>
                  <a:lnTo>
                    <a:pt x="982662" y="459587"/>
                  </a:lnTo>
                  <a:lnTo>
                    <a:pt x="999134" y="416687"/>
                  </a:lnTo>
                  <a:lnTo>
                    <a:pt x="1009383" y="371170"/>
                  </a:lnTo>
                  <a:lnTo>
                    <a:pt x="1012913" y="323519"/>
                  </a:lnTo>
                  <a:close/>
                </a:path>
                <a:path w="1379854" h="1496695">
                  <a:moveTo>
                    <a:pt x="1379588" y="202196"/>
                  </a:moveTo>
                  <a:lnTo>
                    <a:pt x="1372019" y="170802"/>
                  </a:lnTo>
                  <a:lnTo>
                    <a:pt x="1354010" y="145084"/>
                  </a:lnTo>
                  <a:lnTo>
                    <a:pt x="1328026" y="127698"/>
                  </a:lnTo>
                  <a:lnTo>
                    <a:pt x="1296530" y="121323"/>
                  </a:lnTo>
                  <a:lnTo>
                    <a:pt x="1039253" y="121323"/>
                  </a:lnTo>
                  <a:lnTo>
                    <a:pt x="1062037" y="167195"/>
                  </a:lnTo>
                  <a:lnTo>
                    <a:pt x="1078725" y="214934"/>
                  </a:lnTo>
                  <a:lnTo>
                    <a:pt x="1089279" y="263956"/>
                  </a:lnTo>
                  <a:lnTo>
                    <a:pt x="1093698" y="313664"/>
                  </a:lnTo>
                  <a:lnTo>
                    <a:pt x="1091933" y="363474"/>
                  </a:lnTo>
                  <a:lnTo>
                    <a:pt x="1083970" y="412775"/>
                  </a:lnTo>
                  <a:lnTo>
                    <a:pt x="1069797" y="460997"/>
                  </a:lnTo>
                  <a:lnTo>
                    <a:pt x="1049375" y="507530"/>
                  </a:lnTo>
                  <a:lnTo>
                    <a:pt x="1023162" y="551167"/>
                  </a:lnTo>
                  <a:lnTo>
                    <a:pt x="991958" y="590842"/>
                  </a:lnTo>
                  <a:lnTo>
                    <a:pt x="956297" y="626211"/>
                  </a:lnTo>
                  <a:lnTo>
                    <a:pt x="916686" y="656907"/>
                  </a:lnTo>
                  <a:lnTo>
                    <a:pt x="873658" y="682574"/>
                  </a:lnTo>
                  <a:lnTo>
                    <a:pt x="827735" y="702868"/>
                  </a:lnTo>
                  <a:lnTo>
                    <a:pt x="779449" y="717435"/>
                  </a:lnTo>
                  <a:lnTo>
                    <a:pt x="729297" y="725906"/>
                  </a:lnTo>
                  <a:lnTo>
                    <a:pt x="729297" y="729945"/>
                  </a:lnTo>
                  <a:lnTo>
                    <a:pt x="731329" y="733996"/>
                  </a:lnTo>
                  <a:lnTo>
                    <a:pt x="731329" y="1496301"/>
                  </a:lnTo>
                  <a:lnTo>
                    <a:pt x="1298549" y="1496301"/>
                  </a:lnTo>
                  <a:lnTo>
                    <a:pt x="1330020" y="1489913"/>
                  </a:lnTo>
                  <a:lnTo>
                    <a:pt x="1355788" y="1472539"/>
                  </a:lnTo>
                  <a:lnTo>
                    <a:pt x="1373187" y="1446822"/>
                  </a:lnTo>
                  <a:lnTo>
                    <a:pt x="1379588" y="1415415"/>
                  </a:lnTo>
                  <a:lnTo>
                    <a:pt x="1379588" y="202196"/>
                  </a:lnTo>
                  <a:close/>
                </a:path>
              </a:pathLst>
            </a:custGeom>
            <a:solidFill>
              <a:srgbClr val="1F28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5235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 </a:t>
            </a:r>
            <a:r>
              <a:rPr dirty="0">
                <a:solidFill>
                  <a:srgbClr val="FFFFFF"/>
                </a:solidFill>
              </a:rPr>
              <a:t>of </a:t>
            </a:r>
            <a:r>
              <a:rPr spc="-5" dirty="0">
                <a:solidFill>
                  <a:srgbClr val="FFFFFF"/>
                </a:solidFill>
              </a:rPr>
              <a:t>considerable  weight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97025" y="1334753"/>
            <a:ext cx="5177790" cy="331152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605"/>
              </a:spcBef>
            </a:pP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Witness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testified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he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saw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complainant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respondent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leave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bar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11:05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pm </a:t>
            </a:r>
            <a:r>
              <a:rPr sz="2200" spc="-210" dirty="0">
                <a:solidFill>
                  <a:srgbClr val="FFFFFF"/>
                </a:solidFill>
                <a:latin typeface="Arial"/>
                <a:cs typeface="Arial"/>
              </a:rPr>
              <a:t>as 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witness 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arriving.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Witness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states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he 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clearly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saw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faces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remarked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friend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about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particular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t-shirt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complainant 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wearing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how 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respondent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had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nose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ring.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Witness 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testified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he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knows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time 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exactly</a:t>
            </a:r>
            <a:r>
              <a:rPr sz="22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11:05 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pm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because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witness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remembers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receiving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phone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call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right </a:t>
            </a:r>
            <a:r>
              <a:rPr sz="2200" spc="-210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witness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entered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bar, 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witness’s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call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log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indicates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call 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was 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received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11:05</a:t>
            </a:r>
            <a:r>
              <a:rPr sz="22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pm.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8" name="object 8" descr="Notebook with Xs and Ox of a game plan"/>
          <p:cNvSpPr/>
          <p:nvPr/>
        </p:nvSpPr>
        <p:spPr>
          <a:xfrm>
            <a:off x="7157352" y="1848357"/>
            <a:ext cx="1264285" cy="1294130"/>
          </a:xfrm>
          <a:custGeom>
            <a:avLst/>
            <a:gdLst/>
            <a:ahLst/>
            <a:cxnLst/>
            <a:rect l="l" t="t" r="r" b="b"/>
            <a:pathLst>
              <a:path w="1264284" h="1294130">
                <a:moveTo>
                  <a:pt x="615835" y="266420"/>
                </a:moveTo>
                <a:lnTo>
                  <a:pt x="612978" y="252387"/>
                </a:lnTo>
                <a:lnTo>
                  <a:pt x="604393" y="239776"/>
                </a:lnTo>
                <a:lnTo>
                  <a:pt x="591769" y="231216"/>
                </a:lnTo>
                <a:lnTo>
                  <a:pt x="577710" y="228358"/>
                </a:lnTo>
                <a:lnTo>
                  <a:pt x="563638" y="231216"/>
                </a:lnTo>
                <a:lnTo>
                  <a:pt x="551014" y="239776"/>
                </a:lnTo>
                <a:lnTo>
                  <a:pt x="463308" y="327317"/>
                </a:lnTo>
                <a:lnTo>
                  <a:pt x="375602" y="239776"/>
                </a:lnTo>
                <a:lnTo>
                  <a:pt x="362966" y="231216"/>
                </a:lnTo>
                <a:lnTo>
                  <a:pt x="348907" y="228358"/>
                </a:lnTo>
                <a:lnTo>
                  <a:pt x="334848" y="231216"/>
                </a:lnTo>
                <a:lnTo>
                  <a:pt x="322211" y="239776"/>
                </a:lnTo>
                <a:lnTo>
                  <a:pt x="313639" y="252387"/>
                </a:lnTo>
                <a:lnTo>
                  <a:pt x="310769" y="266420"/>
                </a:lnTo>
                <a:lnTo>
                  <a:pt x="313639" y="280454"/>
                </a:lnTo>
                <a:lnTo>
                  <a:pt x="322211" y="293065"/>
                </a:lnTo>
                <a:lnTo>
                  <a:pt x="409917" y="380606"/>
                </a:lnTo>
                <a:lnTo>
                  <a:pt x="322211" y="468147"/>
                </a:lnTo>
                <a:lnTo>
                  <a:pt x="313639" y="480758"/>
                </a:lnTo>
                <a:lnTo>
                  <a:pt x="310769" y="494792"/>
                </a:lnTo>
                <a:lnTo>
                  <a:pt x="313639" y="508825"/>
                </a:lnTo>
                <a:lnTo>
                  <a:pt x="348907" y="532853"/>
                </a:lnTo>
                <a:lnTo>
                  <a:pt x="356031" y="532142"/>
                </a:lnTo>
                <a:lnTo>
                  <a:pt x="362966" y="529996"/>
                </a:lnTo>
                <a:lnTo>
                  <a:pt x="369557" y="526427"/>
                </a:lnTo>
                <a:lnTo>
                  <a:pt x="375602" y="521436"/>
                </a:lnTo>
                <a:lnTo>
                  <a:pt x="463308" y="433895"/>
                </a:lnTo>
                <a:lnTo>
                  <a:pt x="551014" y="521436"/>
                </a:lnTo>
                <a:lnTo>
                  <a:pt x="563638" y="529996"/>
                </a:lnTo>
                <a:lnTo>
                  <a:pt x="577710" y="532853"/>
                </a:lnTo>
                <a:lnTo>
                  <a:pt x="591769" y="529996"/>
                </a:lnTo>
                <a:lnTo>
                  <a:pt x="604393" y="521436"/>
                </a:lnTo>
                <a:lnTo>
                  <a:pt x="612978" y="508825"/>
                </a:lnTo>
                <a:lnTo>
                  <a:pt x="615835" y="494792"/>
                </a:lnTo>
                <a:lnTo>
                  <a:pt x="612978" y="480758"/>
                </a:lnTo>
                <a:lnTo>
                  <a:pt x="604393" y="468147"/>
                </a:lnTo>
                <a:lnTo>
                  <a:pt x="516686" y="380606"/>
                </a:lnTo>
                <a:lnTo>
                  <a:pt x="604393" y="293065"/>
                </a:lnTo>
                <a:lnTo>
                  <a:pt x="612978" y="280454"/>
                </a:lnTo>
                <a:lnTo>
                  <a:pt x="615835" y="266420"/>
                </a:lnTo>
                <a:close/>
              </a:path>
              <a:path w="1264284" h="1294130">
                <a:moveTo>
                  <a:pt x="1035304" y="799287"/>
                </a:moveTo>
                <a:lnTo>
                  <a:pt x="1011224" y="764082"/>
                </a:lnTo>
                <a:lnTo>
                  <a:pt x="997165" y="761225"/>
                </a:lnTo>
                <a:lnTo>
                  <a:pt x="990053" y="761936"/>
                </a:lnTo>
                <a:lnTo>
                  <a:pt x="983107" y="764082"/>
                </a:lnTo>
                <a:lnTo>
                  <a:pt x="976528" y="767651"/>
                </a:lnTo>
                <a:lnTo>
                  <a:pt x="970470" y="772642"/>
                </a:lnTo>
                <a:lnTo>
                  <a:pt x="882764" y="860183"/>
                </a:lnTo>
                <a:lnTo>
                  <a:pt x="795058" y="772642"/>
                </a:lnTo>
                <a:lnTo>
                  <a:pt x="782434" y="764082"/>
                </a:lnTo>
                <a:lnTo>
                  <a:pt x="768375" y="761225"/>
                </a:lnTo>
                <a:lnTo>
                  <a:pt x="754303" y="764082"/>
                </a:lnTo>
                <a:lnTo>
                  <a:pt x="741680" y="772642"/>
                </a:lnTo>
                <a:lnTo>
                  <a:pt x="733094" y="785253"/>
                </a:lnTo>
                <a:lnTo>
                  <a:pt x="730237" y="799287"/>
                </a:lnTo>
                <a:lnTo>
                  <a:pt x="733094" y="813320"/>
                </a:lnTo>
                <a:lnTo>
                  <a:pt x="741680" y="825931"/>
                </a:lnTo>
                <a:lnTo>
                  <a:pt x="829386" y="913472"/>
                </a:lnTo>
                <a:lnTo>
                  <a:pt x="741680" y="1001014"/>
                </a:lnTo>
                <a:lnTo>
                  <a:pt x="733094" y="1013625"/>
                </a:lnTo>
                <a:lnTo>
                  <a:pt x="730237" y="1027658"/>
                </a:lnTo>
                <a:lnTo>
                  <a:pt x="733094" y="1041692"/>
                </a:lnTo>
                <a:lnTo>
                  <a:pt x="741680" y="1054303"/>
                </a:lnTo>
                <a:lnTo>
                  <a:pt x="754303" y="1062863"/>
                </a:lnTo>
                <a:lnTo>
                  <a:pt x="768375" y="1065720"/>
                </a:lnTo>
                <a:lnTo>
                  <a:pt x="782434" y="1062863"/>
                </a:lnTo>
                <a:lnTo>
                  <a:pt x="795058" y="1054303"/>
                </a:lnTo>
                <a:lnTo>
                  <a:pt x="882764" y="966762"/>
                </a:lnTo>
                <a:lnTo>
                  <a:pt x="970470" y="1054303"/>
                </a:lnTo>
                <a:lnTo>
                  <a:pt x="983107" y="1062863"/>
                </a:lnTo>
                <a:lnTo>
                  <a:pt x="997165" y="1065720"/>
                </a:lnTo>
                <a:lnTo>
                  <a:pt x="1011224" y="1062863"/>
                </a:lnTo>
                <a:lnTo>
                  <a:pt x="1023861" y="1054303"/>
                </a:lnTo>
                <a:lnTo>
                  <a:pt x="1032446" y="1041692"/>
                </a:lnTo>
                <a:lnTo>
                  <a:pt x="1035304" y="1027658"/>
                </a:lnTo>
                <a:lnTo>
                  <a:pt x="1032446" y="1013625"/>
                </a:lnTo>
                <a:lnTo>
                  <a:pt x="1023861" y="1001014"/>
                </a:lnTo>
                <a:lnTo>
                  <a:pt x="936155" y="913472"/>
                </a:lnTo>
                <a:lnTo>
                  <a:pt x="1023861" y="825931"/>
                </a:lnTo>
                <a:lnTo>
                  <a:pt x="1032446" y="813320"/>
                </a:lnTo>
                <a:lnTo>
                  <a:pt x="1035304" y="799287"/>
                </a:lnTo>
                <a:close/>
              </a:path>
              <a:path w="1264284" h="1294130">
                <a:moveTo>
                  <a:pt x="1035304" y="380606"/>
                </a:moveTo>
                <a:lnTo>
                  <a:pt x="1032446" y="366572"/>
                </a:lnTo>
                <a:lnTo>
                  <a:pt x="1026452" y="357771"/>
                </a:lnTo>
                <a:lnTo>
                  <a:pt x="1023861" y="353961"/>
                </a:lnTo>
                <a:lnTo>
                  <a:pt x="909459" y="239776"/>
                </a:lnTo>
                <a:lnTo>
                  <a:pt x="882764" y="228358"/>
                </a:lnTo>
                <a:lnTo>
                  <a:pt x="875652" y="229069"/>
                </a:lnTo>
                <a:lnTo>
                  <a:pt x="741680" y="353961"/>
                </a:lnTo>
                <a:lnTo>
                  <a:pt x="730237" y="380606"/>
                </a:lnTo>
                <a:lnTo>
                  <a:pt x="733094" y="394639"/>
                </a:lnTo>
                <a:lnTo>
                  <a:pt x="741680" y="407250"/>
                </a:lnTo>
                <a:lnTo>
                  <a:pt x="754303" y="415810"/>
                </a:lnTo>
                <a:lnTo>
                  <a:pt x="768362" y="418668"/>
                </a:lnTo>
                <a:lnTo>
                  <a:pt x="782434" y="415810"/>
                </a:lnTo>
                <a:lnTo>
                  <a:pt x="795058" y="407250"/>
                </a:lnTo>
                <a:lnTo>
                  <a:pt x="844638" y="357771"/>
                </a:lnTo>
                <a:lnTo>
                  <a:pt x="844638" y="570915"/>
                </a:lnTo>
                <a:lnTo>
                  <a:pt x="841629" y="585698"/>
                </a:lnTo>
                <a:lnTo>
                  <a:pt x="833437" y="597801"/>
                </a:lnTo>
                <a:lnTo>
                  <a:pt x="821309" y="605980"/>
                </a:lnTo>
                <a:lnTo>
                  <a:pt x="806500" y="608977"/>
                </a:lnTo>
                <a:lnTo>
                  <a:pt x="539572" y="608977"/>
                </a:lnTo>
                <a:lnTo>
                  <a:pt x="495147" y="617994"/>
                </a:lnTo>
                <a:lnTo>
                  <a:pt x="458774" y="642518"/>
                </a:lnTo>
                <a:lnTo>
                  <a:pt x="434200" y="678827"/>
                </a:lnTo>
                <a:lnTo>
                  <a:pt x="425170" y="723163"/>
                </a:lnTo>
                <a:lnTo>
                  <a:pt x="425170" y="766940"/>
                </a:lnTo>
                <a:lnTo>
                  <a:pt x="383997" y="784339"/>
                </a:lnTo>
                <a:lnTo>
                  <a:pt x="350710" y="812063"/>
                </a:lnTo>
                <a:lnTo>
                  <a:pt x="326745" y="847636"/>
                </a:lnTo>
                <a:lnTo>
                  <a:pt x="313575" y="888606"/>
                </a:lnTo>
                <a:lnTo>
                  <a:pt x="312674" y="932497"/>
                </a:lnTo>
                <a:lnTo>
                  <a:pt x="324688" y="975588"/>
                </a:lnTo>
                <a:lnTo>
                  <a:pt x="347853" y="1012278"/>
                </a:lnTo>
                <a:lnTo>
                  <a:pt x="380085" y="1040752"/>
                </a:lnTo>
                <a:lnTo>
                  <a:pt x="419265" y="1059167"/>
                </a:lnTo>
                <a:lnTo>
                  <a:pt x="463308" y="1065720"/>
                </a:lnTo>
                <a:lnTo>
                  <a:pt x="507339" y="1059167"/>
                </a:lnTo>
                <a:lnTo>
                  <a:pt x="546531" y="1040752"/>
                </a:lnTo>
                <a:lnTo>
                  <a:pt x="578751" y="1012278"/>
                </a:lnTo>
                <a:lnTo>
                  <a:pt x="593077" y="989596"/>
                </a:lnTo>
                <a:lnTo>
                  <a:pt x="601929" y="975588"/>
                </a:lnTo>
                <a:lnTo>
                  <a:pt x="613930" y="932497"/>
                </a:lnTo>
                <a:lnTo>
                  <a:pt x="613029" y="887882"/>
                </a:lnTo>
                <a:lnTo>
                  <a:pt x="599871" y="846823"/>
                </a:lnTo>
                <a:lnTo>
                  <a:pt x="593432" y="837349"/>
                </a:lnTo>
                <a:lnTo>
                  <a:pt x="575906" y="811517"/>
                </a:lnTo>
                <a:lnTo>
                  <a:pt x="542607" y="784148"/>
                </a:lnTo>
                <a:lnTo>
                  <a:pt x="539572" y="782891"/>
                </a:lnTo>
                <a:lnTo>
                  <a:pt x="539572" y="913472"/>
                </a:lnTo>
                <a:lnTo>
                  <a:pt x="533552" y="943025"/>
                </a:lnTo>
                <a:lnTo>
                  <a:pt x="517169" y="967232"/>
                </a:lnTo>
                <a:lnTo>
                  <a:pt x="492912" y="983589"/>
                </a:lnTo>
                <a:lnTo>
                  <a:pt x="463308" y="989596"/>
                </a:lnTo>
                <a:lnTo>
                  <a:pt x="433692" y="983589"/>
                </a:lnTo>
                <a:lnTo>
                  <a:pt x="409435" y="967232"/>
                </a:lnTo>
                <a:lnTo>
                  <a:pt x="393052" y="943025"/>
                </a:lnTo>
                <a:lnTo>
                  <a:pt x="387032" y="913472"/>
                </a:lnTo>
                <a:lnTo>
                  <a:pt x="393052" y="883920"/>
                </a:lnTo>
                <a:lnTo>
                  <a:pt x="409435" y="859713"/>
                </a:lnTo>
                <a:lnTo>
                  <a:pt x="433692" y="843356"/>
                </a:lnTo>
                <a:lnTo>
                  <a:pt x="463308" y="837349"/>
                </a:lnTo>
                <a:lnTo>
                  <a:pt x="492912" y="843356"/>
                </a:lnTo>
                <a:lnTo>
                  <a:pt x="517169" y="859713"/>
                </a:lnTo>
                <a:lnTo>
                  <a:pt x="533552" y="883920"/>
                </a:lnTo>
                <a:lnTo>
                  <a:pt x="539572" y="913472"/>
                </a:lnTo>
                <a:lnTo>
                  <a:pt x="539572" y="782891"/>
                </a:lnTo>
                <a:lnTo>
                  <a:pt x="501434" y="766940"/>
                </a:lnTo>
                <a:lnTo>
                  <a:pt x="501434" y="723163"/>
                </a:lnTo>
                <a:lnTo>
                  <a:pt x="504444" y="708380"/>
                </a:lnTo>
                <a:lnTo>
                  <a:pt x="512635" y="696277"/>
                </a:lnTo>
                <a:lnTo>
                  <a:pt x="524764" y="688111"/>
                </a:lnTo>
                <a:lnTo>
                  <a:pt x="539572" y="685101"/>
                </a:lnTo>
                <a:lnTo>
                  <a:pt x="806500" y="685101"/>
                </a:lnTo>
                <a:lnTo>
                  <a:pt x="850925" y="676097"/>
                </a:lnTo>
                <a:lnTo>
                  <a:pt x="887298" y="651560"/>
                </a:lnTo>
                <a:lnTo>
                  <a:pt x="911872" y="615251"/>
                </a:lnTo>
                <a:lnTo>
                  <a:pt x="920902" y="570915"/>
                </a:lnTo>
                <a:lnTo>
                  <a:pt x="920902" y="357771"/>
                </a:lnTo>
                <a:lnTo>
                  <a:pt x="970470" y="407250"/>
                </a:lnTo>
                <a:lnTo>
                  <a:pt x="983107" y="415810"/>
                </a:lnTo>
                <a:lnTo>
                  <a:pt x="997165" y="418668"/>
                </a:lnTo>
                <a:lnTo>
                  <a:pt x="1011224" y="415810"/>
                </a:lnTo>
                <a:lnTo>
                  <a:pt x="1023861" y="407250"/>
                </a:lnTo>
                <a:lnTo>
                  <a:pt x="1032446" y="394639"/>
                </a:lnTo>
                <a:lnTo>
                  <a:pt x="1035304" y="380606"/>
                </a:lnTo>
                <a:close/>
              </a:path>
              <a:path w="1264284" h="1294130">
                <a:moveTo>
                  <a:pt x="1264094" y="0"/>
                </a:moveTo>
                <a:lnTo>
                  <a:pt x="1149692" y="0"/>
                </a:lnTo>
                <a:lnTo>
                  <a:pt x="1149692" y="114185"/>
                </a:lnTo>
                <a:lnTo>
                  <a:pt x="1149692" y="1179906"/>
                </a:lnTo>
                <a:lnTo>
                  <a:pt x="196367" y="1179906"/>
                </a:lnTo>
                <a:lnTo>
                  <a:pt x="196367" y="114185"/>
                </a:lnTo>
                <a:lnTo>
                  <a:pt x="1149692" y="114185"/>
                </a:lnTo>
                <a:lnTo>
                  <a:pt x="1149692" y="0"/>
                </a:lnTo>
                <a:lnTo>
                  <a:pt x="81965" y="0"/>
                </a:lnTo>
                <a:lnTo>
                  <a:pt x="81965" y="114185"/>
                </a:lnTo>
                <a:lnTo>
                  <a:pt x="57200" y="114185"/>
                </a:lnTo>
                <a:lnTo>
                  <a:pt x="36283" y="119621"/>
                </a:lnTo>
                <a:lnTo>
                  <a:pt x="20002" y="132029"/>
                </a:lnTo>
                <a:lnTo>
                  <a:pt x="9448" y="149783"/>
                </a:lnTo>
                <a:lnTo>
                  <a:pt x="5702" y="171272"/>
                </a:lnTo>
                <a:lnTo>
                  <a:pt x="8648" y="192773"/>
                </a:lnTo>
                <a:lnTo>
                  <a:pt x="19291" y="210527"/>
                </a:lnTo>
                <a:lnTo>
                  <a:pt x="36004" y="222923"/>
                </a:lnTo>
                <a:lnTo>
                  <a:pt x="57200" y="228371"/>
                </a:lnTo>
                <a:lnTo>
                  <a:pt x="81965" y="228371"/>
                </a:lnTo>
                <a:lnTo>
                  <a:pt x="81965" y="304495"/>
                </a:lnTo>
                <a:lnTo>
                  <a:pt x="57200" y="304495"/>
                </a:lnTo>
                <a:lnTo>
                  <a:pt x="34569" y="308864"/>
                </a:lnTo>
                <a:lnTo>
                  <a:pt x="16433" y="320903"/>
                </a:lnTo>
                <a:lnTo>
                  <a:pt x="4368" y="339013"/>
                </a:lnTo>
                <a:lnTo>
                  <a:pt x="0" y="361581"/>
                </a:lnTo>
                <a:lnTo>
                  <a:pt x="4368" y="384149"/>
                </a:lnTo>
                <a:lnTo>
                  <a:pt x="16433" y="402259"/>
                </a:lnTo>
                <a:lnTo>
                  <a:pt x="34569" y="414312"/>
                </a:lnTo>
                <a:lnTo>
                  <a:pt x="57200" y="418680"/>
                </a:lnTo>
                <a:lnTo>
                  <a:pt x="81965" y="418680"/>
                </a:lnTo>
                <a:lnTo>
                  <a:pt x="81965" y="494804"/>
                </a:lnTo>
                <a:lnTo>
                  <a:pt x="57200" y="494804"/>
                </a:lnTo>
                <a:lnTo>
                  <a:pt x="34569" y="499173"/>
                </a:lnTo>
                <a:lnTo>
                  <a:pt x="16433" y="511213"/>
                </a:lnTo>
                <a:lnTo>
                  <a:pt x="4368" y="529323"/>
                </a:lnTo>
                <a:lnTo>
                  <a:pt x="0" y="551891"/>
                </a:lnTo>
                <a:lnTo>
                  <a:pt x="4368" y="574459"/>
                </a:lnTo>
                <a:lnTo>
                  <a:pt x="16433" y="592569"/>
                </a:lnTo>
                <a:lnTo>
                  <a:pt x="34569" y="604608"/>
                </a:lnTo>
                <a:lnTo>
                  <a:pt x="57200" y="608990"/>
                </a:lnTo>
                <a:lnTo>
                  <a:pt x="81965" y="608990"/>
                </a:lnTo>
                <a:lnTo>
                  <a:pt x="81965" y="685114"/>
                </a:lnTo>
                <a:lnTo>
                  <a:pt x="57200" y="685114"/>
                </a:lnTo>
                <a:lnTo>
                  <a:pt x="34569" y="689483"/>
                </a:lnTo>
                <a:lnTo>
                  <a:pt x="16433" y="701522"/>
                </a:lnTo>
                <a:lnTo>
                  <a:pt x="4368" y="719632"/>
                </a:lnTo>
                <a:lnTo>
                  <a:pt x="0" y="742200"/>
                </a:lnTo>
                <a:lnTo>
                  <a:pt x="4368" y="764768"/>
                </a:lnTo>
                <a:lnTo>
                  <a:pt x="16433" y="782878"/>
                </a:lnTo>
                <a:lnTo>
                  <a:pt x="34569" y="794918"/>
                </a:lnTo>
                <a:lnTo>
                  <a:pt x="57200" y="799299"/>
                </a:lnTo>
                <a:lnTo>
                  <a:pt x="81965" y="799299"/>
                </a:lnTo>
                <a:lnTo>
                  <a:pt x="81965" y="875423"/>
                </a:lnTo>
                <a:lnTo>
                  <a:pt x="57200" y="875423"/>
                </a:lnTo>
                <a:lnTo>
                  <a:pt x="34569" y="879792"/>
                </a:lnTo>
                <a:lnTo>
                  <a:pt x="16433" y="891832"/>
                </a:lnTo>
                <a:lnTo>
                  <a:pt x="4368" y="909942"/>
                </a:lnTo>
                <a:lnTo>
                  <a:pt x="0" y="932510"/>
                </a:lnTo>
                <a:lnTo>
                  <a:pt x="4368" y="955078"/>
                </a:lnTo>
                <a:lnTo>
                  <a:pt x="16433" y="973188"/>
                </a:lnTo>
                <a:lnTo>
                  <a:pt x="34569" y="985227"/>
                </a:lnTo>
                <a:lnTo>
                  <a:pt x="57200" y="989596"/>
                </a:lnTo>
                <a:lnTo>
                  <a:pt x="81965" y="989596"/>
                </a:lnTo>
                <a:lnTo>
                  <a:pt x="81965" y="1065720"/>
                </a:lnTo>
                <a:lnTo>
                  <a:pt x="57200" y="1065720"/>
                </a:lnTo>
                <a:lnTo>
                  <a:pt x="34569" y="1070102"/>
                </a:lnTo>
                <a:lnTo>
                  <a:pt x="16433" y="1082141"/>
                </a:lnTo>
                <a:lnTo>
                  <a:pt x="4368" y="1100251"/>
                </a:lnTo>
                <a:lnTo>
                  <a:pt x="0" y="1122819"/>
                </a:lnTo>
                <a:lnTo>
                  <a:pt x="4368" y="1145387"/>
                </a:lnTo>
                <a:lnTo>
                  <a:pt x="16433" y="1163497"/>
                </a:lnTo>
                <a:lnTo>
                  <a:pt x="34569" y="1175537"/>
                </a:lnTo>
                <a:lnTo>
                  <a:pt x="57200" y="1179906"/>
                </a:lnTo>
                <a:lnTo>
                  <a:pt x="81965" y="1179906"/>
                </a:lnTo>
                <a:lnTo>
                  <a:pt x="81965" y="1294091"/>
                </a:lnTo>
                <a:lnTo>
                  <a:pt x="1264094" y="1294091"/>
                </a:lnTo>
                <a:lnTo>
                  <a:pt x="1264094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3601" y="397255"/>
            <a:ext cx="5363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 </a:t>
            </a:r>
            <a:r>
              <a:rPr dirty="0">
                <a:solidFill>
                  <a:srgbClr val="FFFFFF"/>
                </a:solidFill>
              </a:rPr>
              <a:t>of </a:t>
            </a:r>
            <a:r>
              <a:rPr spc="-5" dirty="0">
                <a:solidFill>
                  <a:srgbClr val="FFFFFF"/>
                </a:solidFill>
              </a:rPr>
              <a:t>less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weight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97025" y="1362186"/>
            <a:ext cx="4519295" cy="307594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  <a:tabLst>
                <a:tab pos="1536065" algn="l"/>
                <a:tab pos="1816100" algn="l"/>
              </a:tabLst>
            </a:pP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Witness </a:t>
            </a:r>
            <a:r>
              <a:rPr sz="2200" spc="-204" dirty="0">
                <a:solidFill>
                  <a:srgbClr val="FFFFFF"/>
                </a:solidFill>
                <a:latin typeface="Arial"/>
                <a:cs typeface="Arial"/>
              </a:rPr>
              <a:t>says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he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saw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couple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leaving 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bar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“sometime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ten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before 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midnight”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witness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“sure 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exactly”</a:t>
            </a:r>
            <a:r>
              <a:rPr sz="22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when.	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Witness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testified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they 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“sort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looked”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like complainant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respondent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witness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“pretty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sure”  </a:t>
            </a:r>
            <a:r>
              <a:rPr sz="2200" spc="6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them.	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witness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also </a:t>
            </a:r>
            <a:r>
              <a:rPr sz="2200" spc="-204" dirty="0">
                <a:solidFill>
                  <a:srgbClr val="FFFFFF"/>
                </a:solidFill>
                <a:latin typeface="Arial"/>
                <a:cs typeface="Arial"/>
              </a:rPr>
              <a:t>says 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witness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had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spent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two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hours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different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bar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before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was 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“pretty</a:t>
            </a:r>
            <a:r>
              <a:rPr sz="2200" spc="-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drunk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time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saw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them.”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6610108" y="1903869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09" h="1564004">
                <a:moveTo>
                  <a:pt x="744143" y="321932"/>
                </a:moveTo>
                <a:lnTo>
                  <a:pt x="740689" y="304965"/>
                </a:lnTo>
                <a:lnTo>
                  <a:pt x="730313" y="289737"/>
                </a:lnTo>
                <a:lnTo>
                  <a:pt x="715060" y="279387"/>
                </a:lnTo>
                <a:lnTo>
                  <a:pt x="698068" y="275932"/>
                </a:lnTo>
                <a:lnTo>
                  <a:pt x="681075" y="279387"/>
                </a:lnTo>
                <a:lnTo>
                  <a:pt x="665810" y="289737"/>
                </a:lnTo>
                <a:lnTo>
                  <a:pt x="559828" y="395516"/>
                </a:lnTo>
                <a:lnTo>
                  <a:pt x="453859" y="289737"/>
                </a:lnTo>
                <a:lnTo>
                  <a:pt x="438594" y="279387"/>
                </a:lnTo>
                <a:lnTo>
                  <a:pt x="421601" y="275932"/>
                </a:lnTo>
                <a:lnTo>
                  <a:pt x="404609" y="279387"/>
                </a:lnTo>
                <a:lnTo>
                  <a:pt x="389343" y="289737"/>
                </a:lnTo>
                <a:lnTo>
                  <a:pt x="378980" y="304965"/>
                </a:lnTo>
                <a:lnTo>
                  <a:pt x="375526" y="321932"/>
                </a:lnTo>
                <a:lnTo>
                  <a:pt x="378980" y="338886"/>
                </a:lnTo>
                <a:lnTo>
                  <a:pt x="389343" y="354126"/>
                </a:lnTo>
                <a:lnTo>
                  <a:pt x="495325" y="459905"/>
                </a:lnTo>
                <a:lnTo>
                  <a:pt x="389343" y="565683"/>
                </a:lnTo>
                <a:lnTo>
                  <a:pt x="378980" y="580910"/>
                </a:lnTo>
                <a:lnTo>
                  <a:pt x="375526" y="597877"/>
                </a:lnTo>
                <a:lnTo>
                  <a:pt x="378980" y="614832"/>
                </a:lnTo>
                <a:lnTo>
                  <a:pt x="412991" y="643001"/>
                </a:lnTo>
                <a:lnTo>
                  <a:pt x="421601" y="643864"/>
                </a:lnTo>
                <a:lnTo>
                  <a:pt x="430199" y="643001"/>
                </a:lnTo>
                <a:lnTo>
                  <a:pt x="438594" y="640410"/>
                </a:lnTo>
                <a:lnTo>
                  <a:pt x="446544" y="636104"/>
                </a:lnTo>
                <a:lnTo>
                  <a:pt x="453859" y="630072"/>
                </a:lnTo>
                <a:lnTo>
                  <a:pt x="559828" y="524294"/>
                </a:lnTo>
                <a:lnTo>
                  <a:pt x="665810" y="630072"/>
                </a:lnTo>
                <a:lnTo>
                  <a:pt x="681075" y="640410"/>
                </a:lnTo>
                <a:lnTo>
                  <a:pt x="698068" y="643864"/>
                </a:lnTo>
                <a:lnTo>
                  <a:pt x="715060" y="640410"/>
                </a:lnTo>
                <a:lnTo>
                  <a:pt x="730313" y="630072"/>
                </a:lnTo>
                <a:lnTo>
                  <a:pt x="740689" y="614832"/>
                </a:lnTo>
                <a:lnTo>
                  <a:pt x="744143" y="597877"/>
                </a:lnTo>
                <a:lnTo>
                  <a:pt x="740689" y="580910"/>
                </a:lnTo>
                <a:lnTo>
                  <a:pt x="730313" y="565683"/>
                </a:lnTo>
                <a:lnTo>
                  <a:pt x="624344" y="459905"/>
                </a:lnTo>
                <a:lnTo>
                  <a:pt x="730313" y="354126"/>
                </a:lnTo>
                <a:lnTo>
                  <a:pt x="740689" y="338886"/>
                </a:lnTo>
                <a:lnTo>
                  <a:pt x="744143" y="321932"/>
                </a:lnTo>
                <a:close/>
              </a:path>
              <a:path w="1527809" h="1564004">
                <a:moveTo>
                  <a:pt x="1251000" y="965796"/>
                </a:moveTo>
                <a:lnTo>
                  <a:pt x="1229868" y="927569"/>
                </a:lnTo>
                <a:lnTo>
                  <a:pt x="1204912" y="919810"/>
                </a:lnTo>
                <a:lnTo>
                  <a:pt x="1196314" y="920673"/>
                </a:lnTo>
                <a:lnTo>
                  <a:pt x="1187932" y="923264"/>
                </a:lnTo>
                <a:lnTo>
                  <a:pt x="1179969" y="927569"/>
                </a:lnTo>
                <a:lnTo>
                  <a:pt x="1172667" y="933615"/>
                </a:lnTo>
                <a:lnTo>
                  <a:pt x="1066685" y="1039393"/>
                </a:lnTo>
                <a:lnTo>
                  <a:pt x="960704" y="933615"/>
                </a:lnTo>
                <a:lnTo>
                  <a:pt x="945438" y="923264"/>
                </a:lnTo>
                <a:lnTo>
                  <a:pt x="928458" y="919810"/>
                </a:lnTo>
                <a:lnTo>
                  <a:pt x="911466" y="923264"/>
                </a:lnTo>
                <a:lnTo>
                  <a:pt x="896200" y="933615"/>
                </a:lnTo>
                <a:lnTo>
                  <a:pt x="885837" y="948842"/>
                </a:lnTo>
                <a:lnTo>
                  <a:pt x="882370" y="965796"/>
                </a:lnTo>
                <a:lnTo>
                  <a:pt x="885837" y="982764"/>
                </a:lnTo>
                <a:lnTo>
                  <a:pt x="896200" y="997991"/>
                </a:lnTo>
                <a:lnTo>
                  <a:pt x="1002182" y="1103782"/>
                </a:lnTo>
                <a:lnTo>
                  <a:pt x="896200" y="1209560"/>
                </a:lnTo>
                <a:lnTo>
                  <a:pt x="885837" y="1224788"/>
                </a:lnTo>
                <a:lnTo>
                  <a:pt x="882370" y="1241755"/>
                </a:lnTo>
                <a:lnTo>
                  <a:pt x="885837" y="1258709"/>
                </a:lnTo>
                <a:lnTo>
                  <a:pt x="896200" y="1273949"/>
                </a:lnTo>
                <a:lnTo>
                  <a:pt x="911466" y="1284287"/>
                </a:lnTo>
                <a:lnTo>
                  <a:pt x="928458" y="1287741"/>
                </a:lnTo>
                <a:lnTo>
                  <a:pt x="945438" y="1284287"/>
                </a:lnTo>
                <a:lnTo>
                  <a:pt x="960704" y="1273949"/>
                </a:lnTo>
                <a:lnTo>
                  <a:pt x="1066685" y="1168158"/>
                </a:lnTo>
                <a:lnTo>
                  <a:pt x="1172667" y="1273949"/>
                </a:lnTo>
                <a:lnTo>
                  <a:pt x="1187932" y="1284287"/>
                </a:lnTo>
                <a:lnTo>
                  <a:pt x="1204912" y="1287741"/>
                </a:lnTo>
                <a:lnTo>
                  <a:pt x="1221905" y="1284287"/>
                </a:lnTo>
                <a:lnTo>
                  <a:pt x="1237170" y="1273949"/>
                </a:lnTo>
                <a:lnTo>
                  <a:pt x="1247533" y="1258709"/>
                </a:lnTo>
                <a:lnTo>
                  <a:pt x="1251000" y="1241755"/>
                </a:lnTo>
                <a:lnTo>
                  <a:pt x="1247533" y="1224788"/>
                </a:lnTo>
                <a:lnTo>
                  <a:pt x="1237170" y="1209560"/>
                </a:lnTo>
                <a:lnTo>
                  <a:pt x="1131189" y="1103782"/>
                </a:lnTo>
                <a:lnTo>
                  <a:pt x="1237170" y="997991"/>
                </a:lnTo>
                <a:lnTo>
                  <a:pt x="1247533" y="982764"/>
                </a:lnTo>
                <a:lnTo>
                  <a:pt x="1251000" y="965796"/>
                </a:lnTo>
                <a:close/>
              </a:path>
              <a:path w="1527809" h="1564004">
                <a:moveTo>
                  <a:pt x="1251000" y="459892"/>
                </a:moveTo>
                <a:lnTo>
                  <a:pt x="1247546" y="442937"/>
                </a:lnTo>
                <a:lnTo>
                  <a:pt x="1240307" y="432308"/>
                </a:lnTo>
                <a:lnTo>
                  <a:pt x="1237170" y="427697"/>
                </a:lnTo>
                <a:lnTo>
                  <a:pt x="1098943" y="289725"/>
                </a:lnTo>
                <a:lnTo>
                  <a:pt x="1066685" y="275932"/>
                </a:lnTo>
                <a:lnTo>
                  <a:pt x="1058087" y="276796"/>
                </a:lnTo>
                <a:lnTo>
                  <a:pt x="896200" y="427697"/>
                </a:lnTo>
                <a:lnTo>
                  <a:pt x="882370" y="459892"/>
                </a:lnTo>
                <a:lnTo>
                  <a:pt x="885837" y="476859"/>
                </a:lnTo>
                <a:lnTo>
                  <a:pt x="896200" y="492086"/>
                </a:lnTo>
                <a:lnTo>
                  <a:pt x="911466" y="502437"/>
                </a:lnTo>
                <a:lnTo>
                  <a:pt x="928458" y="505891"/>
                </a:lnTo>
                <a:lnTo>
                  <a:pt x="945438" y="502437"/>
                </a:lnTo>
                <a:lnTo>
                  <a:pt x="960704" y="492086"/>
                </a:lnTo>
                <a:lnTo>
                  <a:pt x="1020610" y="432308"/>
                </a:lnTo>
                <a:lnTo>
                  <a:pt x="1020610" y="689851"/>
                </a:lnTo>
                <a:lnTo>
                  <a:pt x="1016977" y="707707"/>
                </a:lnTo>
                <a:lnTo>
                  <a:pt x="1007071" y="722337"/>
                </a:lnTo>
                <a:lnTo>
                  <a:pt x="992416" y="732218"/>
                </a:lnTo>
                <a:lnTo>
                  <a:pt x="974534" y="735850"/>
                </a:lnTo>
                <a:lnTo>
                  <a:pt x="651992" y="735850"/>
                </a:lnTo>
                <a:lnTo>
                  <a:pt x="608418" y="742911"/>
                </a:lnTo>
                <a:lnTo>
                  <a:pt x="570484" y="762558"/>
                </a:lnTo>
                <a:lnTo>
                  <a:pt x="540512" y="792467"/>
                </a:lnTo>
                <a:lnTo>
                  <a:pt x="520839" y="830326"/>
                </a:lnTo>
                <a:lnTo>
                  <a:pt x="513753" y="873823"/>
                </a:lnTo>
                <a:lnTo>
                  <a:pt x="513753" y="926706"/>
                </a:lnTo>
                <a:lnTo>
                  <a:pt x="471690" y="943279"/>
                </a:lnTo>
                <a:lnTo>
                  <a:pt x="436016" y="968870"/>
                </a:lnTo>
                <a:lnTo>
                  <a:pt x="407771" y="1001725"/>
                </a:lnTo>
                <a:lnTo>
                  <a:pt x="387985" y="1040155"/>
                </a:lnTo>
                <a:lnTo>
                  <a:pt x="377659" y="1082408"/>
                </a:lnTo>
                <a:lnTo>
                  <a:pt x="377825" y="1126769"/>
                </a:lnTo>
                <a:lnTo>
                  <a:pt x="388912" y="1170635"/>
                </a:lnTo>
                <a:lnTo>
                  <a:pt x="409651" y="1209382"/>
                </a:lnTo>
                <a:lnTo>
                  <a:pt x="438594" y="1241742"/>
                </a:lnTo>
                <a:lnTo>
                  <a:pt x="474243" y="1266444"/>
                </a:lnTo>
                <a:lnTo>
                  <a:pt x="515150" y="1282204"/>
                </a:lnTo>
                <a:lnTo>
                  <a:pt x="559828" y="1287741"/>
                </a:lnTo>
                <a:lnTo>
                  <a:pt x="604520" y="1282204"/>
                </a:lnTo>
                <a:lnTo>
                  <a:pt x="645414" y="1266444"/>
                </a:lnTo>
                <a:lnTo>
                  <a:pt x="681075" y="1241742"/>
                </a:lnTo>
                <a:lnTo>
                  <a:pt x="710006" y="1209382"/>
                </a:lnTo>
                <a:lnTo>
                  <a:pt x="730758" y="1170635"/>
                </a:lnTo>
                <a:lnTo>
                  <a:pt x="741845" y="1126769"/>
                </a:lnTo>
                <a:lnTo>
                  <a:pt x="742010" y="1081608"/>
                </a:lnTo>
                <a:lnTo>
                  <a:pt x="731685" y="1039126"/>
                </a:lnTo>
                <a:lnTo>
                  <a:pt x="717537" y="1011796"/>
                </a:lnTo>
                <a:lnTo>
                  <a:pt x="711885" y="1000874"/>
                </a:lnTo>
                <a:lnTo>
                  <a:pt x="683641" y="968349"/>
                </a:lnTo>
                <a:lnTo>
                  <a:pt x="651992" y="945972"/>
                </a:lnTo>
                <a:lnTo>
                  <a:pt x="651992" y="1103769"/>
                </a:lnTo>
                <a:lnTo>
                  <a:pt x="644715" y="1139494"/>
                </a:lnTo>
                <a:lnTo>
                  <a:pt x="624916" y="1168730"/>
                </a:lnTo>
                <a:lnTo>
                  <a:pt x="595617" y="1188504"/>
                </a:lnTo>
                <a:lnTo>
                  <a:pt x="559828" y="1195755"/>
                </a:lnTo>
                <a:lnTo>
                  <a:pt x="524052" y="1188504"/>
                </a:lnTo>
                <a:lnTo>
                  <a:pt x="494753" y="1168730"/>
                </a:lnTo>
                <a:lnTo>
                  <a:pt x="474954" y="1139494"/>
                </a:lnTo>
                <a:lnTo>
                  <a:pt x="467677" y="1103769"/>
                </a:lnTo>
                <a:lnTo>
                  <a:pt x="474954" y="1068057"/>
                </a:lnTo>
                <a:lnTo>
                  <a:pt x="494753" y="1038809"/>
                </a:lnTo>
                <a:lnTo>
                  <a:pt x="524052" y="1019048"/>
                </a:lnTo>
                <a:lnTo>
                  <a:pt x="559828" y="1011796"/>
                </a:lnTo>
                <a:lnTo>
                  <a:pt x="595617" y="1019048"/>
                </a:lnTo>
                <a:lnTo>
                  <a:pt x="624916" y="1038809"/>
                </a:lnTo>
                <a:lnTo>
                  <a:pt x="644715" y="1068057"/>
                </a:lnTo>
                <a:lnTo>
                  <a:pt x="651992" y="1103769"/>
                </a:lnTo>
                <a:lnTo>
                  <a:pt x="651992" y="945972"/>
                </a:lnTo>
                <a:lnTo>
                  <a:pt x="647979" y="943127"/>
                </a:lnTo>
                <a:lnTo>
                  <a:pt x="605917" y="926706"/>
                </a:lnTo>
                <a:lnTo>
                  <a:pt x="605917" y="873823"/>
                </a:lnTo>
                <a:lnTo>
                  <a:pt x="609549" y="855954"/>
                </a:lnTo>
                <a:lnTo>
                  <a:pt x="619442" y="841336"/>
                </a:lnTo>
                <a:lnTo>
                  <a:pt x="634098" y="831456"/>
                </a:lnTo>
                <a:lnTo>
                  <a:pt x="651992" y="827824"/>
                </a:lnTo>
                <a:lnTo>
                  <a:pt x="974534" y="827824"/>
                </a:lnTo>
                <a:lnTo>
                  <a:pt x="1018108" y="820762"/>
                </a:lnTo>
                <a:lnTo>
                  <a:pt x="1056030" y="801116"/>
                </a:lnTo>
                <a:lnTo>
                  <a:pt x="1086002" y="771207"/>
                </a:lnTo>
                <a:lnTo>
                  <a:pt x="1105687" y="733348"/>
                </a:lnTo>
                <a:lnTo>
                  <a:pt x="1112761" y="689851"/>
                </a:lnTo>
                <a:lnTo>
                  <a:pt x="1112761" y="432308"/>
                </a:lnTo>
                <a:lnTo>
                  <a:pt x="1172667" y="492086"/>
                </a:lnTo>
                <a:lnTo>
                  <a:pt x="1187932" y="502437"/>
                </a:lnTo>
                <a:lnTo>
                  <a:pt x="1204912" y="505891"/>
                </a:lnTo>
                <a:lnTo>
                  <a:pt x="1221905" y="502437"/>
                </a:lnTo>
                <a:lnTo>
                  <a:pt x="1237170" y="492086"/>
                </a:lnTo>
                <a:lnTo>
                  <a:pt x="1247546" y="476859"/>
                </a:lnTo>
                <a:lnTo>
                  <a:pt x="1251000" y="459892"/>
                </a:lnTo>
                <a:close/>
              </a:path>
              <a:path w="1527809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13" y="137972"/>
                </a:lnTo>
                <a:lnTo>
                  <a:pt x="43853" y="144551"/>
                </a:lnTo>
                <a:lnTo>
                  <a:pt x="24193" y="159524"/>
                </a:lnTo>
                <a:lnTo>
                  <a:pt x="11455" y="180975"/>
                </a:lnTo>
                <a:lnTo>
                  <a:pt x="6908" y="206959"/>
                </a:lnTo>
                <a:lnTo>
                  <a:pt x="10477" y="232930"/>
                </a:lnTo>
                <a:lnTo>
                  <a:pt x="23329" y="254381"/>
                </a:lnTo>
                <a:lnTo>
                  <a:pt x="43522" y="269367"/>
                </a:lnTo>
                <a:lnTo>
                  <a:pt x="69113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13" y="367931"/>
                </a:lnTo>
                <a:lnTo>
                  <a:pt x="41795" y="373202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13" y="505904"/>
                </a:lnTo>
                <a:lnTo>
                  <a:pt x="99072" y="505904"/>
                </a:lnTo>
                <a:lnTo>
                  <a:pt x="99072" y="597877"/>
                </a:lnTo>
                <a:lnTo>
                  <a:pt x="69113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67"/>
                </a:lnTo>
                <a:lnTo>
                  <a:pt x="69113" y="735850"/>
                </a:lnTo>
                <a:lnTo>
                  <a:pt x="99072" y="735850"/>
                </a:lnTo>
                <a:lnTo>
                  <a:pt x="99072" y="827836"/>
                </a:lnTo>
                <a:lnTo>
                  <a:pt x="69113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090"/>
                </a:lnTo>
                <a:lnTo>
                  <a:pt x="19875" y="945972"/>
                </a:lnTo>
                <a:lnTo>
                  <a:pt x="41795" y="960526"/>
                </a:lnTo>
                <a:lnTo>
                  <a:pt x="69113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13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13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13" y="1287754"/>
                </a:lnTo>
                <a:lnTo>
                  <a:pt x="41795" y="1293025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13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4075" y="73405"/>
            <a:ext cx="737108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How do(es) the decision-maker(s)  issue </a:t>
            </a:r>
            <a:r>
              <a:rPr sz="3300" dirty="0"/>
              <a:t>a</a:t>
            </a:r>
            <a:r>
              <a:rPr sz="3300" spc="-10" dirty="0"/>
              <a:t> </a:t>
            </a:r>
            <a:r>
              <a:rPr sz="3300" spc="-5" dirty="0"/>
              <a:t>decision?</a:t>
            </a:r>
            <a:endParaRPr sz="3300" dirty="0"/>
          </a:p>
        </p:txBody>
      </p:sp>
      <p:sp>
        <p:nvSpPr>
          <p:cNvPr id="6" name="object 6"/>
          <p:cNvSpPr txBox="1"/>
          <p:nvPr/>
        </p:nvSpPr>
        <p:spPr>
          <a:xfrm>
            <a:off x="1624075" y="1341374"/>
            <a:ext cx="6618605" cy="32975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126364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60" dirty="0">
                <a:latin typeface="Arial"/>
                <a:cs typeface="Arial"/>
              </a:rPr>
              <a:t>In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dirty="0">
                <a:latin typeface="Arial"/>
                <a:cs typeface="Arial"/>
              </a:rPr>
              <a:t>written </a:t>
            </a:r>
            <a:r>
              <a:rPr sz="2000" spc="-65" dirty="0">
                <a:latin typeface="Arial"/>
                <a:cs typeface="Arial"/>
              </a:rPr>
              <a:t>document, </a:t>
            </a:r>
            <a:r>
              <a:rPr sz="2000" spc="-60" dirty="0">
                <a:latin typeface="Arial"/>
                <a:cs typeface="Arial"/>
              </a:rPr>
              <a:t>provided </a:t>
            </a:r>
            <a:r>
              <a:rPr sz="2000" spc="-80" dirty="0">
                <a:latin typeface="Arial"/>
                <a:cs typeface="Arial"/>
              </a:rPr>
              <a:t>contemporaneously </a:t>
            </a:r>
            <a:r>
              <a:rPr sz="2000" spc="15" dirty="0">
                <a:latin typeface="Arial"/>
                <a:cs typeface="Arial"/>
              </a:rPr>
              <a:t>to</a:t>
            </a:r>
            <a:r>
              <a:rPr sz="2000" spc="-30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  </a:t>
            </a:r>
            <a:r>
              <a:rPr sz="2000" spc="-60" dirty="0">
                <a:latin typeface="Arial"/>
                <a:cs typeface="Arial"/>
              </a:rPr>
              <a:t>parties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that:</a:t>
            </a:r>
            <a:endParaRPr sz="20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55"/>
              </a:spcBef>
              <a:buFont typeface="Wingdings"/>
              <a:buChar char=""/>
              <a:tabLst>
                <a:tab pos="756920" algn="l"/>
              </a:tabLst>
            </a:pPr>
            <a:r>
              <a:rPr sz="1800" spc="-45" dirty="0">
                <a:latin typeface="Arial"/>
                <a:cs typeface="Arial"/>
              </a:rPr>
              <a:t>Identifies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spc="-75" dirty="0">
                <a:latin typeface="Arial"/>
                <a:cs typeface="Arial"/>
              </a:rPr>
              <a:t>allegations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10" dirty="0">
                <a:latin typeface="Arial"/>
                <a:cs typeface="Arial"/>
              </a:rPr>
              <a:t>sexual</a:t>
            </a:r>
            <a:r>
              <a:rPr sz="1800" spc="-30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harassment</a:t>
            </a:r>
            <a:endParaRPr sz="1800" dirty="0">
              <a:latin typeface="Arial"/>
              <a:cs typeface="Arial"/>
            </a:endParaRPr>
          </a:p>
          <a:p>
            <a:pPr marL="756285" marR="5080" lvl="1" indent="-287020">
              <a:lnSpc>
                <a:spcPct val="80000"/>
              </a:lnSpc>
              <a:spcBef>
                <a:spcPts val="430"/>
              </a:spcBef>
              <a:buFont typeface="Wingdings"/>
              <a:buChar char=""/>
              <a:tabLst>
                <a:tab pos="756920" algn="l"/>
              </a:tabLst>
            </a:pPr>
            <a:r>
              <a:rPr sz="1800" spc="-110" dirty="0">
                <a:latin typeface="Arial"/>
                <a:cs typeface="Arial"/>
              </a:rPr>
              <a:t>Describes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spc="-80" dirty="0">
                <a:latin typeface="Arial"/>
                <a:cs typeface="Arial"/>
              </a:rPr>
              <a:t>various </a:t>
            </a:r>
            <a:r>
              <a:rPr sz="1800" spc="-65" dirty="0">
                <a:latin typeface="Arial"/>
                <a:cs typeface="Arial"/>
              </a:rPr>
              <a:t>procedural </a:t>
            </a:r>
            <a:r>
              <a:rPr sz="1800" spc="-105" dirty="0">
                <a:latin typeface="Arial"/>
                <a:cs typeface="Arial"/>
              </a:rPr>
              <a:t>steps </a:t>
            </a:r>
            <a:r>
              <a:rPr sz="1800" spc="-75" dirty="0">
                <a:latin typeface="Arial"/>
                <a:cs typeface="Arial"/>
              </a:rPr>
              <a:t>taken </a:t>
            </a:r>
            <a:r>
              <a:rPr sz="1800" spc="-20" dirty="0">
                <a:latin typeface="Arial"/>
                <a:cs typeface="Arial"/>
              </a:rPr>
              <a:t>from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spc="-20" dirty="0">
                <a:latin typeface="Arial"/>
                <a:cs typeface="Arial"/>
              </a:rPr>
              <a:t>time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 </a:t>
            </a:r>
            <a:r>
              <a:rPr sz="1800" spc="-35" dirty="0">
                <a:latin typeface="Arial"/>
                <a:cs typeface="Arial"/>
              </a:rPr>
              <a:t>formal </a:t>
            </a:r>
            <a:r>
              <a:rPr sz="1800" spc="-50" dirty="0">
                <a:latin typeface="Arial"/>
                <a:cs typeface="Arial"/>
              </a:rPr>
              <a:t>complaint </a:t>
            </a:r>
            <a:r>
              <a:rPr sz="1800" spc="-130" dirty="0">
                <a:latin typeface="Arial"/>
                <a:cs typeface="Arial"/>
              </a:rPr>
              <a:t>was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made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"/>
              <a:tabLst>
                <a:tab pos="756920" algn="l"/>
              </a:tabLst>
            </a:pPr>
            <a:r>
              <a:rPr sz="1800" spc="-114" dirty="0">
                <a:latin typeface="Arial"/>
                <a:cs typeface="Arial"/>
              </a:rPr>
              <a:t>States </a:t>
            </a:r>
            <a:r>
              <a:rPr sz="1800" spc="-60" dirty="0">
                <a:latin typeface="Arial"/>
                <a:cs typeface="Arial"/>
              </a:rPr>
              <a:t>findings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75" dirty="0">
                <a:latin typeface="Arial"/>
                <a:cs typeface="Arial"/>
              </a:rPr>
              <a:t>facts </a:t>
            </a:r>
            <a:r>
              <a:rPr sz="1800" spc="-50" dirty="0">
                <a:latin typeface="Arial"/>
                <a:cs typeface="Arial"/>
              </a:rPr>
              <a:t>supporting </a:t>
            </a:r>
            <a:r>
              <a:rPr sz="1800" spc="-25" dirty="0">
                <a:latin typeface="Arial"/>
                <a:cs typeface="Arial"/>
              </a:rPr>
              <a:t>the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determination</a:t>
            </a:r>
            <a:endParaRPr sz="1800" dirty="0">
              <a:latin typeface="Arial"/>
              <a:cs typeface="Arial"/>
            </a:endParaRPr>
          </a:p>
          <a:p>
            <a:pPr marL="756285" marR="293370" lvl="1" indent="-287020">
              <a:lnSpc>
                <a:spcPct val="80000"/>
              </a:lnSpc>
              <a:spcBef>
                <a:spcPts val="434"/>
              </a:spcBef>
              <a:buFont typeface="Wingdings"/>
              <a:buChar char=""/>
              <a:tabLst>
                <a:tab pos="756920" algn="l"/>
              </a:tabLst>
            </a:pPr>
            <a:r>
              <a:rPr sz="1800" spc="-160" dirty="0">
                <a:latin typeface="Arial"/>
                <a:cs typeface="Arial"/>
              </a:rPr>
              <a:t>Reaches </a:t>
            </a:r>
            <a:r>
              <a:rPr sz="1800" spc="-90" dirty="0">
                <a:latin typeface="Arial"/>
                <a:cs typeface="Arial"/>
              </a:rPr>
              <a:t>conclusions </a:t>
            </a:r>
            <a:r>
              <a:rPr sz="1800" spc="-80" dirty="0">
                <a:latin typeface="Arial"/>
                <a:cs typeface="Arial"/>
              </a:rPr>
              <a:t>regarding </a:t>
            </a:r>
            <a:r>
              <a:rPr sz="1800" spc="-55" dirty="0">
                <a:latin typeface="Arial"/>
                <a:cs typeface="Arial"/>
              </a:rPr>
              <a:t>application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55" dirty="0">
                <a:latin typeface="Arial"/>
                <a:cs typeface="Arial"/>
              </a:rPr>
              <a:t>relevant </a:t>
            </a:r>
            <a:r>
              <a:rPr sz="1800" spc="-60" dirty="0">
                <a:latin typeface="Arial"/>
                <a:cs typeface="Arial"/>
              </a:rPr>
              <a:t>policy  </a:t>
            </a:r>
            <a:r>
              <a:rPr sz="1800" spc="-35" dirty="0">
                <a:latin typeface="Arial"/>
                <a:cs typeface="Arial"/>
              </a:rPr>
              <a:t>definitions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25" dirty="0">
                <a:latin typeface="Arial"/>
                <a:cs typeface="Arial"/>
              </a:rPr>
              <a:t>the</a:t>
            </a:r>
            <a:r>
              <a:rPr sz="1800" spc="-24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facts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"/>
              <a:tabLst>
                <a:tab pos="756920" algn="l"/>
              </a:tabLst>
            </a:pPr>
            <a:r>
              <a:rPr sz="1800" spc="-85" dirty="0">
                <a:latin typeface="Arial"/>
                <a:cs typeface="Arial"/>
              </a:rPr>
              <a:t>Includes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50" dirty="0">
                <a:latin typeface="Arial"/>
                <a:cs typeface="Arial"/>
              </a:rPr>
              <a:t>rationale </a:t>
            </a:r>
            <a:r>
              <a:rPr sz="1800" spc="-5" dirty="0">
                <a:latin typeface="Arial"/>
                <a:cs typeface="Arial"/>
              </a:rPr>
              <a:t>for </a:t>
            </a:r>
            <a:r>
              <a:rPr sz="1800" spc="-114" dirty="0">
                <a:latin typeface="Arial"/>
                <a:cs typeface="Arial"/>
              </a:rPr>
              <a:t>each </a:t>
            </a:r>
            <a:r>
              <a:rPr sz="1800" spc="-40" dirty="0">
                <a:latin typeface="Arial"/>
                <a:cs typeface="Arial"/>
              </a:rPr>
              <a:t>finding </a:t>
            </a:r>
            <a:r>
              <a:rPr sz="1800" spc="-5" dirty="0">
                <a:latin typeface="Arial"/>
                <a:cs typeface="Arial"/>
              </a:rPr>
              <a:t>for </a:t>
            </a:r>
            <a:r>
              <a:rPr sz="1800" spc="-114" dirty="0">
                <a:latin typeface="Arial"/>
                <a:cs typeface="Arial"/>
              </a:rPr>
              <a:t>each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allegation</a:t>
            </a:r>
            <a:endParaRPr sz="1800" dirty="0">
              <a:latin typeface="Arial"/>
              <a:cs typeface="Arial"/>
            </a:endParaRPr>
          </a:p>
          <a:p>
            <a:pPr marL="756285" marR="47625" lvl="1" indent="-287020">
              <a:lnSpc>
                <a:spcPct val="80000"/>
              </a:lnSpc>
              <a:spcBef>
                <a:spcPts val="430"/>
              </a:spcBef>
              <a:buFont typeface="Wingdings"/>
              <a:buChar char=""/>
              <a:tabLst>
                <a:tab pos="756920" algn="l"/>
              </a:tabLst>
            </a:pPr>
            <a:r>
              <a:rPr sz="1800" spc="-114" dirty="0">
                <a:latin typeface="Arial"/>
                <a:cs typeface="Arial"/>
              </a:rPr>
              <a:t>States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spc="-60" dirty="0">
                <a:latin typeface="Arial"/>
                <a:cs typeface="Arial"/>
              </a:rPr>
              <a:t>disciplinary </a:t>
            </a:r>
            <a:r>
              <a:rPr sz="1800" spc="-85" dirty="0">
                <a:latin typeface="Arial"/>
                <a:cs typeface="Arial"/>
              </a:rPr>
              <a:t>sanctions and </a:t>
            </a:r>
            <a:r>
              <a:rPr sz="1800" spc="-80" dirty="0">
                <a:latin typeface="Arial"/>
                <a:cs typeface="Arial"/>
              </a:rPr>
              <a:t>remedies, </a:t>
            </a:r>
            <a:r>
              <a:rPr sz="1800" spc="25" dirty="0">
                <a:latin typeface="Arial"/>
                <a:cs typeface="Arial"/>
              </a:rPr>
              <a:t>if </a:t>
            </a:r>
            <a:r>
              <a:rPr sz="1800" spc="-50" dirty="0">
                <a:latin typeface="Arial"/>
                <a:cs typeface="Arial"/>
              </a:rPr>
              <a:t>implicated </a:t>
            </a:r>
            <a:r>
              <a:rPr sz="1800" spc="-80" dirty="0">
                <a:latin typeface="Arial"/>
                <a:cs typeface="Arial"/>
              </a:rPr>
              <a:t>by 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spc="-35" dirty="0">
                <a:latin typeface="Arial"/>
                <a:cs typeface="Arial"/>
              </a:rPr>
              <a:t>determination </a:t>
            </a:r>
            <a:r>
              <a:rPr sz="1800" spc="-85" dirty="0">
                <a:latin typeface="Arial"/>
                <a:cs typeface="Arial"/>
              </a:rPr>
              <a:t>made,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and</a:t>
            </a:r>
            <a:endParaRPr sz="1800" dirty="0">
              <a:latin typeface="Arial"/>
              <a:cs typeface="Arial"/>
            </a:endParaRPr>
          </a:p>
          <a:p>
            <a:pPr marL="755650" lvl="1" indent="-287020">
              <a:lnSpc>
                <a:spcPct val="100000"/>
              </a:lnSpc>
              <a:buFont typeface="Wingdings"/>
              <a:buChar char=""/>
              <a:tabLst>
                <a:tab pos="756285" algn="l"/>
              </a:tabLst>
            </a:pPr>
            <a:r>
              <a:rPr sz="1800" spc="-110" dirty="0">
                <a:latin typeface="Arial"/>
                <a:cs typeface="Arial"/>
              </a:rPr>
              <a:t>Explains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spc="-80" dirty="0">
                <a:latin typeface="Arial"/>
                <a:cs typeface="Arial"/>
              </a:rPr>
              <a:t>procedures </a:t>
            </a:r>
            <a:r>
              <a:rPr sz="1800" spc="-85" dirty="0">
                <a:latin typeface="Arial"/>
                <a:cs typeface="Arial"/>
              </a:rPr>
              <a:t>and grounds </a:t>
            </a:r>
            <a:r>
              <a:rPr sz="1800" spc="-5" dirty="0">
                <a:latin typeface="Arial"/>
                <a:cs typeface="Arial"/>
              </a:rPr>
              <a:t>for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appeal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Notebook with Xs and Ox of a game plan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22931" y="442976"/>
            <a:ext cx="715137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FFFFFF"/>
                </a:solidFill>
              </a:rPr>
              <a:t>Another example </a:t>
            </a:r>
            <a:r>
              <a:rPr sz="3300" dirty="0">
                <a:solidFill>
                  <a:srgbClr val="FFFFFF"/>
                </a:solidFill>
              </a:rPr>
              <a:t>of </a:t>
            </a:r>
            <a:r>
              <a:rPr sz="3300" spc="-10" dirty="0">
                <a:solidFill>
                  <a:srgbClr val="FFFFFF"/>
                </a:solidFill>
              </a:rPr>
              <a:t>quid </a:t>
            </a:r>
            <a:r>
              <a:rPr sz="3300" spc="-5" dirty="0">
                <a:solidFill>
                  <a:srgbClr val="FFFFFF"/>
                </a:solidFill>
              </a:rPr>
              <a:t>pro</a:t>
            </a:r>
            <a:r>
              <a:rPr sz="3300" spc="-25" dirty="0">
                <a:solidFill>
                  <a:srgbClr val="FFFFFF"/>
                </a:solidFill>
              </a:rPr>
              <a:t> </a:t>
            </a:r>
            <a:r>
              <a:rPr sz="3300" spc="-10" dirty="0">
                <a:solidFill>
                  <a:srgbClr val="FFFFFF"/>
                </a:solidFill>
              </a:rPr>
              <a:t>quo</a:t>
            </a:r>
            <a:endParaRPr sz="3300"/>
          </a:p>
        </p:txBody>
      </p:sp>
      <p:sp>
        <p:nvSpPr>
          <p:cNvPr id="8" name="object 8"/>
          <p:cNvSpPr txBox="1"/>
          <p:nvPr/>
        </p:nvSpPr>
        <p:spPr>
          <a:xfrm>
            <a:off x="4214876" y="1606550"/>
            <a:ext cx="4038600" cy="23666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faculty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member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tells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student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increase 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student’s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grade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“B” 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“A” 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wears 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revealing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clothing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“more 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pleasing”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faculty 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member’s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eye.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1669834" y="1914956"/>
            <a:ext cx="1581785" cy="1617980"/>
          </a:xfrm>
          <a:custGeom>
            <a:avLst/>
            <a:gdLst/>
            <a:ahLst/>
            <a:cxnLst/>
            <a:rect l="l" t="t" r="r" b="b"/>
            <a:pathLst>
              <a:path w="1581785" h="1617979">
                <a:moveTo>
                  <a:pt x="770318" y="333044"/>
                </a:moveTo>
                <a:lnTo>
                  <a:pt x="766737" y="315493"/>
                </a:lnTo>
                <a:lnTo>
                  <a:pt x="756005" y="299732"/>
                </a:lnTo>
                <a:lnTo>
                  <a:pt x="740206" y="289039"/>
                </a:lnTo>
                <a:lnTo>
                  <a:pt x="722617" y="285470"/>
                </a:lnTo>
                <a:lnTo>
                  <a:pt x="705027" y="289039"/>
                </a:lnTo>
                <a:lnTo>
                  <a:pt x="689229" y="299732"/>
                </a:lnTo>
                <a:lnTo>
                  <a:pt x="579526" y="409168"/>
                </a:lnTo>
                <a:lnTo>
                  <a:pt x="469823" y="299732"/>
                </a:lnTo>
                <a:lnTo>
                  <a:pt x="454012" y="289039"/>
                </a:lnTo>
                <a:lnTo>
                  <a:pt x="436422" y="285470"/>
                </a:lnTo>
                <a:lnTo>
                  <a:pt x="418846" y="289039"/>
                </a:lnTo>
                <a:lnTo>
                  <a:pt x="403034" y="299732"/>
                </a:lnTo>
                <a:lnTo>
                  <a:pt x="392303" y="315493"/>
                </a:lnTo>
                <a:lnTo>
                  <a:pt x="388734" y="333044"/>
                </a:lnTo>
                <a:lnTo>
                  <a:pt x="392303" y="350583"/>
                </a:lnTo>
                <a:lnTo>
                  <a:pt x="403034" y="366344"/>
                </a:lnTo>
                <a:lnTo>
                  <a:pt x="512749" y="475780"/>
                </a:lnTo>
                <a:lnTo>
                  <a:pt x="403034" y="585203"/>
                </a:lnTo>
                <a:lnTo>
                  <a:pt x="392303" y="600964"/>
                </a:lnTo>
                <a:lnTo>
                  <a:pt x="388734" y="618502"/>
                </a:lnTo>
                <a:lnTo>
                  <a:pt x="392303" y="636054"/>
                </a:lnTo>
                <a:lnTo>
                  <a:pt x="427520" y="665187"/>
                </a:lnTo>
                <a:lnTo>
                  <a:pt x="436422" y="666076"/>
                </a:lnTo>
                <a:lnTo>
                  <a:pt x="445338" y="665187"/>
                </a:lnTo>
                <a:lnTo>
                  <a:pt x="454012" y="662508"/>
                </a:lnTo>
                <a:lnTo>
                  <a:pt x="462254" y="658050"/>
                </a:lnTo>
                <a:lnTo>
                  <a:pt x="469823" y="651814"/>
                </a:lnTo>
                <a:lnTo>
                  <a:pt x="579526" y="542378"/>
                </a:lnTo>
                <a:lnTo>
                  <a:pt x="689229" y="651814"/>
                </a:lnTo>
                <a:lnTo>
                  <a:pt x="705027" y="662508"/>
                </a:lnTo>
                <a:lnTo>
                  <a:pt x="722617" y="666076"/>
                </a:lnTo>
                <a:lnTo>
                  <a:pt x="740206" y="662508"/>
                </a:lnTo>
                <a:lnTo>
                  <a:pt x="756005" y="651814"/>
                </a:lnTo>
                <a:lnTo>
                  <a:pt x="766737" y="636054"/>
                </a:lnTo>
                <a:lnTo>
                  <a:pt x="770318" y="618502"/>
                </a:lnTo>
                <a:lnTo>
                  <a:pt x="766737" y="600964"/>
                </a:lnTo>
                <a:lnTo>
                  <a:pt x="756005" y="585203"/>
                </a:lnTo>
                <a:lnTo>
                  <a:pt x="646303" y="475780"/>
                </a:lnTo>
                <a:lnTo>
                  <a:pt x="756005" y="366344"/>
                </a:lnTo>
                <a:lnTo>
                  <a:pt x="766737" y="350583"/>
                </a:lnTo>
                <a:lnTo>
                  <a:pt x="770318" y="333044"/>
                </a:lnTo>
                <a:close/>
              </a:path>
              <a:path w="1581785" h="1617979">
                <a:moveTo>
                  <a:pt x="1294993" y="999121"/>
                </a:moveTo>
                <a:lnTo>
                  <a:pt x="1273124" y="959573"/>
                </a:lnTo>
                <a:lnTo>
                  <a:pt x="1247292" y="951547"/>
                </a:lnTo>
                <a:lnTo>
                  <a:pt x="1238389" y="952436"/>
                </a:lnTo>
                <a:lnTo>
                  <a:pt x="1229702" y="955116"/>
                </a:lnTo>
                <a:lnTo>
                  <a:pt x="1221473" y="959573"/>
                </a:lnTo>
                <a:lnTo>
                  <a:pt x="1213904" y="965822"/>
                </a:lnTo>
                <a:lnTo>
                  <a:pt x="1104201" y="1075245"/>
                </a:lnTo>
                <a:lnTo>
                  <a:pt x="994498" y="965822"/>
                </a:lnTo>
                <a:lnTo>
                  <a:pt x="978700" y="955116"/>
                </a:lnTo>
                <a:lnTo>
                  <a:pt x="961110" y="951547"/>
                </a:lnTo>
                <a:lnTo>
                  <a:pt x="943521" y="955116"/>
                </a:lnTo>
                <a:lnTo>
                  <a:pt x="927722" y="965822"/>
                </a:lnTo>
                <a:lnTo>
                  <a:pt x="916990" y="981583"/>
                </a:lnTo>
                <a:lnTo>
                  <a:pt x="913409" y="999121"/>
                </a:lnTo>
                <a:lnTo>
                  <a:pt x="916990" y="1016660"/>
                </a:lnTo>
                <a:lnTo>
                  <a:pt x="927722" y="1032421"/>
                </a:lnTo>
                <a:lnTo>
                  <a:pt x="1037424" y="1141857"/>
                </a:lnTo>
                <a:lnTo>
                  <a:pt x="927722" y="1251280"/>
                </a:lnTo>
                <a:lnTo>
                  <a:pt x="916990" y="1267040"/>
                </a:lnTo>
                <a:lnTo>
                  <a:pt x="913409" y="1284579"/>
                </a:lnTo>
                <a:lnTo>
                  <a:pt x="916990" y="1302131"/>
                </a:lnTo>
                <a:lnTo>
                  <a:pt x="927722" y="1317891"/>
                </a:lnTo>
                <a:lnTo>
                  <a:pt x="943521" y="1328597"/>
                </a:lnTo>
                <a:lnTo>
                  <a:pt x="961110" y="1332166"/>
                </a:lnTo>
                <a:lnTo>
                  <a:pt x="978700" y="1328597"/>
                </a:lnTo>
                <a:lnTo>
                  <a:pt x="994498" y="1317891"/>
                </a:lnTo>
                <a:lnTo>
                  <a:pt x="1104201" y="1208455"/>
                </a:lnTo>
                <a:lnTo>
                  <a:pt x="1213904" y="1317891"/>
                </a:lnTo>
                <a:lnTo>
                  <a:pt x="1229702" y="1328597"/>
                </a:lnTo>
                <a:lnTo>
                  <a:pt x="1247292" y="1332166"/>
                </a:lnTo>
                <a:lnTo>
                  <a:pt x="1264881" y="1328597"/>
                </a:lnTo>
                <a:lnTo>
                  <a:pt x="1280680" y="1317891"/>
                </a:lnTo>
                <a:lnTo>
                  <a:pt x="1291412" y="1302131"/>
                </a:lnTo>
                <a:lnTo>
                  <a:pt x="1294993" y="1284579"/>
                </a:lnTo>
                <a:lnTo>
                  <a:pt x="1291412" y="1267040"/>
                </a:lnTo>
                <a:lnTo>
                  <a:pt x="1280680" y="1251280"/>
                </a:lnTo>
                <a:lnTo>
                  <a:pt x="1170978" y="1141857"/>
                </a:lnTo>
                <a:lnTo>
                  <a:pt x="1280680" y="1032421"/>
                </a:lnTo>
                <a:lnTo>
                  <a:pt x="1291412" y="1016660"/>
                </a:lnTo>
                <a:lnTo>
                  <a:pt x="1294993" y="999121"/>
                </a:lnTo>
                <a:close/>
              </a:path>
              <a:path w="1581785" h="1617979">
                <a:moveTo>
                  <a:pt x="1294993" y="475767"/>
                </a:moveTo>
                <a:lnTo>
                  <a:pt x="1137589" y="299732"/>
                </a:lnTo>
                <a:lnTo>
                  <a:pt x="1104201" y="285457"/>
                </a:lnTo>
                <a:lnTo>
                  <a:pt x="1095298" y="286359"/>
                </a:lnTo>
                <a:lnTo>
                  <a:pt x="927722" y="442468"/>
                </a:lnTo>
                <a:lnTo>
                  <a:pt x="913409" y="475767"/>
                </a:lnTo>
                <a:lnTo>
                  <a:pt x="916990" y="493318"/>
                </a:lnTo>
                <a:lnTo>
                  <a:pt x="927722" y="509079"/>
                </a:lnTo>
                <a:lnTo>
                  <a:pt x="943521" y="519785"/>
                </a:lnTo>
                <a:lnTo>
                  <a:pt x="961110" y="523341"/>
                </a:lnTo>
                <a:lnTo>
                  <a:pt x="978700" y="519785"/>
                </a:lnTo>
                <a:lnTo>
                  <a:pt x="994498" y="509079"/>
                </a:lnTo>
                <a:lnTo>
                  <a:pt x="1056500" y="447230"/>
                </a:lnTo>
                <a:lnTo>
                  <a:pt x="1056500" y="713651"/>
                </a:lnTo>
                <a:lnTo>
                  <a:pt x="1052741" y="732129"/>
                </a:lnTo>
                <a:lnTo>
                  <a:pt x="1042492" y="747255"/>
                </a:lnTo>
                <a:lnTo>
                  <a:pt x="1027328" y="757478"/>
                </a:lnTo>
                <a:lnTo>
                  <a:pt x="1008811" y="761238"/>
                </a:lnTo>
                <a:lnTo>
                  <a:pt x="674916" y="761238"/>
                </a:lnTo>
                <a:lnTo>
                  <a:pt x="629818" y="768540"/>
                </a:lnTo>
                <a:lnTo>
                  <a:pt x="590550" y="788860"/>
                </a:lnTo>
                <a:lnTo>
                  <a:pt x="559523" y="819810"/>
                </a:lnTo>
                <a:lnTo>
                  <a:pt x="539153" y="858977"/>
                </a:lnTo>
                <a:lnTo>
                  <a:pt x="531825" y="903960"/>
                </a:lnTo>
                <a:lnTo>
                  <a:pt x="531825" y="958672"/>
                </a:lnTo>
                <a:lnTo>
                  <a:pt x="488276" y="975829"/>
                </a:lnTo>
                <a:lnTo>
                  <a:pt x="451358" y="1002284"/>
                </a:lnTo>
                <a:lnTo>
                  <a:pt x="422122" y="1036281"/>
                </a:lnTo>
                <a:lnTo>
                  <a:pt x="401624" y="1076032"/>
                </a:lnTo>
                <a:lnTo>
                  <a:pt x="390944" y="1119746"/>
                </a:lnTo>
                <a:lnTo>
                  <a:pt x="391121" y="1165644"/>
                </a:lnTo>
                <a:lnTo>
                  <a:pt x="402590" y="1211008"/>
                </a:lnTo>
                <a:lnTo>
                  <a:pt x="424065" y="1251102"/>
                </a:lnTo>
                <a:lnTo>
                  <a:pt x="454012" y="1284579"/>
                </a:lnTo>
                <a:lnTo>
                  <a:pt x="490931" y="1310132"/>
                </a:lnTo>
                <a:lnTo>
                  <a:pt x="533273" y="1326426"/>
                </a:lnTo>
                <a:lnTo>
                  <a:pt x="579526" y="1332153"/>
                </a:lnTo>
                <a:lnTo>
                  <a:pt x="625779" y="1326426"/>
                </a:lnTo>
                <a:lnTo>
                  <a:pt x="668121" y="1310132"/>
                </a:lnTo>
                <a:lnTo>
                  <a:pt x="705027" y="1284579"/>
                </a:lnTo>
                <a:lnTo>
                  <a:pt x="734987" y="1251102"/>
                </a:lnTo>
                <a:lnTo>
                  <a:pt x="742530" y="1237005"/>
                </a:lnTo>
                <a:lnTo>
                  <a:pt x="756462" y="1211008"/>
                </a:lnTo>
                <a:lnTo>
                  <a:pt x="767930" y="1165644"/>
                </a:lnTo>
                <a:lnTo>
                  <a:pt x="768108" y="1118920"/>
                </a:lnTo>
                <a:lnTo>
                  <a:pt x="757415" y="1074978"/>
                </a:lnTo>
                <a:lnTo>
                  <a:pt x="742772" y="1046695"/>
                </a:lnTo>
                <a:lnTo>
                  <a:pt x="736930" y="1035392"/>
                </a:lnTo>
                <a:lnTo>
                  <a:pt x="707694" y="1001763"/>
                </a:lnTo>
                <a:lnTo>
                  <a:pt x="674916" y="978611"/>
                </a:lnTo>
                <a:lnTo>
                  <a:pt x="674916" y="1141844"/>
                </a:lnTo>
                <a:lnTo>
                  <a:pt x="667397" y="1178801"/>
                </a:lnTo>
                <a:lnTo>
                  <a:pt x="646899" y="1209052"/>
                </a:lnTo>
                <a:lnTo>
                  <a:pt x="616559" y="1229499"/>
                </a:lnTo>
                <a:lnTo>
                  <a:pt x="579526" y="1237005"/>
                </a:lnTo>
                <a:lnTo>
                  <a:pt x="542480" y="1229499"/>
                </a:lnTo>
                <a:lnTo>
                  <a:pt x="512152" y="1209052"/>
                </a:lnTo>
                <a:lnTo>
                  <a:pt x="491655" y="1178801"/>
                </a:lnTo>
                <a:lnTo>
                  <a:pt x="484124" y="1141844"/>
                </a:lnTo>
                <a:lnTo>
                  <a:pt x="491655" y="1104900"/>
                </a:lnTo>
                <a:lnTo>
                  <a:pt x="512152" y="1074648"/>
                </a:lnTo>
                <a:lnTo>
                  <a:pt x="542480" y="1054201"/>
                </a:lnTo>
                <a:lnTo>
                  <a:pt x="579526" y="1046695"/>
                </a:lnTo>
                <a:lnTo>
                  <a:pt x="616559" y="1054201"/>
                </a:lnTo>
                <a:lnTo>
                  <a:pt x="646899" y="1074648"/>
                </a:lnTo>
                <a:lnTo>
                  <a:pt x="667397" y="1104900"/>
                </a:lnTo>
                <a:lnTo>
                  <a:pt x="674916" y="1141844"/>
                </a:lnTo>
                <a:lnTo>
                  <a:pt x="674916" y="978611"/>
                </a:lnTo>
                <a:lnTo>
                  <a:pt x="670763" y="975664"/>
                </a:lnTo>
                <a:lnTo>
                  <a:pt x="627227" y="958672"/>
                </a:lnTo>
                <a:lnTo>
                  <a:pt x="627227" y="903960"/>
                </a:lnTo>
                <a:lnTo>
                  <a:pt x="630986" y="885494"/>
                </a:lnTo>
                <a:lnTo>
                  <a:pt x="641235" y="870369"/>
                </a:lnTo>
                <a:lnTo>
                  <a:pt x="656399" y="860145"/>
                </a:lnTo>
                <a:lnTo>
                  <a:pt x="674916" y="856386"/>
                </a:lnTo>
                <a:lnTo>
                  <a:pt x="1008811" y="856386"/>
                </a:lnTo>
                <a:lnTo>
                  <a:pt x="1053909" y="849083"/>
                </a:lnTo>
                <a:lnTo>
                  <a:pt x="1093177" y="828751"/>
                </a:lnTo>
                <a:lnTo>
                  <a:pt x="1124204" y="797814"/>
                </a:lnTo>
                <a:lnTo>
                  <a:pt x="1144574" y="758647"/>
                </a:lnTo>
                <a:lnTo>
                  <a:pt x="1151902" y="713651"/>
                </a:lnTo>
                <a:lnTo>
                  <a:pt x="1151902" y="447230"/>
                </a:lnTo>
                <a:lnTo>
                  <a:pt x="1213904" y="509079"/>
                </a:lnTo>
                <a:lnTo>
                  <a:pt x="1229702" y="519785"/>
                </a:lnTo>
                <a:lnTo>
                  <a:pt x="1247292" y="523341"/>
                </a:lnTo>
                <a:lnTo>
                  <a:pt x="1264881" y="519785"/>
                </a:lnTo>
                <a:lnTo>
                  <a:pt x="1280680" y="509079"/>
                </a:lnTo>
                <a:lnTo>
                  <a:pt x="1291412" y="493318"/>
                </a:lnTo>
                <a:lnTo>
                  <a:pt x="1294993" y="475767"/>
                </a:lnTo>
                <a:close/>
              </a:path>
              <a:path w="1581785" h="1617979">
                <a:moveTo>
                  <a:pt x="1581188" y="0"/>
                </a:moveTo>
                <a:lnTo>
                  <a:pt x="1438097" y="0"/>
                </a:lnTo>
                <a:lnTo>
                  <a:pt x="1438097" y="142722"/>
                </a:lnTo>
                <a:lnTo>
                  <a:pt x="1438097" y="1474889"/>
                </a:lnTo>
                <a:lnTo>
                  <a:pt x="245643" y="1474889"/>
                </a:lnTo>
                <a:lnTo>
                  <a:pt x="245643" y="142722"/>
                </a:lnTo>
                <a:lnTo>
                  <a:pt x="1438097" y="142722"/>
                </a:lnTo>
                <a:lnTo>
                  <a:pt x="1438097" y="0"/>
                </a:lnTo>
                <a:lnTo>
                  <a:pt x="102552" y="0"/>
                </a:lnTo>
                <a:lnTo>
                  <a:pt x="102552" y="142722"/>
                </a:lnTo>
                <a:lnTo>
                  <a:pt x="71551" y="142722"/>
                </a:lnTo>
                <a:lnTo>
                  <a:pt x="45389" y="149529"/>
                </a:lnTo>
                <a:lnTo>
                  <a:pt x="25044" y="165023"/>
                </a:lnTo>
                <a:lnTo>
                  <a:pt x="11849" y="187223"/>
                </a:lnTo>
                <a:lnTo>
                  <a:pt x="7150" y="214096"/>
                </a:lnTo>
                <a:lnTo>
                  <a:pt x="10845" y="240969"/>
                </a:lnTo>
                <a:lnTo>
                  <a:pt x="24142" y="263156"/>
                </a:lnTo>
                <a:lnTo>
                  <a:pt x="45046" y="278650"/>
                </a:lnTo>
                <a:lnTo>
                  <a:pt x="71551" y="285457"/>
                </a:lnTo>
                <a:lnTo>
                  <a:pt x="102552" y="285457"/>
                </a:lnTo>
                <a:lnTo>
                  <a:pt x="102552" y="380606"/>
                </a:lnTo>
                <a:lnTo>
                  <a:pt x="71551" y="380606"/>
                </a:lnTo>
                <a:lnTo>
                  <a:pt x="43268" y="386080"/>
                </a:lnTo>
                <a:lnTo>
                  <a:pt x="20574" y="401129"/>
                </a:lnTo>
                <a:lnTo>
                  <a:pt x="5473" y="423760"/>
                </a:lnTo>
                <a:lnTo>
                  <a:pt x="0" y="451980"/>
                </a:lnTo>
                <a:lnTo>
                  <a:pt x="5473" y="480187"/>
                </a:lnTo>
                <a:lnTo>
                  <a:pt x="20574" y="502831"/>
                </a:lnTo>
                <a:lnTo>
                  <a:pt x="43268" y="517880"/>
                </a:lnTo>
                <a:lnTo>
                  <a:pt x="71551" y="523341"/>
                </a:lnTo>
                <a:lnTo>
                  <a:pt x="102552" y="523341"/>
                </a:lnTo>
                <a:lnTo>
                  <a:pt x="102552" y="618502"/>
                </a:lnTo>
                <a:lnTo>
                  <a:pt x="71551" y="618502"/>
                </a:lnTo>
                <a:lnTo>
                  <a:pt x="43268" y="623963"/>
                </a:lnTo>
                <a:lnTo>
                  <a:pt x="20574" y="639013"/>
                </a:lnTo>
                <a:lnTo>
                  <a:pt x="5473" y="661644"/>
                </a:lnTo>
                <a:lnTo>
                  <a:pt x="0" y="689864"/>
                </a:lnTo>
                <a:lnTo>
                  <a:pt x="5473" y="718070"/>
                </a:lnTo>
                <a:lnTo>
                  <a:pt x="20574" y="740714"/>
                </a:lnTo>
                <a:lnTo>
                  <a:pt x="43268" y="755764"/>
                </a:lnTo>
                <a:lnTo>
                  <a:pt x="71551" y="761225"/>
                </a:lnTo>
                <a:lnTo>
                  <a:pt x="102552" y="761225"/>
                </a:lnTo>
                <a:lnTo>
                  <a:pt x="102552" y="856386"/>
                </a:lnTo>
                <a:lnTo>
                  <a:pt x="71551" y="856386"/>
                </a:lnTo>
                <a:lnTo>
                  <a:pt x="43268" y="861847"/>
                </a:lnTo>
                <a:lnTo>
                  <a:pt x="20574" y="876896"/>
                </a:lnTo>
                <a:lnTo>
                  <a:pt x="5473" y="899541"/>
                </a:lnTo>
                <a:lnTo>
                  <a:pt x="0" y="927747"/>
                </a:lnTo>
                <a:lnTo>
                  <a:pt x="5473" y="955954"/>
                </a:lnTo>
                <a:lnTo>
                  <a:pt x="20574" y="978598"/>
                </a:lnTo>
                <a:lnTo>
                  <a:pt x="43268" y="993648"/>
                </a:lnTo>
                <a:lnTo>
                  <a:pt x="71551" y="999109"/>
                </a:lnTo>
                <a:lnTo>
                  <a:pt x="102552" y="999109"/>
                </a:lnTo>
                <a:lnTo>
                  <a:pt x="102552" y="1094270"/>
                </a:lnTo>
                <a:lnTo>
                  <a:pt x="71551" y="1094270"/>
                </a:lnTo>
                <a:lnTo>
                  <a:pt x="43268" y="1099731"/>
                </a:lnTo>
                <a:lnTo>
                  <a:pt x="20574" y="1114780"/>
                </a:lnTo>
                <a:lnTo>
                  <a:pt x="5473" y="1137424"/>
                </a:lnTo>
                <a:lnTo>
                  <a:pt x="0" y="1165631"/>
                </a:lnTo>
                <a:lnTo>
                  <a:pt x="5473" y="1193838"/>
                </a:lnTo>
                <a:lnTo>
                  <a:pt x="20574" y="1216482"/>
                </a:lnTo>
                <a:lnTo>
                  <a:pt x="43268" y="1231531"/>
                </a:lnTo>
                <a:lnTo>
                  <a:pt x="71551" y="1236992"/>
                </a:lnTo>
                <a:lnTo>
                  <a:pt x="102552" y="1236992"/>
                </a:lnTo>
                <a:lnTo>
                  <a:pt x="102552" y="1332153"/>
                </a:lnTo>
                <a:lnTo>
                  <a:pt x="71551" y="1332153"/>
                </a:lnTo>
                <a:lnTo>
                  <a:pt x="43268" y="1337614"/>
                </a:lnTo>
                <a:lnTo>
                  <a:pt x="20574" y="1352664"/>
                </a:lnTo>
                <a:lnTo>
                  <a:pt x="5473" y="1375308"/>
                </a:lnTo>
                <a:lnTo>
                  <a:pt x="0" y="1403515"/>
                </a:lnTo>
                <a:lnTo>
                  <a:pt x="5473" y="1431734"/>
                </a:lnTo>
                <a:lnTo>
                  <a:pt x="20574" y="1454365"/>
                </a:lnTo>
                <a:lnTo>
                  <a:pt x="43268" y="1469415"/>
                </a:lnTo>
                <a:lnTo>
                  <a:pt x="71551" y="1474889"/>
                </a:lnTo>
                <a:lnTo>
                  <a:pt x="102552" y="1474889"/>
                </a:lnTo>
                <a:lnTo>
                  <a:pt x="102552" y="1617611"/>
                </a:lnTo>
                <a:lnTo>
                  <a:pt x="1581188" y="1617611"/>
                </a:lnTo>
                <a:lnTo>
                  <a:pt x="1581188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98675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487154"/>
            <a:ext cx="6663055" cy="2732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5176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95" dirty="0">
                <a:latin typeface="Arial"/>
                <a:cs typeface="Arial"/>
              </a:rPr>
              <a:t>Discipline should </a:t>
            </a:r>
            <a:r>
              <a:rPr sz="2400" spc="-105" dirty="0">
                <a:latin typeface="Arial"/>
                <a:cs typeface="Arial"/>
              </a:rPr>
              <a:t>vary </a:t>
            </a:r>
            <a:r>
              <a:rPr sz="2400" spc="-100" dirty="0">
                <a:latin typeface="Arial"/>
                <a:cs typeface="Arial"/>
              </a:rPr>
              <a:t>depending </a:t>
            </a:r>
            <a:r>
              <a:rPr sz="2400" spc="-80" dirty="0">
                <a:latin typeface="Arial"/>
                <a:cs typeface="Arial"/>
              </a:rPr>
              <a:t>on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65" dirty="0">
                <a:latin typeface="Arial"/>
                <a:cs typeface="Arial"/>
              </a:rPr>
              <a:t>nature</a:t>
            </a:r>
            <a:r>
              <a:rPr sz="2400" spc="-3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 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45" dirty="0">
                <a:latin typeface="Arial"/>
                <a:cs typeface="Arial"/>
              </a:rPr>
              <a:t>violation </a:t>
            </a:r>
            <a:r>
              <a:rPr sz="2400" spc="-60" dirty="0">
                <a:latin typeface="Arial"/>
                <a:cs typeface="Arial"/>
              </a:rPr>
              <a:t>found </a:t>
            </a:r>
            <a:r>
              <a:rPr sz="2400" spc="-100" dirty="0">
                <a:latin typeface="Arial"/>
                <a:cs typeface="Arial"/>
              </a:rPr>
              <a:t>considering </a:t>
            </a:r>
            <a:r>
              <a:rPr sz="2400" spc="-120" dirty="0">
                <a:latin typeface="Arial"/>
                <a:cs typeface="Arial"/>
              </a:rPr>
              <a:t>aggravating </a:t>
            </a:r>
            <a:r>
              <a:rPr sz="2400" spc="-114" dirty="0">
                <a:latin typeface="Arial"/>
                <a:cs typeface="Arial"/>
              </a:rPr>
              <a:t>and  </a:t>
            </a:r>
            <a:r>
              <a:rPr sz="2400" spc="-55" dirty="0">
                <a:latin typeface="Arial"/>
                <a:cs typeface="Arial"/>
              </a:rPr>
              <a:t>mitigating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factors</a:t>
            </a:r>
            <a:endParaRPr sz="2400">
              <a:latin typeface="Arial"/>
              <a:cs typeface="Arial"/>
            </a:endParaRPr>
          </a:p>
          <a:p>
            <a:pPr marL="355600" marR="26987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60" dirty="0">
                <a:latin typeface="Arial"/>
                <a:cs typeface="Arial"/>
              </a:rPr>
              <a:t>All </a:t>
            </a:r>
            <a:r>
              <a:rPr sz="2400" spc="-80" dirty="0">
                <a:latin typeface="Arial"/>
                <a:cs typeface="Arial"/>
              </a:rPr>
              <a:t>things </a:t>
            </a:r>
            <a:r>
              <a:rPr sz="2400" spc="-100" dirty="0">
                <a:latin typeface="Arial"/>
                <a:cs typeface="Arial"/>
              </a:rPr>
              <a:t>being </a:t>
            </a:r>
            <a:r>
              <a:rPr sz="2400" spc="-90" dirty="0">
                <a:latin typeface="Arial"/>
                <a:cs typeface="Arial"/>
              </a:rPr>
              <a:t>equal, </a:t>
            </a:r>
            <a:r>
              <a:rPr sz="2400" spc="-75" dirty="0">
                <a:latin typeface="Arial"/>
                <a:cs typeface="Arial"/>
              </a:rPr>
              <a:t>like </a:t>
            </a:r>
            <a:r>
              <a:rPr sz="2400" spc="-65" dirty="0">
                <a:latin typeface="Arial"/>
                <a:cs typeface="Arial"/>
              </a:rPr>
              <a:t>violations </a:t>
            </a:r>
            <a:r>
              <a:rPr sz="2400" spc="-95" dirty="0">
                <a:latin typeface="Arial"/>
                <a:cs typeface="Arial"/>
              </a:rPr>
              <a:t>should</a:t>
            </a:r>
            <a:r>
              <a:rPr sz="2400" spc="-470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have  </a:t>
            </a:r>
            <a:r>
              <a:rPr sz="2400" spc="-75" dirty="0">
                <a:latin typeface="Arial"/>
                <a:cs typeface="Arial"/>
              </a:rPr>
              <a:t>like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punishments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95" dirty="0">
                <a:latin typeface="Arial"/>
                <a:cs typeface="Arial"/>
              </a:rPr>
              <a:t>Discipline </a:t>
            </a:r>
            <a:r>
              <a:rPr sz="2400" spc="-180" dirty="0">
                <a:latin typeface="Arial"/>
                <a:cs typeface="Arial"/>
              </a:rPr>
              <a:t>has </a:t>
            </a:r>
            <a:r>
              <a:rPr sz="2400" spc="-80" dirty="0">
                <a:latin typeface="Arial"/>
                <a:cs typeface="Arial"/>
              </a:rPr>
              <a:t>educational, </a:t>
            </a:r>
            <a:r>
              <a:rPr sz="2400" spc="-50" dirty="0">
                <a:latin typeface="Arial"/>
                <a:cs typeface="Arial"/>
              </a:rPr>
              <a:t>punitive, </a:t>
            </a:r>
            <a:r>
              <a:rPr sz="2400" spc="-114" dirty="0">
                <a:latin typeface="Arial"/>
                <a:cs typeface="Arial"/>
              </a:rPr>
              <a:t>and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protective  </a:t>
            </a:r>
            <a:r>
              <a:rPr sz="2400" spc="-90" dirty="0">
                <a:latin typeface="Arial"/>
                <a:cs typeface="Arial"/>
              </a:rPr>
              <a:t>elements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principles do we </a:t>
            </a:r>
            <a:r>
              <a:rPr dirty="0"/>
              <a:t>use</a:t>
            </a:r>
            <a:r>
              <a:rPr spc="-60" dirty="0"/>
              <a:t> </a:t>
            </a:r>
            <a:r>
              <a:rPr spc="-5" dirty="0"/>
              <a:t>to  determine discipline?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principles do we </a:t>
            </a:r>
            <a:r>
              <a:rPr dirty="0"/>
              <a:t>use</a:t>
            </a:r>
            <a:r>
              <a:rPr spc="-60" dirty="0"/>
              <a:t> </a:t>
            </a:r>
            <a:r>
              <a:rPr spc="-5" dirty="0"/>
              <a:t>to  determine remediation?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338326"/>
            <a:ext cx="6709409" cy="3463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794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If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45" dirty="0">
                <a:latin typeface="Arial"/>
                <a:cs typeface="Arial"/>
              </a:rPr>
              <a:t>violation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65" dirty="0">
                <a:latin typeface="Arial"/>
                <a:cs typeface="Arial"/>
              </a:rPr>
              <a:t>found, </a:t>
            </a:r>
            <a:r>
              <a:rPr sz="2400" spc="-15" dirty="0">
                <a:latin typeface="Arial"/>
                <a:cs typeface="Arial"/>
              </a:rPr>
              <a:t>institution </a:t>
            </a:r>
            <a:r>
              <a:rPr sz="2400" spc="-80" dirty="0">
                <a:latin typeface="Arial"/>
                <a:cs typeface="Arial"/>
              </a:rPr>
              <a:t>must</a:t>
            </a:r>
            <a:r>
              <a:rPr sz="2400" spc="-50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take </a:t>
            </a:r>
            <a:r>
              <a:rPr sz="2400" spc="-135" dirty="0">
                <a:latin typeface="Arial"/>
                <a:cs typeface="Arial"/>
              </a:rPr>
              <a:t>steps </a:t>
            </a:r>
            <a:r>
              <a:rPr sz="2400" spc="20" dirty="0">
                <a:latin typeface="Arial"/>
                <a:cs typeface="Arial"/>
              </a:rPr>
              <a:t>to  </a:t>
            </a:r>
            <a:r>
              <a:rPr sz="2400" spc="-80" dirty="0">
                <a:latin typeface="Arial"/>
                <a:cs typeface="Arial"/>
              </a:rPr>
              <a:t>restore </a:t>
            </a:r>
            <a:r>
              <a:rPr sz="2400" spc="-25" dirty="0">
                <a:latin typeface="Arial"/>
                <a:cs typeface="Arial"/>
              </a:rPr>
              <a:t>or </a:t>
            </a:r>
            <a:r>
              <a:rPr sz="2400" spc="-105" dirty="0">
                <a:latin typeface="Arial"/>
                <a:cs typeface="Arial"/>
              </a:rPr>
              <a:t>preserve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85" dirty="0">
                <a:latin typeface="Arial"/>
                <a:cs typeface="Arial"/>
              </a:rPr>
              <a:t>complainant’s </a:t>
            </a:r>
            <a:r>
              <a:rPr sz="2400" spc="-204" dirty="0">
                <a:latin typeface="Arial"/>
                <a:cs typeface="Arial"/>
              </a:rPr>
              <a:t>access </a:t>
            </a:r>
            <a:r>
              <a:rPr sz="2400" spc="20" dirty="0">
                <a:latin typeface="Arial"/>
                <a:cs typeface="Arial"/>
              </a:rPr>
              <a:t>to  </a:t>
            </a:r>
            <a:r>
              <a:rPr sz="2400" spc="-80" dirty="0">
                <a:latin typeface="Arial"/>
                <a:cs typeface="Arial"/>
              </a:rPr>
              <a:t>education</a:t>
            </a:r>
            <a:endParaRPr sz="2400" dirty="0">
              <a:latin typeface="Arial"/>
              <a:cs typeface="Arial"/>
            </a:endParaRPr>
          </a:p>
          <a:p>
            <a:pPr marL="355600" marR="73977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35" dirty="0">
                <a:latin typeface="Arial"/>
                <a:cs typeface="Arial"/>
              </a:rPr>
              <a:t>Various </a:t>
            </a:r>
            <a:r>
              <a:rPr sz="2400" spc="-95" dirty="0">
                <a:latin typeface="Arial"/>
                <a:cs typeface="Arial"/>
              </a:rPr>
              <a:t>types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70" dirty="0">
                <a:latin typeface="Arial"/>
                <a:cs typeface="Arial"/>
              </a:rPr>
              <a:t>supportive </a:t>
            </a:r>
            <a:r>
              <a:rPr sz="2400" spc="-145" dirty="0">
                <a:latin typeface="Arial"/>
                <a:cs typeface="Arial"/>
              </a:rPr>
              <a:t>measures may</a:t>
            </a:r>
            <a:r>
              <a:rPr sz="2400" spc="-34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be  </a:t>
            </a:r>
            <a:r>
              <a:rPr sz="2400" spc="-55" dirty="0">
                <a:latin typeface="Arial"/>
                <a:cs typeface="Arial"/>
              </a:rPr>
              <a:t>utilized </a:t>
            </a:r>
            <a:r>
              <a:rPr sz="2400" spc="-25" dirty="0">
                <a:latin typeface="Arial"/>
                <a:cs typeface="Arial"/>
              </a:rPr>
              <a:t>after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45" dirty="0">
                <a:latin typeface="Arial"/>
                <a:cs typeface="Arial"/>
              </a:rPr>
              <a:t>determination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80" dirty="0">
                <a:latin typeface="Arial"/>
                <a:cs typeface="Arial"/>
              </a:rPr>
              <a:t>restore </a:t>
            </a:r>
            <a:r>
              <a:rPr sz="2400" spc="-25" dirty="0">
                <a:latin typeface="Arial"/>
                <a:cs typeface="Arial"/>
              </a:rPr>
              <a:t>or  </a:t>
            </a:r>
            <a:r>
              <a:rPr sz="2400" spc="-105" dirty="0">
                <a:latin typeface="Arial"/>
                <a:cs typeface="Arial"/>
              </a:rPr>
              <a:t>preserve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access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Arial"/>
                <a:cs typeface="Arial"/>
              </a:rPr>
              <a:t>Institution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10" dirty="0">
                <a:latin typeface="Arial"/>
                <a:cs typeface="Arial"/>
              </a:rPr>
              <a:t>not </a:t>
            </a:r>
            <a:r>
              <a:rPr sz="2400" spc="-60" dirty="0">
                <a:latin typeface="Arial"/>
                <a:cs typeface="Arial"/>
              </a:rPr>
              <a:t>required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70" dirty="0">
                <a:latin typeface="Arial"/>
                <a:cs typeface="Arial"/>
              </a:rPr>
              <a:t>provide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25" dirty="0">
                <a:latin typeface="Arial"/>
                <a:cs typeface="Arial"/>
              </a:rPr>
              <a:t>exact  </a:t>
            </a:r>
            <a:r>
              <a:rPr sz="2400" spc="-95" dirty="0">
                <a:latin typeface="Arial"/>
                <a:cs typeface="Arial"/>
              </a:rPr>
              <a:t>remedy </a:t>
            </a:r>
            <a:r>
              <a:rPr sz="2400" spc="-90" dirty="0">
                <a:latin typeface="Arial"/>
                <a:cs typeface="Arial"/>
              </a:rPr>
              <a:t>requested, </a:t>
            </a:r>
            <a:r>
              <a:rPr sz="2400" spc="-10" dirty="0">
                <a:latin typeface="Arial"/>
                <a:cs typeface="Arial"/>
              </a:rPr>
              <a:t>but </a:t>
            </a:r>
            <a:r>
              <a:rPr sz="2400" spc="-80" dirty="0">
                <a:latin typeface="Arial"/>
                <a:cs typeface="Arial"/>
              </a:rPr>
              <a:t>must </a:t>
            </a:r>
            <a:r>
              <a:rPr sz="2400" spc="-70" dirty="0">
                <a:latin typeface="Arial"/>
                <a:cs typeface="Arial"/>
              </a:rPr>
              <a:t>provide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95" dirty="0">
                <a:latin typeface="Arial"/>
                <a:cs typeface="Arial"/>
              </a:rPr>
              <a:t>remedy</a:t>
            </a:r>
            <a:r>
              <a:rPr sz="2400" spc="-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that 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10" dirty="0">
                <a:latin typeface="Arial"/>
                <a:cs typeface="Arial"/>
              </a:rPr>
              <a:t>not </a:t>
            </a:r>
            <a:r>
              <a:rPr sz="2400" spc="-80" dirty="0">
                <a:latin typeface="Arial"/>
                <a:cs typeface="Arial"/>
              </a:rPr>
              <a:t>clearly</a:t>
            </a:r>
            <a:r>
              <a:rPr sz="2400" spc="-28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unreasonable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64AF87-CAE1-6647-AF5D-7CDE00C1A9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8798" y="530605"/>
            <a:ext cx="1883410" cy="1015663"/>
          </a:xfrm>
        </p:spPr>
        <p:txBody>
          <a:bodyPr/>
          <a:lstStyle/>
          <a:p>
            <a:pPr rtl="0" eaLnBrk="1" latinLnBrk="0" hangingPunct="1"/>
            <a:r>
              <a:rPr lang="en-US" sz="2200" b="1" kern="1200" spc="-5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Group  S</a:t>
            </a:r>
            <a:r>
              <a:rPr lang="en-US" sz="2200" b="1" kern="1200" spc="-1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c</a:t>
            </a:r>
            <a:r>
              <a:rPr lang="en-US" sz="2200" b="1" kern="1200" spc="-5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e</a:t>
            </a:r>
            <a:r>
              <a:rPr lang="en-US" sz="2200" b="1" kern="1200" spc="-1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n</a:t>
            </a:r>
            <a:r>
              <a:rPr lang="en-US" sz="2200" b="1" kern="1200" spc="-5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a</a:t>
            </a:r>
            <a:r>
              <a:rPr lang="en-US" sz="2200" b="1" kern="1200" spc="-1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r</a:t>
            </a:r>
            <a:r>
              <a:rPr lang="en-US" sz="2200" b="1" kern="1200" spc="-5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io (slide 182)</a:t>
            </a:r>
            <a:endParaRPr lang="en-US" dirty="0">
              <a:effectLst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2348" y="530605"/>
            <a:ext cx="6130925" cy="331152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605"/>
              </a:spcBef>
              <a:tabLst>
                <a:tab pos="3301365" algn="l"/>
              </a:tabLst>
            </a:pP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200" dirty="0">
                <a:latin typeface="Arial"/>
                <a:cs typeface="Arial"/>
              </a:rPr>
              <a:t>A </a:t>
            </a:r>
            <a:r>
              <a:rPr sz="2200" spc="-175" dirty="0">
                <a:latin typeface="Arial"/>
                <a:cs typeface="Arial"/>
              </a:rPr>
              <a:t>accuses 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275" dirty="0">
                <a:latin typeface="Arial"/>
                <a:cs typeface="Arial"/>
              </a:rPr>
              <a:t>B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140" dirty="0">
                <a:latin typeface="Arial"/>
                <a:cs typeface="Arial"/>
              </a:rPr>
              <a:t>sexual </a:t>
            </a:r>
            <a:r>
              <a:rPr sz="2200" spc="-105" dirty="0">
                <a:latin typeface="Arial"/>
                <a:cs typeface="Arial"/>
              </a:rPr>
              <a:t>assault. </a:t>
            </a:r>
            <a:r>
              <a:rPr sz="2200" spc="-90" dirty="0">
                <a:latin typeface="Arial"/>
                <a:cs typeface="Arial"/>
              </a:rPr>
              <a:t>During 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75" dirty="0">
                <a:latin typeface="Arial"/>
                <a:cs typeface="Arial"/>
              </a:rPr>
              <a:t>investigation, 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420" dirty="0">
                <a:latin typeface="Arial"/>
                <a:cs typeface="Arial"/>
              </a:rPr>
              <a:t>C </a:t>
            </a:r>
            <a:r>
              <a:rPr sz="2200" spc="-10" dirty="0">
                <a:latin typeface="Arial"/>
                <a:cs typeface="Arial"/>
              </a:rPr>
              <a:t>told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75" dirty="0">
                <a:latin typeface="Arial"/>
                <a:cs typeface="Arial"/>
              </a:rPr>
              <a:t>investigator  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420" dirty="0">
                <a:latin typeface="Arial"/>
                <a:cs typeface="Arial"/>
              </a:rPr>
              <a:t>C </a:t>
            </a:r>
            <a:r>
              <a:rPr sz="2200" spc="-150" dirty="0">
                <a:latin typeface="Arial"/>
                <a:cs typeface="Arial"/>
              </a:rPr>
              <a:t>saw 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275" dirty="0">
                <a:latin typeface="Arial"/>
                <a:cs typeface="Arial"/>
              </a:rPr>
              <a:t>B </a:t>
            </a:r>
            <a:r>
              <a:rPr sz="2200" spc="-85" dirty="0">
                <a:latin typeface="Arial"/>
                <a:cs typeface="Arial"/>
              </a:rPr>
              <a:t>carry 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170" dirty="0">
                <a:latin typeface="Arial"/>
                <a:cs typeface="Arial"/>
              </a:rPr>
              <a:t>A—passed  </a:t>
            </a:r>
            <a:r>
              <a:rPr sz="2200" spc="-40" dirty="0">
                <a:latin typeface="Arial"/>
                <a:cs typeface="Arial"/>
              </a:rPr>
              <a:t>out—into 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195" dirty="0">
                <a:latin typeface="Arial"/>
                <a:cs typeface="Arial"/>
              </a:rPr>
              <a:t>B’s </a:t>
            </a:r>
            <a:r>
              <a:rPr sz="2200" spc="-50" dirty="0">
                <a:latin typeface="Arial"/>
                <a:cs typeface="Arial"/>
              </a:rPr>
              <a:t>dorm </a:t>
            </a:r>
            <a:r>
              <a:rPr sz="2200" spc="-55" dirty="0">
                <a:latin typeface="Arial"/>
                <a:cs typeface="Arial"/>
              </a:rPr>
              <a:t>room </a:t>
            </a:r>
            <a:r>
              <a:rPr sz="2200" spc="-65" dirty="0">
                <a:latin typeface="Arial"/>
                <a:cs typeface="Arial"/>
              </a:rPr>
              <a:t>immediately </a:t>
            </a:r>
            <a:r>
              <a:rPr sz="2200" spc="-70" dirty="0">
                <a:latin typeface="Arial"/>
                <a:cs typeface="Arial"/>
              </a:rPr>
              <a:t>before 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105" dirty="0">
                <a:latin typeface="Arial"/>
                <a:cs typeface="Arial"/>
              </a:rPr>
              <a:t>alleged </a:t>
            </a:r>
            <a:r>
              <a:rPr sz="2200" spc="-140" dirty="0">
                <a:latin typeface="Arial"/>
                <a:cs typeface="Arial"/>
              </a:rPr>
              <a:t>sexual </a:t>
            </a:r>
            <a:r>
              <a:rPr sz="2200" spc="-105" dirty="0">
                <a:latin typeface="Arial"/>
                <a:cs typeface="Arial"/>
              </a:rPr>
              <a:t>assault. 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420" dirty="0">
                <a:latin typeface="Arial"/>
                <a:cs typeface="Arial"/>
              </a:rPr>
              <a:t>C </a:t>
            </a:r>
            <a:r>
              <a:rPr sz="2200" spc="-130" dirty="0">
                <a:latin typeface="Arial"/>
                <a:cs typeface="Arial"/>
              </a:rPr>
              <a:t>does </a:t>
            </a:r>
            <a:r>
              <a:rPr sz="2200" spc="-5" dirty="0">
                <a:latin typeface="Arial"/>
                <a:cs typeface="Arial"/>
              </a:rPr>
              <a:t>not </a:t>
            </a:r>
            <a:r>
              <a:rPr sz="2200" spc="-100" dirty="0">
                <a:latin typeface="Arial"/>
                <a:cs typeface="Arial"/>
              </a:rPr>
              <a:t>appear  </a:t>
            </a:r>
            <a:r>
              <a:rPr sz="2200" spc="-10" dirty="0">
                <a:latin typeface="Arial"/>
                <a:cs typeface="Arial"/>
              </a:rPr>
              <a:t>for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90" dirty="0">
                <a:latin typeface="Arial"/>
                <a:cs typeface="Arial"/>
              </a:rPr>
              <a:t>hearing</a:t>
            </a:r>
            <a:r>
              <a:rPr sz="2200" spc="-275" dirty="0">
                <a:latin typeface="Arial"/>
                <a:cs typeface="Arial"/>
              </a:rPr>
              <a:t> </a:t>
            </a:r>
            <a:r>
              <a:rPr sz="2200" spc="-210" dirty="0">
                <a:latin typeface="Arial"/>
                <a:cs typeface="Arial"/>
              </a:rPr>
              <a:t>as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expected.	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200" dirty="0">
                <a:latin typeface="Arial"/>
                <a:cs typeface="Arial"/>
              </a:rPr>
              <a:t>A </a:t>
            </a:r>
            <a:r>
              <a:rPr sz="2200" spc="-55" dirty="0">
                <a:latin typeface="Arial"/>
                <a:cs typeface="Arial"/>
              </a:rPr>
              <a:t>testifies </a:t>
            </a:r>
            <a:r>
              <a:rPr sz="2200" spc="10" dirty="0">
                <a:latin typeface="Arial"/>
                <a:cs typeface="Arial"/>
              </a:rPr>
              <a:t>to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the  </a:t>
            </a:r>
            <a:r>
              <a:rPr sz="2200" spc="-90" dirty="0">
                <a:latin typeface="Arial"/>
                <a:cs typeface="Arial"/>
              </a:rPr>
              <a:t>hearing </a:t>
            </a:r>
            <a:r>
              <a:rPr sz="2200" spc="-35" dirty="0">
                <a:latin typeface="Arial"/>
                <a:cs typeface="Arial"/>
              </a:rPr>
              <a:t>officer </a:t>
            </a:r>
            <a:r>
              <a:rPr sz="2200" spc="-10" dirty="0">
                <a:latin typeface="Arial"/>
                <a:cs typeface="Arial"/>
              </a:rPr>
              <a:t>that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75" dirty="0">
                <a:latin typeface="Arial"/>
                <a:cs typeface="Arial"/>
              </a:rPr>
              <a:t>investigator </a:t>
            </a:r>
            <a:r>
              <a:rPr sz="2200" spc="-10" dirty="0">
                <a:latin typeface="Arial"/>
                <a:cs typeface="Arial"/>
              </a:rPr>
              <a:t>told 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200" dirty="0">
                <a:latin typeface="Arial"/>
                <a:cs typeface="Arial"/>
              </a:rPr>
              <a:t>A  </a:t>
            </a:r>
            <a:r>
              <a:rPr sz="2200" spc="-10" dirty="0">
                <a:latin typeface="Arial"/>
                <a:cs typeface="Arial"/>
              </a:rPr>
              <a:t>that 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420" dirty="0">
                <a:latin typeface="Arial"/>
                <a:cs typeface="Arial"/>
              </a:rPr>
              <a:t>C </a:t>
            </a:r>
            <a:r>
              <a:rPr sz="2200" spc="-150" dirty="0">
                <a:latin typeface="Arial"/>
                <a:cs typeface="Arial"/>
              </a:rPr>
              <a:t>saw </a:t>
            </a:r>
            <a:r>
              <a:rPr sz="2200" spc="-10" dirty="0">
                <a:latin typeface="Arial"/>
                <a:cs typeface="Arial"/>
              </a:rPr>
              <a:t>that 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200" dirty="0">
                <a:latin typeface="Arial"/>
                <a:cs typeface="Arial"/>
              </a:rPr>
              <a:t>A </a:t>
            </a:r>
            <a:r>
              <a:rPr sz="2200" spc="-155" dirty="0">
                <a:latin typeface="Arial"/>
                <a:cs typeface="Arial"/>
              </a:rPr>
              <a:t>was passed</a:t>
            </a:r>
            <a:r>
              <a:rPr sz="2200" spc="-229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out.</a:t>
            </a:r>
            <a:endParaRPr sz="2200">
              <a:latin typeface="Arial"/>
              <a:cs typeface="Arial"/>
            </a:endParaRPr>
          </a:p>
          <a:p>
            <a:pPr marL="12700" marR="20320">
              <a:lnSpc>
                <a:spcPts val="2110"/>
              </a:lnSpc>
              <a:spcBef>
                <a:spcPts val="20"/>
              </a:spcBef>
            </a:pPr>
            <a:r>
              <a:rPr sz="2200" spc="-105" dirty="0">
                <a:latin typeface="Arial"/>
                <a:cs typeface="Arial"/>
              </a:rPr>
              <a:t>When 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200" dirty="0">
                <a:latin typeface="Arial"/>
                <a:cs typeface="Arial"/>
              </a:rPr>
              <a:t>A </a:t>
            </a:r>
            <a:r>
              <a:rPr sz="2200" spc="-55" dirty="0">
                <a:latin typeface="Arial"/>
                <a:cs typeface="Arial"/>
              </a:rPr>
              <a:t>testifies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50" dirty="0">
                <a:latin typeface="Arial"/>
                <a:cs typeface="Arial"/>
              </a:rPr>
              <a:t>this, 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195" dirty="0">
                <a:latin typeface="Arial"/>
                <a:cs typeface="Arial"/>
              </a:rPr>
              <a:t>B’s </a:t>
            </a:r>
            <a:r>
              <a:rPr sz="2200" spc="-110" dirty="0">
                <a:latin typeface="Arial"/>
                <a:cs typeface="Arial"/>
              </a:rPr>
              <a:t>advocate  </a:t>
            </a:r>
            <a:r>
              <a:rPr sz="2200" spc="-75" dirty="0">
                <a:latin typeface="Arial"/>
                <a:cs typeface="Arial"/>
              </a:rPr>
              <a:t>objects, </a:t>
            </a:r>
            <a:r>
              <a:rPr sz="2200" spc="-125" dirty="0">
                <a:latin typeface="Arial"/>
                <a:cs typeface="Arial"/>
              </a:rPr>
              <a:t>demands </a:t>
            </a:r>
            <a:r>
              <a:rPr sz="2200" spc="-175" dirty="0">
                <a:latin typeface="Arial"/>
                <a:cs typeface="Arial"/>
              </a:rPr>
              <a:t>a </a:t>
            </a:r>
            <a:r>
              <a:rPr sz="2200" spc="-15" dirty="0">
                <a:latin typeface="Arial"/>
                <a:cs typeface="Arial"/>
              </a:rPr>
              <a:t>“mistrial,” </a:t>
            </a:r>
            <a:r>
              <a:rPr sz="2200" spc="-110" dirty="0">
                <a:latin typeface="Arial"/>
                <a:cs typeface="Arial"/>
              </a:rPr>
              <a:t>and </a:t>
            </a:r>
            <a:r>
              <a:rPr sz="2200" spc="-114" dirty="0">
                <a:latin typeface="Arial"/>
                <a:cs typeface="Arial"/>
              </a:rPr>
              <a:t>refuses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105" dirty="0">
                <a:latin typeface="Arial"/>
                <a:cs typeface="Arial"/>
              </a:rPr>
              <a:t>be</a:t>
            </a:r>
            <a:r>
              <a:rPr sz="2200" spc="-29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silent  </a:t>
            </a:r>
            <a:r>
              <a:rPr sz="2200" spc="-30" dirty="0">
                <a:latin typeface="Arial"/>
                <a:cs typeface="Arial"/>
              </a:rPr>
              <a:t>after the </a:t>
            </a:r>
            <a:r>
              <a:rPr sz="2200" spc="-90" dirty="0">
                <a:latin typeface="Arial"/>
                <a:cs typeface="Arial"/>
              </a:rPr>
              <a:t>hearing </a:t>
            </a:r>
            <a:r>
              <a:rPr sz="2200" spc="-35" dirty="0">
                <a:latin typeface="Arial"/>
                <a:cs typeface="Arial"/>
              </a:rPr>
              <a:t>officer </a:t>
            </a:r>
            <a:r>
              <a:rPr sz="2200" spc="-105" dirty="0">
                <a:latin typeface="Arial"/>
                <a:cs typeface="Arial"/>
              </a:rPr>
              <a:t>declines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120" dirty="0">
                <a:latin typeface="Arial"/>
                <a:cs typeface="Arial"/>
              </a:rPr>
              <a:t>exclude </a:t>
            </a:r>
            <a:r>
              <a:rPr sz="2200" spc="-35" dirty="0">
                <a:latin typeface="Arial"/>
                <a:cs typeface="Arial"/>
              </a:rPr>
              <a:t>the  </a:t>
            </a:r>
            <a:r>
              <a:rPr sz="2200" spc="-75" dirty="0">
                <a:latin typeface="Arial"/>
                <a:cs typeface="Arial"/>
              </a:rPr>
              <a:t>testimony.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 descr="gears"/>
          <p:cNvSpPr/>
          <p:nvPr/>
        </p:nvSpPr>
        <p:spPr>
          <a:xfrm>
            <a:off x="188798" y="1903183"/>
            <a:ext cx="1883410" cy="2275205"/>
          </a:xfrm>
          <a:custGeom>
            <a:avLst/>
            <a:gdLst/>
            <a:ahLst/>
            <a:cxnLst/>
            <a:rect l="l" t="t" r="r" b="b"/>
            <a:pathLst>
              <a:path w="1883410" h="2275204">
                <a:moveTo>
                  <a:pt x="1230541" y="1591513"/>
                </a:moveTo>
                <a:lnTo>
                  <a:pt x="1103439" y="1528089"/>
                </a:lnTo>
                <a:lnTo>
                  <a:pt x="1094193" y="1498346"/>
                </a:lnTo>
                <a:lnTo>
                  <a:pt x="1083589" y="1469694"/>
                </a:lnTo>
                <a:lnTo>
                  <a:pt x="1073670" y="1447355"/>
                </a:lnTo>
                <a:lnTo>
                  <a:pt x="1071346" y="1442123"/>
                </a:lnTo>
                <a:lnTo>
                  <a:pt x="1057224" y="1415643"/>
                </a:lnTo>
                <a:lnTo>
                  <a:pt x="1103439" y="1280134"/>
                </a:lnTo>
                <a:lnTo>
                  <a:pt x="1045667" y="1222463"/>
                </a:lnTo>
                <a:lnTo>
                  <a:pt x="999451" y="1176337"/>
                </a:lnTo>
                <a:lnTo>
                  <a:pt x="863688" y="1222463"/>
                </a:lnTo>
                <a:lnTo>
                  <a:pt x="836752" y="1208366"/>
                </a:lnTo>
                <a:lnTo>
                  <a:pt x="831913" y="1206284"/>
                </a:lnTo>
                <a:lnTo>
                  <a:pt x="831913" y="1663598"/>
                </a:lnTo>
                <a:lnTo>
                  <a:pt x="826287" y="1712785"/>
                </a:lnTo>
                <a:lnTo>
                  <a:pt x="810183" y="1758162"/>
                </a:lnTo>
                <a:lnTo>
                  <a:pt x="784847" y="1798332"/>
                </a:lnTo>
                <a:lnTo>
                  <a:pt x="751471" y="1831936"/>
                </a:lnTo>
                <a:lnTo>
                  <a:pt x="711276" y="1857641"/>
                </a:lnTo>
                <a:lnTo>
                  <a:pt x="665467" y="1874050"/>
                </a:lnTo>
                <a:lnTo>
                  <a:pt x="615276" y="1879828"/>
                </a:lnTo>
                <a:lnTo>
                  <a:pt x="565073" y="1874050"/>
                </a:lnTo>
                <a:lnTo>
                  <a:pt x="519264" y="1857641"/>
                </a:lnTo>
                <a:lnTo>
                  <a:pt x="479069" y="1831936"/>
                </a:lnTo>
                <a:lnTo>
                  <a:pt x="445693" y="1798332"/>
                </a:lnTo>
                <a:lnTo>
                  <a:pt x="420357" y="1758162"/>
                </a:lnTo>
                <a:lnTo>
                  <a:pt x="404266" y="1712785"/>
                </a:lnTo>
                <a:lnTo>
                  <a:pt x="398627" y="1663598"/>
                </a:lnTo>
                <a:lnTo>
                  <a:pt x="404418" y="1613484"/>
                </a:lnTo>
                <a:lnTo>
                  <a:pt x="420865" y="1567764"/>
                </a:lnTo>
                <a:lnTo>
                  <a:pt x="446608" y="1527644"/>
                </a:lnTo>
                <a:lnTo>
                  <a:pt x="480288" y="1494332"/>
                </a:lnTo>
                <a:lnTo>
                  <a:pt x="520534" y="1469047"/>
                </a:lnTo>
                <a:lnTo>
                  <a:pt x="565975" y="1452981"/>
                </a:lnTo>
                <a:lnTo>
                  <a:pt x="615276" y="1447355"/>
                </a:lnTo>
                <a:lnTo>
                  <a:pt x="665467" y="1453134"/>
                </a:lnTo>
                <a:lnTo>
                  <a:pt x="711276" y="1469542"/>
                </a:lnTo>
                <a:lnTo>
                  <a:pt x="751471" y="1495247"/>
                </a:lnTo>
                <a:lnTo>
                  <a:pt x="784847" y="1528851"/>
                </a:lnTo>
                <a:lnTo>
                  <a:pt x="810183" y="1569021"/>
                </a:lnTo>
                <a:lnTo>
                  <a:pt x="826287" y="1614398"/>
                </a:lnTo>
                <a:lnTo>
                  <a:pt x="831913" y="1663598"/>
                </a:lnTo>
                <a:lnTo>
                  <a:pt x="831913" y="1206284"/>
                </a:lnTo>
                <a:lnTo>
                  <a:pt x="808443" y="1196162"/>
                </a:lnTo>
                <a:lnTo>
                  <a:pt x="779602" y="1185570"/>
                </a:lnTo>
                <a:lnTo>
                  <a:pt x="751039" y="1176337"/>
                </a:lnTo>
                <a:lnTo>
                  <a:pt x="687489" y="1049477"/>
                </a:lnTo>
                <a:lnTo>
                  <a:pt x="543052" y="1049477"/>
                </a:lnTo>
                <a:lnTo>
                  <a:pt x="479513" y="1176337"/>
                </a:lnTo>
                <a:lnTo>
                  <a:pt x="449719" y="1185570"/>
                </a:lnTo>
                <a:lnTo>
                  <a:pt x="421017" y="1196162"/>
                </a:lnTo>
                <a:lnTo>
                  <a:pt x="393395" y="1208366"/>
                </a:lnTo>
                <a:lnTo>
                  <a:pt x="366852" y="1222463"/>
                </a:lnTo>
                <a:lnTo>
                  <a:pt x="231089" y="1176337"/>
                </a:lnTo>
                <a:lnTo>
                  <a:pt x="129997" y="1277251"/>
                </a:lnTo>
                <a:lnTo>
                  <a:pt x="173316" y="1412760"/>
                </a:lnTo>
                <a:lnTo>
                  <a:pt x="159194" y="1439646"/>
                </a:lnTo>
                <a:lnTo>
                  <a:pt x="146964" y="1467891"/>
                </a:lnTo>
                <a:lnTo>
                  <a:pt x="136359" y="1496682"/>
                </a:lnTo>
                <a:lnTo>
                  <a:pt x="127101" y="1525206"/>
                </a:lnTo>
                <a:lnTo>
                  <a:pt x="0" y="1588630"/>
                </a:lnTo>
                <a:lnTo>
                  <a:pt x="0" y="1732788"/>
                </a:lnTo>
                <a:lnTo>
                  <a:pt x="127101" y="1796211"/>
                </a:lnTo>
                <a:lnTo>
                  <a:pt x="136359" y="1825955"/>
                </a:lnTo>
                <a:lnTo>
                  <a:pt x="146964" y="1854606"/>
                </a:lnTo>
                <a:lnTo>
                  <a:pt x="159194" y="1882178"/>
                </a:lnTo>
                <a:lnTo>
                  <a:pt x="173316" y="1908657"/>
                </a:lnTo>
                <a:lnTo>
                  <a:pt x="129997" y="2044166"/>
                </a:lnTo>
                <a:lnTo>
                  <a:pt x="231089" y="2145080"/>
                </a:lnTo>
                <a:lnTo>
                  <a:pt x="366852" y="2101837"/>
                </a:lnTo>
                <a:lnTo>
                  <a:pt x="393395" y="2115934"/>
                </a:lnTo>
                <a:lnTo>
                  <a:pt x="421017" y="2128139"/>
                </a:lnTo>
                <a:lnTo>
                  <a:pt x="449719" y="2138730"/>
                </a:lnTo>
                <a:lnTo>
                  <a:pt x="479513" y="2147963"/>
                </a:lnTo>
                <a:lnTo>
                  <a:pt x="543052" y="2274824"/>
                </a:lnTo>
                <a:lnTo>
                  <a:pt x="687489" y="2274824"/>
                </a:lnTo>
                <a:lnTo>
                  <a:pt x="751039" y="2147963"/>
                </a:lnTo>
                <a:lnTo>
                  <a:pt x="780821" y="2138730"/>
                </a:lnTo>
                <a:lnTo>
                  <a:pt x="809536" y="2128139"/>
                </a:lnTo>
                <a:lnTo>
                  <a:pt x="837145" y="2115934"/>
                </a:lnTo>
                <a:lnTo>
                  <a:pt x="863688" y="2101837"/>
                </a:lnTo>
                <a:lnTo>
                  <a:pt x="999451" y="2147963"/>
                </a:lnTo>
                <a:lnTo>
                  <a:pt x="1044384" y="2101837"/>
                </a:lnTo>
                <a:lnTo>
                  <a:pt x="1100556" y="2044166"/>
                </a:lnTo>
                <a:lnTo>
                  <a:pt x="1057224" y="1911540"/>
                </a:lnTo>
                <a:lnTo>
                  <a:pt x="1071346" y="1885061"/>
                </a:lnTo>
                <a:lnTo>
                  <a:pt x="1073670" y="1879828"/>
                </a:lnTo>
                <a:lnTo>
                  <a:pt x="1083513" y="1857641"/>
                </a:lnTo>
                <a:lnTo>
                  <a:pt x="1094193" y="1828838"/>
                </a:lnTo>
                <a:lnTo>
                  <a:pt x="1103439" y="1799107"/>
                </a:lnTo>
                <a:lnTo>
                  <a:pt x="1230541" y="1735670"/>
                </a:lnTo>
                <a:lnTo>
                  <a:pt x="1230541" y="1591513"/>
                </a:lnTo>
                <a:close/>
              </a:path>
              <a:path w="1883410" h="2275204">
                <a:moveTo>
                  <a:pt x="1883359" y="542036"/>
                </a:moveTo>
                <a:lnTo>
                  <a:pt x="1756257" y="478612"/>
                </a:lnTo>
                <a:lnTo>
                  <a:pt x="1747012" y="448881"/>
                </a:lnTo>
                <a:lnTo>
                  <a:pt x="1736407" y="420230"/>
                </a:lnTo>
                <a:lnTo>
                  <a:pt x="1726488" y="397878"/>
                </a:lnTo>
                <a:lnTo>
                  <a:pt x="1724177" y="392658"/>
                </a:lnTo>
                <a:lnTo>
                  <a:pt x="1710042" y="366166"/>
                </a:lnTo>
                <a:lnTo>
                  <a:pt x="1756257" y="230657"/>
                </a:lnTo>
                <a:lnTo>
                  <a:pt x="1698485" y="172999"/>
                </a:lnTo>
                <a:lnTo>
                  <a:pt x="1652270" y="126860"/>
                </a:lnTo>
                <a:lnTo>
                  <a:pt x="1516507" y="172999"/>
                </a:lnTo>
                <a:lnTo>
                  <a:pt x="1489976" y="158889"/>
                </a:lnTo>
                <a:lnTo>
                  <a:pt x="1484731" y="156578"/>
                </a:lnTo>
                <a:lnTo>
                  <a:pt x="1484731" y="614121"/>
                </a:lnTo>
                <a:lnTo>
                  <a:pt x="1478953" y="663321"/>
                </a:lnTo>
                <a:lnTo>
                  <a:pt x="1462506" y="708685"/>
                </a:lnTo>
                <a:lnTo>
                  <a:pt x="1436763" y="748855"/>
                </a:lnTo>
                <a:lnTo>
                  <a:pt x="1403083" y="782472"/>
                </a:lnTo>
                <a:lnTo>
                  <a:pt x="1362837" y="808164"/>
                </a:lnTo>
                <a:lnTo>
                  <a:pt x="1317383" y="824585"/>
                </a:lnTo>
                <a:lnTo>
                  <a:pt x="1268095" y="830351"/>
                </a:lnTo>
                <a:lnTo>
                  <a:pt x="1217891" y="824585"/>
                </a:lnTo>
                <a:lnTo>
                  <a:pt x="1172083" y="808164"/>
                </a:lnTo>
                <a:lnTo>
                  <a:pt x="1131887" y="782472"/>
                </a:lnTo>
                <a:lnTo>
                  <a:pt x="1098511" y="748855"/>
                </a:lnTo>
                <a:lnTo>
                  <a:pt x="1073175" y="708685"/>
                </a:lnTo>
                <a:lnTo>
                  <a:pt x="1057084" y="663321"/>
                </a:lnTo>
                <a:lnTo>
                  <a:pt x="1051445" y="614121"/>
                </a:lnTo>
                <a:lnTo>
                  <a:pt x="1057236" y="564921"/>
                </a:lnTo>
                <a:lnTo>
                  <a:pt x="1073683" y="519557"/>
                </a:lnTo>
                <a:lnTo>
                  <a:pt x="1099426" y="479386"/>
                </a:lnTo>
                <a:lnTo>
                  <a:pt x="1133106" y="445770"/>
                </a:lnTo>
                <a:lnTo>
                  <a:pt x="1173353" y="420077"/>
                </a:lnTo>
                <a:lnTo>
                  <a:pt x="1218806" y="403656"/>
                </a:lnTo>
                <a:lnTo>
                  <a:pt x="1268095" y="397878"/>
                </a:lnTo>
                <a:lnTo>
                  <a:pt x="1318298" y="403656"/>
                </a:lnTo>
                <a:lnTo>
                  <a:pt x="1364094" y="420077"/>
                </a:lnTo>
                <a:lnTo>
                  <a:pt x="1404289" y="445770"/>
                </a:lnTo>
                <a:lnTo>
                  <a:pt x="1437665" y="479386"/>
                </a:lnTo>
                <a:lnTo>
                  <a:pt x="1463014" y="519557"/>
                </a:lnTo>
                <a:lnTo>
                  <a:pt x="1479105" y="564921"/>
                </a:lnTo>
                <a:lnTo>
                  <a:pt x="1484731" y="614121"/>
                </a:lnTo>
                <a:lnTo>
                  <a:pt x="1484731" y="156578"/>
                </a:lnTo>
                <a:lnTo>
                  <a:pt x="1462354" y="146685"/>
                </a:lnTo>
                <a:lnTo>
                  <a:pt x="1433639" y="136093"/>
                </a:lnTo>
                <a:lnTo>
                  <a:pt x="1403858" y="126860"/>
                </a:lnTo>
                <a:lnTo>
                  <a:pt x="1340307" y="0"/>
                </a:lnTo>
                <a:lnTo>
                  <a:pt x="1195882" y="0"/>
                </a:lnTo>
                <a:lnTo>
                  <a:pt x="1132332" y="126860"/>
                </a:lnTo>
                <a:lnTo>
                  <a:pt x="1102537" y="136093"/>
                </a:lnTo>
                <a:lnTo>
                  <a:pt x="1073835" y="146685"/>
                </a:lnTo>
                <a:lnTo>
                  <a:pt x="1046213" y="158889"/>
                </a:lnTo>
                <a:lnTo>
                  <a:pt x="1019670" y="172999"/>
                </a:lnTo>
                <a:lnTo>
                  <a:pt x="883907" y="126860"/>
                </a:lnTo>
                <a:lnTo>
                  <a:pt x="779919" y="230657"/>
                </a:lnTo>
                <a:lnTo>
                  <a:pt x="826135" y="366166"/>
                </a:lnTo>
                <a:lnTo>
                  <a:pt x="812012" y="392658"/>
                </a:lnTo>
                <a:lnTo>
                  <a:pt x="799846" y="420077"/>
                </a:lnTo>
                <a:lnTo>
                  <a:pt x="789178" y="448881"/>
                </a:lnTo>
                <a:lnTo>
                  <a:pt x="779919" y="478612"/>
                </a:lnTo>
                <a:lnTo>
                  <a:pt x="652818" y="542036"/>
                </a:lnTo>
                <a:lnTo>
                  <a:pt x="652818" y="686193"/>
                </a:lnTo>
                <a:lnTo>
                  <a:pt x="779919" y="749630"/>
                </a:lnTo>
                <a:lnTo>
                  <a:pt x="789178" y="779360"/>
                </a:lnTo>
                <a:lnTo>
                  <a:pt x="799782" y="808012"/>
                </a:lnTo>
                <a:lnTo>
                  <a:pt x="812012" y="835583"/>
                </a:lnTo>
                <a:lnTo>
                  <a:pt x="826135" y="862076"/>
                </a:lnTo>
                <a:lnTo>
                  <a:pt x="779919" y="997585"/>
                </a:lnTo>
                <a:lnTo>
                  <a:pt x="881024" y="1098486"/>
                </a:lnTo>
                <a:lnTo>
                  <a:pt x="1016787" y="1052360"/>
                </a:lnTo>
                <a:lnTo>
                  <a:pt x="1043330" y="1066457"/>
                </a:lnTo>
                <a:lnTo>
                  <a:pt x="1070952" y="1078674"/>
                </a:lnTo>
                <a:lnTo>
                  <a:pt x="1099654" y="1089253"/>
                </a:lnTo>
                <a:lnTo>
                  <a:pt x="1129436" y="1098486"/>
                </a:lnTo>
                <a:lnTo>
                  <a:pt x="1192987" y="1225346"/>
                </a:lnTo>
                <a:lnTo>
                  <a:pt x="1337424" y="1225346"/>
                </a:lnTo>
                <a:lnTo>
                  <a:pt x="1400962" y="1098486"/>
                </a:lnTo>
                <a:lnTo>
                  <a:pt x="1430756" y="1089253"/>
                </a:lnTo>
                <a:lnTo>
                  <a:pt x="1459458" y="1078674"/>
                </a:lnTo>
                <a:lnTo>
                  <a:pt x="1487081" y="1066457"/>
                </a:lnTo>
                <a:lnTo>
                  <a:pt x="1513624" y="1052360"/>
                </a:lnTo>
                <a:lnTo>
                  <a:pt x="1649387" y="1098486"/>
                </a:lnTo>
                <a:lnTo>
                  <a:pt x="1696923" y="1052360"/>
                </a:lnTo>
                <a:lnTo>
                  <a:pt x="1753374" y="997585"/>
                </a:lnTo>
                <a:lnTo>
                  <a:pt x="1707159" y="862076"/>
                </a:lnTo>
                <a:lnTo>
                  <a:pt x="1721739" y="835177"/>
                </a:lnTo>
                <a:lnTo>
                  <a:pt x="1723986" y="830351"/>
                </a:lnTo>
                <a:lnTo>
                  <a:pt x="1734959" y="806932"/>
                </a:lnTo>
                <a:lnTo>
                  <a:pt x="1746554" y="778141"/>
                </a:lnTo>
                <a:lnTo>
                  <a:pt x="1756257" y="749630"/>
                </a:lnTo>
                <a:lnTo>
                  <a:pt x="1883359" y="686193"/>
                </a:lnTo>
                <a:lnTo>
                  <a:pt x="1883359" y="542036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546" y="1149730"/>
            <a:ext cx="2053654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Questions</a:t>
            </a:r>
            <a:r>
              <a:rPr lang="en-US" sz="2500" spc="-5" dirty="0">
                <a:solidFill>
                  <a:srgbClr val="FFFFFF"/>
                </a:solidFill>
              </a:rPr>
              <a:t> (slide 183)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506666" y="1468247"/>
            <a:ext cx="1272540" cy="2753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900" b="1" dirty="0">
                <a:solidFill>
                  <a:srgbClr val="FFFFFF"/>
                </a:solidFill>
                <a:latin typeface="Georgia"/>
                <a:cs typeface="Georgia"/>
              </a:rPr>
              <a:t>?</a:t>
            </a:r>
            <a:endParaRPr sz="17900">
              <a:latin typeface="Georgia"/>
              <a:cs typeface="Georgia"/>
            </a:endParaRPr>
          </a:p>
        </p:txBody>
      </p:sp>
      <p:grpSp>
        <p:nvGrpSpPr>
          <p:cNvPr id="10" name="Group 9" descr="talking heads">
            <a:extLst>
              <a:ext uri="{FF2B5EF4-FFF2-40B4-BE49-F238E27FC236}">
                <a16:creationId xmlns:a16="http://schemas.microsoft.com/office/drawing/2014/main" id="{FE6869B0-9935-1B47-9E82-774932436CD0}"/>
              </a:ext>
            </a:extLst>
          </p:cNvPr>
          <p:cNvGrpSpPr/>
          <p:nvPr/>
        </p:nvGrpSpPr>
        <p:grpSpPr>
          <a:xfrm>
            <a:off x="4143082" y="561478"/>
            <a:ext cx="3355201" cy="3679572"/>
            <a:chOff x="4143082" y="561478"/>
            <a:chExt cx="3355201" cy="3679572"/>
          </a:xfrm>
        </p:grpSpPr>
        <p:sp>
          <p:nvSpPr>
            <p:cNvPr id="4" name="object 4"/>
            <p:cNvSpPr/>
            <p:nvPr/>
          </p:nvSpPr>
          <p:spPr>
            <a:xfrm>
              <a:off x="4510322" y="2435614"/>
              <a:ext cx="717550" cy="715645"/>
            </a:xfrm>
            <a:custGeom>
              <a:avLst/>
              <a:gdLst/>
              <a:ahLst/>
              <a:cxnLst/>
              <a:rect l="l" t="t" r="r" b="b"/>
              <a:pathLst>
                <a:path w="717550" h="715644">
                  <a:moveTo>
                    <a:pt x="358482" y="715622"/>
                  </a:moveTo>
                  <a:lnTo>
                    <a:pt x="309836" y="712356"/>
                  </a:lnTo>
                  <a:lnTo>
                    <a:pt x="263180" y="702841"/>
                  </a:lnTo>
                  <a:lnTo>
                    <a:pt x="218940" y="687505"/>
                  </a:lnTo>
                  <a:lnTo>
                    <a:pt x="177545" y="666772"/>
                  </a:lnTo>
                  <a:lnTo>
                    <a:pt x="139420" y="641070"/>
                  </a:lnTo>
                  <a:lnTo>
                    <a:pt x="104993" y="610825"/>
                  </a:lnTo>
                  <a:lnTo>
                    <a:pt x="74691" y="576463"/>
                  </a:lnTo>
                  <a:lnTo>
                    <a:pt x="48941" y="538409"/>
                  </a:lnTo>
                  <a:lnTo>
                    <a:pt x="28169" y="497091"/>
                  </a:lnTo>
                  <a:lnTo>
                    <a:pt x="12804" y="452935"/>
                  </a:lnTo>
                  <a:lnTo>
                    <a:pt x="3272" y="406366"/>
                  </a:lnTo>
                  <a:lnTo>
                    <a:pt x="0" y="357811"/>
                  </a:lnTo>
                  <a:lnTo>
                    <a:pt x="3272" y="309256"/>
                  </a:lnTo>
                  <a:lnTo>
                    <a:pt x="12804" y="262687"/>
                  </a:lnTo>
                  <a:lnTo>
                    <a:pt x="28169" y="218530"/>
                  </a:lnTo>
                  <a:lnTo>
                    <a:pt x="48941" y="177212"/>
                  </a:lnTo>
                  <a:lnTo>
                    <a:pt x="74691" y="139159"/>
                  </a:lnTo>
                  <a:lnTo>
                    <a:pt x="104993" y="104796"/>
                  </a:lnTo>
                  <a:lnTo>
                    <a:pt x="139420" y="74551"/>
                  </a:lnTo>
                  <a:lnTo>
                    <a:pt x="177545" y="48849"/>
                  </a:lnTo>
                  <a:lnTo>
                    <a:pt x="218940" y="28117"/>
                  </a:lnTo>
                  <a:lnTo>
                    <a:pt x="263180" y="12780"/>
                  </a:lnTo>
                  <a:lnTo>
                    <a:pt x="309836" y="3266"/>
                  </a:lnTo>
                  <a:lnTo>
                    <a:pt x="358482" y="0"/>
                  </a:lnTo>
                  <a:lnTo>
                    <a:pt x="407129" y="3266"/>
                  </a:lnTo>
                  <a:lnTo>
                    <a:pt x="453785" y="12780"/>
                  </a:lnTo>
                  <a:lnTo>
                    <a:pt x="498025" y="28117"/>
                  </a:lnTo>
                  <a:lnTo>
                    <a:pt x="539420" y="48849"/>
                  </a:lnTo>
                  <a:lnTo>
                    <a:pt x="577545" y="74551"/>
                  </a:lnTo>
                  <a:lnTo>
                    <a:pt x="611972" y="104796"/>
                  </a:lnTo>
                  <a:lnTo>
                    <a:pt x="642274" y="139159"/>
                  </a:lnTo>
                  <a:lnTo>
                    <a:pt x="668024" y="177212"/>
                  </a:lnTo>
                  <a:lnTo>
                    <a:pt x="688795" y="218530"/>
                  </a:lnTo>
                  <a:lnTo>
                    <a:pt x="704161" y="262687"/>
                  </a:lnTo>
                  <a:lnTo>
                    <a:pt x="713693" y="309256"/>
                  </a:lnTo>
                  <a:lnTo>
                    <a:pt x="716965" y="357811"/>
                  </a:lnTo>
                  <a:lnTo>
                    <a:pt x="713693" y="406366"/>
                  </a:lnTo>
                  <a:lnTo>
                    <a:pt x="704161" y="452935"/>
                  </a:lnTo>
                  <a:lnTo>
                    <a:pt x="688795" y="497091"/>
                  </a:lnTo>
                  <a:lnTo>
                    <a:pt x="668024" y="538409"/>
                  </a:lnTo>
                  <a:lnTo>
                    <a:pt x="642274" y="576463"/>
                  </a:lnTo>
                  <a:lnTo>
                    <a:pt x="611972" y="610825"/>
                  </a:lnTo>
                  <a:lnTo>
                    <a:pt x="577545" y="641070"/>
                  </a:lnTo>
                  <a:lnTo>
                    <a:pt x="539420" y="666772"/>
                  </a:lnTo>
                  <a:lnTo>
                    <a:pt x="498025" y="687505"/>
                  </a:lnTo>
                  <a:lnTo>
                    <a:pt x="453785" y="702841"/>
                  </a:lnTo>
                  <a:lnTo>
                    <a:pt x="407129" y="712356"/>
                  </a:lnTo>
                  <a:lnTo>
                    <a:pt x="358482" y="715622"/>
                  </a:lnTo>
                  <a:close/>
                </a:path>
              </a:pathLst>
            </a:custGeom>
            <a:solidFill>
              <a:srgbClr val="F1B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2077" y="2435615"/>
              <a:ext cx="717550" cy="715645"/>
            </a:xfrm>
            <a:custGeom>
              <a:avLst/>
              <a:gdLst/>
              <a:ahLst/>
              <a:cxnLst/>
              <a:rect l="l" t="t" r="r" b="b"/>
              <a:pathLst>
                <a:path w="717550" h="715644">
                  <a:moveTo>
                    <a:pt x="358482" y="715622"/>
                  </a:moveTo>
                  <a:lnTo>
                    <a:pt x="309836" y="712356"/>
                  </a:lnTo>
                  <a:lnTo>
                    <a:pt x="263180" y="702841"/>
                  </a:lnTo>
                  <a:lnTo>
                    <a:pt x="218940" y="687505"/>
                  </a:lnTo>
                  <a:lnTo>
                    <a:pt x="177545" y="666772"/>
                  </a:lnTo>
                  <a:lnTo>
                    <a:pt x="139420" y="641070"/>
                  </a:lnTo>
                  <a:lnTo>
                    <a:pt x="104993" y="610825"/>
                  </a:lnTo>
                  <a:lnTo>
                    <a:pt x="74691" y="576463"/>
                  </a:lnTo>
                  <a:lnTo>
                    <a:pt x="48941" y="538409"/>
                  </a:lnTo>
                  <a:lnTo>
                    <a:pt x="28169" y="497091"/>
                  </a:lnTo>
                  <a:lnTo>
                    <a:pt x="12804" y="452935"/>
                  </a:lnTo>
                  <a:lnTo>
                    <a:pt x="3272" y="406366"/>
                  </a:lnTo>
                  <a:lnTo>
                    <a:pt x="0" y="357811"/>
                  </a:lnTo>
                  <a:lnTo>
                    <a:pt x="3272" y="309256"/>
                  </a:lnTo>
                  <a:lnTo>
                    <a:pt x="12804" y="262687"/>
                  </a:lnTo>
                  <a:lnTo>
                    <a:pt x="28169" y="218530"/>
                  </a:lnTo>
                  <a:lnTo>
                    <a:pt x="48941" y="177212"/>
                  </a:lnTo>
                  <a:lnTo>
                    <a:pt x="74691" y="139159"/>
                  </a:lnTo>
                  <a:lnTo>
                    <a:pt x="104993" y="104796"/>
                  </a:lnTo>
                  <a:lnTo>
                    <a:pt x="139420" y="74551"/>
                  </a:lnTo>
                  <a:lnTo>
                    <a:pt x="177545" y="48849"/>
                  </a:lnTo>
                  <a:lnTo>
                    <a:pt x="218940" y="28117"/>
                  </a:lnTo>
                  <a:lnTo>
                    <a:pt x="263180" y="12780"/>
                  </a:lnTo>
                  <a:lnTo>
                    <a:pt x="309836" y="3266"/>
                  </a:lnTo>
                  <a:lnTo>
                    <a:pt x="358482" y="0"/>
                  </a:lnTo>
                  <a:lnTo>
                    <a:pt x="407129" y="3266"/>
                  </a:lnTo>
                  <a:lnTo>
                    <a:pt x="453785" y="12780"/>
                  </a:lnTo>
                  <a:lnTo>
                    <a:pt x="498025" y="28117"/>
                  </a:lnTo>
                  <a:lnTo>
                    <a:pt x="539420" y="48849"/>
                  </a:lnTo>
                  <a:lnTo>
                    <a:pt x="577545" y="74551"/>
                  </a:lnTo>
                  <a:lnTo>
                    <a:pt x="611972" y="104796"/>
                  </a:lnTo>
                  <a:lnTo>
                    <a:pt x="642274" y="139159"/>
                  </a:lnTo>
                  <a:lnTo>
                    <a:pt x="668024" y="177212"/>
                  </a:lnTo>
                  <a:lnTo>
                    <a:pt x="688795" y="218530"/>
                  </a:lnTo>
                  <a:lnTo>
                    <a:pt x="704161" y="262687"/>
                  </a:lnTo>
                  <a:lnTo>
                    <a:pt x="713693" y="309256"/>
                  </a:lnTo>
                  <a:lnTo>
                    <a:pt x="716965" y="357811"/>
                  </a:lnTo>
                  <a:lnTo>
                    <a:pt x="713693" y="406366"/>
                  </a:lnTo>
                  <a:lnTo>
                    <a:pt x="704161" y="452935"/>
                  </a:lnTo>
                  <a:lnTo>
                    <a:pt x="688795" y="497091"/>
                  </a:lnTo>
                  <a:lnTo>
                    <a:pt x="668024" y="538409"/>
                  </a:lnTo>
                  <a:lnTo>
                    <a:pt x="642274" y="576463"/>
                  </a:lnTo>
                  <a:lnTo>
                    <a:pt x="611972" y="610825"/>
                  </a:lnTo>
                  <a:lnTo>
                    <a:pt x="577545" y="641070"/>
                  </a:lnTo>
                  <a:lnTo>
                    <a:pt x="539420" y="666772"/>
                  </a:lnTo>
                  <a:lnTo>
                    <a:pt x="498025" y="687505"/>
                  </a:lnTo>
                  <a:lnTo>
                    <a:pt x="453785" y="702841"/>
                  </a:lnTo>
                  <a:lnTo>
                    <a:pt x="407129" y="712356"/>
                  </a:lnTo>
                  <a:lnTo>
                    <a:pt x="358482" y="715622"/>
                  </a:lnTo>
                  <a:close/>
                </a:path>
              </a:pathLst>
            </a:custGeom>
            <a:solidFill>
              <a:srgbClr val="F1B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51833" y="2713875"/>
              <a:ext cx="3346450" cy="1527175"/>
            </a:xfrm>
            <a:custGeom>
              <a:avLst/>
              <a:gdLst/>
              <a:ahLst/>
              <a:cxnLst/>
              <a:rect l="l" t="t" r="r" b="b"/>
              <a:pathLst>
                <a:path w="3346450" h="1527175">
                  <a:moveTo>
                    <a:pt x="1298003" y="715149"/>
                  </a:moveTo>
                  <a:lnTo>
                    <a:pt x="1238910" y="671563"/>
                  </a:lnTo>
                  <a:lnTo>
                    <a:pt x="1195298" y="648957"/>
                  </a:lnTo>
                  <a:lnTo>
                    <a:pt x="1150658" y="628497"/>
                  </a:lnTo>
                  <a:lnTo>
                    <a:pt x="1105077" y="610235"/>
                  </a:lnTo>
                  <a:lnTo>
                    <a:pt x="1058633" y="594194"/>
                  </a:lnTo>
                  <a:lnTo>
                    <a:pt x="963510" y="566331"/>
                  </a:lnTo>
                  <a:lnTo>
                    <a:pt x="915009" y="554799"/>
                  </a:lnTo>
                  <a:lnTo>
                    <a:pt x="866000" y="545833"/>
                  </a:lnTo>
                  <a:lnTo>
                    <a:pt x="816584" y="539432"/>
                  </a:lnTo>
                  <a:lnTo>
                    <a:pt x="766876" y="535622"/>
                  </a:lnTo>
                  <a:lnTo>
                    <a:pt x="716965" y="534416"/>
                  </a:lnTo>
                  <a:lnTo>
                    <a:pt x="667105" y="536790"/>
                  </a:lnTo>
                  <a:lnTo>
                    <a:pt x="617435" y="541299"/>
                  </a:lnTo>
                  <a:lnTo>
                    <a:pt x="568032" y="547916"/>
                  </a:lnTo>
                  <a:lnTo>
                    <a:pt x="518947" y="556653"/>
                  </a:lnTo>
                  <a:lnTo>
                    <a:pt x="470268" y="567486"/>
                  </a:lnTo>
                  <a:lnTo>
                    <a:pt x="374611" y="592797"/>
                  </a:lnTo>
                  <a:lnTo>
                    <a:pt x="327990" y="607707"/>
                  </a:lnTo>
                  <a:lnTo>
                    <a:pt x="282321" y="625081"/>
                  </a:lnTo>
                  <a:lnTo>
                    <a:pt x="237667" y="644867"/>
                  </a:lnTo>
                  <a:lnTo>
                    <a:pt x="194170" y="667042"/>
                  </a:lnTo>
                  <a:lnTo>
                    <a:pt x="151892" y="691540"/>
                  </a:lnTo>
                  <a:lnTo>
                    <a:pt x="110934" y="718324"/>
                  </a:lnTo>
                  <a:lnTo>
                    <a:pt x="71424" y="747344"/>
                  </a:lnTo>
                  <a:lnTo>
                    <a:pt x="40652" y="775792"/>
                  </a:lnTo>
                  <a:lnTo>
                    <a:pt x="17945" y="810285"/>
                  </a:lnTo>
                  <a:lnTo>
                    <a:pt x="4127" y="849185"/>
                  </a:lnTo>
                  <a:lnTo>
                    <a:pt x="0" y="890841"/>
                  </a:lnTo>
                  <a:lnTo>
                    <a:pt x="0" y="1250950"/>
                  </a:lnTo>
                  <a:lnTo>
                    <a:pt x="794842" y="1250950"/>
                  </a:lnTo>
                  <a:lnTo>
                    <a:pt x="794842" y="1169085"/>
                  </a:lnTo>
                  <a:lnTo>
                    <a:pt x="798385" y="1116533"/>
                  </a:lnTo>
                  <a:lnTo>
                    <a:pt x="810056" y="1065834"/>
                  </a:lnTo>
                  <a:lnTo>
                    <a:pt x="829437" y="1017879"/>
                  </a:lnTo>
                  <a:lnTo>
                    <a:pt x="856068" y="973518"/>
                  </a:lnTo>
                  <a:lnTo>
                    <a:pt x="889533" y="933640"/>
                  </a:lnTo>
                  <a:lnTo>
                    <a:pt x="929386" y="899121"/>
                  </a:lnTo>
                  <a:lnTo>
                    <a:pt x="971067" y="868121"/>
                  </a:lnTo>
                  <a:lnTo>
                    <a:pt x="1014183" y="839330"/>
                  </a:lnTo>
                  <a:lnTo>
                    <a:pt x="1058646" y="812774"/>
                  </a:lnTo>
                  <a:lnTo>
                    <a:pt x="1104366" y="788504"/>
                  </a:lnTo>
                  <a:lnTo>
                    <a:pt x="1151242" y="766572"/>
                  </a:lnTo>
                  <a:lnTo>
                    <a:pt x="1199210" y="747001"/>
                  </a:lnTo>
                  <a:lnTo>
                    <a:pt x="1248156" y="729856"/>
                  </a:lnTo>
                  <a:lnTo>
                    <a:pt x="1298003" y="715149"/>
                  </a:lnTo>
                  <a:close/>
                </a:path>
                <a:path w="3346450" h="1527175">
                  <a:moveTo>
                    <a:pt x="2031555" y="357809"/>
                  </a:moveTo>
                  <a:lnTo>
                    <a:pt x="2028278" y="309245"/>
                  </a:lnTo>
                  <a:lnTo>
                    <a:pt x="2018753" y="262686"/>
                  </a:lnTo>
                  <a:lnTo>
                    <a:pt x="2003386" y="218528"/>
                  </a:lnTo>
                  <a:lnTo>
                    <a:pt x="1982609" y="177203"/>
                  </a:lnTo>
                  <a:lnTo>
                    <a:pt x="1956866" y="139153"/>
                  </a:lnTo>
                  <a:lnTo>
                    <a:pt x="1926564" y="104787"/>
                  </a:lnTo>
                  <a:lnTo>
                    <a:pt x="1892134" y="74549"/>
                  </a:lnTo>
                  <a:lnTo>
                    <a:pt x="1854009" y="48844"/>
                  </a:lnTo>
                  <a:lnTo>
                    <a:pt x="1812620" y="28105"/>
                  </a:lnTo>
                  <a:lnTo>
                    <a:pt x="1768373" y="12776"/>
                  </a:lnTo>
                  <a:lnTo>
                    <a:pt x="1721713" y="3263"/>
                  </a:lnTo>
                  <a:lnTo>
                    <a:pt x="1673072" y="0"/>
                  </a:lnTo>
                  <a:lnTo>
                    <a:pt x="1624431" y="3263"/>
                  </a:lnTo>
                  <a:lnTo>
                    <a:pt x="1577771" y="12776"/>
                  </a:lnTo>
                  <a:lnTo>
                    <a:pt x="1533525" y="28105"/>
                  </a:lnTo>
                  <a:lnTo>
                    <a:pt x="1492135" y="48844"/>
                  </a:lnTo>
                  <a:lnTo>
                    <a:pt x="1454010" y="74549"/>
                  </a:lnTo>
                  <a:lnTo>
                    <a:pt x="1419580" y="104787"/>
                  </a:lnTo>
                  <a:lnTo>
                    <a:pt x="1389278" y="139153"/>
                  </a:lnTo>
                  <a:lnTo>
                    <a:pt x="1363535" y="177203"/>
                  </a:lnTo>
                  <a:lnTo>
                    <a:pt x="1342758" y="218528"/>
                  </a:lnTo>
                  <a:lnTo>
                    <a:pt x="1327391" y="262686"/>
                  </a:lnTo>
                  <a:lnTo>
                    <a:pt x="1317866" y="309245"/>
                  </a:lnTo>
                  <a:lnTo>
                    <a:pt x="1314589" y="357809"/>
                  </a:lnTo>
                  <a:lnTo>
                    <a:pt x="1317866" y="406361"/>
                  </a:lnTo>
                  <a:lnTo>
                    <a:pt x="1327391" y="452932"/>
                  </a:lnTo>
                  <a:lnTo>
                    <a:pt x="1342758" y="497090"/>
                  </a:lnTo>
                  <a:lnTo>
                    <a:pt x="1363535" y="538403"/>
                  </a:lnTo>
                  <a:lnTo>
                    <a:pt x="1389278" y="576453"/>
                  </a:lnTo>
                  <a:lnTo>
                    <a:pt x="1419580" y="610819"/>
                  </a:lnTo>
                  <a:lnTo>
                    <a:pt x="1454010" y="641070"/>
                  </a:lnTo>
                  <a:lnTo>
                    <a:pt x="1492135" y="666762"/>
                  </a:lnTo>
                  <a:lnTo>
                    <a:pt x="1533525" y="687501"/>
                  </a:lnTo>
                  <a:lnTo>
                    <a:pt x="1577771" y="702830"/>
                  </a:lnTo>
                  <a:lnTo>
                    <a:pt x="1624431" y="712355"/>
                  </a:lnTo>
                  <a:lnTo>
                    <a:pt x="1673072" y="715619"/>
                  </a:lnTo>
                  <a:lnTo>
                    <a:pt x="1721713" y="712355"/>
                  </a:lnTo>
                  <a:lnTo>
                    <a:pt x="1768373" y="702830"/>
                  </a:lnTo>
                  <a:lnTo>
                    <a:pt x="1812620" y="687501"/>
                  </a:lnTo>
                  <a:lnTo>
                    <a:pt x="1854009" y="666762"/>
                  </a:lnTo>
                  <a:lnTo>
                    <a:pt x="1892134" y="641070"/>
                  </a:lnTo>
                  <a:lnTo>
                    <a:pt x="1926564" y="610819"/>
                  </a:lnTo>
                  <a:lnTo>
                    <a:pt x="1956866" y="576453"/>
                  </a:lnTo>
                  <a:lnTo>
                    <a:pt x="1982609" y="538403"/>
                  </a:lnTo>
                  <a:lnTo>
                    <a:pt x="2003386" y="497090"/>
                  </a:lnTo>
                  <a:lnTo>
                    <a:pt x="2018753" y="452932"/>
                  </a:lnTo>
                  <a:lnTo>
                    <a:pt x="2028278" y="406361"/>
                  </a:lnTo>
                  <a:lnTo>
                    <a:pt x="2031555" y="357809"/>
                  </a:lnTo>
                  <a:close/>
                </a:path>
                <a:path w="3346450" h="1527175">
                  <a:moveTo>
                    <a:pt x="2390038" y="1169085"/>
                  </a:moveTo>
                  <a:lnTo>
                    <a:pt x="2385098" y="1127734"/>
                  </a:lnTo>
                  <a:lnTo>
                    <a:pt x="2370963" y="1089126"/>
                  </a:lnTo>
                  <a:lnTo>
                    <a:pt x="2348395" y="1054735"/>
                  </a:lnTo>
                  <a:lnTo>
                    <a:pt x="2318156" y="1026058"/>
                  </a:lnTo>
                  <a:lnTo>
                    <a:pt x="2277872" y="998385"/>
                  </a:lnTo>
                  <a:lnTo>
                    <a:pt x="2236444" y="972604"/>
                  </a:lnTo>
                  <a:lnTo>
                    <a:pt x="2193925" y="948715"/>
                  </a:lnTo>
                  <a:lnTo>
                    <a:pt x="2150402" y="926782"/>
                  </a:lnTo>
                  <a:lnTo>
                    <a:pt x="2105926" y="906818"/>
                  </a:lnTo>
                  <a:lnTo>
                    <a:pt x="2060575" y="888873"/>
                  </a:lnTo>
                  <a:lnTo>
                    <a:pt x="2014410" y="872947"/>
                  </a:lnTo>
                  <a:lnTo>
                    <a:pt x="1919630" y="844956"/>
                  </a:lnTo>
                  <a:lnTo>
                    <a:pt x="1871141" y="833374"/>
                  </a:lnTo>
                  <a:lnTo>
                    <a:pt x="1822145" y="824382"/>
                  </a:lnTo>
                  <a:lnTo>
                    <a:pt x="1772716" y="817994"/>
                  </a:lnTo>
                  <a:lnTo>
                    <a:pt x="1722996" y="814235"/>
                  </a:lnTo>
                  <a:lnTo>
                    <a:pt x="1673072" y="813117"/>
                  </a:lnTo>
                  <a:lnTo>
                    <a:pt x="1623199" y="815403"/>
                  </a:lnTo>
                  <a:lnTo>
                    <a:pt x="1573517" y="819848"/>
                  </a:lnTo>
                  <a:lnTo>
                    <a:pt x="1524101" y="826452"/>
                  </a:lnTo>
                  <a:lnTo>
                    <a:pt x="1475028" y="835202"/>
                  </a:lnTo>
                  <a:lnTo>
                    <a:pt x="1426362" y="846099"/>
                  </a:lnTo>
                  <a:lnTo>
                    <a:pt x="1330693" y="871448"/>
                  </a:lnTo>
                  <a:lnTo>
                    <a:pt x="1284046" y="886307"/>
                  </a:lnTo>
                  <a:lnTo>
                    <a:pt x="1238364" y="903655"/>
                  </a:lnTo>
                  <a:lnTo>
                    <a:pt x="1193711" y="923442"/>
                  </a:lnTo>
                  <a:lnTo>
                    <a:pt x="1150200" y="945616"/>
                  </a:lnTo>
                  <a:lnTo>
                    <a:pt x="1107948" y="970140"/>
                  </a:lnTo>
                  <a:lnTo>
                    <a:pt x="1067015" y="996975"/>
                  </a:lnTo>
                  <a:lnTo>
                    <a:pt x="1027531" y="1026058"/>
                  </a:lnTo>
                  <a:lnTo>
                    <a:pt x="996518" y="1054227"/>
                  </a:lnTo>
                  <a:lnTo>
                    <a:pt x="973632" y="1088580"/>
                  </a:lnTo>
                  <a:lnTo>
                    <a:pt x="959726" y="1127429"/>
                  </a:lnTo>
                  <a:lnTo>
                    <a:pt x="955649" y="1169085"/>
                  </a:lnTo>
                  <a:lnTo>
                    <a:pt x="955649" y="1526895"/>
                  </a:lnTo>
                  <a:lnTo>
                    <a:pt x="2390038" y="1526895"/>
                  </a:lnTo>
                  <a:lnTo>
                    <a:pt x="2390038" y="1169085"/>
                  </a:lnTo>
                  <a:close/>
                </a:path>
                <a:path w="3346450" h="1527175">
                  <a:moveTo>
                    <a:pt x="3346145" y="890841"/>
                  </a:moveTo>
                  <a:lnTo>
                    <a:pt x="3340912" y="849503"/>
                  </a:lnTo>
                  <a:lnTo>
                    <a:pt x="3326714" y="810856"/>
                  </a:lnTo>
                  <a:lnTo>
                    <a:pt x="3304260" y="776325"/>
                  </a:lnTo>
                  <a:lnTo>
                    <a:pt x="3274263" y="747344"/>
                  </a:lnTo>
                  <a:lnTo>
                    <a:pt x="3233902" y="719785"/>
                  </a:lnTo>
                  <a:lnTo>
                    <a:pt x="3192424" y="694080"/>
                  </a:lnTo>
                  <a:lnTo>
                    <a:pt x="3149879" y="670255"/>
                  </a:lnTo>
                  <a:lnTo>
                    <a:pt x="3106356" y="648335"/>
                  </a:lnTo>
                  <a:lnTo>
                    <a:pt x="3061893" y="628357"/>
                  </a:lnTo>
                  <a:lnTo>
                    <a:pt x="3016580" y="610362"/>
                  </a:lnTo>
                  <a:lnTo>
                    <a:pt x="2970466" y="594360"/>
                  </a:lnTo>
                  <a:lnTo>
                    <a:pt x="2875661" y="566254"/>
                  </a:lnTo>
                  <a:lnTo>
                    <a:pt x="2827083" y="554685"/>
                  </a:lnTo>
                  <a:lnTo>
                    <a:pt x="2777998" y="545693"/>
                  </a:lnTo>
                  <a:lnTo>
                    <a:pt x="2728506" y="539318"/>
                  </a:lnTo>
                  <a:lnTo>
                    <a:pt x="2678722" y="535546"/>
                  </a:lnTo>
                  <a:lnTo>
                    <a:pt x="2628722" y="534416"/>
                  </a:lnTo>
                  <a:lnTo>
                    <a:pt x="2578938" y="536790"/>
                  </a:lnTo>
                  <a:lnTo>
                    <a:pt x="2529344" y="541299"/>
                  </a:lnTo>
                  <a:lnTo>
                    <a:pt x="2480018" y="547916"/>
                  </a:lnTo>
                  <a:lnTo>
                    <a:pt x="2431021" y="556653"/>
                  </a:lnTo>
                  <a:lnTo>
                    <a:pt x="2382418" y="567486"/>
                  </a:lnTo>
                  <a:lnTo>
                    <a:pt x="2288692" y="592721"/>
                  </a:lnTo>
                  <a:lnTo>
                    <a:pt x="2243798" y="607174"/>
                  </a:lnTo>
                  <a:lnTo>
                    <a:pt x="2199652" y="623735"/>
                  </a:lnTo>
                  <a:lnTo>
                    <a:pt x="2156358" y="642366"/>
                  </a:lnTo>
                  <a:lnTo>
                    <a:pt x="2113978" y="663028"/>
                  </a:lnTo>
                  <a:lnTo>
                    <a:pt x="2072563" y="685723"/>
                  </a:lnTo>
                  <a:lnTo>
                    <a:pt x="2046300" y="715619"/>
                  </a:lnTo>
                  <a:lnTo>
                    <a:pt x="2094547" y="731697"/>
                  </a:lnTo>
                  <a:lnTo>
                    <a:pt x="2142058" y="749642"/>
                  </a:lnTo>
                  <a:lnTo>
                    <a:pt x="2188794" y="769429"/>
                  </a:lnTo>
                  <a:lnTo>
                    <a:pt x="2234704" y="791019"/>
                  </a:lnTo>
                  <a:lnTo>
                    <a:pt x="2279713" y="814400"/>
                  </a:lnTo>
                  <a:lnTo>
                    <a:pt x="2323795" y="839533"/>
                  </a:lnTo>
                  <a:lnTo>
                    <a:pt x="2366886" y="866406"/>
                  </a:lnTo>
                  <a:lnTo>
                    <a:pt x="2414917" y="899121"/>
                  </a:lnTo>
                  <a:lnTo>
                    <a:pt x="2457907" y="938403"/>
                  </a:lnTo>
                  <a:lnTo>
                    <a:pt x="2489797" y="977938"/>
                  </a:lnTo>
                  <a:lnTo>
                    <a:pt x="2515273" y="1021549"/>
                  </a:lnTo>
                  <a:lnTo>
                    <a:pt x="2533967" y="1068476"/>
                  </a:lnTo>
                  <a:lnTo>
                    <a:pt x="2545499" y="1117917"/>
                  </a:lnTo>
                  <a:lnTo>
                    <a:pt x="2549461" y="1169085"/>
                  </a:lnTo>
                  <a:lnTo>
                    <a:pt x="2549461" y="1250950"/>
                  </a:lnTo>
                  <a:lnTo>
                    <a:pt x="3346145" y="1250950"/>
                  </a:lnTo>
                  <a:lnTo>
                    <a:pt x="3346145" y="890841"/>
                  </a:lnTo>
                  <a:close/>
                </a:path>
              </a:pathLst>
            </a:custGeom>
            <a:solidFill>
              <a:srgbClr val="F1B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43082" y="561478"/>
              <a:ext cx="3352165" cy="1656080"/>
            </a:xfrm>
            <a:custGeom>
              <a:avLst/>
              <a:gdLst/>
              <a:ahLst/>
              <a:cxnLst/>
              <a:rect l="l" t="t" r="r" b="b"/>
              <a:pathLst>
                <a:path w="3352165" h="1656080">
                  <a:moveTo>
                    <a:pt x="3167828" y="1379734"/>
                  </a:moveTo>
                  <a:lnTo>
                    <a:pt x="184309" y="1379734"/>
                  </a:lnTo>
                  <a:lnTo>
                    <a:pt x="135315" y="1373162"/>
                  </a:lnTo>
                  <a:lnTo>
                    <a:pt x="91288" y="1354616"/>
                  </a:lnTo>
                  <a:lnTo>
                    <a:pt x="53985" y="1325850"/>
                  </a:lnTo>
                  <a:lnTo>
                    <a:pt x="25165" y="1288617"/>
                  </a:lnTo>
                  <a:lnTo>
                    <a:pt x="6584" y="1244672"/>
                  </a:lnTo>
                  <a:lnTo>
                    <a:pt x="0" y="1195769"/>
                  </a:lnTo>
                  <a:lnTo>
                    <a:pt x="0" y="183964"/>
                  </a:lnTo>
                  <a:lnTo>
                    <a:pt x="6584" y="135061"/>
                  </a:lnTo>
                  <a:lnTo>
                    <a:pt x="25165" y="91116"/>
                  </a:lnTo>
                  <a:lnTo>
                    <a:pt x="53985" y="53884"/>
                  </a:lnTo>
                  <a:lnTo>
                    <a:pt x="91288" y="25117"/>
                  </a:lnTo>
                  <a:lnTo>
                    <a:pt x="135315" y="6571"/>
                  </a:lnTo>
                  <a:lnTo>
                    <a:pt x="184309" y="0"/>
                  </a:lnTo>
                  <a:lnTo>
                    <a:pt x="3167828" y="0"/>
                  </a:lnTo>
                  <a:lnTo>
                    <a:pt x="3216822" y="6571"/>
                  </a:lnTo>
                  <a:lnTo>
                    <a:pt x="3260850" y="25117"/>
                  </a:lnTo>
                  <a:lnTo>
                    <a:pt x="3298152" y="53884"/>
                  </a:lnTo>
                  <a:lnTo>
                    <a:pt x="3326972" y="91116"/>
                  </a:lnTo>
                  <a:lnTo>
                    <a:pt x="3345553" y="135061"/>
                  </a:lnTo>
                  <a:lnTo>
                    <a:pt x="3352138" y="183964"/>
                  </a:lnTo>
                  <a:lnTo>
                    <a:pt x="3352138" y="413920"/>
                  </a:lnTo>
                  <a:lnTo>
                    <a:pt x="737239" y="413920"/>
                  </a:lnTo>
                  <a:lnTo>
                    <a:pt x="737239" y="505902"/>
                  </a:lnTo>
                  <a:lnTo>
                    <a:pt x="3352138" y="505902"/>
                  </a:lnTo>
                  <a:lnTo>
                    <a:pt x="3352138" y="643876"/>
                  </a:lnTo>
                  <a:lnTo>
                    <a:pt x="460774" y="643876"/>
                  </a:lnTo>
                  <a:lnTo>
                    <a:pt x="460774" y="735858"/>
                  </a:lnTo>
                  <a:lnTo>
                    <a:pt x="3352138" y="735858"/>
                  </a:lnTo>
                  <a:lnTo>
                    <a:pt x="3352138" y="873831"/>
                  </a:lnTo>
                  <a:lnTo>
                    <a:pt x="1198014" y="873831"/>
                  </a:lnTo>
                  <a:lnTo>
                    <a:pt x="1198014" y="965814"/>
                  </a:lnTo>
                  <a:lnTo>
                    <a:pt x="3352138" y="965814"/>
                  </a:lnTo>
                  <a:lnTo>
                    <a:pt x="3352138" y="1195769"/>
                  </a:lnTo>
                  <a:lnTo>
                    <a:pt x="3345553" y="1244672"/>
                  </a:lnTo>
                  <a:lnTo>
                    <a:pt x="3326972" y="1288617"/>
                  </a:lnTo>
                  <a:lnTo>
                    <a:pt x="3298152" y="1325850"/>
                  </a:lnTo>
                  <a:lnTo>
                    <a:pt x="3260850" y="1354616"/>
                  </a:lnTo>
                  <a:lnTo>
                    <a:pt x="3216822" y="1373162"/>
                  </a:lnTo>
                  <a:lnTo>
                    <a:pt x="3167828" y="1379734"/>
                  </a:lnTo>
                  <a:close/>
                </a:path>
                <a:path w="3352165" h="1656080">
                  <a:moveTo>
                    <a:pt x="3352138" y="505902"/>
                  </a:moveTo>
                  <a:lnTo>
                    <a:pt x="2891363" y="505902"/>
                  </a:lnTo>
                  <a:lnTo>
                    <a:pt x="2891363" y="413920"/>
                  </a:lnTo>
                  <a:lnTo>
                    <a:pt x="3352138" y="413920"/>
                  </a:lnTo>
                  <a:lnTo>
                    <a:pt x="3352138" y="505902"/>
                  </a:lnTo>
                  <a:close/>
                </a:path>
                <a:path w="3352165" h="1656080">
                  <a:moveTo>
                    <a:pt x="3352138" y="735858"/>
                  </a:moveTo>
                  <a:lnTo>
                    <a:pt x="2891363" y="735858"/>
                  </a:lnTo>
                  <a:lnTo>
                    <a:pt x="2891363" y="643876"/>
                  </a:lnTo>
                  <a:lnTo>
                    <a:pt x="3352138" y="643876"/>
                  </a:lnTo>
                  <a:lnTo>
                    <a:pt x="3352138" y="735858"/>
                  </a:lnTo>
                  <a:close/>
                </a:path>
                <a:path w="3352165" h="1656080">
                  <a:moveTo>
                    <a:pt x="3352138" y="965814"/>
                  </a:moveTo>
                  <a:lnTo>
                    <a:pt x="2891363" y="965814"/>
                  </a:lnTo>
                  <a:lnTo>
                    <a:pt x="2891363" y="873831"/>
                  </a:lnTo>
                  <a:lnTo>
                    <a:pt x="3352138" y="873831"/>
                  </a:lnTo>
                  <a:lnTo>
                    <a:pt x="3352138" y="965814"/>
                  </a:lnTo>
                  <a:close/>
                </a:path>
                <a:path w="3352165" h="1656080">
                  <a:moveTo>
                    <a:pt x="921549" y="1655681"/>
                  </a:moveTo>
                  <a:lnTo>
                    <a:pt x="921549" y="1379734"/>
                  </a:lnTo>
                  <a:lnTo>
                    <a:pt x="1211838" y="1379734"/>
                  </a:lnTo>
                  <a:lnTo>
                    <a:pt x="921549" y="1655681"/>
                  </a:lnTo>
                  <a:close/>
                </a:path>
                <a:path w="3352165" h="1656080">
                  <a:moveTo>
                    <a:pt x="1704867" y="1655681"/>
                  </a:moveTo>
                  <a:lnTo>
                    <a:pt x="1538988" y="1379734"/>
                  </a:lnTo>
                  <a:lnTo>
                    <a:pt x="1884569" y="1379734"/>
                  </a:lnTo>
                  <a:lnTo>
                    <a:pt x="1704867" y="1655681"/>
                  </a:lnTo>
                  <a:close/>
                </a:path>
                <a:path w="3352165" h="1656080">
                  <a:moveTo>
                    <a:pt x="2488184" y="1655681"/>
                  </a:moveTo>
                  <a:lnTo>
                    <a:pt x="2197896" y="1379734"/>
                  </a:lnTo>
                  <a:lnTo>
                    <a:pt x="2488184" y="1379734"/>
                  </a:lnTo>
                  <a:lnTo>
                    <a:pt x="2488184" y="1655681"/>
                  </a:lnTo>
                  <a:close/>
                </a:path>
              </a:pathLst>
            </a:custGeom>
            <a:solidFill>
              <a:srgbClr val="F1B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50539" y="2414270"/>
            <a:ext cx="2473325" cy="742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00" spc="-5" dirty="0">
                <a:solidFill>
                  <a:srgbClr val="FFFFFF"/>
                </a:solidFill>
              </a:rPr>
              <a:t>Appeals</a:t>
            </a:r>
            <a:endParaRPr sz="4700" dirty="0"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26664" y="3496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224027" y="408432"/>
            <a:ext cx="1312163" cy="4326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Group 9" descr="HuschBlackwell Logo">
            <a:extLst>
              <a:ext uri="{FF2B5EF4-FFF2-40B4-BE49-F238E27FC236}">
                <a16:creationId xmlns:a16="http://schemas.microsoft.com/office/drawing/2014/main" id="{A439BD50-F560-F74D-9458-9097929CDC44}"/>
              </a:ext>
            </a:extLst>
          </p:cNvPr>
          <p:cNvGrpSpPr/>
          <p:nvPr/>
        </p:nvGrpSpPr>
        <p:grpSpPr>
          <a:xfrm>
            <a:off x="3026803" y="1123238"/>
            <a:ext cx="2313292" cy="140335"/>
            <a:chOff x="3026803" y="1123238"/>
            <a:chExt cx="2313292" cy="140335"/>
          </a:xfrm>
        </p:grpSpPr>
        <p:grpSp>
          <p:nvGrpSpPr>
            <p:cNvPr id="9" name="Group 8" descr="HuschBlackwell Logo">
              <a:extLst>
                <a:ext uri="{FF2B5EF4-FFF2-40B4-BE49-F238E27FC236}">
                  <a16:creationId xmlns:a16="http://schemas.microsoft.com/office/drawing/2014/main" id="{0D2AC0A5-C68D-4F45-B875-D79595E31B31}"/>
                </a:ext>
              </a:extLst>
            </p:cNvPr>
            <p:cNvGrpSpPr/>
            <p:nvPr/>
          </p:nvGrpSpPr>
          <p:grpSpPr>
            <a:xfrm>
              <a:off x="3050361" y="1123238"/>
              <a:ext cx="2289734" cy="140335"/>
              <a:chOff x="3054104" y="1126775"/>
              <a:chExt cx="2289734" cy="140335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3226748" y="1126775"/>
                <a:ext cx="2117090" cy="140335"/>
              </a:xfrm>
              <a:custGeom>
                <a:avLst/>
                <a:gdLst/>
                <a:ahLst/>
                <a:cxnLst/>
                <a:rect l="l" t="t" r="r" b="b"/>
                <a:pathLst>
                  <a:path w="2117090" h="140334">
                    <a:moveTo>
                      <a:pt x="815561" y="135951"/>
                    </a:moveTo>
                    <a:lnTo>
                      <a:pt x="722947" y="135951"/>
                    </a:lnTo>
                    <a:lnTo>
                      <a:pt x="722947" y="3441"/>
                    </a:lnTo>
                    <a:lnTo>
                      <a:pt x="808995" y="3441"/>
                    </a:lnTo>
                    <a:lnTo>
                      <a:pt x="828499" y="5506"/>
                    </a:lnTo>
                    <a:lnTo>
                      <a:pt x="842430" y="11702"/>
                    </a:lnTo>
                    <a:lnTo>
                      <a:pt x="850789" y="22027"/>
                    </a:lnTo>
                    <a:lnTo>
                      <a:pt x="852447" y="30632"/>
                    </a:lnTo>
                    <a:lnTo>
                      <a:pt x="756122" y="30632"/>
                    </a:lnTo>
                    <a:lnTo>
                      <a:pt x="756122" y="56789"/>
                    </a:lnTo>
                    <a:lnTo>
                      <a:pt x="846395" y="56789"/>
                    </a:lnTo>
                    <a:lnTo>
                      <a:pt x="843369" y="60393"/>
                    </a:lnTo>
                    <a:lnTo>
                      <a:pt x="835605" y="65738"/>
                    </a:lnTo>
                    <a:lnTo>
                      <a:pt x="845637" y="70557"/>
                    </a:lnTo>
                    <a:lnTo>
                      <a:pt x="852884" y="77698"/>
                    </a:lnTo>
                    <a:lnTo>
                      <a:pt x="853896" y="79850"/>
                    </a:lnTo>
                    <a:lnTo>
                      <a:pt x="756122" y="79850"/>
                    </a:lnTo>
                    <a:lnTo>
                      <a:pt x="756122" y="108761"/>
                    </a:lnTo>
                    <a:lnTo>
                      <a:pt x="856845" y="108761"/>
                    </a:lnTo>
                    <a:lnTo>
                      <a:pt x="855897" y="113881"/>
                    </a:lnTo>
                    <a:lnTo>
                      <a:pt x="847527" y="125712"/>
                    </a:lnTo>
                    <a:lnTo>
                      <a:pt x="833974" y="133284"/>
                    </a:lnTo>
                    <a:lnTo>
                      <a:pt x="815561" y="135951"/>
                    </a:lnTo>
                    <a:close/>
                  </a:path>
                  <a:path w="2117090" h="140334">
                    <a:moveTo>
                      <a:pt x="846395" y="56789"/>
                    </a:moveTo>
                    <a:lnTo>
                      <a:pt x="795518" y="56789"/>
                    </a:lnTo>
                    <a:lnTo>
                      <a:pt x="805896" y="56236"/>
                    </a:lnTo>
                    <a:lnTo>
                      <a:pt x="813229" y="54165"/>
                    </a:lnTo>
                    <a:lnTo>
                      <a:pt x="817581" y="49965"/>
                    </a:lnTo>
                    <a:lnTo>
                      <a:pt x="819017" y="43022"/>
                    </a:lnTo>
                    <a:lnTo>
                      <a:pt x="817581" y="36730"/>
                    </a:lnTo>
                    <a:lnTo>
                      <a:pt x="813229" y="32955"/>
                    </a:lnTo>
                    <a:lnTo>
                      <a:pt x="805896" y="31116"/>
                    </a:lnTo>
                    <a:lnTo>
                      <a:pt x="795518" y="30632"/>
                    </a:lnTo>
                    <a:lnTo>
                      <a:pt x="852447" y="30632"/>
                    </a:lnTo>
                    <a:lnTo>
                      <a:pt x="853575" y="36483"/>
                    </a:lnTo>
                    <a:lnTo>
                      <a:pt x="852419" y="45700"/>
                    </a:lnTo>
                    <a:lnTo>
                      <a:pt x="848996" y="53692"/>
                    </a:lnTo>
                    <a:lnTo>
                      <a:pt x="846395" y="56789"/>
                    </a:lnTo>
                    <a:close/>
                  </a:path>
                  <a:path w="2117090" h="140334">
                    <a:moveTo>
                      <a:pt x="856845" y="108761"/>
                    </a:moveTo>
                    <a:lnTo>
                      <a:pt x="800701" y="108761"/>
                    </a:lnTo>
                    <a:lnTo>
                      <a:pt x="810880" y="108357"/>
                    </a:lnTo>
                    <a:lnTo>
                      <a:pt x="818110" y="106567"/>
                    </a:lnTo>
                    <a:lnTo>
                      <a:pt x="822424" y="102517"/>
                    </a:lnTo>
                    <a:lnTo>
                      <a:pt x="823855" y="95338"/>
                    </a:lnTo>
                    <a:lnTo>
                      <a:pt x="822473" y="88126"/>
                    </a:lnTo>
                    <a:lnTo>
                      <a:pt x="818240" y="83334"/>
                    </a:lnTo>
                    <a:lnTo>
                      <a:pt x="811026" y="80672"/>
                    </a:lnTo>
                    <a:lnTo>
                      <a:pt x="800701" y="79850"/>
                    </a:lnTo>
                    <a:lnTo>
                      <a:pt x="853896" y="79850"/>
                    </a:lnTo>
                    <a:lnTo>
                      <a:pt x="857279" y="87034"/>
                    </a:lnTo>
                    <a:lnTo>
                      <a:pt x="858758" y="98435"/>
                    </a:lnTo>
                    <a:lnTo>
                      <a:pt x="856845" y="108761"/>
                    </a:lnTo>
                    <a:close/>
                  </a:path>
                  <a:path w="2117090" h="140334">
                    <a:moveTo>
                      <a:pt x="2116659" y="135951"/>
                    </a:moveTo>
                    <a:lnTo>
                      <a:pt x="2014714" y="135951"/>
                    </a:lnTo>
                    <a:lnTo>
                      <a:pt x="2014714" y="3441"/>
                    </a:lnTo>
                    <a:lnTo>
                      <a:pt x="2047889" y="3441"/>
                    </a:lnTo>
                    <a:lnTo>
                      <a:pt x="2047889" y="108761"/>
                    </a:lnTo>
                    <a:lnTo>
                      <a:pt x="2116659" y="108761"/>
                    </a:lnTo>
                    <a:lnTo>
                      <a:pt x="2116659" y="135951"/>
                    </a:lnTo>
                    <a:close/>
                  </a:path>
                  <a:path w="2117090" h="140334">
                    <a:moveTo>
                      <a:pt x="1989832" y="135951"/>
                    </a:moveTo>
                    <a:lnTo>
                      <a:pt x="1887887" y="135951"/>
                    </a:lnTo>
                    <a:lnTo>
                      <a:pt x="1887887" y="3441"/>
                    </a:lnTo>
                    <a:lnTo>
                      <a:pt x="1921408" y="3441"/>
                    </a:lnTo>
                    <a:lnTo>
                      <a:pt x="1921408" y="108761"/>
                    </a:lnTo>
                    <a:lnTo>
                      <a:pt x="1989832" y="108761"/>
                    </a:lnTo>
                    <a:lnTo>
                      <a:pt x="1989832" y="135951"/>
                    </a:lnTo>
                    <a:close/>
                  </a:path>
                  <a:path w="2117090" h="140334">
                    <a:moveTo>
                      <a:pt x="1852293" y="135951"/>
                    </a:moveTo>
                    <a:lnTo>
                      <a:pt x="1734105" y="135951"/>
                    </a:lnTo>
                    <a:lnTo>
                      <a:pt x="1734105" y="3441"/>
                    </a:lnTo>
                    <a:lnTo>
                      <a:pt x="1852293" y="3441"/>
                    </a:lnTo>
                    <a:lnTo>
                      <a:pt x="1852293" y="30632"/>
                    </a:lnTo>
                    <a:lnTo>
                      <a:pt x="1767626" y="30632"/>
                    </a:lnTo>
                    <a:lnTo>
                      <a:pt x="1767626" y="52659"/>
                    </a:lnTo>
                    <a:lnTo>
                      <a:pt x="1843307" y="52659"/>
                    </a:lnTo>
                    <a:lnTo>
                      <a:pt x="1843307" y="79850"/>
                    </a:lnTo>
                    <a:lnTo>
                      <a:pt x="1767626" y="79850"/>
                    </a:lnTo>
                    <a:lnTo>
                      <a:pt x="1767626" y="108761"/>
                    </a:lnTo>
                    <a:lnTo>
                      <a:pt x="1852293" y="108761"/>
                    </a:lnTo>
                    <a:lnTo>
                      <a:pt x="1852293" y="135951"/>
                    </a:lnTo>
                    <a:close/>
                  </a:path>
                  <a:path w="2117090" h="140334">
                    <a:moveTo>
                      <a:pt x="1570302" y="135951"/>
                    </a:moveTo>
                    <a:lnTo>
                      <a:pt x="1537472" y="135951"/>
                    </a:lnTo>
                    <a:lnTo>
                      <a:pt x="1495312" y="3441"/>
                    </a:lnTo>
                    <a:lnTo>
                      <a:pt x="1529869" y="3441"/>
                    </a:lnTo>
                    <a:lnTo>
                      <a:pt x="1556478" y="92928"/>
                    </a:lnTo>
                    <a:lnTo>
                      <a:pt x="1585267" y="92928"/>
                    </a:lnTo>
                    <a:lnTo>
                      <a:pt x="1570302" y="135951"/>
                    </a:lnTo>
                    <a:close/>
                  </a:path>
                  <a:path w="2117090" h="140334">
                    <a:moveTo>
                      <a:pt x="1585267" y="92928"/>
                    </a:moveTo>
                    <a:lnTo>
                      <a:pt x="1556478" y="92928"/>
                    </a:lnTo>
                    <a:lnTo>
                      <a:pt x="1587581" y="3441"/>
                    </a:lnTo>
                    <a:lnTo>
                      <a:pt x="1620410" y="3441"/>
                    </a:lnTo>
                    <a:lnTo>
                      <a:pt x="1632692" y="39580"/>
                    </a:lnTo>
                    <a:lnTo>
                      <a:pt x="1603823" y="39580"/>
                    </a:lnTo>
                    <a:lnTo>
                      <a:pt x="1585267" y="92928"/>
                    </a:lnTo>
                    <a:close/>
                  </a:path>
                  <a:path w="2117090" h="140334">
                    <a:moveTo>
                      <a:pt x="1683507" y="92928"/>
                    </a:moveTo>
                    <a:lnTo>
                      <a:pt x="1650821" y="92928"/>
                    </a:lnTo>
                    <a:lnTo>
                      <a:pt x="1677776" y="3441"/>
                    </a:lnTo>
                    <a:lnTo>
                      <a:pt x="1712679" y="3441"/>
                    </a:lnTo>
                    <a:lnTo>
                      <a:pt x="1683507" y="92928"/>
                    </a:lnTo>
                    <a:close/>
                  </a:path>
                  <a:path w="2117090" h="140334">
                    <a:moveTo>
                      <a:pt x="1669482" y="135951"/>
                    </a:moveTo>
                    <a:lnTo>
                      <a:pt x="1635616" y="135951"/>
                    </a:lnTo>
                    <a:lnTo>
                      <a:pt x="1603823" y="39580"/>
                    </a:lnTo>
                    <a:lnTo>
                      <a:pt x="1632692" y="39580"/>
                    </a:lnTo>
                    <a:lnTo>
                      <a:pt x="1650821" y="92928"/>
                    </a:lnTo>
                    <a:lnTo>
                      <a:pt x="1683507" y="92928"/>
                    </a:lnTo>
                    <a:lnTo>
                      <a:pt x="1669482" y="135951"/>
                    </a:lnTo>
                    <a:close/>
                  </a:path>
                  <a:path w="2117090" h="140334">
                    <a:moveTo>
                      <a:pt x="1384727" y="135951"/>
                    </a:moveTo>
                    <a:lnTo>
                      <a:pt x="1351551" y="135951"/>
                    </a:lnTo>
                    <a:lnTo>
                      <a:pt x="1351551" y="3441"/>
                    </a:lnTo>
                    <a:lnTo>
                      <a:pt x="1384727" y="3441"/>
                    </a:lnTo>
                    <a:lnTo>
                      <a:pt x="1384727" y="54380"/>
                    </a:lnTo>
                    <a:lnTo>
                      <a:pt x="1425938" y="54380"/>
                    </a:lnTo>
                    <a:lnTo>
                      <a:pt x="1425159" y="55069"/>
                    </a:lnTo>
                    <a:lnTo>
                      <a:pt x="1441644" y="75375"/>
                    </a:lnTo>
                    <a:lnTo>
                      <a:pt x="1401660" y="75375"/>
                    </a:lnTo>
                    <a:lnTo>
                      <a:pt x="1384727" y="90175"/>
                    </a:lnTo>
                    <a:lnTo>
                      <a:pt x="1384727" y="135951"/>
                    </a:lnTo>
                    <a:close/>
                  </a:path>
                  <a:path w="2117090" h="140334">
                    <a:moveTo>
                      <a:pt x="1425938" y="54380"/>
                    </a:moveTo>
                    <a:lnTo>
                      <a:pt x="1384727" y="54380"/>
                    </a:lnTo>
                    <a:lnTo>
                      <a:pt x="1440710" y="3441"/>
                    </a:lnTo>
                    <a:lnTo>
                      <a:pt x="1483562" y="3441"/>
                    </a:lnTo>
                    <a:lnTo>
                      <a:pt x="1425938" y="54380"/>
                    </a:lnTo>
                    <a:close/>
                  </a:path>
                  <a:path w="2117090" h="140334">
                    <a:moveTo>
                      <a:pt x="1490819" y="135951"/>
                    </a:moveTo>
                    <a:lnTo>
                      <a:pt x="1450041" y="135951"/>
                    </a:lnTo>
                    <a:lnTo>
                      <a:pt x="1401660" y="75375"/>
                    </a:lnTo>
                    <a:lnTo>
                      <a:pt x="1441644" y="75375"/>
                    </a:lnTo>
                    <a:lnTo>
                      <a:pt x="1490819" y="135951"/>
                    </a:lnTo>
                    <a:close/>
                  </a:path>
                  <a:path w="2117090" h="140334">
                    <a:moveTo>
                      <a:pt x="1247878" y="139737"/>
                    </a:moveTo>
                    <a:lnTo>
                      <a:pt x="1214703" y="134725"/>
                    </a:lnTo>
                    <a:lnTo>
                      <a:pt x="1189562" y="120549"/>
                    </a:lnTo>
                    <a:lnTo>
                      <a:pt x="1173622" y="98500"/>
                    </a:lnTo>
                    <a:lnTo>
                      <a:pt x="1168050" y="69868"/>
                    </a:lnTo>
                    <a:lnTo>
                      <a:pt x="1173622" y="41237"/>
                    </a:lnTo>
                    <a:lnTo>
                      <a:pt x="1189562" y="19188"/>
                    </a:lnTo>
                    <a:lnTo>
                      <a:pt x="1214703" y="5012"/>
                    </a:lnTo>
                    <a:lnTo>
                      <a:pt x="1247878" y="0"/>
                    </a:lnTo>
                    <a:lnTo>
                      <a:pt x="1277836" y="3909"/>
                    </a:lnTo>
                    <a:lnTo>
                      <a:pt x="1301184" y="14756"/>
                    </a:lnTo>
                    <a:lnTo>
                      <a:pt x="1313044" y="27190"/>
                    </a:lnTo>
                    <a:lnTo>
                      <a:pt x="1247878" y="27190"/>
                    </a:lnTo>
                    <a:lnTo>
                      <a:pt x="1229903" y="30132"/>
                    </a:lnTo>
                    <a:lnTo>
                      <a:pt x="1216301" y="38591"/>
                    </a:lnTo>
                    <a:lnTo>
                      <a:pt x="1207689" y="52019"/>
                    </a:lnTo>
                    <a:lnTo>
                      <a:pt x="1204681" y="69868"/>
                    </a:lnTo>
                    <a:lnTo>
                      <a:pt x="1207689" y="87664"/>
                    </a:lnTo>
                    <a:lnTo>
                      <a:pt x="1216301" y="100974"/>
                    </a:lnTo>
                    <a:lnTo>
                      <a:pt x="1229903" y="109315"/>
                    </a:lnTo>
                    <a:lnTo>
                      <a:pt x="1247878" y="112203"/>
                    </a:lnTo>
                    <a:lnTo>
                      <a:pt x="1312622" y="112203"/>
                    </a:lnTo>
                    <a:lnTo>
                      <a:pt x="1301400" y="124464"/>
                    </a:lnTo>
                    <a:lnTo>
                      <a:pt x="1277895" y="135731"/>
                    </a:lnTo>
                    <a:lnTo>
                      <a:pt x="1247878" y="139737"/>
                    </a:lnTo>
                    <a:close/>
                  </a:path>
                  <a:path w="2117090" h="140334">
                    <a:moveTo>
                      <a:pt x="1323905" y="51971"/>
                    </a:moveTo>
                    <a:lnTo>
                      <a:pt x="1287620" y="51971"/>
                    </a:lnTo>
                    <a:lnTo>
                      <a:pt x="1282576" y="41274"/>
                    </a:lnTo>
                    <a:lnTo>
                      <a:pt x="1274229" y="33514"/>
                    </a:lnTo>
                    <a:lnTo>
                      <a:pt x="1262641" y="28787"/>
                    </a:lnTo>
                    <a:lnTo>
                      <a:pt x="1247878" y="27190"/>
                    </a:lnTo>
                    <a:lnTo>
                      <a:pt x="1313044" y="27190"/>
                    </a:lnTo>
                    <a:lnTo>
                      <a:pt x="1316886" y="31218"/>
                    </a:lnTo>
                    <a:lnTo>
                      <a:pt x="1323905" y="51971"/>
                    </a:lnTo>
                    <a:close/>
                  </a:path>
                  <a:path w="2117090" h="140334">
                    <a:moveTo>
                      <a:pt x="1312622" y="112203"/>
                    </a:moveTo>
                    <a:lnTo>
                      <a:pt x="1247878" y="112203"/>
                    </a:lnTo>
                    <a:lnTo>
                      <a:pt x="1263764" y="110320"/>
                    </a:lnTo>
                    <a:lnTo>
                      <a:pt x="1275956" y="104889"/>
                    </a:lnTo>
                    <a:lnTo>
                      <a:pt x="1284131" y="96230"/>
                    </a:lnTo>
                    <a:lnTo>
                      <a:pt x="1287965" y="84668"/>
                    </a:lnTo>
                    <a:lnTo>
                      <a:pt x="1324596" y="84668"/>
                    </a:lnTo>
                    <a:lnTo>
                      <a:pt x="1317323" y="107067"/>
                    </a:lnTo>
                    <a:lnTo>
                      <a:pt x="1312622" y="112203"/>
                    </a:lnTo>
                    <a:close/>
                  </a:path>
                  <a:path w="2117090" h="140334">
                    <a:moveTo>
                      <a:pt x="1040532" y="135951"/>
                    </a:moveTo>
                    <a:lnTo>
                      <a:pt x="1004592" y="135951"/>
                    </a:lnTo>
                    <a:lnTo>
                      <a:pt x="1067487" y="3441"/>
                    </a:lnTo>
                    <a:lnTo>
                      <a:pt x="1099626" y="3441"/>
                    </a:lnTo>
                    <a:lnTo>
                      <a:pt x="1116433" y="40269"/>
                    </a:lnTo>
                    <a:lnTo>
                      <a:pt x="1080965" y="40269"/>
                    </a:lnTo>
                    <a:lnTo>
                      <a:pt x="1063686" y="81226"/>
                    </a:lnTo>
                    <a:lnTo>
                      <a:pt x="1135126" y="81226"/>
                    </a:lnTo>
                    <a:lnTo>
                      <a:pt x="1147378" y="108072"/>
                    </a:lnTo>
                    <a:lnTo>
                      <a:pt x="1052282" y="108072"/>
                    </a:lnTo>
                    <a:lnTo>
                      <a:pt x="1040532" y="135951"/>
                    </a:lnTo>
                    <a:close/>
                  </a:path>
                  <a:path w="2117090" h="140334">
                    <a:moveTo>
                      <a:pt x="1135126" y="81226"/>
                    </a:moveTo>
                    <a:lnTo>
                      <a:pt x="1098935" y="81226"/>
                    </a:lnTo>
                    <a:lnTo>
                      <a:pt x="1080965" y="40269"/>
                    </a:lnTo>
                    <a:lnTo>
                      <a:pt x="1116433" y="40269"/>
                    </a:lnTo>
                    <a:lnTo>
                      <a:pt x="1135126" y="81226"/>
                    </a:lnTo>
                    <a:close/>
                  </a:path>
                  <a:path w="2117090" h="140334">
                    <a:moveTo>
                      <a:pt x="1160102" y="135951"/>
                    </a:moveTo>
                    <a:lnTo>
                      <a:pt x="1123125" y="135951"/>
                    </a:lnTo>
                    <a:lnTo>
                      <a:pt x="1111030" y="108072"/>
                    </a:lnTo>
                    <a:lnTo>
                      <a:pt x="1147378" y="108072"/>
                    </a:lnTo>
                    <a:lnTo>
                      <a:pt x="1160102" y="135951"/>
                    </a:lnTo>
                    <a:close/>
                  </a:path>
                  <a:path w="2117090" h="140334">
                    <a:moveTo>
                      <a:pt x="991806" y="135951"/>
                    </a:moveTo>
                    <a:lnTo>
                      <a:pt x="889861" y="135951"/>
                    </a:lnTo>
                    <a:lnTo>
                      <a:pt x="889861" y="3441"/>
                    </a:lnTo>
                    <a:lnTo>
                      <a:pt x="923036" y="3441"/>
                    </a:lnTo>
                    <a:lnTo>
                      <a:pt x="923036" y="108761"/>
                    </a:lnTo>
                    <a:lnTo>
                      <a:pt x="991806" y="108761"/>
                    </a:lnTo>
                    <a:lnTo>
                      <a:pt x="991806" y="135951"/>
                    </a:lnTo>
                    <a:close/>
                  </a:path>
                  <a:path w="2117090" h="140334">
                    <a:moveTo>
                      <a:pt x="557761" y="135951"/>
                    </a:moveTo>
                    <a:lnTo>
                      <a:pt x="524240" y="135951"/>
                    </a:lnTo>
                    <a:lnTo>
                      <a:pt x="524240" y="3441"/>
                    </a:lnTo>
                    <a:lnTo>
                      <a:pt x="557761" y="3441"/>
                    </a:lnTo>
                    <a:lnTo>
                      <a:pt x="557761" y="53692"/>
                    </a:lnTo>
                    <a:lnTo>
                      <a:pt x="654868" y="53692"/>
                    </a:lnTo>
                    <a:lnTo>
                      <a:pt x="654868" y="80882"/>
                    </a:lnTo>
                    <a:lnTo>
                      <a:pt x="557761" y="80882"/>
                    </a:lnTo>
                    <a:lnTo>
                      <a:pt x="557761" y="135951"/>
                    </a:lnTo>
                    <a:close/>
                  </a:path>
                  <a:path w="2117090" h="140334">
                    <a:moveTo>
                      <a:pt x="654868" y="53692"/>
                    </a:moveTo>
                    <a:lnTo>
                      <a:pt x="621693" y="53692"/>
                    </a:lnTo>
                    <a:lnTo>
                      <a:pt x="621693" y="3441"/>
                    </a:lnTo>
                    <a:lnTo>
                      <a:pt x="654868" y="3441"/>
                    </a:lnTo>
                    <a:lnTo>
                      <a:pt x="654868" y="53692"/>
                    </a:lnTo>
                    <a:close/>
                  </a:path>
                  <a:path w="2117090" h="140334">
                    <a:moveTo>
                      <a:pt x="654868" y="135951"/>
                    </a:moveTo>
                    <a:lnTo>
                      <a:pt x="621693" y="135951"/>
                    </a:lnTo>
                    <a:lnTo>
                      <a:pt x="621693" y="80882"/>
                    </a:lnTo>
                    <a:lnTo>
                      <a:pt x="654868" y="80882"/>
                    </a:lnTo>
                    <a:lnTo>
                      <a:pt x="654868" y="135951"/>
                    </a:lnTo>
                    <a:close/>
                  </a:path>
                  <a:path w="2117090" h="140334">
                    <a:moveTo>
                      <a:pt x="412619" y="139737"/>
                    </a:moveTo>
                    <a:lnTo>
                      <a:pt x="379643" y="134725"/>
                    </a:lnTo>
                    <a:lnTo>
                      <a:pt x="354605" y="120549"/>
                    </a:lnTo>
                    <a:lnTo>
                      <a:pt x="338703" y="98500"/>
                    </a:lnTo>
                    <a:lnTo>
                      <a:pt x="333136" y="69868"/>
                    </a:lnTo>
                    <a:lnTo>
                      <a:pt x="338703" y="41237"/>
                    </a:lnTo>
                    <a:lnTo>
                      <a:pt x="354605" y="19188"/>
                    </a:lnTo>
                    <a:lnTo>
                      <a:pt x="379643" y="5012"/>
                    </a:lnTo>
                    <a:lnTo>
                      <a:pt x="412619" y="0"/>
                    </a:lnTo>
                    <a:lnTo>
                      <a:pt x="442581" y="3909"/>
                    </a:lnTo>
                    <a:lnTo>
                      <a:pt x="465967" y="14756"/>
                    </a:lnTo>
                    <a:lnTo>
                      <a:pt x="477905" y="27190"/>
                    </a:lnTo>
                    <a:lnTo>
                      <a:pt x="412619" y="27190"/>
                    </a:lnTo>
                    <a:lnTo>
                      <a:pt x="394843" y="30132"/>
                    </a:lnTo>
                    <a:lnTo>
                      <a:pt x="381344" y="38591"/>
                    </a:lnTo>
                    <a:lnTo>
                      <a:pt x="372769" y="52019"/>
                    </a:lnTo>
                    <a:lnTo>
                      <a:pt x="369767" y="69868"/>
                    </a:lnTo>
                    <a:lnTo>
                      <a:pt x="372769" y="87664"/>
                    </a:lnTo>
                    <a:lnTo>
                      <a:pt x="381344" y="100974"/>
                    </a:lnTo>
                    <a:lnTo>
                      <a:pt x="394843" y="109315"/>
                    </a:lnTo>
                    <a:lnTo>
                      <a:pt x="412619" y="112203"/>
                    </a:lnTo>
                    <a:lnTo>
                      <a:pt x="477363" y="112203"/>
                    </a:lnTo>
                    <a:lnTo>
                      <a:pt x="466140" y="124464"/>
                    </a:lnTo>
                    <a:lnTo>
                      <a:pt x="442635" y="135731"/>
                    </a:lnTo>
                    <a:lnTo>
                      <a:pt x="412619" y="139737"/>
                    </a:lnTo>
                    <a:close/>
                  </a:path>
                  <a:path w="2117090" h="140334">
                    <a:moveTo>
                      <a:pt x="488991" y="51971"/>
                    </a:moveTo>
                    <a:lnTo>
                      <a:pt x="452706" y="51971"/>
                    </a:lnTo>
                    <a:lnTo>
                      <a:pt x="447657" y="41274"/>
                    </a:lnTo>
                    <a:lnTo>
                      <a:pt x="439271" y="33514"/>
                    </a:lnTo>
                    <a:lnTo>
                      <a:pt x="427581" y="28787"/>
                    </a:lnTo>
                    <a:lnTo>
                      <a:pt x="412619" y="27190"/>
                    </a:lnTo>
                    <a:lnTo>
                      <a:pt x="477905" y="27190"/>
                    </a:lnTo>
                    <a:lnTo>
                      <a:pt x="481772" y="31218"/>
                    </a:lnTo>
                    <a:lnTo>
                      <a:pt x="488991" y="51971"/>
                    </a:lnTo>
                    <a:close/>
                  </a:path>
                  <a:path w="2117090" h="140334">
                    <a:moveTo>
                      <a:pt x="477363" y="112203"/>
                    </a:moveTo>
                    <a:lnTo>
                      <a:pt x="412619" y="112203"/>
                    </a:lnTo>
                    <a:lnTo>
                      <a:pt x="428510" y="110320"/>
                    </a:lnTo>
                    <a:lnTo>
                      <a:pt x="440740" y="104889"/>
                    </a:lnTo>
                    <a:lnTo>
                      <a:pt x="449018" y="96230"/>
                    </a:lnTo>
                    <a:lnTo>
                      <a:pt x="453051" y="84668"/>
                    </a:lnTo>
                    <a:lnTo>
                      <a:pt x="489337" y="84668"/>
                    </a:lnTo>
                    <a:lnTo>
                      <a:pt x="482063" y="107067"/>
                    </a:lnTo>
                    <a:lnTo>
                      <a:pt x="477363" y="112203"/>
                    </a:lnTo>
                    <a:close/>
                  </a:path>
                  <a:path w="2117090" h="140334">
                    <a:moveTo>
                      <a:pt x="302960" y="114268"/>
                    </a:moveTo>
                    <a:lnTo>
                      <a:pt x="241212" y="114268"/>
                    </a:lnTo>
                    <a:lnTo>
                      <a:pt x="254274" y="113192"/>
                    </a:lnTo>
                    <a:lnTo>
                      <a:pt x="263804" y="110052"/>
                    </a:lnTo>
                    <a:lnTo>
                      <a:pt x="269641" y="104975"/>
                    </a:lnTo>
                    <a:lnTo>
                      <a:pt x="271623" y="98091"/>
                    </a:lnTo>
                    <a:lnTo>
                      <a:pt x="270046" y="91912"/>
                    </a:lnTo>
                    <a:lnTo>
                      <a:pt x="265230" y="87895"/>
                    </a:lnTo>
                    <a:lnTo>
                      <a:pt x="257044" y="85362"/>
                    </a:lnTo>
                    <a:lnTo>
                      <a:pt x="245359" y="83636"/>
                    </a:lnTo>
                    <a:lnTo>
                      <a:pt x="221860" y="81570"/>
                    </a:lnTo>
                    <a:lnTo>
                      <a:pt x="199689" y="77257"/>
                    </a:lnTo>
                    <a:lnTo>
                      <a:pt x="183933" y="69782"/>
                    </a:lnTo>
                    <a:lnTo>
                      <a:pt x="174527" y="58822"/>
                    </a:lnTo>
                    <a:lnTo>
                      <a:pt x="171406" y="44055"/>
                    </a:lnTo>
                    <a:lnTo>
                      <a:pt x="175812" y="26717"/>
                    </a:lnTo>
                    <a:lnTo>
                      <a:pt x="188512" y="12734"/>
                    </a:lnTo>
                    <a:lnTo>
                      <a:pt x="208728" y="3398"/>
                    </a:lnTo>
                    <a:lnTo>
                      <a:pt x="235683" y="0"/>
                    </a:lnTo>
                    <a:lnTo>
                      <a:pt x="263983" y="3097"/>
                    </a:lnTo>
                    <a:lnTo>
                      <a:pt x="284798" y="11874"/>
                    </a:lnTo>
                    <a:lnTo>
                      <a:pt x="296594" y="24436"/>
                    </a:lnTo>
                    <a:lnTo>
                      <a:pt x="236374" y="24436"/>
                    </a:lnTo>
                    <a:lnTo>
                      <a:pt x="223566" y="25501"/>
                    </a:lnTo>
                    <a:lnTo>
                      <a:pt x="214257" y="28567"/>
                    </a:lnTo>
                    <a:lnTo>
                      <a:pt x="208577" y="33439"/>
                    </a:lnTo>
                    <a:lnTo>
                      <a:pt x="206655" y="39925"/>
                    </a:lnTo>
                    <a:lnTo>
                      <a:pt x="208291" y="45743"/>
                    </a:lnTo>
                    <a:lnTo>
                      <a:pt x="213264" y="49303"/>
                    </a:lnTo>
                    <a:lnTo>
                      <a:pt x="221671" y="51444"/>
                    </a:lnTo>
                    <a:lnTo>
                      <a:pt x="233610" y="53003"/>
                    </a:lnTo>
                    <a:lnTo>
                      <a:pt x="258491" y="55413"/>
                    </a:lnTo>
                    <a:lnTo>
                      <a:pt x="280354" y="59844"/>
                    </a:lnTo>
                    <a:lnTo>
                      <a:pt x="295770" y="67631"/>
                    </a:lnTo>
                    <a:lnTo>
                      <a:pt x="304901" y="79032"/>
                    </a:lnTo>
                    <a:lnTo>
                      <a:pt x="307909" y="94305"/>
                    </a:lnTo>
                    <a:lnTo>
                      <a:pt x="303449" y="113746"/>
                    </a:lnTo>
                    <a:lnTo>
                      <a:pt x="302960" y="114268"/>
                    </a:lnTo>
                    <a:close/>
                  </a:path>
                  <a:path w="2117090" h="140334">
                    <a:moveTo>
                      <a:pt x="302034" y="44399"/>
                    </a:moveTo>
                    <a:lnTo>
                      <a:pt x="268859" y="44399"/>
                    </a:lnTo>
                    <a:lnTo>
                      <a:pt x="266018" y="35617"/>
                    </a:lnTo>
                    <a:lnTo>
                      <a:pt x="259614" y="29384"/>
                    </a:lnTo>
                    <a:lnTo>
                      <a:pt x="249711" y="25668"/>
                    </a:lnTo>
                    <a:lnTo>
                      <a:pt x="236374" y="24436"/>
                    </a:lnTo>
                    <a:lnTo>
                      <a:pt x="296594" y="24436"/>
                    </a:lnTo>
                    <a:lnTo>
                      <a:pt x="297594" y="25501"/>
                    </a:lnTo>
                    <a:lnTo>
                      <a:pt x="297672" y="25668"/>
                    </a:lnTo>
                    <a:lnTo>
                      <a:pt x="302034" y="43366"/>
                    </a:lnTo>
                    <a:lnTo>
                      <a:pt x="302034" y="44399"/>
                    </a:lnTo>
                    <a:close/>
                  </a:path>
                  <a:path w="2117090" h="140334">
                    <a:moveTo>
                      <a:pt x="237065" y="139737"/>
                    </a:moveTo>
                    <a:lnTo>
                      <a:pt x="207367" y="136537"/>
                    </a:lnTo>
                    <a:lnTo>
                      <a:pt x="185834" y="127304"/>
                    </a:lnTo>
                    <a:lnTo>
                      <a:pt x="172723" y="112584"/>
                    </a:lnTo>
                    <a:lnTo>
                      <a:pt x="168296" y="92928"/>
                    </a:lnTo>
                    <a:lnTo>
                      <a:pt x="168296" y="90175"/>
                    </a:lnTo>
                    <a:lnTo>
                      <a:pt x="202508" y="90175"/>
                    </a:lnTo>
                    <a:lnTo>
                      <a:pt x="202598" y="91912"/>
                    </a:lnTo>
                    <a:lnTo>
                      <a:pt x="204959" y="101345"/>
                    </a:lnTo>
                    <a:lnTo>
                      <a:pt x="212270" y="108460"/>
                    </a:lnTo>
                    <a:lnTo>
                      <a:pt x="224376" y="112800"/>
                    </a:lnTo>
                    <a:lnTo>
                      <a:pt x="241212" y="114268"/>
                    </a:lnTo>
                    <a:lnTo>
                      <a:pt x="302960" y="114268"/>
                    </a:lnTo>
                    <a:lnTo>
                      <a:pt x="290112" y="127992"/>
                    </a:lnTo>
                    <a:lnTo>
                      <a:pt x="267962" y="136752"/>
                    </a:lnTo>
                    <a:lnTo>
                      <a:pt x="237065" y="139737"/>
                    </a:lnTo>
                    <a:close/>
                  </a:path>
                  <a:path w="2117090" h="140334">
                    <a:moveTo>
                      <a:pt x="68078" y="139737"/>
                    </a:moveTo>
                    <a:lnTo>
                      <a:pt x="38488" y="135774"/>
                    </a:lnTo>
                    <a:lnTo>
                      <a:pt x="17192" y="124034"/>
                    </a:lnTo>
                    <a:lnTo>
                      <a:pt x="4319" y="104744"/>
                    </a:lnTo>
                    <a:lnTo>
                      <a:pt x="0" y="78129"/>
                    </a:lnTo>
                    <a:lnTo>
                      <a:pt x="0" y="3441"/>
                    </a:lnTo>
                    <a:lnTo>
                      <a:pt x="33175" y="3441"/>
                    </a:lnTo>
                    <a:lnTo>
                      <a:pt x="33175" y="74687"/>
                    </a:lnTo>
                    <a:lnTo>
                      <a:pt x="35130" y="91493"/>
                    </a:lnTo>
                    <a:lnTo>
                      <a:pt x="41296" y="103297"/>
                    </a:lnTo>
                    <a:lnTo>
                      <a:pt x="52128" y="110261"/>
                    </a:lnTo>
                    <a:lnTo>
                      <a:pt x="68078" y="112547"/>
                    </a:lnTo>
                    <a:lnTo>
                      <a:pt x="126549" y="112547"/>
                    </a:lnTo>
                    <a:lnTo>
                      <a:pt x="118835" y="124034"/>
                    </a:lnTo>
                    <a:lnTo>
                      <a:pt x="97522" y="135774"/>
                    </a:lnTo>
                    <a:lnTo>
                      <a:pt x="68078" y="139737"/>
                    </a:lnTo>
                    <a:close/>
                  </a:path>
                  <a:path w="2117090" h="140334">
                    <a:moveTo>
                      <a:pt x="126549" y="112547"/>
                    </a:moveTo>
                    <a:lnTo>
                      <a:pt x="68078" y="112547"/>
                    </a:lnTo>
                    <a:lnTo>
                      <a:pt x="77220" y="111789"/>
                    </a:lnTo>
                    <a:lnTo>
                      <a:pt x="84968" y="109578"/>
                    </a:lnTo>
                    <a:lnTo>
                      <a:pt x="102981" y="3441"/>
                    </a:lnTo>
                    <a:lnTo>
                      <a:pt x="136157" y="3441"/>
                    </a:lnTo>
                    <a:lnTo>
                      <a:pt x="136157" y="78129"/>
                    </a:lnTo>
                    <a:lnTo>
                      <a:pt x="131789" y="104744"/>
                    </a:lnTo>
                    <a:lnTo>
                      <a:pt x="126549" y="112547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3054104" y="1130216"/>
                <a:ext cx="33655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33655" h="50800">
                    <a:moveTo>
                      <a:pt x="0" y="0"/>
                    </a:moveTo>
                    <a:lnTo>
                      <a:pt x="33515" y="0"/>
                    </a:lnTo>
                    <a:lnTo>
                      <a:pt x="33515" y="50700"/>
                    </a:lnTo>
                    <a:lnTo>
                      <a:pt x="0" y="50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" name="object 7"/>
            <p:cNvSpPr/>
            <p:nvPr/>
          </p:nvSpPr>
          <p:spPr>
            <a:xfrm>
              <a:off x="3026803" y="1130223"/>
              <a:ext cx="158115" cy="133350"/>
            </a:xfrm>
            <a:custGeom>
              <a:avLst/>
              <a:gdLst/>
              <a:ahLst/>
              <a:cxnLst/>
              <a:rect l="l" t="t" r="r" b="b"/>
              <a:pathLst>
                <a:path w="158114" h="133350">
                  <a:moveTo>
                    <a:pt x="157899" y="0"/>
                  </a:moveTo>
                  <a:lnTo>
                    <a:pt x="124726" y="0"/>
                  </a:lnTo>
                  <a:lnTo>
                    <a:pt x="124726" y="50698"/>
                  </a:lnTo>
                  <a:lnTo>
                    <a:pt x="0" y="50698"/>
                  </a:lnTo>
                  <a:lnTo>
                    <a:pt x="0" y="77317"/>
                  </a:lnTo>
                  <a:lnTo>
                    <a:pt x="27292" y="77317"/>
                  </a:lnTo>
                  <a:lnTo>
                    <a:pt x="27292" y="133083"/>
                  </a:lnTo>
                  <a:lnTo>
                    <a:pt x="60807" y="133083"/>
                  </a:lnTo>
                  <a:lnTo>
                    <a:pt x="60807" y="77317"/>
                  </a:lnTo>
                  <a:lnTo>
                    <a:pt x="124726" y="77317"/>
                  </a:lnTo>
                  <a:lnTo>
                    <a:pt x="124726" y="133083"/>
                  </a:lnTo>
                  <a:lnTo>
                    <a:pt x="157899" y="133083"/>
                  </a:lnTo>
                  <a:lnTo>
                    <a:pt x="157899" y="77317"/>
                  </a:lnTo>
                  <a:lnTo>
                    <a:pt x="157899" y="50698"/>
                  </a:lnTo>
                  <a:lnTo>
                    <a:pt x="15789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 the purpose </a:t>
            </a:r>
            <a:r>
              <a:rPr dirty="0"/>
              <a:t>of</a:t>
            </a:r>
            <a:r>
              <a:rPr spc="-85" dirty="0"/>
              <a:t> </a:t>
            </a:r>
            <a:r>
              <a:rPr spc="-5" dirty="0"/>
              <a:t>the  appeal?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487154"/>
            <a:ext cx="4255770" cy="2293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07010" indent="-34290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400" spc="-114" dirty="0">
                <a:latin typeface="Arial"/>
                <a:cs typeface="Arial"/>
              </a:rPr>
              <a:t>Appeal </a:t>
            </a:r>
            <a:r>
              <a:rPr sz="2400" spc="-55" dirty="0">
                <a:latin typeface="Arial"/>
                <a:cs typeface="Arial"/>
              </a:rPr>
              <a:t>permits </a:t>
            </a:r>
            <a:r>
              <a:rPr sz="2400" spc="-114" dirty="0">
                <a:latin typeface="Arial"/>
                <a:cs typeface="Arial"/>
              </a:rPr>
              <a:t>challenge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275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a  </a:t>
            </a:r>
            <a:r>
              <a:rPr sz="2400" spc="-125" dirty="0">
                <a:latin typeface="Arial"/>
                <a:cs typeface="Arial"/>
              </a:rPr>
              <a:t>dismissal </a:t>
            </a:r>
            <a:r>
              <a:rPr sz="2400" spc="-25" dirty="0">
                <a:latin typeface="Arial"/>
                <a:cs typeface="Arial"/>
              </a:rPr>
              <a:t>or </a:t>
            </a:r>
            <a:r>
              <a:rPr sz="2400" spc="-45" dirty="0">
                <a:latin typeface="Arial"/>
                <a:cs typeface="Arial"/>
              </a:rPr>
              <a:t>determination</a:t>
            </a:r>
            <a:r>
              <a:rPr sz="2400" spc="-30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on  </a:t>
            </a:r>
            <a:r>
              <a:rPr sz="2400" spc="-60" dirty="0">
                <a:latin typeface="Arial"/>
                <a:cs typeface="Arial"/>
              </a:rPr>
              <a:t>certain </a:t>
            </a:r>
            <a:r>
              <a:rPr sz="2400" spc="-20" dirty="0">
                <a:latin typeface="Arial"/>
                <a:cs typeface="Arial"/>
              </a:rPr>
              <a:t>limited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grounds</a:t>
            </a:r>
            <a:endParaRPr sz="24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spc="-135" dirty="0">
                <a:latin typeface="Arial"/>
                <a:cs typeface="Arial"/>
              </a:rPr>
              <a:t>Appeals </a:t>
            </a:r>
            <a:r>
              <a:rPr sz="2400" spc="-110" dirty="0">
                <a:latin typeface="Arial"/>
                <a:cs typeface="Arial"/>
              </a:rPr>
              <a:t>are </a:t>
            </a:r>
            <a:r>
              <a:rPr sz="2400" spc="-10" dirty="0">
                <a:latin typeface="Arial"/>
                <a:cs typeface="Arial"/>
              </a:rPr>
              <a:t>not </a:t>
            </a:r>
            <a:r>
              <a:rPr sz="2400" spc="-130" dirty="0">
                <a:latin typeface="Arial"/>
                <a:cs typeface="Arial"/>
              </a:rPr>
              <a:t>an </a:t>
            </a:r>
            <a:r>
              <a:rPr sz="2400" spc="-25" dirty="0">
                <a:latin typeface="Arial"/>
                <a:cs typeface="Arial"/>
              </a:rPr>
              <a:t>opportunity 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105" dirty="0">
                <a:latin typeface="Arial"/>
                <a:cs typeface="Arial"/>
              </a:rPr>
              <a:t>re-argue </a:t>
            </a:r>
            <a:r>
              <a:rPr sz="2400" spc="-130" dirty="0">
                <a:latin typeface="Arial"/>
                <a:cs typeface="Arial"/>
              </a:rPr>
              <a:t>an </a:t>
            </a:r>
            <a:r>
              <a:rPr sz="2400" spc="-80" dirty="0">
                <a:latin typeface="Arial"/>
                <a:cs typeface="Arial"/>
              </a:rPr>
              <a:t>outcome </a:t>
            </a:r>
            <a:r>
              <a:rPr sz="2400" spc="-25" dirty="0">
                <a:latin typeface="Arial"/>
                <a:cs typeface="Arial"/>
              </a:rPr>
              <a:t>or</a:t>
            </a:r>
            <a:r>
              <a:rPr sz="2400" spc="-415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seek  </a:t>
            </a:r>
            <a:r>
              <a:rPr sz="2400" spc="-40" dirty="0">
                <a:latin typeface="Arial"/>
                <a:cs typeface="Arial"/>
              </a:rPr>
              <a:t>“de novo”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review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up facing arrow"/>
          <p:cNvSpPr/>
          <p:nvPr/>
        </p:nvSpPr>
        <p:spPr>
          <a:xfrm>
            <a:off x="6826130" y="1702575"/>
            <a:ext cx="1192530" cy="1660525"/>
          </a:xfrm>
          <a:custGeom>
            <a:avLst/>
            <a:gdLst/>
            <a:ahLst/>
            <a:cxnLst/>
            <a:rect l="l" t="t" r="r" b="b"/>
            <a:pathLst>
              <a:path w="1192529" h="1660525">
                <a:moveTo>
                  <a:pt x="457316" y="1660050"/>
                </a:moveTo>
                <a:lnTo>
                  <a:pt x="449957" y="1003939"/>
                </a:lnTo>
                <a:lnTo>
                  <a:pt x="57971" y="1192943"/>
                </a:lnTo>
                <a:lnTo>
                  <a:pt x="49498" y="1195976"/>
                </a:lnTo>
                <a:lnTo>
                  <a:pt x="40670" y="1197043"/>
                </a:lnTo>
                <a:lnTo>
                  <a:pt x="31819" y="1196141"/>
                </a:lnTo>
                <a:lnTo>
                  <a:pt x="23279" y="1193267"/>
                </a:lnTo>
                <a:lnTo>
                  <a:pt x="10407" y="1183783"/>
                </a:lnTo>
                <a:lnTo>
                  <a:pt x="2437" y="1170562"/>
                </a:lnTo>
                <a:lnTo>
                  <a:pt x="0" y="1155326"/>
                </a:lnTo>
                <a:lnTo>
                  <a:pt x="3722" y="1139798"/>
                </a:lnTo>
                <a:lnTo>
                  <a:pt x="550313" y="18960"/>
                </a:lnTo>
                <a:lnTo>
                  <a:pt x="583313" y="0"/>
                </a:lnTo>
                <a:lnTo>
                  <a:pt x="598454" y="2464"/>
                </a:lnTo>
                <a:lnTo>
                  <a:pt x="1188184" y="1128085"/>
                </a:lnTo>
                <a:lnTo>
                  <a:pt x="1192466" y="1145701"/>
                </a:lnTo>
                <a:lnTo>
                  <a:pt x="1191546" y="1154717"/>
                </a:lnTo>
                <a:lnTo>
                  <a:pt x="1165732" y="1184003"/>
                </a:lnTo>
                <a:lnTo>
                  <a:pt x="739324" y="1000911"/>
                </a:lnTo>
                <a:lnTo>
                  <a:pt x="746851" y="1657508"/>
                </a:lnTo>
                <a:lnTo>
                  <a:pt x="457316" y="1660050"/>
                </a:lnTo>
                <a:close/>
              </a:path>
            </a:pathLst>
          </a:custGeom>
          <a:solidFill>
            <a:srgbClr val="437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4075" y="397255"/>
            <a:ext cx="4020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Who </a:t>
            </a:r>
            <a:r>
              <a:rPr spc="-5" dirty="0"/>
              <a:t>can</a:t>
            </a:r>
            <a:r>
              <a:rPr spc="-80" dirty="0"/>
              <a:t> </a:t>
            </a:r>
            <a:r>
              <a:rPr spc="-5" dirty="0"/>
              <a:t>appeal?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484105"/>
            <a:ext cx="6627495" cy="1817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70" dirty="0">
                <a:latin typeface="Arial"/>
                <a:cs typeface="Arial"/>
              </a:rPr>
              <a:t>Title </a:t>
            </a:r>
            <a:r>
              <a:rPr sz="2800" spc="-245" dirty="0">
                <a:latin typeface="Arial"/>
                <a:cs typeface="Arial"/>
              </a:rPr>
              <a:t>IX </a:t>
            </a:r>
            <a:r>
              <a:rPr sz="2800" spc="-75" dirty="0">
                <a:latin typeface="Arial"/>
                <a:cs typeface="Arial"/>
              </a:rPr>
              <a:t>regulation </a:t>
            </a:r>
            <a:r>
              <a:rPr sz="2800" spc="-105" dirty="0">
                <a:latin typeface="Arial"/>
                <a:cs typeface="Arial"/>
              </a:rPr>
              <a:t>requires </a:t>
            </a:r>
            <a:r>
              <a:rPr sz="2800" spc="-5" dirty="0">
                <a:latin typeface="Arial"/>
                <a:cs typeface="Arial"/>
              </a:rPr>
              <a:t>that </a:t>
            </a:r>
            <a:r>
              <a:rPr sz="2800" spc="-40" dirty="0">
                <a:latin typeface="Arial"/>
                <a:cs typeface="Arial"/>
              </a:rPr>
              <a:t>either</a:t>
            </a:r>
            <a:r>
              <a:rPr sz="2800" spc="-36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party  </a:t>
            </a:r>
            <a:r>
              <a:rPr sz="2800" spc="-130" dirty="0">
                <a:latin typeface="Arial"/>
                <a:cs typeface="Arial"/>
              </a:rPr>
              <a:t>be </a:t>
            </a:r>
            <a:r>
              <a:rPr sz="2800" spc="-85" dirty="0">
                <a:latin typeface="Arial"/>
                <a:cs typeface="Arial"/>
              </a:rPr>
              <a:t>allowed </a:t>
            </a:r>
            <a:r>
              <a:rPr sz="2800" spc="25" dirty="0">
                <a:latin typeface="Arial"/>
                <a:cs typeface="Arial"/>
              </a:rPr>
              <a:t>to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appeal</a:t>
            </a:r>
            <a:endParaRPr sz="2800" dirty="0">
              <a:latin typeface="Arial"/>
              <a:cs typeface="Arial"/>
            </a:endParaRPr>
          </a:p>
          <a:p>
            <a:pPr marL="355600" marR="176530" indent="-343535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80" dirty="0">
                <a:latin typeface="Arial"/>
                <a:cs typeface="Arial"/>
              </a:rPr>
              <a:t>Third-party </a:t>
            </a:r>
            <a:r>
              <a:rPr sz="2800" spc="-155" dirty="0">
                <a:latin typeface="Arial"/>
                <a:cs typeface="Arial"/>
              </a:rPr>
              <a:t>persons </a:t>
            </a:r>
            <a:r>
              <a:rPr sz="2800" spc="-95" dirty="0">
                <a:latin typeface="Arial"/>
                <a:cs typeface="Arial"/>
              </a:rPr>
              <a:t>cannot </a:t>
            </a:r>
            <a:r>
              <a:rPr sz="2800" spc="-20" dirty="0">
                <a:latin typeface="Arial"/>
                <a:cs typeface="Arial"/>
              </a:rPr>
              <a:t>file </a:t>
            </a:r>
            <a:r>
              <a:rPr sz="2800" spc="-155" dirty="0">
                <a:latin typeface="Arial"/>
                <a:cs typeface="Arial"/>
              </a:rPr>
              <a:t>appeals</a:t>
            </a:r>
            <a:r>
              <a:rPr sz="2800" spc="-32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on  </a:t>
            </a:r>
            <a:r>
              <a:rPr sz="2800" spc="-85" dirty="0">
                <a:latin typeface="Arial"/>
                <a:cs typeface="Arial"/>
              </a:rPr>
              <a:t>behalf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220" dirty="0">
                <a:latin typeface="Arial"/>
                <a:cs typeface="Arial"/>
              </a:rPr>
              <a:t>a</a:t>
            </a:r>
            <a:r>
              <a:rPr sz="2800" spc="-34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party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Can an </a:t>
            </a:r>
            <a:r>
              <a:rPr spc="-5" dirty="0"/>
              <a:t>institution </a:t>
            </a:r>
            <a:r>
              <a:rPr dirty="0"/>
              <a:t>set a</a:t>
            </a:r>
            <a:r>
              <a:rPr spc="-65" dirty="0"/>
              <a:t> </a:t>
            </a:r>
            <a:r>
              <a:rPr spc="-5" dirty="0"/>
              <a:t>time  limit to</a:t>
            </a:r>
            <a:r>
              <a:rPr spc="-10" dirty="0"/>
              <a:t> </a:t>
            </a:r>
            <a:r>
              <a:rPr spc="-5" dirty="0"/>
              <a:t>appeal?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487154"/>
            <a:ext cx="6396990" cy="192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340" dirty="0">
                <a:latin typeface="Arial"/>
                <a:cs typeface="Arial"/>
              </a:rPr>
              <a:t>Yes </a:t>
            </a:r>
            <a:r>
              <a:rPr sz="2400" spc="-140" dirty="0">
                <a:latin typeface="Arial"/>
                <a:cs typeface="Arial"/>
              </a:rPr>
              <a:t>– </a:t>
            </a:r>
            <a:r>
              <a:rPr sz="2400" spc="-130" dirty="0">
                <a:latin typeface="Arial"/>
                <a:cs typeface="Arial"/>
              </a:rPr>
              <a:t>an </a:t>
            </a:r>
            <a:r>
              <a:rPr sz="2400" spc="-15" dirty="0">
                <a:latin typeface="Arial"/>
                <a:cs typeface="Arial"/>
              </a:rPr>
              <a:t>institution </a:t>
            </a:r>
            <a:r>
              <a:rPr sz="2400" spc="-155" dirty="0">
                <a:latin typeface="Arial"/>
                <a:cs typeface="Arial"/>
              </a:rPr>
              <a:t>can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95" dirty="0">
                <a:latin typeface="Arial"/>
                <a:cs typeface="Arial"/>
              </a:rPr>
              <a:t>should </a:t>
            </a:r>
            <a:r>
              <a:rPr sz="2400" spc="-60" dirty="0">
                <a:latin typeface="Arial"/>
                <a:cs typeface="Arial"/>
              </a:rPr>
              <a:t>require </a:t>
            </a:r>
            <a:r>
              <a:rPr sz="2400" spc="-130" dirty="0">
                <a:latin typeface="Arial"/>
                <a:cs typeface="Arial"/>
              </a:rPr>
              <a:t>an  </a:t>
            </a:r>
            <a:r>
              <a:rPr sz="2400" spc="-110" dirty="0">
                <a:latin typeface="Arial"/>
                <a:cs typeface="Arial"/>
              </a:rPr>
              <a:t>appeal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110" dirty="0">
                <a:latin typeface="Arial"/>
                <a:cs typeface="Arial"/>
              </a:rPr>
              <a:t>be </a:t>
            </a:r>
            <a:r>
              <a:rPr sz="2400" spc="-25" dirty="0">
                <a:latin typeface="Arial"/>
                <a:cs typeface="Arial"/>
              </a:rPr>
              <a:t>filed </a:t>
            </a:r>
            <a:r>
              <a:rPr sz="2400" dirty="0">
                <a:latin typeface="Arial"/>
                <a:cs typeface="Arial"/>
              </a:rPr>
              <a:t>within</a:t>
            </a:r>
            <a:r>
              <a:rPr sz="2400" spc="-459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114" dirty="0">
                <a:latin typeface="Arial"/>
                <a:cs typeface="Arial"/>
              </a:rPr>
              <a:t>reasonable </a:t>
            </a:r>
            <a:r>
              <a:rPr sz="2400" spc="-75" dirty="0">
                <a:latin typeface="Arial"/>
                <a:cs typeface="Arial"/>
              </a:rPr>
              <a:t>number </a:t>
            </a:r>
            <a:r>
              <a:rPr sz="2400" spc="-10" dirty="0">
                <a:latin typeface="Arial"/>
                <a:cs typeface="Arial"/>
              </a:rPr>
              <a:t>of  </a:t>
            </a:r>
            <a:r>
              <a:rPr sz="2400" spc="-180" dirty="0">
                <a:latin typeface="Arial"/>
                <a:cs typeface="Arial"/>
              </a:rPr>
              <a:t>days </a:t>
            </a:r>
            <a:r>
              <a:rPr sz="2400" spc="-25" dirty="0">
                <a:latin typeface="Arial"/>
                <a:cs typeface="Arial"/>
              </a:rPr>
              <a:t>after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125" dirty="0">
                <a:latin typeface="Arial"/>
                <a:cs typeface="Arial"/>
              </a:rPr>
              <a:t>dismissal </a:t>
            </a:r>
            <a:r>
              <a:rPr sz="2400" spc="-25" dirty="0">
                <a:latin typeface="Arial"/>
                <a:cs typeface="Arial"/>
              </a:rPr>
              <a:t>or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determination</a:t>
            </a:r>
            <a:endParaRPr sz="2400">
              <a:latin typeface="Arial"/>
              <a:cs typeface="Arial"/>
            </a:endParaRPr>
          </a:p>
          <a:p>
            <a:pPr marL="355600" marR="55435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80" dirty="0">
                <a:latin typeface="Arial"/>
                <a:cs typeface="Arial"/>
              </a:rPr>
              <a:t>University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100" dirty="0">
                <a:latin typeface="Arial"/>
                <a:cs typeface="Arial"/>
              </a:rPr>
              <a:t>Louisville </a:t>
            </a:r>
            <a:r>
              <a:rPr sz="2400" spc="-180" dirty="0">
                <a:latin typeface="Arial"/>
                <a:cs typeface="Arial"/>
              </a:rPr>
              <a:t>has </a:t>
            </a:r>
            <a:r>
              <a:rPr sz="2400" spc="-105" dirty="0">
                <a:latin typeface="Arial"/>
                <a:cs typeface="Arial"/>
              </a:rPr>
              <a:t>selected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135" dirty="0">
                <a:latin typeface="Arial"/>
                <a:cs typeface="Arial"/>
              </a:rPr>
              <a:t>10-day  </a:t>
            </a:r>
            <a:r>
              <a:rPr sz="2400" spc="-85" dirty="0">
                <a:latin typeface="Arial"/>
                <a:cs typeface="Arial"/>
              </a:rPr>
              <a:t>deadline.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Group 9" descr="calendar">
            <a:extLst>
              <a:ext uri="{FF2B5EF4-FFF2-40B4-BE49-F238E27FC236}">
                <a16:creationId xmlns:a16="http://schemas.microsoft.com/office/drawing/2014/main" id="{CBD5A753-C25B-A249-B2B9-82FEC04D1063}"/>
              </a:ext>
            </a:extLst>
          </p:cNvPr>
          <p:cNvGrpSpPr/>
          <p:nvPr/>
        </p:nvGrpSpPr>
        <p:grpSpPr>
          <a:xfrm>
            <a:off x="7716888" y="4025515"/>
            <a:ext cx="648338" cy="647767"/>
            <a:chOff x="7716888" y="4025515"/>
            <a:chExt cx="648338" cy="647767"/>
          </a:xfrm>
        </p:grpSpPr>
        <p:sp>
          <p:nvSpPr>
            <p:cNvPr id="3" name="object 3"/>
            <p:cNvSpPr/>
            <p:nvPr/>
          </p:nvSpPr>
          <p:spPr>
            <a:xfrm>
              <a:off x="7716891" y="4025515"/>
              <a:ext cx="648335" cy="76200"/>
            </a:xfrm>
            <a:custGeom>
              <a:avLst/>
              <a:gdLst/>
              <a:ahLst/>
              <a:cxnLst/>
              <a:rect l="l" t="t" r="r" b="b"/>
              <a:pathLst>
                <a:path w="648334" h="76200">
                  <a:moveTo>
                    <a:pt x="648262" y="76123"/>
                  </a:moveTo>
                  <a:lnTo>
                    <a:pt x="0" y="76123"/>
                  </a:lnTo>
                  <a:lnTo>
                    <a:pt x="0" y="0"/>
                  </a:lnTo>
                  <a:lnTo>
                    <a:pt x="648262" y="0"/>
                  </a:lnTo>
                  <a:lnTo>
                    <a:pt x="648262" y="76123"/>
                  </a:lnTo>
                  <a:close/>
                </a:path>
              </a:pathLst>
            </a:custGeom>
            <a:solidFill>
              <a:srgbClr val="1F28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16888" y="4139882"/>
              <a:ext cx="648335" cy="533400"/>
            </a:xfrm>
            <a:custGeom>
              <a:avLst/>
              <a:gdLst/>
              <a:ahLst/>
              <a:cxnLst/>
              <a:rect l="l" t="t" r="r" b="b"/>
              <a:pathLst>
                <a:path w="648334" h="533400">
                  <a:moveTo>
                    <a:pt x="648258" y="0"/>
                  </a:moveTo>
                  <a:lnTo>
                    <a:pt x="0" y="0"/>
                  </a:lnTo>
                  <a:lnTo>
                    <a:pt x="0" y="57086"/>
                  </a:lnTo>
                  <a:lnTo>
                    <a:pt x="0" y="133223"/>
                  </a:lnTo>
                  <a:lnTo>
                    <a:pt x="0" y="532892"/>
                  </a:lnTo>
                  <a:lnTo>
                    <a:pt x="648258" y="532892"/>
                  </a:lnTo>
                  <a:lnTo>
                    <a:pt x="648258" y="475805"/>
                  </a:lnTo>
                  <a:lnTo>
                    <a:pt x="57200" y="475805"/>
                  </a:lnTo>
                  <a:lnTo>
                    <a:pt x="57200" y="399669"/>
                  </a:lnTo>
                  <a:lnTo>
                    <a:pt x="133451" y="399669"/>
                  </a:lnTo>
                  <a:lnTo>
                    <a:pt x="133451" y="475589"/>
                  </a:lnTo>
                  <a:lnTo>
                    <a:pt x="171589" y="475589"/>
                  </a:lnTo>
                  <a:lnTo>
                    <a:pt x="171589" y="399669"/>
                  </a:lnTo>
                  <a:lnTo>
                    <a:pt x="247865" y="399669"/>
                  </a:lnTo>
                  <a:lnTo>
                    <a:pt x="247865" y="475589"/>
                  </a:lnTo>
                  <a:lnTo>
                    <a:pt x="285991" y="475589"/>
                  </a:lnTo>
                  <a:lnTo>
                    <a:pt x="285991" y="399669"/>
                  </a:lnTo>
                  <a:lnTo>
                    <a:pt x="362254" y="399669"/>
                  </a:lnTo>
                  <a:lnTo>
                    <a:pt x="362254" y="475589"/>
                  </a:lnTo>
                  <a:lnTo>
                    <a:pt x="648258" y="475589"/>
                  </a:lnTo>
                  <a:lnTo>
                    <a:pt x="648258" y="399669"/>
                  </a:lnTo>
                  <a:lnTo>
                    <a:pt x="648258" y="399465"/>
                  </a:lnTo>
                  <a:lnTo>
                    <a:pt x="648258" y="361607"/>
                  </a:lnTo>
                  <a:lnTo>
                    <a:pt x="57200" y="361607"/>
                  </a:lnTo>
                  <a:lnTo>
                    <a:pt x="57200" y="285483"/>
                  </a:lnTo>
                  <a:lnTo>
                    <a:pt x="133451" y="285483"/>
                  </a:lnTo>
                  <a:lnTo>
                    <a:pt x="133451" y="361403"/>
                  </a:lnTo>
                  <a:lnTo>
                    <a:pt x="171589" y="361403"/>
                  </a:lnTo>
                  <a:lnTo>
                    <a:pt x="171589" y="285483"/>
                  </a:lnTo>
                  <a:lnTo>
                    <a:pt x="247865" y="285483"/>
                  </a:lnTo>
                  <a:lnTo>
                    <a:pt x="247865" y="361403"/>
                  </a:lnTo>
                  <a:lnTo>
                    <a:pt x="285991" y="361403"/>
                  </a:lnTo>
                  <a:lnTo>
                    <a:pt x="285991" y="285483"/>
                  </a:lnTo>
                  <a:lnTo>
                    <a:pt x="362254" y="285483"/>
                  </a:lnTo>
                  <a:lnTo>
                    <a:pt x="362254" y="361403"/>
                  </a:lnTo>
                  <a:lnTo>
                    <a:pt x="400392" y="361403"/>
                  </a:lnTo>
                  <a:lnTo>
                    <a:pt x="400392" y="285483"/>
                  </a:lnTo>
                  <a:lnTo>
                    <a:pt x="476643" y="285483"/>
                  </a:lnTo>
                  <a:lnTo>
                    <a:pt x="476643" y="361403"/>
                  </a:lnTo>
                  <a:lnTo>
                    <a:pt x="514794" y="361403"/>
                  </a:lnTo>
                  <a:lnTo>
                    <a:pt x="514794" y="285483"/>
                  </a:lnTo>
                  <a:lnTo>
                    <a:pt x="591058" y="285483"/>
                  </a:lnTo>
                  <a:lnTo>
                    <a:pt x="591058" y="361403"/>
                  </a:lnTo>
                  <a:lnTo>
                    <a:pt x="648258" y="361403"/>
                  </a:lnTo>
                  <a:lnTo>
                    <a:pt x="648258" y="285483"/>
                  </a:lnTo>
                  <a:lnTo>
                    <a:pt x="648258" y="285292"/>
                  </a:lnTo>
                  <a:lnTo>
                    <a:pt x="648258" y="247408"/>
                  </a:lnTo>
                  <a:lnTo>
                    <a:pt x="57200" y="247408"/>
                  </a:lnTo>
                  <a:lnTo>
                    <a:pt x="57200" y="171284"/>
                  </a:lnTo>
                  <a:lnTo>
                    <a:pt x="133451" y="171284"/>
                  </a:lnTo>
                  <a:lnTo>
                    <a:pt x="133451" y="247218"/>
                  </a:lnTo>
                  <a:lnTo>
                    <a:pt x="171589" y="247218"/>
                  </a:lnTo>
                  <a:lnTo>
                    <a:pt x="171589" y="171284"/>
                  </a:lnTo>
                  <a:lnTo>
                    <a:pt x="247865" y="171284"/>
                  </a:lnTo>
                  <a:lnTo>
                    <a:pt x="247865" y="247218"/>
                  </a:lnTo>
                  <a:lnTo>
                    <a:pt x="285991" y="247218"/>
                  </a:lnTo>
                  <a:lnTo>
                    <a:pt x="285991" y="171284"/>
                  </a:lnTo>
                  <a:lnTo>
                    <a:pt x="362254" y="171284"/>
                  </a:lnTo>
                  <a:lnTo>
                    <a:pt x="362254" y="247218"/>
                  </a:lnTo>
                  <a:lnTo>
                    <a:pt x="400392" y="247218"/>
                  </a:lnTo>
                  <a:lnTo>
                    <a:pt x="400392" y="171284"/>
                  </a:lnTo>
                  <a:lnTo>
                    <a:pt x="476643" y="171284"/>
                  </a:lnTo>
                  <a:lnTo>
                    <a:pt x="476643" y="247218"/>
                  </a:lnTo>
                  <a:lnTo>
                    <a:pt x="514794" y="247218"/>
                  </a:lnTo>
                  <a:lnTo>
                    <a:pt x="514794" y="171284"/>
                  </a:lnTo>
                  <a:lnTo>
                    <a:pt x="591058" y="171284"/>
                  </a:lnTo>
                  <a:lnTo>
                    <a:pt x="591058" y="247218"/>
                  </a:lnTo>
                  <a:lnTo>
                    <a:pt x="648258" y="247218"/>
                  </a:lnTo>
                  <a:lnTo>
                    <a:pt x="648258" y="171284"/>
                  </a:lnTo>
                  <a:lnTo>
                    <a:pt x="648258" y="171094"/>
                  </a:lnTo>
                  <a:lnTo>
                    <a:pt x="648258" y="133223"/>
                  </a:lnTo>
                  <a:lnTo>
                    <a:pt x="171589" y="133223"/>
                  </a:lnTo>
                  <a:lnTo>
                    <a:pt x="171589" y="57086"/>
                  </a:lnTo>
                  <a:lnTo>
                    <a:pt x="247865" y="57086"/>
                  </a:lnTo>
                  <a:lnTo>
                    <a:pt x="247865" y="133045"/>
                  </a:lnTo>
                  <a:lnTo>
                    <a:pt x="285991" y="133045"/>
                  </a:lnTo>
                  <a:lnTo>
                    <a:pt x="285991" y="57086"/>
                  </a:lnTo>
                  <a:lnTo>
                    <a:pt x="362254" y="57086"/>
                  </a:lnTo>
                  <a:lnTo>
                    <a:pt x="362254" y="133045"/>
                  </a:lnTo>
                  <a:lnTo>
                    <a:pt x="400392" y="133045"/>
                  </a:lnTo>
                  <a:lnTo>
                    <a:pt x="400392" y="57086"/>
                  </a:lnTo>
                  <a:lnTo>
                    <a:pt x="476643" y="57086"/>
                  </a:lnTo>
                  <a:lnTo>
                    <a:pt x="476643" y="133045"/>
                  </a:lnTo>
                  <a:lnTo>
                    <a:pt x="514794" y="133045"/>
                  </a:lnTo>
                  <a:lnTo>
                    <a:pt x="514794" y="57086"/>
                  </a:lnTo>
                  <a:lnTo>
                    <a:pt x="591058" y="57086"/>
                  </a:lnTo>
                  <a:lnTo>
                    <a:pt x="591058" y="133045"/>
                  </a:lnTo>
                  <a:lnTo>
                    <a:pt x="648258" y="133045"/>
                  </a:lnTo>
                  <a:lnTo>
                    <a:pt x="648258" y="57086"/>
                  </a:lnTo>
                  <a:lnTo>
                    <a:pt x="648258" y="56921"/>
                  </a:lnTo>
                  <a:lnTo>
                    <a:pt x="648258" y="0"/>
                  </a:lnTo>
                  <a:close/>
                </a:path>
              </a:pathLst>
            </a:custGeom>
            <a:solidFill>
              <a:srgbClr val="1F28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700" y="156464"/>
            <a:ext cx="723074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What are the grounds for</a:t>
            </a:r>
            <a:r>
              <a:rPr sz="3300" spc="-35" dirty="0"/>
              <a:t> </a:t>
            </a:r>
            <a:r>
              <a:rPr sz="3300" spc="-5" dirty="0"/>
              <a:t>appeal?</a:t>
            </a:r>
            <a:endParaRPr sz="3300"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8056" y="749740"/>
            <a:ext cx="8604885" cy="4006850"/>
            <a:chOff x="198056" y="749740"/>
            <a:chExt cx="8604885" cy="4006850"/>
          </a:xfrm>
        </p:grpSpPr>
        <p:sp>
          <p:nvSpPr>
            <p:cNvPr id="4" name="object 4"/>
            <p:cNvSpPr/>
            <p:nvPr/>
          </p:nvSpPr>
          <p:spPr>
            <a:xfrm>
              <a:off x="211074" y="762758"/>
              <a:ext cx="8552815" cy="584200"/>
            </a:xfrm>
            <a:custGeom>
              <a:avLst/>
              <a:gdLst/>
              <a:ahLst/>
              <a:cxnLst/>
              <a:rect l="l" t="t" r="r" b="b"/>
              <a:pathLst>
                <a:path w="8552815" h="584200">
                  <a:moveTo>
                    <a:pt x="8494318" y="0"/>
                  </a:moveTo>
                  <a:lnTo>
                    <a:pt x="58369" y="0"/>
                  </a:lnTo>
                  <a:lnTo>
                    <a:pt x="35650" y="4587"/>
                  </a:lnTo>
                  <a:lnTo>
                    <a:pt x="17097" y="17097"/>
                  </a:lnTo>
                  <a:lnTo>
                    <a:pt x="4587" y="35650"/>
                  </a:lnTo>
                  <a:lnTo>
                    <a:pt x="0" y="58369"/>
                  </a:lnTo>
                  <a:lnTo>
                    <a:pt x="0" y="525335"/>
                  </a:lnTo>
                  <a:lnTo>
                    <a:pt x="4587" y="548051"/>
                  </a:lnTo>
                  <a:lnTo>
                    <a:pt x="17097" y="566600"/>
                  </a:lnTo>
                  <a:lnTo>
                    <a:pt x="35650" y="579106"/>
                  </a:lnTo>
                  <a:lnTo>
                    <a:pt x="58369" y="583692"/>
                  </a:lnTo>
                  <a:lnTo>
                    <a:pt x="8494318" y="583692"/>
                  </a:lnTo>
                  <a:lnTo>
                    <a:pt x="8517037" y="579106"/>
                  </a:lnTo>
                  <a:lnTo>
                    <a:pt x="8535590" y="566600"/>
                  </a:lnTo>
                  <a:lnTo>
                    <a:pt x="8548100" y="548051"/>
                  </a:lnTo>
                  <a:lnTo>
                    <a:pt x="8552688" y="525335"/>
                  </a:lnTo>
                  <a:lnTo>
                    <a:pt x="8552688" y="58369"/>
                  </a:lnTo>
                  <a:lnTo>
                    <a:pt x="8548100" y="35650"/>
                  </a:lnTo>
                  <a:lnTo>
                    <a:pt x="8535590" y="17097"/>
                  </a:lnTo>
                  <a:lnTo>
                    <a:pt x="8517037" y="4587"/>
                  </a:lnTo>
                  <a:lnTo>
                    <a:pt x="8494318" y="0"/>
                  </a:lnTo>
                  <a:close/>
                </a:path>
              </a:pathLst>
            </a:custGeom>
            <a:solidFill>
              <a:srgbClr val="002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1074" y="762758"/>
              <a:ext cx="8552815" cy="584200"/>
            </a:xfrm>
            <a:custGeom>
              <a:avLst/>
              <a:gdLst/>
              <a:ahLst/>
              <a:cxnLst/>
              <a:rect l="l" t="t" r="r" b="b"/>
              <a:pathLst>
                <a:path w="8552815" h="584200">
                  <a:moveTo>
                    <a:pt x="0" y="58369"/>
                  </a:moveTo>
                  <a:lnTo>
                    <a:pt x="4587" y="35650"/>
                  </a:lnTo>
                  <a:lnTo>
                    <a:pt x="17097" y="17097"/>
                  </a:lnTo>
                  <a:lnTo>
                    <a:pt x="35650" y="4587"/>
                  </a:lnTo>
                  <a:lnTo>
                    <a:pt x="58369" y="0"/>
                  </a:lnTo>
                  <a:lnTo>
                    <a:pt x="8494318" y="0"/>
                  </a:lnTo>
                  <a:lnTo>
                    <a:pt x="8517037" y="4587"/>
                  </a:lnTo>
                  <a:lnTo>
                    <a:pt x="8535590" y="17097"/>
                  </a:lnTo>
                  <a:lnTo>
                    <a:pt x="8548100" y="35650"/>
                  </a:lnTo>
                  <a:lnTo>
                    <a:pt x="8552688" y="58369"/>
                  </a:lnTo>
                  <a:lnTo>
                    <a:pt x="8552688" y="525335"/>
                  </a:lnTo>
                  <a:lnTo>
                    <a:pt x="8548100" y="548051"/>
                  </a:lnTo>
                  <a:lnTo>
                    <a:pt x="8535590" y="566600"/>
                  </a:lnTo>
                  <a:lnTo>
                    <a:pt x="8517037" y="579106"/>
                  </a:lnTo>
                  <a:lnTo>
                    <a:pt x="8494318" y="583692"/>
                  </a:lnTo>
                  <a:lnTo>
                    <a:pt x="58369" y="583692"/>
                  </a:lnTo>
                  <a:lnTo>
                    <a:pt x="35650" y="579106"/>
                  </a:lnTo>
                  <a:lnTo>
                    <a:pt x="17097" y="566600"/>
                  </a:lnTo>
                  <a:lnTo>
                    <a:pt x="4587" y="548051"/>
                  </a:lnTo>
                  <a:lnTo>
                    <a:pt x="0" y="525335"/>
                  </a:lnTo>
                  <a:lnTo>
                    <a:pt x="0" y="58369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1637" y="1475409"/>
              <a:ext cx="523240" cy="591820"/>
            </a:xfrm>
            <a:custGeom>
              <a:avLst/>
              <a:gdLst/>
              <a:ahLst/>
              <a:cxnLst/>
              <a:rect l="l" t="t" r="r" b="b"/>
              <a:pathLst>
                <a:path w="523240" h="591819">
                  <a:moveTo>
                    <a:pt x="331393" y="234772"/>
                  </a:moveTo>
                  <a:lnTo>
                    <a:pt x="278955" y="234772"/>
                  </a:lnTo>
                  <a:lnTo>
                    <a:pt x="278955" y="51600"/>
                  </a:lnTo>
                  <a:lnTo>
                    <a:pt x="136867" y="51600"/>
                  </a:lnTo>
                  <a:lnTo>
                    <a:pt x="124739" y="26670"/>
                  </a:lnTo>
                  <a:lnTo>
                    <a:pt x="104686" y="8928"/>
                  </a:lnTo>
                  <a:lnTo>
                    <a:pt x="79413" y="0"/>
                  </a:lnTo>
                  <a:lnTo>
                    <a:pt x="51701" y="1473"/>
                  </a:lnTo>
                  <a:lnTo>
                    <a:pt x="26720" y="13576"/>
                  </a:lnTo>
                  <a:lnTo>
                    <a:pt x="8953" y="33604"/>
                  </a:lnTo>
                  <a:lnTo>
                    <a:pt x="0" y="58813"/>
                  </a:lnTo>
                  <a:lnTo>
                    <a:pt x="1485" y="86487"/>
                  </a:lnTo>
                  <a:lnTo>
                    <a:pt x="13614" y="111417"/>
                  </a:lnTo>
                  <a:lnTo>
                    <a:pt x="33667" y="129146"/>
                  </a:lnTo>
                  <a:lnTo>
                    <a:pt x="58928" y="138087"/>
                  </a:lnTo>
                  <a:lnTo>
                    <a:pt x="86652" y="136601"/>
                  </a:lnTo>
                  <a:lnTo>
                    <a:pt x="103987" y="129552"/>
                  </a:lnTo>
                  <a:lnTo>
                    <a:pt x="118605" y="118376"/>
                  </a:lnTo>
                  <a:lnTo>
                    <a:pt x="129794" y="103797"/>
                  </a:lnTo>
                  <a:lnTo>
                    <a:pt x="136867" y="86487"/>
                  </a:lnTo>
                  <a:lnTo>
                    <a:pt x="244005" y="86487"/>
                  </a:lnTo>
                  <a:lnTo>
                    <a:pt x="244005" y="234772"/>
                  </a:lnTo>
                  <a:lnTo>
                    <a:pt x="191566" y="234772"/>
                  </a:lnTo>
                  <a:lnTo>
                    <a:pt x="191566" y="269659"/>
                  </a:lnTo>
                  <a:lnTo>
                    <a:pt x="331393" y="269659"/>
                  </a:lnTo>
                  <a:lnTo>
                    <a:pt x="331393" y="234772"/>
                  </a:lnTo>
                  <a:close/>
                </a:path>
                <a:path w="523240" h="591819">
                  <a:moveTo>
                    <a:pt x="522960" y="532828"/>
                  </a:moveTo>
                  <a:lnTo>
                    <a:pt x="512013" y="483971"/>
                  </a:lnTo>
                  <a:lnTo>
                    <a:pt x="476656" y="456653"/>
                  </a:lnTo>
                  <a:lnTo>
                    <a:pt x="453732" y="452831"/>
                  </a:lnTo>
                  <a:lnTo>
                    <a:pt x="430847" y="456692"/>
                  </a:lnTo>
                  <a:lnTo>
                    <a:pt x="410959" y="467461"/>
                  </a:lnTo>
                  <a:lnTo>
                    <a:pt x="395541" y="483997"/>
                  </a:lnTo>
                  <a:lnTo>
                    <a:pt x="386092" y="505167"/>
                  </a:lnTo>
                  <a:lnTo>
                    <a:pt x="278955" y="505167"/>
                  </a:lnTo>
                  <a:lnTo>
                    <a:pt x="278955" y="356882"/>
                  </a:lnTo>
                  <a:lnTo>
                    <a:pt x="331393" y="356882"/>
                  </a:lnTo>
                  <a:lnTo>
                    <a:pt x="331393" y="321995"/>
                  </a:lnTo>
                  <a:lnTo>
                    <a:pt x="191566" y="321995"/>
                  </a:lnTo>
                  <a:lnTo>
                    <a:pt x="191566" y="356882"/>
                  </a:lnTo>
                  <a:lnTo>
                    <a:pt x="244005" y="356882"/>
                  </a:lnTo>
                  <a:lnTo>
                    <a:pt x="244005" y="540054"/>
                  </a:lnTo>
                  <a:lnTo>
                    <a:pt x="386092" y="540054"/>
                  </a:lnTo>
                  <a:lnTo>
                    <a:pt x="398221" y="564984"/>
                  </a:lnTo>
                  <a:lnTo>
                    <a:pt x="418287" y="582714"/>
                  </a:lnTo>
                  <a:lnTo>
                    <a:pt x="443547" y="591654"/>
                  </a:lnTo>
                  <a:lnTo>
                    <a:pt x="471271" y="590169"/>
                  </a:lnTo>
                  <a:lnTo>
                    <a:pt x="496239" y="578065"/>
                  </a:lnTo>
                  <a:lnTo>
                    <a:pt x="514019" y="558050"/>
                  </a:lnTo>
                  <a:lnTo>
                    <a:pt x="522960" y="532828"/>
                  </a:lnTo>
                  <a:close/>
                </a:path>
              </a:pathLst>
            </a:custGeom>
            <a:solidFill>
              <a:srgbClr val="002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3662" y="1352552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0" y="139725"/>
                  </a:moveTo>
                  <a:lnTo>
                    <a:pt x="7123" y="95562"/>
                  </a:lnTo>
                  <a:lnTo>
                    <a:pt x="26959" y="57206"/>
                  </a:lnTo>
                  <a:lnTo>
                    <a:pt x="57206" y="26959"/>
                  </a:lnTo>
                  <a:lnTo>
                    <a:pt x="95562" y="7123"/>
                  </a:lnTo>
                  <a:lnTo>
                    <a:pt x="139725" y="0"/>
                  </a:lnTo>
                  <a:lnTo>
                    <a:pt x="698474" y="0"/>
                  </a:lnTo>
                  <a:lnTo>
                    <a:pt x="742637" y="7123"/>
                  </a:lnTo>
                  <a:lnTo>
                    <a:pt x="780993" y="26959"/>
                  </a:lnTo>
                  <a:lnTo>
                    <a:pt x="811240" y="57206"/>
                  </a:lnTo>
                  <a:lnTo>
                    <a:pt x="831076" y="95562"/>
                  </a:lnTo>
                  <a:lnTo>
                    <a:pt x="838200" y="139725"/>
                  </a:lnTo>
                  <a:lnTo>
                    <a:pt x="838200" y="698474"/>
                  </a:lnTo>
                  <a:lnTo>
                    <a:pt x="831076" y="742637"/>
                  </a:lnTo>
                  <a:lnTo>
                    <a:pt x="811240" y="780993"/>
                  </a:lnTo>
                  <a:lnTo>
                    <a:pt x="780993" y="811240"/>
                  </a:lnTo>
                  <a:lnTo>
                    <a:pt x="742637" y="831076"/>
                  </a:lnTo>
                  <a:lnTo>
                    <a:pt x="698474" y="838200"/>
                  </a:lnTo>
                  <a:lnTo>
                    <a:pt x="139725" y="838200"/>
                  </a:lnTo>
                  <a:lnTo>
                    <a:pt x="95562" y="831076"/>
                  </a:lnTo>
                  <a:lnTo>
                    <a:pt x="57206" y="811240"/>
                  </a:lnTo>
                  <a:lnTo>
                    <a:pt x="26959" y="780993"/>
                  </a:lnTo>
                  <a:lnTo>
                    <a:pt x="7123" y="742637"/>
                  </a:lnTo>
                  <a:lnTo>
                    <a:pt x="0" y="698474"/>
                  </a:lnTo>
                  <a:lnTo>
                    <a:pt x="0" y="13972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72361" y="1468371"/>
              <a:ext cx="7417434" cy="609600"/>
            </a:xfrm>
            <a:custGeom>
              <a:avLst/>
              <a:gdLst/>
              <a:ahLst/>
              <a:cxnLst/>
              <a:rect l="l" t="t" r="r" b="b"/>
              <a:pathLst>
                <a:path w="7417434" h="609600">
                  <a:moveTo>
                    <a:pt x="7315682" y="0"/>
                  </a:moveTo>
                  <a:lnTo>
                    <a:pt x="101625" y="0"/>
                  </a:lnTo>
                  <a:lnTo>
                    <a:pt x="62070" y="7986"/>
                  </a:lnTo>
                  <a:lnTo>
                    <a:pt x="29767" y="29767"/>
                  </a:lnTo>
                  <a:lnTo>
                    <a:pt x="7986" y="62070"/>
                  </a:lnTo>
                  <a:lnTo>
                    <a:pt x="0" y="101625"/>
                  </a:lnTo>
                  <a:lnTo>
                    <a:pt x="0" y="507974"/>
                  </a:lnTo>
                  <a:lnTo>
                    <a:pt x="7986" y="547535"/>
                  </a:lnTo>
                  <a:lnTo>
                    <a:pt x="29767" y="579837"/>
                  </a:lnTo>
                  <a:lnTo>
                    <a:pt x="62070" y="601614"/>
                  </a:lnTo>
                  <a:lnTo>
                    <a:pt x="101625" y="609600"/>
                  </a:lnTo>
                  <a:lnTo>
                    <a:pt x="7315682" y="609600"/>
                  </a:lnTo>
                  <a:lnTo>
                    <a:pt x="7355237" y="601614"/>
                  </a:lnTo>
                  <a:lnTo>
                    <a:pt x="7387540" y="579837"/>
                  </a:lnTo>
                  <a:lnTo>
                    <a:pt x="7409321" y="547535"/>
                  </a:lnTo>
                  <a:lnTo>
                    <a:pt x="7417308" y="507974"/>
                  </a:lnTo>
                  <a:lnTo>
                    <a:pt x="7417308" y="101625"/>
                  </a:lnTo>
                  <a:lnTo>
                    <a:pt x="7409321" y="62070"/>
                  </a:lnTo>
                  <a:lnTo>
                    <a:pt x="7387540" y="29767"/>
                  </a:lnTo>
                  <a:lnTo>
                    <a:pt x="7355237" y="7986"/>
                  </a:lnTo>
                  <a:lnTo>
                    <a:pt x="7315682" y="0"/>
                  </a:lnTo>
                  <a:close/>
                </a:path>
              </a:pathLst>
            </a:custGeom>
            <a:solidFill>
              <a:srgbClr val="002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72361" y="1468371"/>
              <a:ext cx="7417434" cy="609600"/>
            </a:xfrm>
            <a:custGeom>
              <a:avLst/>
              <a:gdLst/>
              <a:ahLst/>
              <a:cxnLst/>
              <a:rect l="l" t="t" r="r" b="b"/>
              <a:pathLst>
                <a:path w="7417434" h="609600">
                  <a:moveTo>
                    <a:pt x="0" y="101625"/>
                  </a:moveTo>
                  <a:lnTo>
                    <a:pt x="7986" y="62070"/>
                  </a:lnTo>
                  <a:lnTo>
                    <a:pt x="29767" y="29767"/>
                  </a:lnTo>
                  <a:lnTo>
                    <a:pt x="62070" y="7986"/>
                  </a:lnTo>
                  <a:lnTo>
                    <a:pt x="101625" y="0"/>
                  </a:lnTo>
                  <a:lnTo>
                    <a:pt x="7315682" y="0"/>
                  </a:lnTo>
                  <a:lnTo>
                    <a:pt x="7355237" y="7986"/>
                  </a:lnTo>
                  <a:lnTo>
                    <a:pt x="7387540" y="29767"/>
                  </a:lnTo>
                  <a:lnTo>
                    <a:pt x="7409321" y="62070"/>
                  </a:lnTo>
                  <a:lnTo>
                    <a:pt x="7417308" y="101625"/>
                  </a:lnTo>
                  <a:lnTo>
                    <a:pt x="7417308" y="507974"/>
                  </a:lnTo>
                  <a:lnTo>
                    <a:pt x="7409321" y="547535"/>
                  </a:lnTo>
                  <a:lnTo>
                    <a:pt x="7387540" y="579837"/>
                  </a:lnTo>
                  <a:lnTo>
                    <a:pt x="7355237" y="601614"/>
                  </a:lnTo>
                  <a:lnTo>
                    <a:pt x="7315682" y="609600"/>
                  </a:lnTo>
                  <a:lnTo>
                    <a:pt x="101625" y="609600"/>
                  </a:lnTo>
                  <a:lnTo>
                    <a:pt x="62070" y="601614"/>
                  </a:lnTo>
                  <a:lnTo>
                    <a:pt x="29767" y="579837"/>
                  </a:lnTo>
                  <a:lnTo>
                    <a:pt x="7986" y="547535"/>
                  </a:lnTo>
                  <a:lnTo>
                    <a:pt x="0" y="507974"/>
                  </a:lnTo>
                  <a:lnTo>
                    <a:pt x="0" y="10162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72361" y="2134360"/>
              <a:ext cx="7417434" cy="1132840"/>
            </a:xfrm>
            <a:custGeom>
              <a:avLst/>
              <a:gdLst/>
              <a:ahLst/>
              <a:cxnLst/>
              <a:rect l="l" t="t" r="r" b="b"/>
              <a:pathLst>
                <a:path w="7417434" h="1132839">
                  <a:moveTo>
                    <a:pt x="7228547" y="0"/>
                  </a:moveTo>
                  <a:lnTo>
                    <a:pt x="188760" y="0"/>
                  </a:lnTo>
                  <a:lnTo>
                    <a:pt x="138578" y="6742"/>
                  </a:lnTo>
                  <a:lnTo>
                    <a:pt x="93487" y="25770"/>
                  </a:lnTo>
                  <a:lnTo>
                    <a:pt x="55284" y="55284"/>
                  </a:lnTo>
                  <a:lnTo>
                    <a:pt x="25770" y="93487"/>
                  </a:lnTo>
                  <a:lnTo>
                    <a:pt x="6742" y="138578"/>
                  </a:lnTo>
                  <a:lnTo>
                    <a:pt x="0" y="188760"/>
                  </a:lnTo>
                  <a:lnTo>
                    <a:pt x="0" y="943571"/>
                  </a:lnTo>
                  <a:lnTo>
                    <a:pt x="6742" y="993753"/>
                  </a:lnTo>
                  <a:lnTo>
                    <a:pt x="25770" y="1038844"/>
                  </a:lnTo>
                  <a:lnTo>
                    <a:pt x="55284" y="1077047"/>
                  </a:lnTo>
                  <a:lnTo>
                    <a:pt x="93487" y="1106561"/>
                  </a:lnTo>
                  <a:lnTo>
                    <a:pt x="138578" y="1125589"/>
                  </a:lnTo>
                  <a:lnTo>
                    <a:pt x="188760" y="1132332"/>
                  </a:lnTo>
                  <a:lnTo>
                    <a:pt x="7228547" y="1132332"/>
                  </a:lnTo>
                  <a:lnTo>
                    <a:pt x="7278729" y="1125589"/>
                  </a:lnTo>
                  <a:lnTo>
                    <a:pt x="7323820" y="1106561"/>
                  </a:lnTo>
                  <a:lnTo>
                    <a:pt x="7362023" y="1077047"/>
                  </a:lnTo>
                  <a:lnTo>
                    <a:pt x="7391537" y="1038844"/>
                  </a:lnTo>
                  <a:lnTo>
                    <a:pt x="7410565" y="993753"/>
                  </a:lnTo>
                  <a:lnTo>
                    <a:pt x="7417308" y="943571"/>
                  </a:lnTo>
                  <a:lnTo>
                    <a:pt x="7417308" y="188760"/>
                  </a:lnTo>
                  <a:lnTo>
                    <a:pt x="7410565" y="138578"/>
                  </a:lnTo>
                  <a:lnTo>
                    <a:pt x="7391537" y="93487"/>
                  </a:lnTo>
                  <a:lnTo>
                    <a:pt x="7362023" y="55284"/>
                  </a:lnTo>
                  <a:lnTo>
                    <a:pt x="7323820" y="25770"/>
                  </a:lnTo>
                  <a:lnTo>
                    <a:pt x="7278729" y="6742"/>
                  </a:lnTo>
                  <a:lnTo>
                    <a:pt x="7228547" y="0"/>
                  </a:lnTo>
                  <a:close/>
                </a:path>
              </a:pathLst>
            </a:custGeom>
            <a:solidFill>
              <a:srgbClr val="2C4D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2361" y="2134360"/>
              <a:ext cx="7417434" cy="1132840"/>
            </a:xfrm>
            <a:custGeom>
              <a:avLst/>
              <a:gdLst/>
              <a:ahLst/>
              <a:cxnLst/>
              <a:rect l="l" t="t" r="r" b="b"/>
              <a:pathLst>
                <a:path w="7417434" h="1132839">
                  <a:moveTo>
                    <a:pt x="0" y="188760"/>
                  </a:moveTo>
                  <a:lnTo>
                    <a:pt x="6742" y="138578"/>
                  </a:lnTo>
                  <a:lnTo>
                    <a:pt x="25770" y="93487"/>
                  </a:lnTo>
                  <a:lnTo>
                    <a:pt x="55284" y="55284"/>
                  </a:lnTo>
                  <a:lnTo>
                    <a:pt x="93487" y="25770"/>
                  </a:lnTo>
                  <a:lnTo>
                    <a:pt x="138578" y="6742"/>
                  </a:lnTo>
                  <a:lnTo>
                    <a:pt x="188760" y="0"/>
                  </a:lnTo>
                  <a:lnTo>
                    <a:pt x="7228547" y="0"/>
                  </a:lnTo>
                  <a:lnTo>
                    <a:pt x="7278729" y="6742"/>
                  </a:lnTo>
                  <a:lnTo>
                    <a:pt x="7323820" y="25770"/>
                  </a:lnTo>
                  <a:lnTo>
                    <a:pt x="7362023" y="55284"/>
                  </a:lnTo>
                  <a:lnTo>
                    <a:pt x="7391537" y="93487"/>
                  </a:lnTo>
                  <a:lnTo>
                    <a:pt x="7410565" y="138578"/>
                  </a:lnTo>
                  <a:lnTo>
                    <a:pt x="7417308" y="188760"/>
                  </a:lnTo>
                  <a:lnTo>
                    <a:pt x="7417308" y="943571"/>
                  </a:lnTo>
                  <a:lnTo>
                    <a:pt x="7410565" y="993753"/>
                  </a:lnTo>
                  <a:lnTo>
                    <a:pt x="7391537" y="1038844"/>
                  </a:lnTo>
                  <a:lnTo>
                    <a:pt x="7362023" y="1077047"/>
                  </a:lnTo>
                  <a:lnTo>
                    <a:pt x="7323820" y="1106561"/>
                  </a:lnTo>
                  <a:lnTo>
                    <a:pt x="7278729" y="1125589"/>
                  </a:lnTo>
                  <a:lnTo>
                    <a:pt x="7228547" y="1132332"/>
                  </a:lnTo>
                  <a:lnTo>
                    <a:pt x="188760" y="1132332"/>
                  </a:lnTo>
                  <a:lnTo>
                    <a:pt x="138578" y="1125589"/>
                  </a:lnTo>
                  <a:lnTo>
                    <a:pt x="93487" y="1106561"/>
                  </a:lnTo>
                  <a:lnTo>
                    <a:pt x="55284" y="1077047"/>
                  </a:lnTo>
                  <a:lnTo>
                    <a:pt x="25770" y="1038844"/>
                  </a:lnTo>
                  <a:lnTo>
                    <a:pt x="6742" y="993753"/>
                  </a:lnTo>
                  <a:lnTo>
                    <a:pt x="0" y="943571"/>
                  </a:lnTo>
                  <a:lnTo>
                    <a:pt x="0" y="18876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70838" y="3329174"/>
              <a:ext cx="7393305" cy="1414780"/>
            </a:xfrm>
            <a:custGeom>
              <a:avLst/>
              <a:gdLst/>
              <a:ahLst/>
              <a:cxnLst/>
              <a:rect l="l" t="t" r="r" b="b"/>
              <a:pathLst>
                <a:path w="7393305" h="1414779">
                  <a:moveTo>
                    <a:pt x="7157161" y="0"/>
                  </a:moveTo>
                  <a:lnTo>
                    <a:pt x="235762" y="0"/>
                  </a:lnTo>
                  <a:lnTo>
                    <a:pt x="188246" y="4790"/>
                  </a:lnTo>
                  <a:lnTo>
                    <a:pt x="143991" y="18528"/>
                  </a:lnTo>
                  <a:lnTo>
                    <a:pt x="103943" y="40266"/>
                  </a:lnTo>
                  <a:lnTo>
                    <a:pt x="69051" y="69056"/>
                  </a:lnTo>
                  <a:lnTo>
                    <a:pt x="40263" y="103949"/>
                  </a:lnTo>
                  <a:lnTo>
                    <a:pt x="18526" y="143996"/>
                  </a:lnTo>
                  <a:lnTo>
                    <a:pt x="4789" y="188250"/>
                  </a:lnTo>
                  <a:lnTo>
                    <a:pt x="0" y="235762"/>
                  </a:lnTo>
                  <a:lnTo>
                    <a:pt x="0" y="1178521"/>
                  </a:lnTo>
                  <a:lnTo>
                    <a:pt x="4789" y="1226033"/>
                  </a:lnTo>
                  <a:lnTo>
                    <a:pt x="18526" y="1270286"/>
                  </a:lnTo>
                  <a:lnTo>
                    <a:pt x="40263" y="1310331"/>
                  </a:lnTo>
                  <a:lnTo>
                    <a:pt x="69051" y="1345222"/>
                  </a:lnTo>
                  <a:lnTo>
                    <a:pt x="103943" y="1374009"/>
                  </a:lnTo>
                  <a:lnTo>
                    <a:pt x="143991" y="1395745"/>
                  </a:lnTo>
                  <a:lnTo>
                    <a:pt x="188246" y="1409482"/>
                  </a:lnTo>
                  <a:lnTo>
                    <a:pt x="235762" y="1414272"/>
                  </a:lnTo>
                  <a:lnTo>
                    <a:pt x="7157161" y="1414272"/>
                  </a:lnTo>
                  <a:lnTo>
                    <a:pt x="7204677" y="1409482"/>
                  </a:lnTo>
                  <a:lnTo>
                    <a:pt x="7248932" y="1395745"/>
                  </a:lnTo>
                  <a:lnTo>
                    <a:pt x="7288980" y="1374009"/>
                  </a:lnTo>
                  <a:lnTo>
                    <a:pt x="7323872" y="1345222"/>
                  </a:lnTo>
                  <a:lnTo>
                    <a:pt x="7352660" y="1310331"/>
                  </a:lnTo>
                  <a:lnTo>
                    <a:pt x="7374397" y="1270286"/>
                  </a:lnTo>
                  <a:lnTo>
                    <a:pt x="7388134" y="1226033"/>
                  </a:lnTo>
                  <a:lnTo>
                    <a:pt x="7392924" y="1178521"/>
                  </a:lnTo>
                  <a:lnTo>
                    <a:pt x="7392924" y="235762"/>
                  </a:lnTo>
                  <a:lnTo>
                    <a:pt x="7388134" y="188250"/>
                  </a:lnTo>
                  <a:lnTo>
                    <a:pt x="7374397" y="143996"/>
                  </a:lnTo>
                  <a:lnTo>
                    <a:pt x="7352660" y="103949"/>
                  </a:lnTo>
                  <a:lnTo>
                    <a:pt x="7323872" y="69056"/>
                  </a:lnTo>
                  <a:lnTo>
                    <a:pt x="7288980" y="40266"/>
                  </a:lnTo>
                  <a:lnTo>
                    <a:pt x="7248932" y="18528"/>
                  </a:lnTo>
                  <a:lnTo>
                    <a:pt x="7204677" y="4790"/>
                  </a:lnTo>
                  <a:lnTo>
                    <a:pt x="7157161" y="0"/>
                  </a:lnTo>
                  <a:close/>
                </a:path>
              </a:pathLst>
            </a:custGeom>
            <a:solidFill>
              <a:srgbClr val="949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70838" y="3329174"/>
              <a:ext cx="7393305" cy="1414780"/>
            </a:xfrm>
            <a:custGeom>
              <a:avLst/>
              <a:gdLst/>
              <a:ahLst/>
              <a:cxnLst/>
              <a:rect l="l" t="t" r="r" b="b"/>
              <a:pathLst>
                <a:path w="7393305" h="1414779">
                  <a:moveTo>
                    <a:pt x="0" y="235762"/>
                  </a:moveTo>
                  <a:lnTo>
                    <a:pt x="4789" y="188250"/>
                  </a:lnTo>
                  <a:lnTo>
                    <a:pt x="18526" y="143996"/>
                  </a:lnTo>
                  <a:lnTo>
                    <a:pt x="40263" y="103949"/>
                  </a:lnTo>
                  <a:lnTo>
                    <a:pt x="69051" y="69056"/>
                  </a:lnTo>
                  <a:lnTo>
                    <a:pt x="103943" y="40266"/>
                  </a:lnTo>
                  <a:lnTo>
                    <a:pt x="143991" y="18528"/>
                  </a:lnTo>
                  <a:lnTo>
                    <a:pt x="188246" y="4790"/>
                  </a:lnTo>
                  <a:lnTo>
                    <a:pt x="235762" y="0"/>
                  </a:lnTo>
                  <a:lnTo>
                    <a:pt x="7157161" y="0"/>
                  </a:lnTo>
                  <a:lnTo>
                    <a:pt x="7204677" y="4790"/>
                  </a:lnTo>
                  <a:lnTo>
                    <a:pt x="7248932" y="18528"/>
                  </a:lnTo>
                  <a:lnTo>
                    <a:pt x="7288980" y="40266"/>
                  </a:lnTo>
                  <a:lnTo>
                    <a:pt x="7323872" y="69056"/>
                  </a:lnTo>
                  <a:lnTo>
                    <a:pt x="7352660" y="103949"/>
                  </a:lnTo>
                  <a:lnTo>
                    <a:pt x="7374397" y="143996"/>
                  </a:lnTo>
                  <a:lnTo>
                    <a:pt x="7388134" y="188250"/>
                  </a:lnTo>
                  <a:lnTo>
                    <a:pt x="7392924" y="235762"/>
                  </a:lnTo>
                  <a:lnTo>
                    <a:pt x="7392924" y="1178521"/>
                  </a:lnTo>
                  <a:lnTo>
                    <a:pt x="7388134" y="1226033"/>
                  </a:lnTo>
                  <a:lnTo>
                    <a:pt x="7374397" y="1270286"/>
                  </a:lnTo>
                  <a:lnTo>
                    <a:pt x="7352660" y="1310331"/>
                  </a:lnTo>
                  <a:lnTo>
                    <a:pt x="7323872" y="1345222"/>
                  </a:lnTo>
                  <a:lnTo>
                    <a:pt x="7288980" y="1374009"/>
                  </a:lnTo>
                  <a:lnTo>
                    <a:pt x="7248932" y="1395745"/>
                  </a:lnTo>
                  <a:lnTo>
                    <a:pt x="7204677" y="1409482"/>
                  </a:lnTo>
                  <a:lnTo>
                    <a:pt x="7157161" y="1414272"/>
                  </a:lnTo>
                  <a:lnTo>
                    <a:pt x="235762" y="1414272"/>
                  </a:lnTo>
                  <a:lnTo>
                    <a:pt x="188246" y="1409482"/>
                  </a:lnTo>
                  <a:lnTo>
                    <a:pt x="143991" y="1395745"/>
                  </a:lnTo>
                  <a:lnTo>
                    <a:pt x="103943" y="1374009"/>
                  </a:lnTo>
                  <a:lnTo>
                    <a:pt x="69051" y="1345222"/>
                  </a:lnTo>
                  <a:lnTo>
                    <a:pt x="40263" y="1310331"/>
                  </a:lnTo>
                  <a:lnTo>
                    <a:pt x="18526" y="1270286"/>
                  </a:lnTo>
                  <a:lnTo>
                    <a:pt x="4789" y="1226033"/>
                  </a:lnTo>
                  <a:lnTo>
                    <a:pt x="0" y="1178521"/>
                  </a:lnTo>
                  <a:lnTo>
                    <a:pt x="0" y="23576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 descr="scales of justice"/>
          <p:cNvSpPr/>
          <p:nvPr/>
        </p:nvSpPr>
        <p:spPr>
          <a:xfrm>
            <a:off x="413562" y="2508821"/>
            <a:ext cx="699135" cy="696595"/>
          </a:xfrm>
          <a:custGeom>
            <a:avLst/>
            <a:gdLst/>
            <a:ahLst/>
            <a:cxnLst/>
            <a:rect l="l" t="t" r="r" b="b"/>
            <a:pathLst>
              <a:path w="699135" h="696594">
                <a:moveTo>
                  <a:pt x="209740" y="426618"/>
                </a:moveTo>
                <a:lnTo>
                  <a:pt x="0" y="426618"/>
                </a:lnTo>
                <a:lnTo>
                  <a:pt x="8280" y="446900"/>
                </a:lnTo>
                <a:lnTo>
                  <a:pt x="30810" y="463511"/>
                </a:lnTo>
                <a:lnTo>
                  <a:pt x="64147" y="474738"/>
                </a:lnTo>
                <a:lnTo>
                  <a:pt x="104863" y="478866"/>
                </a:lnTo>
                <a:lnTo>
                  <a:pt x="145592" y="474738"/>
                </a:lnTo>
                <a:lnTo>
                  <a:pt x="178930" y="463511"/>
                </a:lnTo>
                <a:lnTo>
                  <a:pt x="201460" y="446900"/>
                </a:lnTo>
                <a:lnTo>
                  <a:pt x="209740" y="426618"/>
                </a:lnTo>
                <a:close/>
              </a:path>
              <a:path w="699135" h="696594">
                <a:moveTo>
                  <a:pt x="672896" y="400507"/>
                </a:moveTo>
                <a:lnTo>
                  <a:pt x="622744" y="201993"/>
                </a:lnTo>
                <a:lnTo>
                  <a:pt x="609104" y="148005"/>
                </a:lnTo>
                <a:lnTo>
                  <a:pt x="620458" y="148005"/>
                </a:lnTo>
                <a:lnTo>
                  <a:pt x="646671" y="121894"/>
                </a:lnTo>
                <a:lnTo>
                  <a:pt x="644664" y="111569"/>
                </a:lnTo>
                <a:lnTo>
                  <a:pt x="639940" y="104482"/>
                </a:lnTo>
                <a:lnTo>
                  <a:pt x="639140" y="103276"/>
                </a:lnTo>
                <a:lnTo>
                  <a:pt x="630821" y="97777"/>
                </a:lnTo>
                <a:lnTo>
                  <a:pt x="620458" y="95770"/>
                </a:lnTo>
                <a:lnTo>
                  <a:pt x="394995" y="95770"/>
                </a:lnTo>
                <a:lnTo>
                  <a:pt x="391261" y="90081"/>
                </a:lnTo>
                <a:lnTo>
                  <a:pt x="386702" y="84886"/>
                </a:lnTo>
                <a:lnTo>
                  <a:pt x="381482" y="80340"/>
                </a:lnTo>
                <a:lnTo>
                  <a:pt x="375767" y="76619"/>
                </a:lnTo>
                <a:lnTo>
                  <a:pt x="375767" y="26123"/>
                </a:lnTo>
                <a:lnTo>
                  <a:pt x="373761" y="15798"/>
                </a:lnTo>
                <a:lnTo>
                  <a:pt x="368236" y="7505"/>
                </a:lnTo>
                <a:lnTo>
                  <a:pt x="367030" y="6718"/>
                </a:lnTo>
                <a:lnTo>
                  <a:pt x="367030" y="112318"/>
                </a:lnTo>
                <a:lnTo>
                  <a:pt x="367030" y="131470"/>
                </a:lnTo>
                <a:lnTo>
                  <a:pt x="359168" y="139306"/>
                </a:lnTo>
                <a:lnTo>
                  <a:pt x="339940" y="139306"/>
                </a:lnTo>
                <a:lnTo>
                  <a:pt x="332079" y="131470"/>
                </a:lnTo>
                <a:lnTo>
                  <a:pt x="332079" y="112318"/>
                </a:lnTo>
                <a:lnTo>
                  <a:pt x="339940" y="104482"/>
                </a:lnTo>
                <a:lnTo>
                  <a:pt x="359168" y="104482"/>
                </a:lnTo>
                <a:lnTo>
                  <a:pt x="367030" y="112318"/>
                </a:lnTo>
                <a:lnTo>
                  <a:pt x="367030" y="6718"/>
                </a:lnTo>
                <a:lnTo>
                  <a:pt x="359918" y="1993"/>
                </a:lnTo>
                <a:lnTo>
                  <a:pt x="349554" y="0"/>
                </a:lnTo>
                <a:lnTo>
                  <a:pt x="339191" y="1993"/>
                </a:lnTo>
                <a:lnTo>
                  <a:pt x="330873" y="7505"/>
                </a:lnTo>
                <a:lnTo>
                  <a:pt x="325348" y="15798"/>
                </a:lnTo>
                <a:lnTo>
                  <a:pt x="323342" y="26123"/>
                </a:lnTo>
                <a:lnTo>
                  <a:pt x="323342" y="76619"/>
                </a:lnTo>
                <a:lnTo>
                  <a:pt x="317627" y="80340"/>
                </a:lnTo>
                <a:lnTo>
                  <a:pt x="312420" y="84886"/>
                </a:lnTo>
                <a:lnTo>
                  <a:pt x="307860" y="90081"/>
                </a:lnTo>
                <a:lnTo>
                  <a:pt x="304114" y="95770"/>
                </a:lnTo>
                <a:lnTo>
                  <a:pt x="78651" y="95770"/>
                </a:lnTo>
                <a:lnTo>
                  <a:pt x="68287" y="97777"/>
                </a:lnTo>
                <a:lnTo>
                  <a:pt x="59969" y="103276"/>
                </a:lnTo>
                <a:lnTo>
                  <a:pt x="54444" y="111569"/>
                </a:lnTo>
                <a:lnTo>
                  <a:pt x="52438" y="121894"/>
                </a:lnTo>
                <a:lnTo>
                  <a:pt x="53987" y="130733"/>
                </a:lnTo>
                <a:lnTo>
                  <a:pt x="58331" y="138430"/>
                </a:lnTo>
                <a:lnTo>
                  <a:pt x="64973" y="144170"/>
                </a:lnTo>
                <a:lnTo>
                  <a:pt x="73406" y="147142"/>
                </a:lnTo>
                <a:lnTo>
                  <a:pt x="23596" y="400507"/>
                </a:lnTo>
                <a:lnTo>
                  <a:pt x="59423" y="400507"/>
                </a:lnTo>
                <a:lnTo>
                  <a:pt x="97878" y="201993"/>
                </a:lnTo>
                <a:lnTo>
                  <a:pt x="147688" y="400507"/>
                </a:lnTo>
                <a:lnTo>
                  <a:pt x="183515" y="400507"/>
                </a:lnTo>
                <a:lnTo>
                  <a:pt x="133362" y="201993"/>
                </a:lnTo>
                <a:lnTo>
                  <a:pt x="119722" y="148005"/>
                </a:lnTo>
                <a:lnTo>
                  <a:pt x="303237" y="148005"/>
                </a:lnTo>
                <a:lnTo>
                  <a:pt x="306984" y="153695"/>
                </a:lnTo>
                <a:lnTo>
                  <a:pt x="311543" y="158889"/>
                </a:lnTo>
                <a:lnTo>
                  <a:pt x="316763" y="163436"/>
                </a:lnTo>
                <a:lnTo>
                  <a:pt x="322465" y="167170"/>
                </a:lnTo>
                <a:lnTo>
                  <a:pt x="322465" y="609460"/>
                </a:lnTo>
                <a:lnTo>
                  <a:pt x="251675" y="609460"/>
                </a:lnTo>
                <a:lnTo>
                  <a:pt x="243814" y="617296"/>
                </a:lnTo>
                <a:lnTo>
                  <a:pt x="243814" y="644283"/>
                </a:lnTo>
                <a:lnTo>
                  <a:pt x="139827" y="644283"/>
                </a:lnTo>
                <a:lnTo>
                  <a:pt x="139827" y="696531"/>
                </a:lnTo>
                <a:lnTo>
                  <a:pt x="559282" y="696531"/>
                </a:lnTo>
                <a:lnTo>
                  <a:pt x="559282" y="644283"/>
                </a:lnTo>
                <a:lnTo>
                  <a:pt x="454418" y="644283"/>
                </a:lnTo>
                <a:lnTo>
                  <a:pt x="454418" y="617296"/>
                </a:lnTo>
                <a:lnTo>
                  <a:pt x="446557" y="609460"/>
                </a:lnTo>
                <a:lnTo>
                  <a:pt x="375767" y="609460"/>
                </a:lnTo>
                <a:lnTo>
                  <a:pt x="375767" y="167170"/>
                </a:lnTo>
                <a:lnTo>
                  <a:pt x="381482" y="163436"/>
                </a:lnTo>
                <a:lnTo>
                  <a:pt x="386702" y="158889"/>
                </a:lnTo>
                <a:lnTo>
                  <a:pt x="391261" y="153695"/>
                </a:lnTo>
                <a:lnTo>
                  <a:pt x="394995" y="148005"/>
                </a:lnTo>
                <a:lnTo>
                  <a:pt x="562787" y="148005"/>
                </a:lnTo>
                <a:lnTo>
                  <a:pt x="513842" y="400507"/>
                </a:lnTo>
                <a:lnTo>
                  <a:pt x="549681" y="400507"/>
                </a:lnTo>
                <a:lnTo>
                  <a:pt x="588124" y="201993"/>
                </a:lnTo>
                <a:lnTo>
                  <a:pt x="637070" y="400507"/>
                </a:lnTo>
                <a:lnTo>
                  <a:pt x="672896" y="400507"/>
                </a:lnTo>
                <a:close/>
              </a:path>
              <a:path w="699135" h="696594">
                <a:moveTo>
                  <a:pt x="699109" y="426618"/>
                </a:moveTo>
                <a:lnTo>
                  <a:pt x="489381" y="426618"/>
                </a:lnTo>
                <a:lnTo>
                  <a:pt x="497649" y="446900"/>
                </a:lnTo>
                <a:lnTo>
                  <a:pt x="520179" y="463511"/>
                </a:lnTo>
                <a:lnTo>
                  <a:pt x="553529" y="474738"/>
                </a:lnTo>
                <a:lnTo>
                  <a:pt x="594245" y="478866"/>
                </a:lnTo>
                <a:lnTo>
                  <a:pt x="634961" y="474738"/>
                </a:lnTo>
                <a:lnTo>
                  <a:pt x="668299" y="463511"/>
                </a:lnTo>
                <a:lnTo>
                  <a:pt x="690829" y="446900"/>
                </a:lnTo>
                <a:lnTo>
                  <a:pt x="699109" y="426618"/>
                </a:lnTo>
                <a:close/>
              </a:path>
            </a:pathLst>
          </a:custGeom>
          <a:solidFill>
            <a:srgbClr val="2C4D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 descr="clock"/>
          <p:cNvSpPr/>
          <p:nvPr/>
        </p:nvSpPr>
        <p:spPr>
          <a:xfrm>
            <a:off x="443077" y="3899522"/>
            <a:ext cx="662940" cy="662940"/>
          </a:xfrm>
          <a:custGeom>
            <a:avLst/>
            <a:gdLst/>
            <a:ahLst/>
            <a:cxnLst/>
            <a:rect l="l" t="t" r="r" b="b"/>
            <a:pathLst>
              <a:path w="662940" h="662939">
                <a:moveTo>
                  <a:pt x="122123" y="321805"/>
                </a:moveTo>
                <a:lnTo>
                  <a:pt x="114312" y="314007"/>
                </a:lnTo>
                <a:lnTo>
                  <a:pt x="95034" y="314007"/>
                </a:lnTo>
                <a:lnTo>
                  <a:pt x="87223" y="321805"/>
                </a:lnTo>
                <a:lnTo>
                  <a:pt x="87223" y="341083"/>
                </a:lnTo>
                <a:lnTo>
                  <a:pt x="95034" y="348894"/>
                </a:lnTo>
                <a:lnTo>
                  <a:pt x="114312" y="348894"/>
                </a:lnTo>
                <a:lnTo>
                  <a:pt x="122123" y="341083"/>
                </a:lnTo>
                <a:lnTo>
                  <a:pt x="122123" y="331444"/>
                </a:lnTo>
                <a:lnTo>
                  <a:pt x="122123" y="321805"/>
                </a:lnTo>
                <a:close/>
              </a:path>
              <a:path w="662940" h="662939">
                <a:moveTo>
                  <a:pt x="348919" y="548589"/>
                </a:moveTo>
                <a:lnTo>
                  <a:pt x="341109" y="540791"/>
                </a:lnTo>
                <a:lnTo>
                  <a:pt x="321830" y="540791"/>
                </a:lnTo>
                <a:lnTo>
                  <a:pt x="314020" y="548589"/>
                </a:lnTo>
                <a:lnTo>
                  <a:pt x="314020" y="567867"/>
                </a:lnTo>
                <a:lnTo>
                  <a:pt x="321830" y="575678"/>
                </a:lnTo>
                <a:lnTo>
                  <a:pt x="341109" y="575678"/>
                </a:lnTo>
                <a:lnTo>
                  <a:pt x="348919" y="567867"/>
                </a:lnTo>
                <a:lnTo>
                  <a:pt x="348919" y="558228"/>
                </a:lnTo>
                <a:lnTo>
                  <a:pt x="348919" y="548589"/>
                </a:lnTo>
                <a:close/>
              </a:path>
              <a:path w="662940" h="662939">
                <a:moveTo>
                  <a:pt x="348919" y="95021"/>
                </a:moveTo>
                <a:lnTo>
                  <a:pt x="341109" y="87223"/>
                </a:lnTo>
                <a:lnTo>
                  <a:pt x="321830" y="87223"/>
                </a:lnTo>
                <a:lnTo>
                  <a:pt x="314020" y="95021"/>
                </a:lnTo>
                <a:lnTo>
                  <a:pt x="314020" y="114300"/>
                </a:lnTo>
                <a:lnTo>
                  <a:pt x="321830" y="122110"/>
                </a:lnTo>
                <a:lnTo>
                  <a:pt x="341109" y="122110"/>
                </a:lnTo>
                <a:lnTo>
                  <a:pt x="348919" y="114300"/>
                </a:lnTo>
                <a:lnTo>
                  <a:pt x="348919" y="104660"/>
                </a:lnTo>
                <a:lnTo>
                  <a:pt x="348919" y="95021"/>
                </a:lnTo>
                <a:close/>
              </a:path>
              <a:path w="662940" h="662939">
                <a:moveTo>
                  <a:pt x="466674" y="442226"/>
                </a:moveTo>
                <a:lnTo>
                  <a:pt x="348919" y="324472"/>
                </a:lnTo>
                <a:lnTo>
                  <a:pt x="348919" y="156997"/>
                </a:lnTo>
                <a:lnTo>
                  <a:pt x="314020" y="156997"/>
                </a:lnTo>
                <a:lnTo>
                  <a:pt x="314020" y="336677"/>
                </a:lnTo>
                <a:lnTo>
                  <a:pt x="315772" y="341045"/>
                </a:lnTo>
                <a:lnTo>
                  <a:pt x="319265" y="343662"/>
                </a:lnTo>
                <a:lnTo>
                  <a:pt x="442252" y="466648"/>
                </a:lnTo>
                <a:lnTo>
                  <a:pt x="466674" y="442226"/>
                </a:lnTo>
                <a:close/>
              </a:path>
              <a:path w="662940" h="662939">
                <a:moveTo>
                  <a:pt x="575716" y="321805"/>
                </a:moveTo>
                <a:lnTo>
                  <a:pt x="567905" y="314007"/>
                </a:lnTo>
                <a:lnTo>
                  <a:pt x="548627" y="314007"/>
                </a:lnTo>
                <a:lnTo>
                  <a:pt x="540816" y="321805"/>
                </a:lnTo>
                <a:lnTo>
                  <a:pt x="540816" y="341083"/>
                </a:lnTo>
                <a:lnTo>
                  <a:pt x="548627" y="348894"/>
                </a:lnTo>
                <a:lnTo>
                  <a:pt x="567905" y="348894"/>
                </a:lnTo>
                <a:lnTo>
                  <a:pt x="575716" y="341083"/>
                </a:lnTo>
                <a:lnTo>
                  <a:pt x="575716" y="331444"/>
                </a:lnTo>
                <a:lnTo>
                  <a:pt x="575716" y="321805"/>
                </a:lnTo>
                <a:close/>
              </a:path>
              <a:path w="662940" h="662939">
                <a:moveTo>
                  <a:pt x="662940" y="331444"/>
                </a:moveTo>
                <a:lnTo>
                  <a:pt x="659345" y="282448"/>
                </a:lnTo>
                <a:lnTo>
                  <a:pt x="648919" y="235673"/>
                </a:lnTo>
                <a:lnTo>
                  <a:pt x="632155" y="191668"/>
                </a:lnTo>
                <a:lnTo>
                  <a:pt x="610603" y="152781"/>
                </a:lnTo>
                <a:lnTo>
                  <a:pt x="610603" y="331444"/>
                </a:lnTo>
                <a:lnTo>
                  <a:pt x="606933" y="376567"/>
                </a:lnTo>
                <a:lnTo>
                  <a:pt x="596315" y="419430"/>
                </a:lnTo>
                <a:lnTo>
                  <a:pt x="579323" y="459435"/>
                </a:lnTo>
                <a:lnTo>
                  <a:pt x="556564" y="496011"/>
                </a:lnTo>
                <a:lnTo>
                  <a:pt x="528612" y="528574"/>
                </a:lnTo>
                <a:lnTo>
                  <a:pt x="496049" y="556526"/>
                </a:lnTo>
                <a:lnTo>
                  <a:pt x="459473" y="579285"/>
                </a:lnTo>
                <a:lnTo>
                  <a:pt x="419455" y="596277"/>
                </a:lnTo>
                <a:lnTo>
                  <a:pt x="376593" y="606894"/>
                </a:lnTo>
                <a:lnTo>
                  <a:pt x="331470" y="610565"/>
                </a:lnTo>
                <a:lnTo>
                  <a:pt x="286346" y="606894"/>
                </a:lnTo>
                <a:lnTo>
                  <a:pt x="243484" y="596277"/>
                </a:lnTo>
                <a:lnTo>
                  <a:pt x="203479" y="579285"/>
                </a:lnTo>
                <a:lnTo>
                  <a:pt x="166890" y="556526"/>
                </a:lnTo>
                <a:lnTo>
                  <a:pt x="134327" y="528574"/>
                </a:lnTo>
                <a:lnTo>
                  <a:pt x="106375" y="496011"/>
                </a:lnTo>
                <a:lnTo>
                  <a:pt x="83616" y="459435"/>
                </a:lnTo>
                <a:lnTo>
                  <a:pt x="66624" y="419430"/>
                </a:lnTo>
                <a:lnTo>
                  <a:pt x="56007" y="376567"/>
                </a:lnTo>
                <a:lnTo>
                  <a:pt x="52336" y="331444"/>
                </a:lnTo>
                <a:lnTo>
                  <a:pt x="56007" y="286334"/>
                </a:lnTo>
                <a:lnTo>
                  <a:pt x="66624" y="243471"/>
                </a:lnTo>
                <a:lnTo>
                  <a:pt x="83616" y="203454"/>
                </a:lnTo>
                <a:lnTo>
                  <a:pt x="106375" y="166878"/>
                </a:lnTo>
                <a:lnTo>
                  <a:pt x="134327" y="134315"/>
                </a:lnTo>
                <a:lnTo>
                  <a:pt x="166890" y="106362"/>
                </a:lnTo>
                <a:lnTo>
                  <a:pt x="203479" y="83604"/>
                </a:lnTo>
                <a:lnTo>
                  <a:pt x="243484" y="66624"/>
                </a:lnTo>
                <a:lnTo>
                  <a:pt x="286346" y="55994"/>
                </a:lnTo>
                <a:lnTo>
                  <a:pt x="331470" y="52324"/>
                </a:lnTo>
                <a:lnTo>
                  <a:pt x="376593" y="55994"/>
                </a:lnTo>
                <a:lnTo>
                  <a:pt x="419455" y="66624"/>
                </a:lnTo>
                <a:lnTo>
                  <a:pt x="459473" y="83604"/>
                </a:lnTo>
                <a:lnTo>
                  <a:pt x="496049" y="106362"/>
                </a:lnTo>
                <a:lnTo>
                  <a:pt x="528612" y="134315"/>
                </a:lnTo>
                <a:lnTo>
                  <a:pt x="556564" y="166878"/>
                </a:lnTo>
                <a:lnTo>
                  <a:pt x="579323" y="203454"/>
                </a:lnTo>
                <a:lnTo>
                  <a:pt x="596315" y="243471"/>
                </a:lnTo>
                <a:lnTo>
                  <a:pt x="606933" y="286334"/>
                </a:lnTo>
                <a:lnTo>
                  <a:pt x="610603" y="331444"/>
                </a:lnTo>
                <a:lnTo>
                  <a:pt x="610603" y="152781"/>
                </a:lnTo>
                <a:lnTo>
                  <a:pt x="581672" y="113944"/>
                </a:lnTo>
                <a:lnTo>
                  <a:pt x="548982" y="81254"/>
                </a:lnTo>
                <a:lnTo>
                  <a:pt x="512013" y="53365"/>
                </a:lnTo>
                <a:lnTo>
                  <a:pt x="471258" y="30784"/>
                </a:lnTo>
                <a:lnTo>
                  <a:pt x="427253" y="14020"/>
                </a:lnTo>
                <a:lnTo>
                  <a:pt x="380479" y="3581"/>
                </a:lnTo>
                <a:lnTo>
                  <a:pt x="331470" y="0"/>
                </a:lnTo>
                <a:lnTo>
                  <a:pt x="282460" y="3581"/>
                </a:lnTo>
                <a:lnTo>
                  <a:pt x="235699" y="14020"/>
                </a:lnTo>
                <a:lnTo>
                  <a:pt x="191681" y="30784"/>
                </a:lnTo>
                <a:lnTo>
                  <a:pt x="150926" y="53365"/>
                </a:lnTo>
                <a:lnTo>
                  <a:pt x="113957" y="81254"/>
                </a:lnTo>
                <a:lnTo>
                  <a:pt x="81267" y="113944"/>
                </a:lnTo>
                <a:lnTo>
                  <a:pt x="53378" y="150914"/>
                </a:lnTo>
                <a:lnTo>
                  <a:pt x="30784" y="191668"/>
                </a:lnTo>
                <a:lnTo>
                  <a:pt x="14020" y="235673"/>
                </a:lnTo>
                <a:lnTo>
                  <a:pt x="3594" y="282448"/>
                </a:lnTo>
                <a:lnTo>
                  <a:pt x="0" y="331444"/>
                </a:lnTo>
                <a:lnTo>
                  <a:pt x="3594" y="380453"/>
                </a:lnTo>
                <a:lnTo>
                  <a:pt x="14020" y="427215"/>
                </a:lnTo>
                <a:lnTo>
                  <a:pt x="30784" y="471233"/>
                </a:lnTo>
                <a:lnTo>
                  <a:pt x="53378" y="511975"/>
                </a:lnTo>
                <a:lnTo>
                  <a:pt x="81267" y="548957"/>
                </a:lnTo>
                <a:lnTo>
                  <a:pt x="113957" y="581634"/>
                </a:lnTo>
                <a:lnTo>
                  <a:pt x="150926" y="609536"/>
                </a:lnTo>
                <a:lnTo>
                  <a:pt x="191681" y="632117"/>
                </a:lnTo>
                <a:lnTo>
                  <a:pt x="235699" y="648881"/>
                </a:lnTo>
                <a:lnTo>
                  <a:pt x="282460" y="659307"/>
                </a:lnTo>
                <a:lnTo>
                  <a:pt x="331470" y="662901"/>
                </a:lnTo>
                <a:lnTo>
                  <a:pt x="380479" y="659307"/>
                </a:lnTo>
                <a:lnTo>
                  <a:pt x="427253" y="648881"/>
                </a:lnTo>
                <a:lnTo>
                  <a:pt x="471258" y="632117"/>
                </a:lnTo>
                <a:lnTo>
                  <a:pt x="510146" y="610565"/>
                </a:lnTo>
                <a:lnTo>
                  <a:pt x="512013" y="609536"/>
                </a:lnTo>
                <a:lnTo>
                  <a:pt x="548982" y="581634"/>
                </a:lnTo>
                <a:lnTo>
                  <a:pt x="581672" y="548957"/>
                </a:lnTo>
                <a:lnTo>
                  <a:pt x="609574" y="511975"/>
                </a:lnTo>
                <a:lnTo>
                  <a:pt x="632155" y="471233"/>
                </a:lnTo>
                <a:lnTo>
                  <a:pt x="648919" y="427215"/>
                </a:lnTo>
                <a:lnTo>
                  <a:pt x="659345" y="380453"/>
                </a:lnTo>
                <a:lnTo>
                  <a:pt x="662940" y="331444"/>
                </a:lnTo>
                <a:close/>
              </a:path>
            </a:pathLst>
          </a:custGeom>
          <a:solidFill>
            <a:srgbClr val="949A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52073" y="857120"/>
            <a:ext cx="8308975" cy="3733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Title 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IX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regulation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requires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following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permitted</a:t>
            </a:r>
            <a:r>
              <a:rPr sz="2000" spc="-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grounds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>
              <a:latin typeface="Arial"/>
              <a:cs typeface="Arial"/>
            </a:endParaRPr>
          </a:p>
          <a:p>
            <a:pPr marL="1290955" algn="just">
              <a:lnSpc>
                <a:spcPct val="100000"/>
              </a:lnSpc>
            </a:pP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Procedural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irregularity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affected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outcome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matter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Arial"/>
              <a:cs typeface="Arial"/>
            </a:endParaRPr>
          </a:p>
          <a:p>
            <a:pPr marL="1316990" marR="121285" algn="just">
              <a:lnSpc>
                <a:spcPct val="91800"/>
              </a:lnSpc>
              <a:spcBef>
                <a:spcPts val="5"/>
              </a:spcBef>
            </a:pP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evidence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reasonably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determination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regarding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responsibility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dismissal 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made,</a:t>
            </a:r>
            <a:r>
              <a:rPr sz="20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that 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could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affect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outcome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matter;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>
              <a:latin typeface="Arial"/>
              <a:cs typeface="Arial"/>
            </a:endParaRPr>
          </a:p>
          <a:p>
            <a:pPr marL="1327785" marR="5080">
              <a:lnSpc>
                <a:spcPct val="91700"/>
              </a:lnSpc>
            </a:pP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Title 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IX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Coordinator, investigator,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decision-maker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had 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conflict</a:t>
            </a:r>
            <a:r>
              <a:rPr sz="2000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interest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bias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against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complainants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respondents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generally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or  the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individual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complainant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respondent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affected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outcome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matter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382" rIns="0" bIns="0" rtlCol="0">
            <a:spAutoFit/>
          </a:bodyPr>
          <a:lstStyle/>
          <a:p>
            <a:pPr marL="1254760" marR="508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Additional grounds for student  cases</a:t>
            </a:r>
            <a:endParaRPr sz="3000" dirty="0"/>
          </a:p>
        </p:txBody>
      </p:sp>
      <p:sp>
        <p:nvSpPr>
          <p:cNvPr id="6" name="object 6"/>
          <p:cNvSpPr txBox="1"/>
          <p:nvPr/>
        </p:nvSpPr>
        <p:spPr>
          <a:xfrm>
            <a:off x="1643126" y="1410954"/>
            <a:ext cx="6277610" cy="192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54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60" dirty="0">
                <a:latin typeface="Arial"/>
                <a:cs typeface="Arial"/>
              </a:rPr>
              <a:t>Whether </a:t>
            </a:r>
            <a:r>
              <a:rPr sz="2400" spc="-45" dirty="0">
                <a:latin typeface="Arial"/>
                <a:cs typeface="Arial"/>
              </a:rPr>
              <a:t>there </a:t>
            </a:r>
            <a:r>
              <a:rPr sz="2400" spc="-165" dirty="0">
                <a:latin typeface="Arial"/>
                <a:cs typeface="Arial"/>
              </a:rPr>
              <a:t>was </a:t>
            </a:r>
            <a:r>
              <a:rPr sz="2400" spc="-50" dirty="0">
                <a:latin typeface="Arial"/>
                <a:cs typeface="Arial"/>
              </a:rPr>
              <a:t>sufficient </a:t>
            </a:r>
            <a:r>
              <a:rPr sz="2400" spc="-40" dirty="0">
                <a:latin typeface="Arial"/>
                <a:cs typeface="Arial"/>
              </a:rPr>
              <a:t>information  </a:t>
            </a:r>
            <a:r>
              <a:rPr sz="2400" spc="-90" dirty="0">
                <a:latin typeface="Arial"/>
                <a:cs typeface="Arial"/>
              </a:rPr>
              <a:t>presented </a:t>
            </a:r>
            <a:r>
              <a:rPr sz="2400" spc="-40" dirty="0">
                <a:latin typeface="Arial"/>
                <a:cs typeface="Arial"/>
              </a:rPr>
              <a:t>at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95" dirty="0">
                <a:latin typeface="Arial"/>
                <a:cs typeface="Arial"/>
              </a:rPr>
              <a:t>hearing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100" dirty="0">
                <a:latin typeface="Arial"/>
                <a:cs typeface="Arial"/>
              </a:rPr>
              <a:t>establish, </a:t>
            </a:r>
            <a:r>
              <a:rPr sz="2400" spc="-105" dirty="0">
                <a:latin typeface="Arial"/>
                <a:cs typeface="Arial"/>
              </a:rPr>
              <a:t>by </a:t>
            </a:r>
            <a:r>
              <a:rPr sz="2400" spc="-190" dirty="0">
                <a:latin typeface="Arial"/>
                <a:cs typeface="Arial"/>
              </a:rPr>
              <a:t>a  </a:t>
            </a:r>
            <a:r>
              <a:rPr sz="2400" spc="-100" dirty="0">
                <a:latin typeface="Arial"/>
                <a:cs typeface="Arial"/>
              </a:rPr>
              <a:t>preponderance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05" dirty="0">
                <a:latin typeface="Arial"/>
                <a:cs typeface="Arial"/>
              </a:rPr>
              <a:t>evidence, </a:t>
            </a:r>
            <a:r>
              <a:rPr sz="2400" spc="-5" dirty="0">
                <a:latin typeface="Arial"/>
                <a:cs typeface="Arial"/>
              </a:rPr>
              <a:t>that</a:t>
            </a:r>
            <a:r>
              <a:rPr sz="2400" spc="-340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45" dirty="0">
                <a:latin typeface="Arial"/>
                <a:cs typeface="Arial"/>
              </a:rPr>
              <a:t>violation  </a:t>
            </a:r>
            <a:r>
              <a:rPr sz="2400" spc="-80" dirty="0">
                <a:latin typeface="Arial"/>
                <a:cs typeface="Arial"/>
              </a:rPr>
              <a:t>occurred;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60" dirty="0">
                <a:latin typeface="Arial"/>
                <a:cs typeface="Arial"/>
              </a:rPr>
              <a:t>Whether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90" dirty="0">
                <a:latin typeface="Arial"/>
                <a:cs typeface="Arial"/>
              </a:rPr>
              <a:t>sanction </a:t>
            </a:r>
            <a:r>
              <a:rPr sz="2400" spc="-100" dirty="0">
                <a:latin typeface="Arial"/>
                <a:cs typeface="Arial"/>
              </a:rPr>
              <a:t>imposed </a:t>
            </a:r>
            <a:r>
              <a:rPr sz="2400" spc="-165" dirty="0">
                <a:latin typeface="Arial"/>
                <a:cs typeface="Arial"/>
              </a:rPr>
              <a:t>was</a:t>
            </a:r>
            <a:r>
              <a:rPr sz="2400" spc="-40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appropriate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800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0675" y="469884"/>
            <a:ext cx="5919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Poll</a:t>
            </a:r>
            <a:r>
              <a:rPr spc="-65" dirty="0"/>
              <a:t> </a:t>
            </a:r>
            <a:r>
              <a:rPr spc="-5" dirty="0"/>
              <a:t>question</a:t>
            </a:r>
            <a:r>
              <a:rPr lang="en-US" spc="-5" dirty="0"/>
              <a:t> (slide 19)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1054100" y="1316990"/>
            <a:ext cx="6935470" cy="2840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30" dirty="0">
                <a:latin typeface="Arial"/>
                <a:cs typeface="Arial"/>
              </a:rPr>
              <a:t>When </a:t>
            </a:r>
            <a:r>
              <a:rPr sz="2800" spc="-120" dirty="0">
                <a:latin typeface="Arial"/>
                <a:cs typeface="Arial"/>
              </a:rPr>
              <a:t>considering </a:t>
            </a:r>
            <a:r>
              <a:rPr sz="2800" spc="-55" dirty="0">
                <a:latin typeface="Arial"/>
                <a:cs typeface="Arial"/>
              </a:rPr>
              <a:t>whether </a:t>
            </a:r>
            <a:r>
              <a:rPr sz="2800" spc="-220" dirty="0">
                <a:latin typeface="Arial"/>
                <a:cs typeface="Arial"/>
              </a:rPr>
              <a:t>a </a:t>
            </a:r>
            <a:r>
              <a:rPr sz="2800" spc="-80" dirty="0">
                <a:latin typeface="Arial"/>
                <a:cs typeface="Arial"/>
              </a:rPr>
              <a:t>hostile  environment </a:t>
            </a:r>
            <a:r>
              <a:rPr sz="2800" spc="-140" dirty="0">
                <a:latin typeface="Arial"/>
                <a:cs typeface="Arial"/>
              </a:rPr>
              <a:t>exists, </a:t>
            </a:r>
            <a:r>
              <a:rPr sz="2800" spc="-135" dirty="0">
                <a:latin typeface="Arial"/>
                <a:cs typeface="Arial"/>
              </a:rPr>
              <a:t>whose </a:t>
            </a:r>
            <a:r>
              <a:rPr sz="2800" spc="-114" dirty="0">
                <a:latin typeface="Arial"/>
                <a:cs typeface="Arial"/>
              </a:rPr>
              <a:t>perspective </a:t>
            </a:r>
            <a:r>
              <a:rPr sz="2800" spc="-90" dirty="0">
                <a:latin typeface="Arial"/>
                <a:cs typeface="Arial"/>
              </a:rPr>
              <a:t>do </a:t>
            </a:r>
            <a:r>
              <a:rPr sz="2800" spc="-105" dirty="0">
                <a:latin typeface="Arial"/>
                <a:cs typeface="Arial"/>
              </a:rPr>
              <a:t>we  </a:t>
            </a:r>
            <a:r>
              <a:rPr sz="2800" spc="-135" dirty="0">
                <a:latin typeface="Arial"/>
                <a:cs typeface="Arial"/>
              </a:rPr>
              <a:t>consider?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spc="-204" dirty="0">
                <a:latin typeface="Arial"/>
                <a:cs typeface="Arial"/>
              </a:rPr>
              <a:t>The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complainant’s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spc="-250" dirty="0">
                <a:latin typeface="Arial"/>
                <a:cs typeface="Arial"/>
              </a:rPr>
              <a:t>A </a:t>
            </a:r>
            <a:r>
              <a:rPr sz="2800" spc="-135" dirty="0">
                <a:latin typeface="Arial"/>
                <a:cs typeface="Arial"/>
              </a:rPr>
              <a:t>reasonable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person’s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spc="-90" dirty="0">
                <a:latin typeface="Arial"/>
                <a:cs typeface="Arial"/>
              </a:rPr>
              <a:t>Both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568952"/>
            <a:ext cx="9144000" cy="574675"/>
            <a:chOff x="0" y="4568952"/>
            <a:chExt cx="9144000" cy="574675"/>
          </a:xfrm>
        </p:grpSpPr>
        <p:sp>
          <p:nvSpPr>
            <p:cNvPr id="6" name="object 6"/>
            <p:cNvSpPr/>
            <p:nvPr/>
          </p:nvSpPr>
          <p:spPr>
            <a:xfrm>
              <a:off x="0" y="4568952"/>
              <a:ext cx="9144000" cy="574675"/>
            </a:xfrm>
            <a:custGeom>
              <a:avLst/>
              <a:gdLst/>
              <a:ahLst/>
              <a:cxnLst/>
              <a:rect l="l" t="t" r="r" b="b"/>
              <a:pathLst>
                <a:path w="9144000" h="574675">
                  <a:moveTo>
                    <a:pt x="9144000" y="0"/>
                  </a:moveTo>
                  <a:lnTo>
                    <a:pt x="0" y="0"/>
                  </a:lnTo>
                  <a:lnTo>
                    <a:pt x="0" y="574548"/>
                  </a:lnTo>
                  <a:lnTo>
                    <a:pt x="9144000" y="5745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3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 descr="HuschBlackwell Logo"/>
            <p:cNvSpPr/>
            <p:nvPr/>
          </p:nvSpPr>
          <p:spPr>
            <a:xfrm>
              <a:off x="7194804" y="4812792"/>
              <a:ext cx="1644395" cy="1005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382" rIns="0" bIns="0" rtlCol="0">
            <a:spAutoFit/>
          </a:bodyPr>
          <a:lstStyle/>
          <a:p>
            <a:pPr marL="1254760" marR="508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Additional ground for employee  cases</a:t>
            </a:r>
            <a:endParaRPr sz="3000" dirty="0"/>
          </a:p>
        </p:txBody>
      </p:sp>
      <p:sp>
        <p:nvSpPr>
          <p:cNvPr id="6" name="object 6"/>
          <p:cNvSpPr txBox="1"/>
          <p:nvPr/>
        </p:nvSpPr>
        <p:spPr>
          <a:xfrm>
            <a:off x="1643126" y="1410954"/>
            <a:ext cx="625665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60" dirty="0">
                <a:latin typeface="Arial"/>
                <a:cs typeface="Arial"/>
              </a:rPr>
              <a:t>Whether </a:t>
            </a:r>
            <a:r>
              <a:rPr sz="2400" spc="-45" dirty="0">
                <a:latin typeface="Arial"/>
                <a:cs typeface="Arial"/>
              </a:rPr>
              <a:t>there </a:t>
            </a:r>
            <a:r>
              <a:rPr sz="2400" spc="-165" dirty="0">
                <a:latin typeface="Arial"/>
                <a:cs typeface="Arial"/>
              </a:rPr>
              <a:t>was </a:t>
            </a:r>
            <a:r>
              <a:rPr sz="2400" spc="-50" dirty="0">
                <a:latin typeface="Arial"/>
                <a:cs typeface="Arial"/>
              </a:rPr>
              <a:t>sufficient </a:t>
            </a:r>
            <a:r>
              <a:rPr sz="2400" spc="-40" dirty="0">
                <a:latin typeface="Arial"/>
                <a:cs typeface="Arial"/>
              </a:rPr>
              <a:t>information  </a:t>
            </a:r>
            <a:r>
              <a:rPr sz="2400" spc="-90" dirty="0">
                <a:latin typeface="Arial"/>
                <a:cs typeface="Arial"/>
              </a:rPr>
              <a:t>presented </a:t>
            </a:r>
            <a:r>
              <a:rPr sz="2400" spc="-40" dirty="0">
                <a:latin typeface="Arial"/>
                <a:cs typeface="Arial"/>
              </a:rPr>
              <a:t>at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95" dirty="0">
                <a:latin typeface="Arial"/>
                <a:cs typeface="Arial"/>
              </a:rPr>
              <a:t>hearing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100" dirty="0">
                <a:latin typeface="Arial"/>
                <a:cs typeface="Arial"/>
              </a:rPr>
              <a:t>establish, </a:t>
            </a:r>
            <a:r>
              <a:rPr sz="2400" spc="-105" dirty="0">
                <a:latin typeface="Arial"/>
                <a:cs typeface="Arial"/>
              </a:rPr>
              <a:t>by </a:t>
            </a:r>
            <a:r>
              <a:rPr sz="2400" spc="-190" dirty="0">
                <a:latin typeface="Arial"/>
                <a:cs typeface="Arial"/>
              </a:rPr>
              <a:t>a  </a:t>
            </a:r>
            <a:r>
              <a:rPr sz="2400" spc="-100" dirty="0">
                <a:latin typeface="Arial"/>
                <a:cs typeface="Arial"/>
              </a:rPr>
              <a:t>preponderance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05" dirty="0">
                <a:latin typeface="Arial"/>
                <a:cs typeface="Arial"/>
              </a:rPr>
              <a:t>evidence, </a:t>
            </a:r>
            <a:r>
              <a:rPr sz="2400" spc="-5" dirty="0">
                <a:latin typeface="Arial"/>
                <a:cs typeface="Arial"/>
              </a:rPr>
              <a:t>that</a:t>
            </a:r>
            <a:r>
              <a:rPr sz="2400" spc="-340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45" dirty="0">
                <a:latin typeface="Arial"/>
                <a:cs typeface="Arial"/>
              </a:rPr>
              <a:t>violation  </a:t>
            </a:r>
            <a:r>
              <a:rPr sz="2400" spc="-85" dirty="0">
                <a:latin typeface="Arial"/>
                <a:cs typeface="Arial"/>
              </a:rPr>
              <a:t>occurred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3599" y="474979"/>
            <a:ext cx="695642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5" dirty="0">
                <a:solidFill>
                  <a:srgbClr val="FFFFFF"/>
                </a:solidFill>
              </a:rPr>
              <a:t>Example (procedural</a:t>
            </a:r>
            <a:r>
              <a:rPr sz="3100" spc="-25" dirty="0">
                <a:solidFill>
                  <a:srgbClr val="FFFFFF"/>
                </a:solidFill>
              </a:rPr>
              <a:t> </a:t>
            </a:r>
            <a:r>
              <a:rPr sz="3100" spc="-5" dirty="0">
                <a:solidFill>
                  <a:srgbClr val="FFFFFF"/>
                </a:solidFill>
              </a:rPr>
              <a:t>irregularity)</a:t>
            </a:r>
            <a:endParaRPr sz="3100" dirty="0"/>
          </a:p>
        </p:txBody>
      </p:sp>
      <p:sp>
        <p:nvSpPr>
          <p:cNvPr id="8" name="object 8"/>
          <p:cNvSpPr txBox="1"/>
          <p:nvPr/>
        </p:nvSpPr>
        <p:spPr>
          <a:xfrm>
            <a:off x="1597025" y="1395713"/>
            <a:ext cx="4621530" cy="3075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During 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hearing,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hearing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officer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denies 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respondent’s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advisor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the right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question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witnesses. 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respondent 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appeals,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citing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procedural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irregularity, 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argues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key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witness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testimony</a:t>
            </a:r>
            <a:r>
              <a:rPr sz="20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relied 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hearing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officer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must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excluded  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because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witness 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subjected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questioning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advisor, </a:t>
            </a: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required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by 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policy.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without 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such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testimony,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outcome cannot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0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supported.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6917271" y="1938540"/>
            <a:ext cx="1273810" cy="1362075"/>
          </a:xfrm>
          <a:custGeom>
            <a:avLst/>
            <a:gdLst/>
            <a:ahLst/>
            <a:cxnLst/>
            <a:rect l="l" t="t" r="r" b="b"/>
            <a:pathLst>
              <a:path w="1273809" h="1362075">
                <a:moveTo>
                  <a:pt x="620471" y="280416"/>
                </a:moveTo>
                <a:lnTo>
                  <a:pt x="617588" y="265645"/>
                </a:lnTo>
                <a:lnTo>
                  <a:pt x="608939" y="252374"/>
                </a:lnTo>
                <a:lnTo>
                  <a:pt x="596214" y="243357"/>
                </a:lnTo>
                <a:lnTo>
                  <a:pt x="582053" y="240360"/>
                </a:lnTo>
                <a:lnTo>
                  <a:pt x="567880" y="243357"/>
                </a:lnTo>
                <a:lnTo>
                  <a:pt x="555155" y="252374"/>
                </a:lnTo>
                <a:lnTo>
                  <a:pt x="466788" y="344512"/>
                </a:lnTo>
                <a:lnTo>
                  <a:pt x="378434" y="252374"/>
                </a:lnTo>
                <a:lnTo>
                  <a:pt x="365696" y="243357"/>
                </a:lnTo>
                <a:lnTo>
                  <a:pt x="351536" y="240360"/>
                </a:lnTo>
                <a:lnTo>
                  <a:pt x="337362" y="243357"/>
                </a:lnTo>
                <a:lnTo>
                  <a:pt x="324637" y="252374"/>
                </a:lnTo>
                <a:lnTo>
                  <a:pt x="316001" y="265645"/>
                </a:lnTo>
                <a:lnTo>
                  <a:pt x="313118" y="280416"/>
                </a:lnTo>
                <a:lnTo>
                  <a:pt x="316001" y="295186"/>
                </a:lnTo>
                <a:lnTo>
                  <a:pt x="324637" y="308457"/>
                </a:lnTo>
                <a:lnTo>
                  <a:pt x="413004" y="400596"/>
                </a:lnTo>
                <a:lnTo>
                  <a:pt x="324637" y="492734"/>
                </a:lnTo>
                <a:lnTo>
                  <a:pt x="316001" y="506006"/>
                </a:lnTo>
                <a:lnTo>
                  <a:pt x="313118" y="520776"/>
                </a:lnTo>
                <a:lnTo>
                  <a:pt x="316001" y="535546"/>
                </a:lnTo>
                <a:lnTo>
                  <a:pt x="351536" y="560832"/>
                </a:lnTo>
                <a:lnTo>
                  <a:pt x="358711" y="560082"/>
                </a:lnTo>
                <a:lnTo>
                  <a:pt x="365696" y="557834"/>
                </a:lnTo>
                <a:lnTo>
                  <a:pt x="372338" y="554075"/>
                </a:lnTo>
                <a:lnTo>
                  <a:pt x="378434" y="548817"/>
                </a:lnTo>
                <a:lnTo>
                  <a:pt x="466788" y="456679"/>
                </a:lnTo>
                <a:lnTo>
                  <a:pt x="555155" y="548817"/>
                </a:lnTo>
                <a:lnTo>
                  <a:pt x="567880" y="557834"/>
                </a:lnTo>
                <a:lnTo>
                  <a:pt x="582053" y="560832"/>
                </a:lnTo>
                <a:lnTo>
                  <a:pt x="596214" y="557834"/>
                </a:lnTo>
                <a:lnTo>
                  <a:pt x="608939" y="548817"/>
                </a:lnTo>
                <a:lnTo>
                  <a:pt x="617588" y="535546"/>
                </a:lnTo>
                <a:lnTo>
                  <a:pt x="620471" y="520776"/>
                </a:lnTo>
                <a:lnTo>
                  <a:pt x="617588" y="506006"/>
                </a:lnTo>
                <a:lnTo>
                  <a:pt x="608939" y="492734"/>
                </a:lnTo>
                <a:lnTo>
                  <a:pt x="520573" y="400596"/>
                </a:lnTo>
                <a:lnTo>
                  <a:pt x="608939" y="308457"/>
                </a:lnTo>
                <a:lnTo>
                  <a:pt x="617588" y="295186"/>
                </a:lnTo>
                <a:lnTo>
                  <a:pt x="620471" y="280416"/>
                </a:lnTo>
                <a:close/>
              </a:path>
              <a:path w="1273809" h="1362075">
                <a:moveTo>
                  <a:pt x="1043076" y="841260"/>
                </a:moveTo>
                <a:lnTo>
                  <a:pt x="1018819" y="804202"/>
                </a:lnTo>
                <a:lnTo>
                  <a:pt x="1004658" y="801192"/>
                </a:lnTo>
                <a:lnTo>
                  <a:pt x="997483" y="801941"/>
                </a:lnTo>
                <a:lnTo>
                  <a:pt x="990485" y="804202"/>
                </a:lnTo>
                <a:lnTo>
                  <a:pt x="983856" y="807961"/>
                </a:lnTo>
                <a:lnTo>
                  <a:pt x="977760" y="813219"/>
                </a:lnTo>
                <a:lnTo>
                  <a:pt x="889406" y="905357"/>
                </a:lnTo>
                <a:lnTo>
                  <a:pt x="801039" y="813219"/>
                </a:lnTo>
                <a:lnTo>
                  <a:pt x="788314" y="804202"/>
                </a:lnTo>
                <a:lnTo>
                  <a:pt x="774141" y="801192"/>
                </a:lnTo>
                <a:lnTo>
                  <a:pt x="759980" y="804202"/>
                </a:lnTo>
                <a:lnTo>
                  <a:pt x="747255" y="813219"/>
                </a:lnTo>
                <a:lnTo>
                  <a:pt x="738606" y="826477"/>
                </a:lnTo>
                <a:lnTo>
                  <a:pt x="735723" y="841260"/>
                </a:lnTo>
                <a:lnTo>
                  <a:pt x="738606" y="856030"/>
                </a:lnTo>
                <a:lnTo>
                  <a:pt x="747255" y="869302"/>
                </a:lnTo>
                <a:lnTo>
                  <a:pt x="835609" y="961440"/>
                </a:lnTo>
                <a:lnTo>
                  <a:pt x="747255" y="1053579"/>
                </a:lnTo>
                <a:lnTo>
                  <a:pt x="738606" y="1066838"/>
                </a:lnTo>
                <a:lnTo>
                  <a:pt x="735723" y="1081620"/>
                </a:lnTo>
                <a:lnTo>
                  <a:pt x="738606" y="1096391"/>
                </a:lnTo>
                <a:lnTo>
                  <a:pt x="747255" y="1109662"/>
                </a:lnTo>
                <a:lnTo>
                  <a:pt x="759980" y="1118666"/>
                </a:lnTo>
                <a:lnTo>
                  <a:pt x="774141" y="1121676"/>
                </a:lnTo>
                <a:lnTo>
                  <a:pt x="788314" y="1118666"/>
                </a:lnTo>
                <a:lnTo>
                  <a:pt x="801039" y="1109662"/>
                </a:lnTo>
                <a:lnTo>
                  <a:pt x="889406" y="1017524"/>
                </a:lnTo>
                <a:lnTo>
                  <a:pt x="977760" y="1109662"/>
                </a:lnTo>
                <a:lnTo>
                  <a:pt x="990485" y="1118666"/>
                </a:lnTo>
                <a:lnTo>
                  <a:pt x="1004658" y="1121676"/>
                </a:lnTo>
                <a:lnTo>
                  <a:pt x="1018819" y="1118666"/>
                </a:lnTo>
                <a:lnTo>
                  <a:pt x="1031557" y="1109662"/>
                </a:lnTo>
                <a:lnTo>
                  <a:pt x="1040193" y="1096391"/>
                </a:lnTo>
                <a:lnTo>
                  <a:pt x="1043076" y="1081620"/>
                </a:lnTo>
                <a:lnTo>
                  <a:pt x="1040193" y="1066838"/>
                </a:lnTo>
                <a:lnTo>
                  <a:pt x="1031557" y="1053579"/>
                </a:lnTo>
                <a:lnTo>
                  <a:pt x="943190" y="961440"/>
                </a:lnTo>
                <a:lnTo>
                  <a:pt x="1031557" y="869302"/>
                </a:lnTo>
                <a:lnTo>
                  <a:pt x="1040193" y="856030"/>
                </a:lnTo>
                <a:lnTo>
                  <a:pt x="1043076" y="841260"/>
                </a:lnTo>
                <a:close/>
              </a:path>
              <a:path w="1273809" h="1362075">
                <a:moveTo>
                  <a:pt x="1043076" y="400596"/>
                </a:moveTo>
                <a:lnTo>
                  <a:pt x="916292" y="252374"/>
                </a:lnTo>
                <a:lnTo>
                  <a:pt x="889393" y="240360"/>
                </a:lnTo>
                <a:lnTo>
                  <a:pt x="882230" y="241109"/>
                </a:lnTo>
                <a:lnTo>
                  <a:pt x="747242" y="372554"/>
                </a:lnTo>
                <a:lnTo>
                  <a:pt x="735723" y="400596"/>
                </a:lnTo>
                <a:lnTo>
                  <a:pt x="738606" y="415366"/>
                </a:lnTo>
                <a:lnTo>
                  <a:pt x="747242" y="428637"/>
                </a:lnTo>
                <a:lnTo>
                  <a:pt x="759980" y="437654"/>
                </a:lnTo>
                <a:lnTo>
                  <a:pt x="774141" y="440651"/>
                </a:lnTo>
                <a:lnTo>
                  <a:pt x="788314" y="437654"/>
                </a:lnTo>
                <a:lnTo>
                  <a:pt x="801039" y="428637"/>
                </a:lnTo>
                <a:lnTo>
                  <a:pt x="850976" y="376555"/>
                </a:lnTo>
                <a:lnTo>
                  <a:pt x="850976" y="600900"/>
                </a:lnTo>
                <a:lnTo>
                  <a:pt x="847953" y="616445"/>
                </a:lnTo>
                <a:lnTo>
                  <a:pt x="839698" y="629183"/>
                </a:lnTo>
                <a:lnTo>
                  <a:pt x="827481" y="637794"/>
                </a:lnTo>
                <a:lnTo>
                  <a:pt x="812558" y="640956"/>
                </a:lnTo>
                <a:lnTo>
                  <a:pt x="543623" y="640956"/>
                </a:lnTo>
                <a:lnTo>
                  <a:pt x="498868" y="650443"/>
                </a:lnTo>
                <a:lnTo>
                  <a:pt x="462229" y="676262"/>
                </a:lnTo>
                <a:lnTo>
                  <a:pt x="437464" y="714476"/>
                </a:lnTo>
                <a:lnTo>
                  <a:pt x="428371" y="761136"/>
                </a:lnTo>
                <a:lnTo>
                  <a:pt x="428371" y="807199"/>
                </a:lnTo>
                <a:lnTo>
                  <a:pt x="386892" y="825525"/>
                </a:lnTo>
                <a:lnTo>
                  <a:pt x="353339" y="854697"/>
                </a:lnTo>
                <a:lnTo>
                  <a:pt x="329196" y="892149"/>
                </a:lnTo>
                <a:lnTo>
                  <a:pt x="315937" y="935266"/>
                </a:lnTo>
                <a:lnTo>
                  <a:pt x="315036" y="981468"/>
                </a:lnTo>
                <a:lnTo>
                  <a:pt x="327126" y="1026807"/>
                </a:lnTo>
                <a:lnTo>
                  <a:pt x="350469" y="1065428"/>
                </a:lnTo>
                <a:lnTo>
                  <a:pt x="382943" y="1095400"/>
                </a:lnTo>
                <a:lnTo>
                  <a:pt x="422427" y="1114780"/>
                </a:lnTo>
                <a:lnTo>
                  <a:pt x="466788" y="1121676"/>
                </a:lnTo>
                <a:lnTo>
                  <a:pt x="511149" y="1114780"/>
                </a:lnTo>
                <a:lnTo>
                  <a:pt x="550633" y="1095400"/>
                </a:lnTo>
                <a:lnTo>
                  <a:pt x="583107" y="1065428"/>
                </a:lnTo>
                <a:lnTo>
                  <a:pt x="597535" y="1041552"/>
                </a:lnTo>
                <a:lnTo>
                  <a:pt x="606450" y="1026807"/>
                </a:lnTo>
                <a:lnTo>
                  <a:pt x="618540" y="981468"/>
                </a:lnTo>
                <a:lnTo>
                  <a:pt x="617639" y="934504"/>
                </a:lnTo>
                <a:lnTo>
                  <a:pt x="604380" y="891286"/>
                </a:lnTo>
                <a:lnTo>
                  <a:pt x="597903" y="881316"/>
                </a:lnTo>
                <a:lnTo>
                  <a:pt x="580237" y="854125"/>
                </a:lnTo>
                <a:lnTo>
                  <a:pt x="546684" y="825322"/>
                </a:lnTo>
                <a:lnTo>
                  <a:pt x="543623" y="823988"/>
                </a:lnTo>
                <a:lnTo>
                  <a:pt x="543623" y="961440"/>
                </a:lnTo>
                <a:lnTo>
                  <a:pt x="537565" y="992543"/>
                </a:lnTo>
                <a:lnTo>
                  <a:pt x="521055" y="1018019"/>
                </a:lnTo>
                <a:lnTo>
                  <a:pt x="496620" y="1035227"/>
                </a:lnTo>
                <a:lnTo>
                  <a:pt x="466788" y="1041552"/>
                </a:lnTo>
                <a:lnTo>
                  <a:pt x="436956" y="1035227"/>
                </a:lnTo>
                <a:lnTo>
                  <a:pt x="412521" y="1018019"/>
                </a:lnTo>
                <a:lnTo>
                  <a:pt x="396011" y="992543"/>
                </a:lnTo>
                <a:lnTo>
                  <a:pt x="389953" y="961440"/>
                </a:lnTo>
                <a:lnTo>
                  <a:pt x="396011" y="930325"/>
                </a:lnTo>
                <a:lnTo>
                  <a:pt x="412521" y="904849"/>
                </a:lnTo>
                <a:lnTo>
                  <a:pt x="436956" y="887641"/>
                </a:lnTo>
                <a:lnTo>
                  <a:pt x="466788" y="881316"/>
                </a:lnTo>
                <a:lnTo>
                  <a:pt x="496620" y="887641"/>
                </a:lnTo>
                <a:lnTo>
                  <a:pt x="521055" y="904849"/>
                </a:lnTo>
                <a:lnTo>
                  <a:pt x="537565" y="930325"/>
                </a:lnTo>
                <a:lnTo>
                  <a:pt x="543623" y="961440"/>
                </a:lnTo>
                <a:lnTo>
                  <a:pt x="543623" y="823988"/>
                </a:lnTo>
                <a:lnTo>
                  <a:pt x="505206" y="807199"/>
                </a:lnTo>
                <a:lnTo>
                  <a:pt x="505206" y="761136"/>
                </a:lnTo>
                <a:lnTo>
                  <a:pt x="508241" y="745578"/>
                </a:lnTo>
                <a:lnTo>
                  <a:pt x="516496" y="732840"/>
                </a:lnTo>
                <a:lnTo>
                  <a:pt x="528713" y="724242"/>
                </a:lnTo>
                <a:lnTo>
                  <a:pt x="543623" y="721080"/>
                </a:lnTo>
                <a:lnTo>
                  <a:pt x="812558" y="721080"/>
                </a:lnTo>
                <a:lnTo>
                  <a:pt x="857313" y="711593"/>
                </a:lnTo>
                <a:lnTo>
                  <a:pt x="893965" y="685774"/>
                </a:lnTo>
                <a:lnTo>
                  <a:pt x="918718" y="647560"/>
                </a:lnTo>
                <a:lnTo>
                  <a:pt x="927823" y="600900"/>
                </a:lnTo>
                <a:lnTo>
                  <a:pt x="927823" y="376555"/>
                </a:lnTo>
                <a:lnTo>
                  <a:pt x="977760" y="428637"/>
                </a:lnTo>
                <a:lnTo>
                  <a:pt x="990485" y="437654"/>
                </a:lnTo>
                <a:lnTo>
                  <a:pt x="1004658" y="440651"/>
                </a:lnTo>
                <a:lnTo>
                  <a:pt x="1018819" y="437654"/>
                </a:lnTo>
                <a:lnTo>
                  <a:pt x="1031544" y="428637"/>
                </a:lnTo>
                <a:lnTo>
                  <a:pt x="1040193" y="415366"/>
                </a:lnTo>
                <a:lnTo>
                  <a:pt x="1043076" y="400596"/>
                </a:lnTo>
                <a:close/>
              </a:path>
              <a:path w="1273809" h="1362075">
                <a:moveTo>
                  <a:pt x="1273594" y="0"/>
                </a:moveTo>
                <a:lnTo>
                  <a:pt x="1158341" y="0"/>
                </a:lnTo>
                <a:lnTo>
                  <a:pt x="1158341" y="120180"/>
                </a:lnTo>
                <a:lnTo>
                  <a:pt x="1158341" y="1241856"/>
                </a:lnTo>
                <a:lnTo>
                  <a:pt x="197866" y="1241856"/>
                </a:lnTo>
                <a:lnTo>
                  <a:pt x="197866" y="120180"/>
                </a:lnTo>
                <a:lnTo>
                  <a:pt x="1158341" y="120180"/>
                </a:lnTo>
                <a:lnTo>
                  <a:pt x="1158341" y="0"/>
                </a:lnTo>
                <a:lnTo>
                  <a:pt x="82600" y="0"/>
                </a:lnTo>
                <a:lnTo>
                  <a:pt x="82600" y="120180"/>
                </a:lnTo>
                <a:lnTo>
                  <a:pt x="57632" y="120180"/>
                </a:lnTo>
                <a:lnTo>
                  <a:pt x="36563" y="125907"/>
                </a:lnTo>
                <a:lnTo>
                  <a:pt x="20180" y="138950"/>
                </a:lnTo>
                <a:lnTo>
                  <a:pt x="9550" y="157632"/>
                </a:lnTo>
                <a:lnTo>
                  <a:pt x="5765" y="180263"/>
                </a:lnTo>
                <a:lnTo>
                  <a:pt x="8737" y="202895"/>
                </a:lnTo>
                <a:lnTo>
                  <a:pt x="19456" y="221576"/>
                </a:lnTo>
                <a:lnTo>
                  <a:pt x="36296" y="234632"/>
                </a:lnTo>
                <a:lnTo>
                  <a:pt x="57632" y="240360"/>
                </a:lnTo>
                <a:lnTo>
                  <a:pt x="82600" y="240360"/>
                </a:lnTo>
                <a:lnTo>
                  <a:pt x="82600" y="320471"/>
                </a:lnTo>
                <a:lnTo>
                  <a:pt x="57632" y="320471"/>
                </a:lnTo>
                <a:lnTo>
                  <a:pt x="34848" y="325081"/>
                </a:lnTo>
                <a:lnTo>
                  <a:pt x="16573" y="337756"/>
                </a:lnTo>
                <a:lnTo>
                  <a:pt x="4419" y="356806"/>
                </a:lnTo>
                <a:lnTo>
                  <a:pt x="0" y="380568"/>
                </a:lnTo>
                <a:lnTo>
                  <a:pt x="4419" y="404317"/>
                </a:lnTo>
                <a:lnTo>
                  <a:pt x="16573" y="423379"/>
                </a:lnTo>
                <a:lnTo>
                  <a:pt x="34848" y="436054"/>
                </a:lnTo>
                <a:lnTo>
                  <a:pt x="57632" y="440651"/>
                </a:lnTo>
                <a:lnTo>
                  <a:pt x="82600" y="440651"/>
                </a:lnTo>
                <a:lnTo>
                  <a:pt x="82600" y="520776"/>
                </a:lnTo>
                <a:lnTo>
                  <a:pt x="57632" y="520776"/>
                </a:lnTo>
                <a:lnTo>
                  <a:pt x="34848" y="525373"/>
                </a:lnTo>
                <a:lnTo>
                  <a:pt x="16573" y="538048"/>
                </a:lnTo>
                <a:lnTo>
                  <a:pt x="4419" y="557110"/>
                </a:lnTo>
                <a:lnTo>
                  <a:pt x="0" y="580859"/>
                </a:lnTo>
                <a:lnTo>
                  <a:pt x="4419" y="604621"/>
                </a:lnTo>
                <a:lnTo>
                  <a:pt x="16573" y="623684"/>
                </a:lnTo>
                <a:lnTo>
                  <a:pt x="34848" y="636358"/>
                </a:lnTo>
                <a:lnTo>
                  <a:pt x="57632" y="640956"/>
                </a:lnTo>
                <a:lnTo>
                  <a:pt x="82600" y="640956"/>
                </a:lnTo>
                <a:lnTo>
                  <a:pt x="82600" y="721067"/>
                </a:lnTo>
                <a:lnTo>
                  <a:pt x="57632" y="721067"/>
                </a:lnTo>
                <a:lnTo>
                  <a:pt x="34848" y="725678"/>
                </a:lnTo>
                <a:lnTo>
                  <a:pt x="16573" y="738352"/>
                </a:lnTo>
                <a:lnTo>
                  <a:pt x="4419" y="757415"/>
                </a:lnTo>
                <a:lnTo>
                  <a:pt x="0" y="781164"/>
                </a:lnTo>
                <a:lnTo>
                  <a:pt x="4419" y="804913"/>
                </a:lnTo>
                <a:lnTo>
                  <a:pt x="16573" y="823976"/>
                </a:lnTo>
                <a:lnTo>
                  <a:pt x="34848" y="836650"/>
                </a:lnTo>
                <a:lnTo>
                  <a:pt x="57632" y="841248"/>
                </a:lnTo>
                <a:lnTo>
                  <a:pt x="82600" y="841248"/>
                </a:lnTo>
                <a:lnTo>
                  <a:pt x="82600" y="921372"/>
                </a:lnTo>
                <a:lnTo>
                  <a:pt x="57632" y="921372"/>
                </a:lnTo>
                <a:lnTo>
                  <a:pt x="34848" y="925969"/>
                </a:lnTo>
                <a:lnTo>
                  <a:pt x="16573" y="938644"/>
                </a:lnTo>
                <a:lnTo>
                  <a:pt x="4419" y="957707"/>
                </a:lnTo>
                <a:lnTo>
                  <a:pt x="0" y="981468"/>
                </a:lnTo>
                <a:lnTo>
                  <a:pt x="4419" y="1005217"/>
                </a:lnTo>
                <a:lnTo>
                  <a:pt x="16573" y="1024280"/>
                </a:lnTo>
                <a:lnTo>
                  <a:pt x="34848" y="1036955"/>
                </a:lnTo>
                <a:lnTo>
                  <a:pt x="57632" y="1041552"/>
                </a:lnTo>
                <a:lnTo>
                  <a:pt x="82600" y="1041552"/>
                </a:lnTo>
                <a:lnTo>
                  <a:pt x="82600" y="1121676"/>
                </a:lnTo>
                <a:lnTo>
                  <a:pt x="57632" y="1121676"/>
                </a:lnTo>
                <a:lnTo>
                  <a:pt x="34848" y="1126274"/>
                </a:lnTo>
                <a:lnTo>
                  <a:pt x="16573" y="1138948"/>
                </a:lnTo>
                <a:lnTo>
                  <a:pt x="4419" y="1158011"/>
                </a:lnTo>
                <a:lnTo>
                  <a:pt x="0" y="1181760"/>
                </a:lnTo>
                <a:lnTo>
                  <a:pt x="4419" y="1205522"/>
                </a:lnTo>
                <a:lnTo>
                  <a:pt x="16573" y="1224572"/>
                </a:lnTo>
                <a:lnTo>
                  <a:pt x="34848" y="1237246"/>
                </a:lnTo>
                <a:lnTo>
                  <a:pt x="57632" y="1241856"/>
                </a:lnTo>
                <a:lnTo>
                  <a:pt x="82600" y="1241856"/>
                </a:lnTo>
                <a:lnTo>
                  <a:pt x="82600" y="1362036"/>
                </a:lnTo>
                <a:lnTo>
                  <a:pt x="1273594" y="1362036"/>
                </a:lnTo>
                <a:lnTo>
                  <a:pt x="1273594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0200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35710" marR="5080">
              <a:lnSpc>
                <a:spcPts val="3890"/>
              </a:lnSpc>
              <a:spcBef>
                <a:spcPts val="585"/>
              </a:spcBef>
            </a:pPr>
            <a:r>
              <a:rPr spc="-5" dirty="0"/>
              <a:t>Are all procedural errors  appealable?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24075" y="1326134"/>
            <a:ext cx="4272915" cy="31711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30" dirty="0">
                <a:latin typeface="Arial"/>
                <a:cs typeface="Arial"/>
              </a:rPr>
              <a:t>No </a:t>
            </a:r>
            <a:r>
              <a:rPr sz="2400" spc="-140" dirty="0">
                <a:latin typeface="Arial"/>
                <a:cs typeface="Arial"/>
              </a:rPr>
              <a:t>–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85" dirty="0">
                <a:latin typeface="Arial"/>
                <a:cs typeface="Arial"/>
              </a:rPr>
              <a:t>procedural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irregularity  </a:t>
            </a:r>
            <a:r>
              <a:rPr sz="2400" spc="-80" dirty="0">
                <a:latin typeface="Arial"/>
                <a:cs typeface="Arial"/>
              </a:rPr>
              <a:t>must </a:t>
            </a:r>
            <a:r>
              <a:rPr sz="2400" spc="-110" dirty="0">
                <a:latin typeface="Arial"/>
                <a:cs typeface="Arial"/>
              </a:rPr>
              <a:t>be </a:t>
            </a:r>
            <a:r>
              <a:rPr sz="2400" spc="-100" dirty="0">
                <a:latin typeface="Arial"/>
                <a:cs typeface="Arial"/>
              </a:rPr>
              <a:t>one </a:t>
            </a:r>
            <a:r>
              <a:rPr sz="2400" spc="-5" dirty="0">
                <a:latin typeface="Arial"/>
                <a:cs typeface="Arial"/>
              </a:rPr>
              <a:t>that </a:t>
            </a:r>
            <a:r>
              <a:rPr sz="2400" spc="-50" dirty="0">
                <a:latin typeface="Arial"/>
                <a:cs typeface="Arial"/>
              </a:rPr>
              <a:t>“affected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80" dirty="0">
                <a:latin typeface="Arial"/>
                <a:cs typeface="Arial"/>
              </a:rPr>
              <a:t>outcome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31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matter”</a:t>
            </a:r>
            <a:endParaRPr sz="2400">
              <a:latin typeface="Arial"/>
              <a:cs typeface="Arial"/>
            </a:endParaRPr>
          </a:p>
          <a:p>
            <a:pPr marL="355600" marR="173355" indent="-342900">
              <a:lnSpc>
                <a:spcPts val="2300"/>
              </a:lnSpc>
              <a:spcBef>
                <a:spcPts val="56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25" dirty="0">
                <a:latin typeface="Arial"/>
                <a:cs typeface="Arial"/>
              </a:rPr>
              <a:t>Errors </a:t>
            </a:r>
            <a:r>
              <a:rPr sz="2400" spc="-5" dirty="0">
                <a:latin typeface="Arial"/>
                <a:cs typeface="Arial"/>
              </a:rPr>
              <a:t>that </a:t>
            </a:r>
            <a:r>
              <a:rPr sz="2400" spc="-60" dirty="0">
                <a:latin typeface="Arial"/>
                <a:cs typeface="Arial"/>
              </a:rPr>
              <a:t>affect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38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outcome  </a:t>
            </a:r>
            <a:r>
              <a:rPr sz="2400" spc="-145" dirty="0">
                <a:latin typeface="Arial"/>
                <a:cs typeface="Arial"/>
              </a:rPr>
              <a:t>may </a:t>
            </a:r>
            <a:r>
              <a:rPr sz="2400" spc="-110" dirty="0">
                <a:latin typeface="Arial"/>
                <a:cs typeface="Arial"/>
              </a:rPr>
              <a:t>be </a:t>
            </a:r>
            <a:r>
              <a:rPr sz="2400" spc="-60" dirty="0">
                <a:latin typeface="Arial"/>
                <a:cs typeface="Arial"/>
              </a:rPr>
              <a:t>referred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225" dirty="0">
                <a:latin typeface="Arial"/>
                <a:cs typeface="Arial"/>
              </a:rPr>
              <a:t>as  </a:t>
            </a:r>
            <a:r>
              <a:rPr sz="2400" spc="-20" dirty="0">
                <a:latin typeface="Arial"/>
                <a:cs typeface="Arial"/>
              </a:rPr>
              <a:t>“prejudicial”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errors</a:t>
            </a:r>
            <a:endParaRPr sz="2400">
              <a:latin typeface="Arial"/>
              <a:cs typeface="Arial"/>
            </a:endParaRPr>
          </a:p>
          <a:p>
            <a:pPr marL="355600" marR="275590" indent="-342900">
              <a:lnSpc>
                <a:spcPct val="80000"/>
              </a:lnSpc>
              <a:spcBef>
                <a:spcPts val="60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25" dirty="0">
                <a:latin typeface="Arial"/>
                <a:cs typeface="Arial"/>
              </a:rPr>
              <a:t>Errors </a:t>
            </a:r>
            <a:r>
              <a:rPr sz="2400" spc="-5" dirty="0">
                <a:latin typeface="Arial"/>
                <a:cs typeface="Arial"/>
              </a:rPr>
              <a:t>that </a:t>
            </a:r>
            <a:r>
              <a:rPr sz="2400" spc="-75" dirty="0">
                <a:latin typeface="Arial"/>
                <a:cs typeface="Arial"/>
              </a:rPr>
              <a:t>do </a:t>
            </a:r>
            <a:r>
              <a:rPr sz="2400" spc="-10" dirty="0">
                <a:latin typeface="Arial"/>
                <a:cs typeface="Arial"/>
              </a:rPr>
              <a:t>not </a:t>
            </a:r>
            <a:r>
              <a:rPr sz="2400" spc="-60" dirty="0">
                <a:latin typeface="Arial"/>
                <a:cs typeface="Arial"/>
              </a:rPr>
              <a:t>affect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80" dirty="0">
                <a:latin typeface="Arial"/>
                <a:cs typeface="Arial"/>
              </a:rPr>
              <a:t>outcome </a:t>
            </a:r>
            <a:r>
              <a:rPr sz="2400" spc="-145" dirty="0">
                <a:latin typeface="Arial"/>
                <a:cs typeface="Arial"/>
              </a:rPr>
              <a:t>may </a:t>
            </a:r>
            <a:r>
              <a:rPr sz="2400" spc="-110" dirty="0">
                <a:latin typeface="Arial"/>
                <a:cs typeface="Arial"/>
              </a:rPr>
              <a:t>be </a:t>
            </a:r>
            <a:r>
              <a:rPr sz="2400" spc="-95" dirty="0">
                <a:latin typeface="Arial"/>
                <a:cs typeface="Arial"/>
              </a:rPr>
              <a:t>called</a:t>
            </a:r>
            <a:r>
              <a:rPr sz="2400" spc="-28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“non-  </a:t>
            </a:r>
            <a:r>
              <a:rPr sz="2400" spc="-40" dirty="0">
                <a:latin typeface="Arial"/>
                <a:cs typeface="Arial"/>
              </a:rPr>
              <a:t>prejudicial” </a:t>
            </a:r>
            <a:r>
              <a:rPr sz="2400" spc="-25" dirty="0">
                <a:latin typeface="Arial"/>
                <a:cs typeface="Arial"/>
              </a:rPr>
              <a:t>or </a:t>
            </a:r>
            <a:r>
              <a:rPr sz="2400" spc="-60" dirty="0">
                <a:latin typeface="Arial"/>
                <a:cs typeface="Arial"/>
              </a:rPr>
              <a:t>“harmless”  </a:t>
            </a:r>
            <a:r>
              <a:rPr sz="2400" spc="-80" dirty="0">
                <a:latin typeface="Arial"/>
                <a:cs typeface="Arial"/>
              </a:rPr>
              <a:t>errors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Group 9" descr="vertical paths ">
            <a:extLst>
              <a:ext uri="{FF2B5EF4-FFF2-40B4-BE49-F238E27FC236}">
                <a16:creationId xmlns:a16="http://schemas.microsoft.com/office/drawing/2014/main" id="{5CC4FCD1-67DE-294B-ACB9-5ECDF8DE46BE}"/>
              </a:ext>
            </a:extLst>
          </p:cNvPr>
          <p:cNvGrpSpPr/>
          <p:nvPr/>
        </p:nvGrpSpPr>
        <p:grpSpPr>
          <a:xfrm>
            <a:off x="6691548" y="1849856"/>
            <a:ext cx="1477948" cy="1672145"/>
            <a:chOff x="6691548" y="1849856"/>
            <a:chExt cx="1477948" cy="1672145"/>
          </a:xfrm>
        </p:grpSpPr>
        <p:sp>
          <p:nvSpPr>
            <p:cNvPr id="6" name="object 6"/>
            <p:cNvSpPr/>
            <p:nvPr/>
          </p:nvSpPr>
          <p:spPr>
            <a:xfrm>
              <a:off x="6691548" y="1849856"/>
              <a:ext cx="936625" cy="762635"/>
            </a:xfrm>
            <a:custGeom>
              <a:avLst/>
              <a:gdLst/>
              <a:ahLst/>
              <a:cxnLst/>
              <a:rect l="l" t="t" r="r" b="b"/>
              <a:pathLst>
                <a:path w="936625" h="762635">
                  <a:moveTo>
                    <a:pt x="936001" y="762021"/>
                  </a:moveTo>
                  <a:lnTo>
                    <a:pt x="541959" y="762021"/>
                  </a:lnTo>
                  <a:lnTo>
                    <a:pt x="541959" y="663695"/>
                  </a:lnTo>
                  <a:lnTo>
                    <a:pt x="689724" y="663695"/>
                  </a:lnTo>
                  <a:lnTo>
                    <a:pt x="689724" y="245810"/>
                  </a:lnTo>
                  <a:lnTo>
                    <a:pt x="387790" y="245810"/>
                  </a:lnTo>
                  <a:lnTo>
                    <a:pt x="367874" y="294586"/>
                  </a:lnTo>
                  <a:lnTo>
                    <a:pt x="336336" y="335698"/>
                  </a:lnTo>
                  <a:lnTo>
                    <a:pt x="295147" y="367177"/>
                  </a:lnTo>
                  <a:lnTo>
                    <a:pt x="246279" y="387055"/>
                  </a:lnTo>
                  <a:lnTo>
                    <a:pt x="201238" y="393302"/>
                  </a:lnTo>
                  <a:lnTo>
                    <a:pt x="157381" y="389327"/>
                  </a:lnTo>
                  <a:lnTo>
                    <a:pt x="116148" y="375978"/>
                  </a:lnTo>
                  <a:lnTo>
                    <a:pt x="78979" y="354103"/>
                  </a:lnTo>
                  <a:lnTo>
                    <a:pt x="47314" y="324551"/>
                  </a:lnTo>
                  <a:lnTo>
                    <a:pt x="22594" y="288171"/>
                  </a:lnTo>
                  <a:lnTo>
                    <a:pt x="6258" y="245810"/>
                  </a:lnTo>
                  <a:lnTo>
                    <a:pt x="0" y="200853"/>
                  </a:lnTo>
                  <a:lnTo>
                    <a:pt x="3982" y="157078"/>
                  </a:lnTo>
                  <a:lnTo>
                    <a:pt x="17356" y="115922"/>
                  </a:lnTo>
                  <a:lnTo>
                    <a:pt x="39272" y="78823"/>
                  </a:lnTo>
                  <a:lnTo>
                    <a:pt x="68879" y="47217"/>
                  </a:lnTo>
                  <a:lnTo>
                    <a:pt x="105328" y="22544"/>
                  </a:lnTo>
                  <a:lnTo>
                    <a:pt x="147769" y="6239"/>
                  </a:lnTo>
                  <a:lnTo>
                    <a:pt x="192810" y="0"/>
                  </a:lnTo>
                  <a:lnTo>
                    <a:pt x="236667" y="3978"/>
                  </a:lnTo>
                  <a:lnTo>
                    <a:pt x="277900" y="17326"/>
                  </a:lnTo>
                  <a:lnTo>
                    <a:pt x="315069" y="39198"/>
                  </a:lnTo>
                  <a:lnTo>
                    <a:pt x="346734" y="68747"/>
                  </a:lnTo>
                  <a:lnTo>
                    <a:pt x="371454" y="105124"/>
                  </a:lnTo>
                  <a:lnTo>
                    <a:pt x="387790" y="147484"/>
                  </a:lnTo>
                  <a:lnTo>
                    <a:pt x="788235" y="147484"/>
                  </a:lnTo>
                  <a:lnTo>
                    <a:pt x="788235" y="663695"/>
                  </a:lnTo>
                  <a:lnTo>
                    <a:pt x="936001" y="663695"/>
                  </a:lnTo>
                  <a:lnTo>
                    <a:pt x="936001" y="762021"/>
                  </a:lnTo>
                  <a:close/>
                </a:path>
              </a:pathLst>
            </a:custGeom>
            <a:solidFill>
              <a:srgbClr val="565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33506" y="2759366"/>
              <a:ext cx="935990" cy="762635"/>
            </a:xfrm>
            <a:custGeom>
              <a:avLst/>
              <a:gdLst/>
              <a:ahLst/>
              <a:cxnLst/>
              <a:rect l="l" t="t" r="r" b="b"/>
              <a:pathLst>
                <a:path w="935990" h="762635">
                  <a:moveTo>
                    <a:pt x="743190" y="762029"/>
                  </a:moveTo>
                  <a:lnTo>
                    <a:pt x="699333" y="758053"/>
                  </a:lnTo>
                  <a:lnTo>
                    <a:pt x="658100" y="744704"/>
                  </a:lnTo>
                  <a:lnTo>
                    <a:pt x="620931" y="722830"/>
                  </a:lnTo>
                  <a:lnTo>
                    <a:pt x="589266" y="693278"/>
                  </a:lnTo>
                  <a:lnTo>
                    <a:pt x="564546" y="656897"/>
                  </a:lnTo>
                  <a:lnTo>
                    <a:pt x="548210" y="614536"/>
                  </a:lnTo>
                  <a:lnTo>
                    <a:pt x="147765" y="614536"/>
                  </a:lnTo>
                  <a:lnTo>
                    <a:pt x="147765" y="98325"/>
                  </a:lnTo>
                  <a:lnTo>
                    <a:pt x="0" y="98325"/>
                  </a:lnTo>
                  <a:lnTo>
                    <a:pt x="0" y="0"/>
                  </a:lnTo>
                  <a:lnTo>
                    <a:pt x="394042" y="0"/>
                  </a:lnTo>
                  <a:lnTo>
                    <a:pt x="394042" y="98325"/>
                  </a:lnTo>
                  <a:lnTo>
                    <a:pt x="246276" y="98325"/>
                  </a:lnTo>
                  <a:lnTo>
                    <a:pt x="246276" y="516210"/>
                  </a:lnTo>
                  <a:lnTo>
                    <a:pt x="548210" y="516210"/>
                  </a:lnTo>
                  <a:lnTo>
                    <a:pt x="568030" y="467558"/>
                  </a:lnTo>
                  <a:lnTo>
                    <a:pt x="599140" y="426830"/>
                  </a:lnTo>
                  <a:lnTo>
                    <a:pt x="639402" y="395679"/>
                  </a:lnTo>
                  <a:lnTo>
                    <a:pt x="686678" y="375759"/>
                  </a:lnTo>
                  <a:lnTo>
                    <a:pt x="738828" y="368722"/>
                  </a:lnTo>
                  <a:lnTo>
                    <a:pt x="791043" y="375693"/>
                  </a:lnTo>
                  <a:lnTo>
                    <a:pt x="838387" y="395587"/>
                  </a:lnTo>
                  <a:lnTo>
                    <a:pt x="878715" y="426745"/>
                  </a:lnTo>
                  <a:lnTo>
                    <a:pt x="909882" y="467506"/>
                  </a:lnTo>
                  <a:lnTo>
                    <a:pt x="929742" y="516210"/>
                  </a:lnTo>
                  <a:lnTo>
                    <a:pt x="935993" y="561167"/>
                  </a:lnTo>
                  <a:lnTo>
                    <a:pt x="932007" y="604942"/>
                  </a:lnTo>
                  <a:lnTo>
                    <a:pt x="918633" y="646098"/>
                  </a:lnTo>
                  <a:lnTo>
                    <a:pt x="896720" y="683198"/>
                  </a:lnTo>
                  <a:lnTo>
                    <a:pt x="867116" y="714803"/>
                  </a:lnTo>
                  <a:lnTo>
                    <a:pt x="830671" y="739477"/>
                  </a:lnTo>
                  <a:lnTo>
                    <a:pt x="788231" y="755781"/>
                  </a:lnTo>
                  <a:lnTo>
                    <a:pt x="743190" y="762029"/>
                  </a:lnTo>
                  <a:close/>
                </a:path>
              </a:pathLst>
            </a:custGeom>
            <a:solidFill>
              <a:srgbClr val="565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75308" y="397255"/>
            <a:ext cx="6167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 (harmless</a:t>
            </a:r>
            <a:r>
              <a:rPr spc="2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error)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97025" y="1392666"/>
            <a:ext cx="4197350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Policy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required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hearing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held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within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30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days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issuance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final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investigation</a:t>
            </a:r>
            <a:r>
              <a:rPr sz="24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report.</a:t>
            </a:r>
            <a:endParaRPr sz="2400" dirty="0">
              <a:latin typeface="Arial"/>
              <a:cs typeface="Arial"/>
            </a:endParaRPr>
          </a:p>
          <a:p>
            <a:pPr marL="12700" marR="280035">
              <a:lnSpc>
                <a:spcPct val="100000"/>
              </a:lnSpc>
              <a:tabLst>
                <a:tab pos="3050540" algn="l"/>
              </a:tabLst>
            </a:pP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Hearing 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held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31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days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after 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due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counting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error.	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evidence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would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been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same 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4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hearing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were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held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day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earlier.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6521425" y="1968957"/>
            <a:ext cx="1475105" cy="1510030"/>
          </a:xfrm>
          <a:custGeom>
            <a:avLst/>
            <a:gdLst/>
            <a:ahLst/>
            <a:cxnLst/>
            <a:rect l="l" t="t" r="r" b="b"/>
            <a:pathLst>
              <a:path w="1475104" h="1510029">
                <a:moveTo>
                  <a:pt x="718502" y="310832"/>
                </a:moveTo>
                <a:lnTo>
                  <a:pt x="715162" y="294462"/>
                </a:lnTo>
                <a:lnTo>
                  <a:pt x="705154" y="279755"/>
                </a:lnTo>
                <a:lnTo>
                  <a:pt x="690410" y="269760"/>
                </a:lnTo>
                <a:lnTo>
                  <a:pt x="674014" y="266433"/>
                </a:lnTo>
                <a:lnTo>
                  <a:pt x="657606" y="269760"/>
                </a:lnTo>
                <a:lnTo>
                  <a:pt x="642861" y="279755"/>
                </a:lnTo>
                <a:lnTo>
                  <a:pt x="540537" y="381889"/>
                </a:lnTo>
                <a:lnTo>
                  <a:pt x="438213" y="279755"/>
                </a:lnTo>
                <a:lnTo>
                  <a:pt x="423481" y="269760"/>
                </a:lnTo>
                <a:lnTo>
                  <a:pt x="407073" y="266433"/>
                </a:lnTo>
                <a:lnTo>
                  <a:pt x="390677" y="269760"/>
                </a:lnTo>
                <a:lnTo>
                  <a:pt x="375932" y="279755"/>
                </a:lnTo>
                <a:lnTo>
                  <a:pt x="365925" y="294462"/>
                </a:lnTo>
                <a:lnTo>
                  <a:pt x="362585" y="310832"/>
                </a:lnTo>
                <a:lnTo>
                  <a:pt x="365925" y="327215"/>
                </a:lnTo>
                <a:lnTo>
                  <a:pt x="375932" y="341922"/>
                </a:lnTo>
                <a:lnTo>
                  <a:pt x="478256" y="444055"/>
                </a:lnTo>
                <a:lnTo>
                  <a:pt x="375932" y="546188"/>
                </a:lnTo>
                <a:lnTo>
                  <a:pt x="365925" y="560895"/>
                </a:lnTo>
                <a:lnTo>
                  <a:pt x="362585" y="577265"/>
                </a:lnTo>
                <a:lnTo>
                  <a:pt x="365925" y="593636"/>
                </a:lnTo>
                <a:lnTo>
                  <a:pt x="398767" y="620839"/>
                </a:lnTo>
                <a:lnTo>
                  <a:pt x="407073" y="621677"/>
                </a:lnTo>
                <a:lnTo>
                  <a:pt x="415378" y="620839"/>
                </a:lnTo>
                <a:lnTo>
                  <a:pt x="423481" y="618337"/>
                </a:lnTo>
                <a:lnTo>
                  <a:pt x="431165" y="614184"/>
                </a:lnTo>
                <a:lnTo>
                  <a:pt x="438213" y="608355"/>
                </a:lnTo>
                <a:lnTo>
                  <a:pt x="540537" y="506222"/>
                </a:lnTo>
                <a:lnTo>
                  <a:pt x="642861" y="608355"/>
                </a:lnTo>
                <a:lnTo>
                  <a:pt x="657606" y="618337"/>
                </a:lnTo>
                <a:lnTo>
                  <a:pt x="674014" y="621677"/>
                </a:lnTo>
                <a:lnTo>
                  <a:pt x="690410" y="618337"/>
                </a:lnTo>
                <a:lnTo>
                  <a:pt x="705154" y="608355"/>
                </a:lnTo>
                <a:lnTo>
                  <a:pt x="715162" y="593636"/>
                </a:lnTo>
                <a:lnTo>
                  <a:pt x="718502" y="577265"/>
                </a:lnTo>
                <a:lnTo>
                  <a:pt x="715162" y="560895"/>
                </a:lnTo>
                <a:lnTo>
                  <a:pt x="705154" y="546188"/>
                </a:lnTo>
                <a:lnTo>
                  <a:pt x="665111" y="506222"/>
                </a:lnTo>
                <a:lnTo>
                  <a:pt x="602830" y="444055"/>
                </a:lnTo>
                <a:lnTo>
                  <a:pt x="665111" y="381889"/>
                </a:lnTo>
                <a:lnTo>
                  <a:pt x="705154" y="341922"/>
                </a:lnTo>
                <a:lnTo>
                  <a:pt x="715162" y="327215"/>
                </a:lnTo>
                <a:lnTo>
                  <a:pt x="718502" y="310832"/>
                </a:lnTo>
                <a:close/>
              </a:path>
              <a:path w="1475104" h="1510029">
                <a:moveTo>
                  <a:pt x="1207871" y="932510"/>
                </a:moveTo>
                <a:lnTo>
                  <a:pt x="1187475" y="895591"/>
                </a:lnTo>
                <a:lnTo>
                  <a:pt x="1163383" y="888098"/>
                </a:lnTo>
                <a:lnTo>
                  <a:pt x="1155077" y="888936"/>
                </a:lnTo>
                <a:lnTo>
                  <a:pt x="1146975" y="891438"/>
                </a:lnTo>
                <a:lnTo>
                  <a:pt x="1139291" y="895591"/>
                </a:lnTo>
                <a:lnTo>
                  <a:pt x="1132243" y="901420"/>
                </a:lnTo>
                <a:lnTo>
                  <a:pt x="1029919" y="1003554"/>
                </a:lnTo>
                <a:lnTo>
                  <a:pt x="927595" y="901420"/>
                </a:lnTo>
                <a:lnTo>
                  <a:pt x="912850" y="891438"/>
                </a:lnTo>
                <a:lnTo>
                  <a:pt x="896454" y="888098"/>
                </a:lnTo>
                <a:lnTo>
                  <a:pt x="880046" y="891438"/>
                </a:lnTo>
                <a:lnTo>
                  <a:pt x="865314" y="901420"/>
                </a:lnTo>
                <a:lnTo>
                  <a:pt x="855294" y="916139"/>
                </a:lnTo>
                <a:lnTo>
                  <a:pt x="851966" y="932510"/>
                </a:lnTo>
                <a:lnTo>
                  <a:pt x="855294" y="948880"/>
                </a:lnTo>
                <a:lnTo>
                  <a:pt x="865314" y="963587"/>
                </a:lnTo>
                <a:lnTo>
                  <a:pt x="967638" y="1065720"/>
                </a:lnTo>
                <a:lnTo>
                  <a:pt x="865314" y="1167853"/>
                </a:lnTo>
                <a:lnTo>
                  <a:pt x="855294" y="1182560"/>
                </a:lnTo>
                <a:lnTo>
                  <a:pt x="851966" y="1198943"/>
                </a:lnTo>
                <a:lnTo>
                  <a:pt x="855294" y="1215313"/>
                </a:lnTo>
                <a:lnTo>
                  <a:pt x="865314" y="1230020"/>
                </a:lnTo>
                <a:lnTo>
                  <a:pt x="880046" y="1240015"/>
                </a:lnTo>
                <a:lnTo>
                  <a:pt x="896454" y="1243342"/>
                </a:lnTo>
                <a:lnTo>
                  <a:pt x="912850" y="1240015"/>
                </a:lnTo>
                <a:lnTo>
                  <a:pt x="927595" y="1230020"/>
                </a:lnTo>
                <a:lnTo>
                  <a:pt x="1029919" y="1127887"/>
                </a:lnTo>
                <a:lnTo>
                  <a:pt x="1132243" y="1230020"/>
                </a:lnTo>
                <a:lnTo>
                  <a:pt x="1146975" y="1240015"/>
                </a:lnTo>
                <a:lnTo>
                  <a:pt x="1163383" y="1243342"/>
                </a:lnTo>
                <a:lnTo>
                  <a:pt x="1179791" y="1240015"/>
                </a:lnTo>
                <a:lnTo>
                  <a:pt x="1194523" y="1230020"/>
                </a:lnTo>
                <a:lnTo>
                  <a:pt x="1204531" y="1215313"/>
                </a:lnTo>
                <a:lnTo>
                  <a:pt x="1207871" y="1198943"/>
                </a:lnTo>
                <a:lnTo>
                  <a:pt x="1204531" y="1182560"/>
                </a:lnTo>
                <a:lnTo>
                  <a:pt x="1194523" y="1167853"/>
                </a:lnTo>
                <a:lnTo>
                  <a:pt x="1154480" y="1127887"/>
                </a:lnTo>
                <a:lnTo>
                  <a:pt x="1092200" y="1065720"/>
                </a:lnTo>
                <a:lnTo>
                  <a:pt x="1154480" y="1003554"/>
                </a:lnTo>
                <a:lnTo>
                  <a:pt x="1194523" y="963587"/>
                </a:lnTo>
                <a:lnTo>
                  <a:pt x="1204531" y="948880"/>
                </a:lnTo>
                <a:lnTo>
                  <a:pt x="1207871" y="932510"/>
                </a:lnTo>
                <a:close/>
              </a:path>
              <a:path w="1475104" h="1510029">
                <a:moveTo>
                  <a:pt x="1207871" y="444055"/>
                </a:moveTo>
                <a:lnTo>
                  <a:pt x="1204531" y="427672"/>
                </a:lnTo>
                <a:lnTo>
                  <a:pt x="1197546" y="417410"/>
                </a:lnTo>
                <a:lnTo>
                  <a:pt x="1194523" y="412965"/>
                </a:lnTo>
                <a:lnTo>
                  <a:pt x="1061059" y="279755"/>
                </a:lnTo>
                <a:lnTo>
                  <a:pt x="1029919" y="266433"/>
                </a:lnTo>
                <a:lnTo>
                  <a:pt x="1021613" y="267258"/>
                </a:lnTo>
                <a:lnTo>
                  <a:pt x="865314" y="412965"/>
                </a:lnTo>
                <a:lnTo>
                  <a:pt x="851966" y="444055"/>
                </a:lnTo>
                <a:lnTo>
                  <a:pt x="855294" y="460425"/>
                </a:lnTo>
                <a:lnTo>
                  <a:pt x="865314" y="475132"/>
                </a:lnTo>
                <a:lnTo>
                  <a:pt x="880046" y="485127"/>
                </a:lnTo>
                <a:lnTo>
                  <a:pt x="896454" y="488454"/>
                </a:lnTo>
                <a:lnTo>
                  <a:pt x="912850" y="485127"/>
                </a:lnTo>
                <a:lnTo>
                  <a:pt x="927595" y="475132"/>
                </a:lnTo>
                <a:lnTo>
                  <a:pt x="985431" y="417410"/>
                </a:lnTo>
                <a:lnTo>
                  <a:pt x="985431" y="666076"/>
                </a:lnTo>
                <a:lnTo>
                  <a:pt x="981913" y="683323"/>
                </a:lnTo>
                <a:lnTo>
                  <a:pt x="972362" y="697433"/>
                </a:lnTo>
                <a:lnTo>
                  <a:pt x="958215" y="706983"/>
                </a:lnTo>
                <a:lnTo>
                  <a:pt x="940943" y="710476"/>
                </a:lnTo>
                <a:lnTo>
                  <a:pt x="629513" y="710476"/>
                </a:lnTo>
                <a:lnTo>
                  <a:pt x="587451" y="717308"/>
                </a:lnTo>
                <a:lnTo>
                  <a:pt x="550824" y="736269"/>
                </a:lnTo>
                <a:lnTo>
                  <a:pt x="521893" y="765149"/>
                </a:lnTo>
                <a:lnTo>
                  <a:pt x="502881" y="801712"/>
                </a:lnTo>
                <a:lnTo>
                  <a:pt x="496049" y="843699"/>
                </a:lnTo>
                <a:lnTo>
                  <a:pt x="496049" y="894765"/>
                </a:lnTo>
                <a:lnTo>
                  <a:pt x="448017" y="915060"/>
                </a:lnTo>
                <a:lnTo>
                  <a:pt x="409181" y="947407"/>
                </a:lnTo>
                <a:lnTo>
                  <a:pt x="381215" y="988923"/>
                </a:lnTo>
                <a:lnTo>
                  <a:pt x="365861" y="1036713"/>
                </a:lnTo>
                <a:lnTo>
                  <a:pt x="364807" y="1087932"/>
                </a:lnTo>
                <a:lnTo>
                  <a:pt x="378815" y="1138199"/>
                </a:lnTo>
                <a:lnTo>
                  <a:pt x="405853" y="1180998"/>
                </a:lnTo>
                <a:lnTo>
                  <a:pt x="443445" y="1214221"/>
                </a:lnTo>
                <a:lnTo>
                  <a:pt x="489165" y="1235710"/>
                </a:lnTo>
                <a:lnTo>
                  <a:pt x="540537" y="1243342"/>
                </a:lnTo>
                <a:lnTo>
                  <a:pt x="591921" y="1235710"/>
                </a:lnTo>
                <a:lnTo>
                  <a:pt x="637628" y="1214221"/>
                </a:lnTo>
                <a:lnTo>
                  <a:pt x="675233" y="1180998"/>
                </a:lnTo>
                <a:lnTo>
                  <a:pt x="691946" y="1154531"/>
                </a:lnTo>
                <a:lnTo>
                  <a:pt x="702271" y="1138199"/>
                </a:lnTo>
                <a:lnTo>
                  <a:pt x="716267" y="1087932"/>
                </a:lnTo>
                <a:lnTo>
                  <a:pt x="715225" y="1035862"/>
                </a:lnTo>
                <a:lnTo>
                  <a:pt x="699858" y="987958"/>
                </a:lnTo>
                <a:lnTo>
                  <a:pt x="692365" y="976909"/>
                </a:lnTo>
                <a:lnTo>
                  <a:pt x="671906" y="946772"/>
                </a:lnTo>
                <a:lnTo>
                  <a:pt x="633056" y="914857"/>
                </a:lnTo>
                <a:lnTo>
                  <a:pt x="629513" y="913384"/>
                </a:lnTo>
                <a:lnTo>
                  <a:pt x="629513" y="1065720"/>
                </a:lnTo>
                <a:lnTo>
                  <a:pt x="622503" y="1100213"/>
                </a:lnTo>
                <a:lnTo>
                  <a:pt x="603377" y="1128445"/>
                </a:lnTo>
                <a:lnTo>
                  <a:pt x="575094" y="1147521"/>
                </a:lnTo>
                <a:lnTo>
                  <a:pt x="540537" y="1154531"/>
                </a:lnTo>
                <a:lnTo>
                  <a:pt x="505993" y="1147521"/>
                </a:lnTo>
                <a:lnTo>
                  <a:pt x="477697" y="1128445"/>
                </a:lnTo>
                <a:lnTo>
                  <a:pt x="458584" y="1100213"/>
                </a:lnTo>
                <a:lnTo>
                  <a:pt x="451561" y="1065720"/>
                </a:lnTo>
                <a:lnTo>
                  <a:pt x="458584" y="1031240"/>
                </a:lnTo>
                <a:lnTo>
                  <a:pt x="477697" y="1003007"/>
                </a:lnTo>
                <a:lnTo>
                  <a:pt x="505993" y="983919"/>
                </a:lnTo>
                <a:lnTo>
                  <a:pt x="540537" y="976909"/>
                </a:lnTo>
                <a:lnTo>
                  <a:pt x="575094" y="983919"/>
                </a:lnTo>
                <a:lnTo>
                  <a:pt x="603377" y="1003007"/>
                </a:lnTo>
                <a:lnTo>
                  <a:pt x="622503" y="1031240"/>
                </a:lnTo>
                <a:lnTo>
                  <a:pt x="629513" y="1065720"/>
                </a:lnTo>
                <a:lnTo>
                  <a:pt x="629513" y="913384"/>
                </a:lnTo>
                <a:lnTo>
                  <a:pt x="585025" y="894765"/>
                </a:lnTo>
                <a:lnTo>
                  <a:pt x="585025" y="843699"/>
                </a:lnTo>
                <a:lnTo>
                  <a:pt x="588543" y="826452"/>
                </a:lnTo>
                <a:lnTo>
                  <a:pt x="598093" y="812342"/>
                </a:lnTo>
                <a:lnTo>
                  <a:pt x="612241" y="802792"/>
                </a:lnTo>
                <a:lnTo>
                  <a:pt x="629513" y="799287"/>
                </a:lnTo>
                <a:lnTo>
                  <a:pt x="940943" y="799287"/>
                </a:lnTo>
                <a:lnTo>
                  <a:pt x="983005" y="792467"/>
                </a:lnTo>
                <a:lnTo>
                  <a:pt x="1019632" y="773506"/>
                </a:lnTo>
                <a:lnTo>
                  <a:pt x="1048562" y="744626"/>
                </a:lnTo>
                <a:lnTo>
                  <a:pt x="1067574" y="708063"/>
                </a:lnTo>
                <a:lnTo>
                  <a:pt x="1074407" y="666076"/>
                </a:lnTo>
                <a:lnTo>
                  <a:pt x="1074407" y="417410"/>
                </a:lnTo>
                <a:lnTo>
                  <a:pt x="1132243" y="475132"/>
                </a:lnTo>
                <a:lnTo>
                  <a:pt x="1146975" y="485127"/>
                </a:lnTo>
                <a:lnTo>
                  <a:pt x="1163383" y="488454"/>
                </a:lnTo>
                <a:lnTo>
                  <a:pt x="1179791" y="485127"/>
                </a:lnTo>
                <a:lnTo>
                  <a:pt x="1194523" y="475132"/>
                </a:lnTo>
                <a:lnTo>
                  <a:pt x="1204531" y="460425"/>
                </a:lnTo>
                <a:lnTo>
                  <a:pt x="1207871" y="444055"/>
                </a:lnTo>
                <a:close/>
              </a:path>
              <a:path w="1475104" h="1510029">
                <a:moveTo>
                  <a:pt x="1474800" y="0"/>
                </a:moveTo>
                <a:lnTo>
                  <a:pt x="1341335" y="0"/>
                </a:lnTo>
                <a:lnTo>
                  <a:pt x="1341335" y="133210"/>
                </a:lnTo>
                <a:lnTo>
                  <a:pt x="1341335" y="1376553"/>
                </a:lnTo>
                <a:lnTo>
                  <a:pt x="229120" y="1376553"/>
                </a:lnTo>
                <a:lnTo>
                  <a:pt x="229120" y="133210"/>
                </a:lnTo>
                <a:lnTo>
                  <a:pt x="1341335" y="133210"/>
                </a:lnTo>
                <a:lnTo>
                  <a:pt x="1341335" y="0"/>
                </a:lnTo>
                <a:lnTo>
                  <a:pt x="95656" y="0"/>
                </a:lnTo>
                <a:lnTo>
                  <a:pt x="95656" y="133210"/>
                </a:lnTo>
                <a:lnTo>
                  <a:pt x="66738" y="133210"/>
                </a:lnTo>
                <a:lnTo>
                  <a:pt x="42329" y="139560"/>
                </a:lnTo>
                <a:lnTo>
                  <a:pt x="23355" y="154025"/>
                </a:lnTo>
                <a:lnTo>
                  <a:pt x="11049" y="174739"/>
                </a:lnTo>
                <a:lnTo>
                  <a:pt x="6667" y="199821"/>
                </a:lnTo>
                <a:lnTo>
                  <a:pt x="10109" y="224904"/>
                </a:lnTo>
                <a:lnTo>
                  <a:pt x="22517" y="245618"/>
                </a:lnTo>
                <a:lnTo>
                  <a:pt x="42024" y="260083"/>
                </a:lnTo>
                <a:lnTo>
                  <a:pt x="66738" y="266433"/>
                </a:lnTo>
                <a:lnTo>
                  <a:pt x="95656" y="266433"/>
                </a:lnTo>
                <a:lnTo>
                  <a:pt x="95656" y="355244"/>
                </a:lnTo>
                <a:lnTo>
                  <a:pt x="66738" y="355244"/>
                </a:lnTo>
                <a:lnTo>
                  <a:pt x="40347" y="360337"/>
                </a:lnTo>
                <a:lnTo>
                  <a:pt x="19189" y="374383"/>
                </a:lnTo>
                <a:lnTo>
                  <a:pt x="5105" y="395516"/>
                </a:lnTo>
                <a:lnTo>
                  <a:pt x="0" y="421843"/>
                </a:lnTo>
                <a:lnTo>
                  <a:pt x="5105" y="448183"/>
                </a:lnTo>
                <a:lnTo>
                  <a:pt x="19189" y="469303"/>
                </a:lnTo>
                <a:lnTo>
                  <a:pt x="40347" y="483349"/>
                </a:lnTo>
                <a:lnTo>
                  <a:pt x="66738" y="488454"/>
                </a:lnTo>
                <a:lnTo>
                  <a:pt x="95656" y="488454"/>
                </a:lnTo>
                <a:lnTo>
                  <a:pt x="95656" y="577265"/>
                </a:lnTo>
                <a:lnTo>
                  <a:pt x="66738" y="577265"/>
                </a:lnTo>
                <a:lnTo>
                  <a:pt x="40347" y="582358"/>
                </a:lnTo>
                <a:lnTo>
                  <a:pt x="19189" y="596417"/>
                </a:lnTo>
                <a:lnTo>
                  <a:pt x="5105" y="617537"/>
                </a:lnTo>
                <a:lnTo>
                  <a:pt x="0" y="643877"/>
                </a:lnTo>
                <a:lnTo>
                  <a:pt x="5105" y="670204"/>
                </a:lnTo>
                <a:lnTo>
                  <a:pt x="19189" y="691324"/>
                </a:lnTo>
                <a:lnTo>
                  <a:pt x="40347" y="705383"/>
                </a:lnTo>
                <a:lnTo>
                  <a:pt x="66738" y="710476"/>
                </a:lnTo>
                <a:lnTo>
                  <a:pt x="95656" y="710476"/>
                </a:lnTo>
                <a:lnTo>
                  <a:pt x="95656" y="799287"/>
                </a:lnTo>
                <a:lnTo>
                  <a:pt x="66738" y="799287"/>
                </a:lnTo>
                <a:lnTo>
                  <a:pt x="40347" y="804392"/>
                </a:lnTo>
                <a:lnTo>
                  <a:pt x="19189" y="818438"/>
                </a:lnTo>
                <a:lnTo>
                  <a:pt x="5105" y="839571"/>
                </a:lnTo>
                <a:lnTo>
                  <a:pt x="0" y="865898"/>
                </a:lnTo>
                <a:lnTo>
                  <a:pt x="5105" y="892225"/>
                </a:lnTo>
                <a:lnTo>
                  <a:pt x="19189" y="913358"/>
                </a:lnTo>
                <a:lnTo>
                  <a:pt x="40347" y="927404"/>
                </a:lnTo>
                <a:lnTo>
                  <a:pt x="66738" y="932510"/>
                </a:lnTo>
                <a:lnTo>
                  <a:pt x="95656" y="932510"/>
                </a:lnTo>
                <a:lnTo>
                  <a:pt x="95656" y="1021321"/>
                </a:lnTo>
                <a:lnTo>
                  <a:pt x="66738" y="1021321"/>
                </a:lnTo>
                <a:lnTo>
                  <a:pt x="40347" y="1026414"/>
                </a:lnTo>
                <a:lnTo>
                  <a:pt x="19189" y="1040472"/>
                </a:lnTo>
                <a:lnTo>
                  <a:pt x="5105" y="1061593"/>
                </a:lnTo>
                <a:lnTo>
                  <a:pt x="0" y="1087920"/>
                </a:lnTo>
                <a:lnTo>
                  <a:pt x="5105" y="1114259"/>
                </a:lnTo>
                <a:lnTo>
                  <a:pt x="19189" y="1135380"/>
                </a:lnTo>
                <a:lnTo>
                  <a:pt x="40347" y="1149438"/>
                </a:lnTo>
                <a:lnTo>
                  <a:pt x="66738" y="1154531"/>
                </a:lnTo>
                <a:lnTo>
                  <a:pt x="95656" y="1154531"/>
                </a:lnTo>
                <a:lnTo>
                  <a:pt x="95656" y="1243342"/>
                </a:lnTo>
                <a:lnTo>
                  <a:pt x="66738" y="1243342"/>
                </a:lnTo>
                <a:lnTo>
                  <a:pt x="40347" y="1248448"/>
                </a:lnTo>
                <a:lnTo>
                  <a:pt x="19189" y="1262494"/>
                </a:lnTo>
                <a:lnTo>
                  <a:pt x="5105" y="1283614"/>
                </a:lnTo>
                <a:lnTo>
                  <a:pt x="0" y="1309954"/>
                </a:lnTo>
                <a:lnTo>
                  <a:pt x="5105" y="1336281"/>
                </a:lnTo>
                <a:lnTo>
                  <a:pt x="19189" y="1357414"/>
                </a:lnTo>
                <a:lnTo>
                  <a:pt x="40347" y="1371460"/>
                </a:lnTo>
                <a:lnTo>
                  <a:pt x="66738" y="1376553"/>
                </a:lnTo>
                <a:lnTo>
                  <a:pt x="95656" y="1376553"/>
                </a:lnTo>
                <a:lnTo>
                  <a:pt x="95656" y="1509776"/>
                </a:lnTo>
                <a:lnTo>
                  <a:pt x="1474800" y="1509776"/>
                </a:lnTo>
                <a:lnTo>
                  <a:pt x="1474800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75308" y="397255"/>
            <a:ext cx="5763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 </a:t>
            </a:r>
            <a:r>
              <a:rPr dirty="0">
                <a:solidFill>
                  <a:srgbClr val="FFFFFF"/>
                </a:solidFill>
              </a:rPr>
              <a:t>(new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evidence)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87500" y="1323086"/>
            <a:ext cx="5145405" cy="3377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determination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made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respondent 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did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commit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sexual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harassment, 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complainant 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secures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previously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unknown 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video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made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bystander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party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that 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depicts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respondent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groping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complainant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complainant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attempting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pull 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away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from 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respondent. 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took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video  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been 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away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studying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abroad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only 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learned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hearing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returning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few  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ago.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 descr="Notebook with Xs and Ox of a game plan"/>
          <p:cNvSpPr/>
          <p:nvPr/>
        </p:nvSpPr>
        <p:spPr>
          <a:xfrm>
            <a:off x="7144867" y="1989645"/>
            <a:ext cx="1211580" cy="1240790"/>
          </a:xfrm>
          <a:custGeom>
            <a:avLst/>
            <a:gdLst/>
            <a:ahLst/>
            <a:cxnLst/>
            <a:rect l="l" t="t" r="r" b="b"/>
            <a:pathLst>
              <a:path w="1211579" h="1240789">
                <a:moveTo>
                  <a:pt x="590194" y="255333"/>
                </a:moveTo>
                <a:lnTo>
                  <a:pt x="587451" y="241884"/>
                </a:lnTo>
                <a:lnTo>
                  <a:pt x="579221" y="229793"/>
                </a:lnTo>
                <a:lnTo>
                  <a:pt x="567118" y="221589"/>
                </a:lnTo>
                <a:lnTo>
                  <a:pt x="553643" y="218859"/>
                </a:lnTo>
                <a:lnTo>
                  <a:pt x="540169" y="221589"/>
                </a:lnTo>
                <a:lnTo>
                  <a:pt x="528066" y="229793"/>
                </a:lnTo>
                <a:lnTo>
                  <a:pt x="444017" y="313690"/>
                </a:lnTo>
                <a:lnTo>
                  <a:pt x="359956" y="229793"/>
                </a:lnTo>
                <a:lnTo>
                  <a:pt x="347853" y="221589"/>
                </a:lnTo>
                <a:lnTo>
                  <a:pt x="334378" y="218859"/>
                </a:lnTo>
                <a:lnTo>
                  <a:pt x="320903" y="221589"/>
                </a:lnTo>
                <a:lnTo>
                  <a:pt x="308800" y="229793"/>
                </a:lnTo>
                <a:lnTo>
                  <a:pt x="300570" y="241884"/>
                </a:lnTo>
                <a:lnTo>
                  <a:pt x="297840" y="255333"/>
                </a:lnTo>
                <a:lnTo>
                  <a:pt x="300570" y="268782"/>
                </a:lnTo>
                <a:lnTo>
                  <a:pt x="308800" y="280860"/>
                </a:lnTo>
                <a:lnTo>
                  <a:pt x="392849" y="364756"/>
                </a:lnTo>
                <a:lnTo>
                  <a:pt x="308800" y="448652"/>
                </a:lnTo>
                <a:lnTo>
                  <a:pt x="300570" y="460730"/>
                </a:lnTo>
                <a:lnTo>
                  <a:pt x="297840" y="474179"/>
                </a:lnTo>
                <a:lnTo>
                  <a:pt x="300570" y="487641"/>
                </a:lnTo>
                <a:lnTo>
                  <a:pt x="334378" y="510667"/>
                </a:lnTo>
                <a:lnTo>
                  <a:pt x="341198" y="509981"/>
                </a:lnTo>
                <a:lnTo>
                  <a:pt x="347853" y="507923"/>
                </a:lnTo>
                <a:lnTo>
                  <a:pt x="354164" y="504507"/>
                </a:lnTo>
                <a:lnTo>
                  <a:pt x="359956" y="499719"/>
                </a:lnTo>
                <a:lnTo>
                  <a:pt x="444017" y="415823"/>
                </a:lnTo>
                <a:lnTo>
                  <a:pt x="528066" y="499719"/>
                </a:lnTo>
                <a:lnTo>
                  <a:pt x="540169" y="507923"/>
                </a:lnTo>
                <a:lnTo>
                  <a:pt x="553643" y="510667"/>
                </a:lnTo>
                <a:lnTo>
                  <a:pt x="567118" y="507923"/>
                </a:lnTo>
                <a:lnTo>
                  <a:pt x="579221" y="499719"/>
                </a:lnTo>
                <a:lnTo>
                  <a:pt x="587451" y="487641"/>
                </a:lnTo>
                <a:lnTo>
                  <a:pt x="590194" y="474179"/>
                </a:lnTo>
                <a:lnTo>
                  <a:pt x="587451" y="460730"/>
                </a:lnTo>
                <a:lnTo>
                  <a:pt x="579221" y="448652"/>
                </a:lnTo>
                <a:lnTo>
                  <a:pt x="495173" y="364756"/>
                </a:lnTo>
                <a:lnTo>
                  <a:pt x="579221" y="280860"/>
                </a:lnTo>
                <a:lnTo>
                  <a:pt x="587451" y="268782"/>
                </a:lnTo>
                <a:lnTo>
                  <a:pt x="590194" y="255333"/>
                </a:lnTo>
                <a:close/>
              </a:path>
              <a:path w="1211579" h="1240789">
                <a:moveTo>
                  <a:pt x="992174" y="765987"/>
                </a:moveTo>
                <a:lnTo>
                  <a:pt x="969111" y="732256"/>
                </a:lnTo>
                <a:lnTo>
                  <a:pt x="955636" y="729513"/>
                </a:lnTo>
                <a:lnTo>
                  <a:pt x="948804" y="730199"/>
                </a:lnTo>
                <a:lnTo>
                  <a:pt x="942162" y="732256"/>
                </a:lnTo>
                <a:lnTo>
                  <a:pt x="935850" y="735672"/>
                </a:lnTo>
                <a:lnTo>
                  <a:pt x="930046" y="740460"/>
                </a:lnTo>
                <a:lnTo>
                  <a:pt x="845997" y="824357"/>
                </a:lnTo>
                <a:lnTo>
                  <a:pt x="761949" y="740460"/>
                </a:lnTo>
                <a:lnTo>
                  <a:pt x="749846" y="732256"/>
                </a:lnTo>
                <a:lnTo>
                  <a:pt x="736371" y="729513"/>
                </a:lnTo>
                <a:lnTo>
                  <a:pt x="722896" y="732256"/>
                </a:lnTo>
                <a:lnTo>
                  <a:pt x="710780" y="740460"/>
                </a:lnTo>
                <a:lnTo>
                  <a:pt x="702564" y="752538"/>
                </a:lnTo>
                <a:lnTo>
                  <a:pt x="699820" y="765987"/>
                </a:lnTo>
                <a:lnTo>
                  <a:pt x="702564" y="779437"/>
                </a:lnTo>
                <a:lnTo>
                  <a:pt x="710780" y="791527"/>
                </a:lnTo>
                <a:lnTo>
                  <a:pt x="794842" y="875423"/>
                </a:lnTo>
                <a:lnTo>
                  <a:pt x="710780" y="959319"/>
                </a:lnTo>
                <a:lnTo>
                  <a:pt x="702564" y="971397"/>
                </a:lnTo>
                <a:lnTo>
                  <a:pt x="699820" y="984846"/>
                </a:lnTo>
                <a:lnTo>
                  <a:pt x="702564" y="998296"/>
                </a:lnTo>
                <a:lnTo>
                  <a:pt x="710780" y="1010373"/>
                </a:lnTo>
                <a:lnTo>
                  <a:pt x="722896" y="1018590"/>
                </a:lnTo>
                <a:lnTo>
                  <a:pt x="736371" y="1021321"/>
                </a:lnTo>
                <a:lnTo>
                  <a:pt x="749846" y="1018590"/>
                </a:lnTo>
                <a:lnTo>
                  <a:pt x="761949" y="1010373"/>
                </a:lnTo>
                <a:lnTo>
                  <a:pt x="845997" y="926490"/>
                </a:lnTo>
                <a:lnTo>
                  <a:pt x="930046" y="1010373"/>
                </a:lnTo>
                <a:lnTo>
                  <a:pt x="942162" y="1018590"/>
                </a:lnTo>
                <a:lnTo>
                  <a:pt x="955636" y="1021321"/>
                </a:lnTo>
                <a:lnTo>
                  <a:pt x="969111" y="1018590"/>
                </a:lnTo>
                <a:lnTo>
                  <a:pt x="981214" y="1010373"/>
                </a:lnTo>
                <a:lnTo>
                  <a:pt x="989431" y="998296"/>
                </a:lnTo>
                <a:lnTo>
                  <a:pt x="992174" y="984846"/>
                </a:lnTo>
                <a:lnTo>
                  <a:pt x="989431" y="971397"/>
                </a:lnTo>
                <a:lnTo>
                  <a:pt x="981214" y="959319"/>
                </a:lnTo>
                <a:lnTo>
                  <a:pt x="897166" y="875423"/>
                </a:lnTo>
                <a:lnTo>
                  <a:pt x="981214" y="791527"/>
                </a:lnTo>
                <a:lnTo>
                  <a:pt x="989431" y="779437"/>
                </a:lnTo>
                <a:lnTo>
                  <a:pt x="992174" y="765987"/>
                </a:lnTo>
                <a:close/>
              </a:path>
              <a:path w="1211579" h="1240789">
                <a:moveTo>
                  <a:pt x="992174" y="364756"/>
                </a:moveTo>
                <a:lnTo>
                  <a:pt x="989431" y="351307"/>
                </a:lnTo>
                <a:lnTo>
                  <a:pt x="983691" y="342874"/>
                </a:lnTo>
                <a:lnTo>
                  <a:pt x="981214" y="339229"/>
                </a:lnTo>
                <a:lnTo>
                  <a:pt x="871575" y="229793"/>
                </a:lnTo>
                <a:lnTo>
                  <a:pt x="845997" y="218859"/>
                </a:lnTo>
                <a:lnTo>
                  <a:pt x="839177" y="219544"/>
                </a:lnTo>
                <a:lnTo>
                  <a:pt x="710780" y="339229"/>
                </a:lnTo>
                <a:lnTo>
                  <a:pt x="699820" y="364756"/>
                </a:lnTo>
                <a:lnTo>
                  <a:pt x="702564" y="378206"/>
                </a:lnTo>
                <a:lnTo>
                  <a:pt x="710780" y="390296"/>
                </a:lnTo>
                <a:lnTo>
                  <a:pt x="722884" y="398500"/>
                </a:lnTo>
                <a:lnTo>
                  <a:pt x="736371" y="401231"/>
                </a:lnTo>
                <a:lnTo>
                  <a:pt x="749846" y="398500"/>
                </a:lnTo>
                <a:lnTo>
                  <a:pt x="761949" y="390296"/>
                </a:lnTo>
                <a:lnTo>
                  <a:pt x="809459" y="342874"/>
                </a:lnTo>
                <a:lnTo>
                  <a:pt x="809459" y="547141"/>
                </a:lnTo>
                <a:lnTo>
                  <a:pt x="806564" y="561301"/>
                </a:lnTo>
                <a:lnTo>
                  <a:pt x="798715" y="572897"/>
                </a:lnTo>
                <a:lnTo>
                  <a:pt x="787095" y="580732"/>
                </a:lnTo>
                <a:lnTo>
                  <a:pt x="772909" y="583615"/>
                </a:lnTo>
                <a:lnTo>
                  <a:pt x="517105" y="583615"/>
                </a:lnTo>
                <a:lnTo>
                  <a:pt x="474535" y="592251"/>
                </a:lnTo>
                <a:lnTo>
                  <a:pt x="439674" y="615759"/>
                </a:lnTo>
                <a:lnTo>
                  <a:pt x="416115" y="650557"/>
                </a:lnTo>
                <a:lnTo>
                  <a:pt x="407466" y="693039"/>
                </a:lnTo>
                <a:lnTo>
                  <a:pt x="407466" y="734987"/>
                </a:lnTo>
                <a:lnTo>
                  <a:pt x="359270" y="757466"/>
                </a:lnTo>
                <a:lnTo>
                  <a:pt x="323418" y="794486"/>
                </a:lnTo>
                <a:lnTo>
                  <a:pt x="302628" y="841425"/>
                </a:lnTo>
                <a:lnTo>
                  <a:pt x="299656" y="893660"/>
                </a:lnTo>
                <a:lnTo>
                  <a:pt x="311162" y="934948"/>
                </a:lnTo>
                <a:lnTo>
                  <a:pt x="333375" y="970114"/>
                </a:lnTo>
                <a:lnTo>
                  <a:pt x="364261" y="997394"/>
                </a:lnTo>
                <a:lnTo>
                  <a:pt x="401815" y="1015047"/>
                </a:lnTo>
                <a:lnTo>
                  <a:pt x="444017" y="1021321"/>
                </a:lnTo>
                <a:lnTo>
                  <a:pt x="486206" y="1015047"/>
                </a:lnTo>
                <a:lnTo>
                  <a:pt x="523760" y="997394"/>
                </a:lnTo>
                <a:lnTo>
                  <a:pt x="554647" y="970114"/>
                </a:lnTo>
                <a:lnTo>
                  <a:pt x="568375" y="948372"/>
                </a:lnTo>
                <a:lnTo>
                  <a:pt x="576859" y="934948"/>
                </a:lnTo>
                <a:lnTo>
                  <a:pt x="588365" y="893660"/>
                </a:lnTo>
                <a:lnTo>
                  <a:pt x="585393" y="840651"/>
                </a:lnTo>
                <a:lnTo>
                  <a:pt x="568452" y="802462"/>
                </a:lnTo>
                <a:lnTo>
                  <a:pt x="564603" y="793800"/>
                </a:lnTo>
                <a:lnTo>
                  <a:pt x="528751" y="757212"/>
                </a:lnTo>
                <a:lnTo>
                  <a:pt x="517105" y="751852"/>
                </a:lnTo>
                <a:lnTo>
                  <a:pt x="517105" y="875423"/>
                </a:lnTo>
                <a:lnTo>
                  <a:pt x="511327" y="903744"/>
                </a:lnTo>
                <a:lnTo>
                  <a:pt x="495630" y="926947"/>
                </a:lnTo>
                <a:lnTo>
                  <a:pt x="472389" y="942619"/>
                </a:lnTo>
                <a:lnTo>
                  <a:pt x="444017" y="948372"/>
                </a:lnTo>
                <a:lnTo>
                  <a:pt x="415632" y="942619"/>
                </a:lnTo>
                <a:lnTo>
                  <a:pt x="392391" y="926947"/>
                </a:lnTo>
                <a:lnTo>
                  <a:pt x="376694" y="903744"/>
                </a:lnTo>
                <a:lnTo>
                  <a:pt x="370928" y="875423"/>
                </a:lnTo>
                <a:lnTo>
                  <a:pt x="376694" y="847090"/>
                </a:lnTo>
                <a:lnTo>
                  <a:pt x="392391" y="823899"/>
                </a:lnTo>
                <a:lnTo>
                  <a:pt x="415632" y="808228"/>
                </a:lnTo>
                <a:lnTo>
                  <a:pt x="444017" y="802462"/>
                </a:lnTo>
                <a:lnTo>
                  <a:pt x="472389" y="808228"/>
                </a:lnTo>
                <a:lnTo>
                  <a:pt x="495630" y="823899"/>
                </a:lnTo>
                <a:lnTo>
                  <a:pt x="511327" y="847090"/>
                </a:lnTo>
                <a:lnTo>
                  <a:pt x="517105" y="875423"/>
                </a:lnTo>
                <a:lnTo>
                  <a:pt x="517105" y="751852"/>
                </a:lnTo>
                <a:lnTo>
                  <a:pt x="480555" y="734987"/>
                </a:lnTo>
                <a:lnTo>
                  <a:pt x="480555" y="693039"/>
                </a:lnTo>
                <a:lnTo>
                  <a:pt x="483438" y="678878"/>
                </a:lnTo>
                <a:lnTo>
                  <a:pt x="491286" y="667283"/>
                </a:lnTo>
                <a:lnTo>
                  <a:pt x="502907" y="659447"/>
                </a:lnTo>
                <a:lnTo>
                  <a:pt x="517105" y="656564"/>
                </a:lnTo>
                <a:lnTo>
                  <a:pt x="772909" y="656564"/>
                </a:lnTo>
                <a:lnTo>
                  <a:pt x="815479" y="647928"/>
                </a:lnTo>
                <a:lnTo>
                  <a:pt x="850341" y="624420"/>
                </a:lnTo>
                <a:lnTo>
                  <a:pt x="873887" y="589622"/>
                </a:lnTo>
                <a:lnTo>
                  <a:pt x="882548" y="547141"/>
                </a:lnTo>
                <a:lnTo>
                  <a:pt x="882548" y="342874"/>
                </a:lnTo>
                <a:lnTo>
                  <a:pt x="930046" y="390296"/>
                </a:lnTo>
                <a:lnTo>
                  <a:pt x="942149" y="398500"/>
                </a:lnTo>
                <a:lnTo>
                  <a:pt x="955636" y="401231"/>
                </a:lnTo>
                <a:lnTo>
                  <a:pt x="969111" y="398500"/>
                </a:lnTo>
                <a:lnTo>
                  <a:pt x="981214" y="390296"/>
                </a:lnTo>
                <a:lnTo>
                  <a:pt x="989431" y="378206"/>
                </a:lnTo>
                <a:lnTo>
                  <a:pt x="992174" y="364756"/>
                </a:lnTo>
                <a:close/>
              </a:path>
              <a:path w="1211579" h="1240789">
                <a:moveTo>
                  <a:pt x="1211440" y="0"/>
                </a:moveTo>
                <a:lnTo>
                  <a:pt x="1101801" y="0"/>
                </a:lnTo>
                <a:lnTo>
                  <a:pt x="1101801" y="109435"/>
                </a:lnTo>
                <a:lnTo>
                  <a:pt x="1101801" y="1130757"/>
                </a:lnTo>
                <a:lnTo>
                  <a:pt x="188201" y="1130757"/>
                </a:lnTo>
                <a:lnTo>
                  <a:pt x="188201" y="109435"/>
                </a:lnTo>
                <a:lnTo>
                  <a:pt x="1101801" y="109435"/>
                </a:lnTo>
                <a:lnTo>
                  <a:pt x="1101801" y="0"/>
                </a:lnTo>
                <a:lnTo>
                  <a:pt x="78562" y="0"/>
                </a:lnTo>
                <a:lnTo>
                  <a:pt x="78562" y="109435"/>
                </a:lnTo>
                <a:lnTo>
                  <a:pt x="54813" y="109435"/>
                </a:lnTo>
                <a:lnTo>
                  <a:pt x="34772" y="114642"/>
                </a:lnTo>
                <a:lnTo>
                  <a:pt x="19177" y="126530"/>
                </a:lnTo>
                <a:lnTo>
                  <a:pt x="9080" y="143548"/>
                </a:lnTo>
                <a:lnTo>
                  <a:pt x="5473" y="164147"/>
                </a:lnTo>
                <a:lnTo>
                  <a:pt x="8305" y="184746"/>
                </a:lnTo>
                <a:lnTo>
                  <a:pt x="18491" y="201764"/>
                </a:lnTo>
                <a:lnTo>
                  <a:pt x="34518" y="213639"/>
                </a:lnTo>
                <a:lnTo>
                  <a:pt x="54813" y="218859"/>
                </a:lnTo>
                <a:lnTo>
                  <a:pt x="78562" y="218859"/>
                </a:lnTo>
                <a:lnTo>
                  <a:pt x="78562" y="291807"/>
                </a:lnTo>
                <a:lnTo>
                  <a:pt x="54813" y="291807"/>
                </a:lnTo>
                <a:lnTo>
                  <a:pt x="33147" y="295998"/>
                </a:lnTo>
                <a:lnTo>
                  <a:pt x="15760" y="307543"/>
                </a:lnTo>
                <a:lnTo>
                  <a:pt x="4191" y="324891"/>
                </a:lnTo>
                <a:lnTo>
                  <a:pt x="0" y="346519"/>
                </a:lnTo>
                <a:lnTo>
                  <a:pt x="4191" y="368147"/>
                </a:lnTo>
                <a:lnTo>
                  <a:pt x="15760" y="385508"/>
                </a:lnTo>
                <a:lnTo>
                  <a:pt x="33147" y="397052"/>
                </a:lnTo>
                <a:lnTo>
                  <a:pt x="54813" y="401243"/>
                </a:lnTo>
                <a:lnTo>
                  <a:pt x="78562" y="401243"/>
                </a:lnTo>
                <a:lnTo>
                  <a:pt x="78562" y="474192"/>
                </a:lnTo>
                <a:lnTo>
                  <a:pt x="54813" y="474192"/>
                </a:lnTo>
                <a:lnTo>
                  <a:pt x="33147" y="478383"/>
                </a:lnTo>
                <a:lnTo>
                  <a:pt x="15760" y="489915"/>
                </a:lnTo>
                <a:lnTo>
                  <a:pt x="4191" y="507276"/>
                </a:lnTo>
                <a:lnTo>
                  <a:pt x="0" y="528904"/>
                </a:lnTo>
                <a:lnTo>
                  <a:pt x="4191" y="550532"/>
                </a:lnTo>
                <a:lnTo>
                  <a:pt x="15760" y="567880"/>
                </a:lnTo>
                <a:lnTo>
                  <a:pt x="33147" y="579424"/>
                </a:lnTo>
                <a:lnTo>
                  <a:pt x="54813" y="583615"/>
                </a:lnTo>
                <a:lnTo>
                  <a:pt x="78562" y="583615"/>
                </a:lnTo>
                <a:lnTo>
                  <a:pt x="78562" y="656564"/>
                </a:lnTo>
                <a:lnTo>
                  <a:pt x="54813" y="656564"/>
                </a:lnTo>
                <a:lnTo>
                  <a:pt x="33147" y="660755"/>
                </a:lnTo>
                <a:lnTo>
                  <a:pt x="15760" y="672299"/>
                </a:lnTo>
                <a:lnTo>
                  <a:pt x="4191" y="689648"/>
                </a:lnTo>
                <a:lnTo>
                  <a:pt x="0" y="711276"/>
                </a:lnTo>
                <a:lnTo>
                  <a:pt x="4191" y="732904"/>
                </a:lnTo>
                <a:lnTo>
                  <a:pt x="15760" y="750265"/>
                </a:lnTo>
                <a:lnTo>
                  <a:pt x="33147" y="761809"/>
                </a:lnTo>
                <a:lnTo>
                  <a:pt x="54813" y="766000"/>
                </a:lnTo>
                <a:lnTo>
                  <a:pt x="78562" y="766000"/>
                </a:lnTo>
                <a:lnTo>
                  <a:pt x="78562" y="838949"/>
                </a:lnTo>
                <a:lnTo>
                  <a:pt x="54813" y="838949"/>
                </a:lnTo>
                <a:lnTo>
                  <a:pt x="33147" y="843140"/>
                </a:lnTo>
                <a:lnTo>
                  <a:pt x="15760" y="854671"/>
                </a:lnTo>
                <a:lnTo>
                  <a:pt x="4191" y="872032"/>
                </a:lnTo>
                <a:lnTo>
                  <a:pt x="0" y="893660"/>
                </a:lnTo>
                <a:lnTo>
                  <a:pt x="4191" y="915289"/>
                </a:lnTo>
                <a:lnTo>
                  <a:pt x="15760" y="932649"/>
                </a:lnTo>
                <a:lnTo>
                  <a:pt x="33147" y="944181"/>
                </a:lnTo>
                <a:lnTo>
                  <a:pt x="54813" y="948372"/>
                </a:lnTo>
                <a:lnTo>
                  <a:pt x="78562" y="948372"/>
                </a:lnTo>
                <a:lnTo>
                  <a:pt x="78562" y="1021321"/>
                </a:lnTo>
                <a:lnTo>
                  <a:pt x="54813" y="1021321"/>
                </a:lnTo>
                <a:lnTo>
                  <a:pt x="33147" y="1025512"/>
                </a:lnTo>
                <a:lnTo>
                  <a:pt x="15760" y="1037056"/>
                </a:lnTo>
                <a:lnTo>
                  <a:pt x="4191" y="1054404"/>
                </a:lnTo>
                <a:lnTo>
                  <a:pt x="0" y="1076032"/>
                </a:lnTo>
                <a:lnTo>
                  <a:pt x="4191" y="1097673"/>
                </a:lnTo>
                <a:lnTo>
                  <a:pt x="15760" y="1115021"/>
                </a:lnTo>
                <a:lnTo>
                  <a:pt x="33147" y="1126566"/>
                </a:lnTo>
                <a:lnTo>
                  <a:pt x="54813" y="1130757"/>
                </a:lnTo>
                <a:lnTo>
                  <a:pt x="78562" y="1130757"/>
                </a:lnTo>
                <a:lnTo>
                  <a:pt x="78562" y="1240180"/>
                </a:lnTo>
                <a:lnTo>
                  <a:pt x="1211440" y="1240180"/>
                </a:lnTo>
                <a:lnTo>
                  <a:pt x="1211440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3599" y="474979"/>
            <a:ext cx="6976109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5" dirty="0">
                <a:solidFill>
                  <a:srgbClr val="FFFFFF"/>
                </a:solidFill>
              </a:rPr>
              <a:t>Example </a:t>
            </a:r>
            <a:r>
              <a:rPr sz="3100" spc="-10" dirty="0">
                <a:solidFill>
                  <a:srgbClr val="FFFFFF"/>
                </a:solidFill>
              </a:rPr>
              <a:t>(conflict </a:t>
            </a:r>
            <a:r>
              <a:rPr sz="3100" spc="-5" dirty="0">
                <a:solidFill>
                  <a:srgbClr val="FFFFFF"/>
                </a:solidFill>
              </a:rPr>
              <a:t>of</a:t>
            </a:r>
            <a:r>
              <a:rPr sz="3100" spc="50" dirty="0">
                <a:solidFill>
                  <a:srgbClr val="FFFFFF"/>
                </a:solidFill>
              </a:rPr>
              <a:t> </a:t>
            </a:r>
            <a:r>
              <a:rPr sz="3100" spc="-5" dirty="0">
                <a:solidFill>
                  <a:srgbClr val="FFFFFF"/>
                </a:solidFill>
              </a:rPr>
              <a:t>interest/bias)</a:t>
            </a:r>
            <a:endParaRPr sz="3100" dirty="0"/>
          </a:p>
        </p:txBody>
      </p:sp>
      <p:sp>
        <p:nvSpPr>
          <p:cNvPr id="8" name="object 8"/>
          <p:cNvSpPr txBox="1"/>
          <p:nvPr/>
        </p:nvSpPr>
        <p:spPr>
          <a:xfrm>
            <a:off x="1587500" y="1323086"/>
            <a:ext cx="4888865" cy="3377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693670" algn="l"/>
                <a:tab pos="4308475" algn="l"/>
              </a:tabLst>
            </a:pP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determination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made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that 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respondent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committed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sexual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harassment, 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respondent </a:t>
            </a:r>
            <a:r>
              <a:rPr sz="2200" spc="-190" dirty="0">
                <a:solidFill>
                  <a:srgbClr val="FFFFFF"/>
                </a:solidFill>
                <a:latin typeface="Arial"/>
                <a:cs typeface="Arial"/>
              </a:rPr>
              <a:t>sees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social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media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post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by 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hearing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officer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stating:	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“All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victims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200" spc="-2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spc="-240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men</a:t>
            </a:r>
            <a:r>
              <a:rPr sz="2200" spc="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mu</a:t>
            </a:r>
            <a:r>
              <a:rPr sz="2200" spc="-2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200" spc="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200" spc="-4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200" spc="-2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reports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harassment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exceedingly 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rare. </a:t>
            </a: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person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accused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sexual 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harassment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guilty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person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my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book.” 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Respondent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argues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bias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resulted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sham 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hearing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outcome</a:t>
            </a:r>
            <a:r>
              <a:rPr sz="2200" spc="-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predetermined.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6966153" y="1957857"/>
            <a:ext cx="1422400" cy="1456055"/>
          </a:xfrm>
          <a:custGeom>
            <a:avLst/>
            <a:gdLst/>
            <a:ahLst/>
            <a:cxnLst/>
            <a:rect l="l" t="t" r="r" b="b"/>
            <a:pathLst>
              <a:path w="1422400" h="1456054">
                <a:moveTo>
                  <a:pt x="692835" y="299732"/>
                </a:moveTo>
                <a:lnTo>
                  <a:pt x="689610" y="283946"/>
                </a:lnTo>
                <a:lnTo>
                  <a:pt x="679958" y="269760"/>
                </a:lnTo>
                <a:lnTo>
                  <a:pt x="665746" y="260121"/>
                </a:lnTo>
                <a:lnTo>
                  <a:pt x="649935" y="256921"/>
                </a:lnTo>
                <a:lnTo>
                  <a:pt x="634111" y="260121"/>
                </a:lnTo>
                <a:lnTo>
                  <a:pt x="619899" y="269760"/>
                </a:lnTo>
                <a:lnTo>
                  <a:pt x="521233" y="368249"/>
                </a:lnTo>
                <a:lnTo>
                  <a:pt x="422567" y="269760"/>
                </a:lnTo>
                <a:lnTo>
                  <a:pt x="408355" y="260121"/>
                </a:lnTo>
                <a:lnTo>
                  <a:pt x="392531" y="256921"/>
                </a:lnTo>
                <a:lnTo>
                  <a:pt x="376720" y="260121"/>
                </a:lnTo>
                <a:lnTo>
                  <a:pt x="362508" y="269760"/>
                </a:lnTo>
                <a:lnTo>
                  <a:pt x="352856" y="283946"/>
                </a:lnTo>
                <a:lnTo>
                  <a:pt x="349631" y="299732"/>
                </a:lnTo>
                <a:lnTo>
                  <a:pt x="352856" y="315518"/>
                </a:lnTo>
                <a:lnTo>
                  <a:pt x="362508" y="329704"/>
                </a:lnTo>
                <a:lnTo>
                  <a:pt x="461175" y="428193"/>
                </a:lnTo>
                <a:lnTo>
                  <a:pt x="362508" y="526681"/>
                </a:lnTo>
                <a:lnTo>
                  <a:pt x="352856" y="540854"/>
                </a:lnTo>
                <a:lnTo>
                  <a:pt x="349631" y="556653"/>
                </a:lnTo>
                <a:lnTo>
                  <a:pt x="352856" y="572439"/>
                </a:lnTo>
                <a:lnTo>
                  <a:pt x="384517" y="598665"/>
                </a:lnTo>
                <a:lnTo>
                  <a:pt x="392531" y="599465"/>
                </a:lnTo>
                <a:lnTo>
                  <a:pt x="400545" y="598665"/>
                </a:lnTo>
                <a:lnTo>
                  <a:pt x="408355" y="596252"/>
                </a:lnTo>
                <a:lnTo>
                  <a:pt x="415759" y="592239"/>
                </a:lnTo>
                <a:lnTo>
                  <a:pt x="422567" y="586625"/>
                </a:lnTo>
                <a:lnTo>
                  <a:pt x="521233" y="488137"/>
                </a:lnTo>
                <a:lnTo>
                  <a:pt x="619899" y="586625"/>
                </a:lnTo>
                <a:lnTo>
                  <a:pt x="634111" y="596252"/>
                </a:lnTo>
                <a:lnTo>
                  <a:pt x="649935" y="599465"/>
                </a:lnTo>
                <a:lnTo>
                  <a:pt x="665746" y="596252"/>
                </a:lnTo>
                <a:lnTo>
                  <a:pt x="679958" y="586625"/>
                </a:lnTo>
                <a:lnTo>
                  <a:pt x="689610" y="572439"/>
                </a:lnTo>
                <a:lnTo>
                  <a:pt x="692835" y="556653"/>
                </a:lnTo>
                <a:lnTo>
                  <a:pt x="689610" y="540854"/>
                </a:lnTo>
                <a:lnTo>
                  <a:pt x="679958" y="526681"/>
                </a:lnTo>
                <a:lnTo>
                  <a:pt x="581291" y="428193"/>
                </a:lnTo>
                <a:lnTo>
                  <a:pt x="679958" y="329704"/>
                </a:lnTo>
                <a:lnTo>
                  <a:pt x="689610" y="315518"/>
                </a:lnTo>
                <a:lnTo>
                  <a:pt x="692835" y="299732"/>
                </a:lnTo>
                <a:close/>
              </a:path>
              <a:path w="1422400" h="1456054">
                <a:moveTo>
                  <a:pt x="1164729" y="899210"/>
                </a:moveTo>
                <a:lnTo>
                  <a:pt x="1145057" y="863612"/>
                </a:lnTo>
                <a:lnTo>
                  <a:pt x="1121829" y="856386"/>
                </a:lnTo>
                <a:lnTo>
                  <a:pt x="1113815" y="857186"/>
                </a:lnTo>
                <a:lnTo>
                  <a:pt x="1106004" y="859599"/>
                </a:lnTo>
                <a:lnTo>
                  <a:pt x="1098600" y="863612"/>
                </a:lnTo>
                <a:lnTo>
                  <a:pt x="1091793" y="869226"/>
                </a:lnTo>
                <a:lnTo>
                  <a:pt x="993127" y="967714"/>
                </a:lnTo>
                <a:lnTo>
                  <a:pt x="894461" y="869226"/>
                </a:lnTo>
                <a:lnTo>
                  <a:pt x="880249" y="859599"/>
                </a:lnTo>
                <a:lnTo>
                  <a:pt x="864425" y="856386"/>
                </a:lnTo>
                <a:lnTo>
                  <a:pt x="848614" y="859599"/>
                </a:lnTo>
                <a:lnTo>
                  <a:pt x="834402" y="869226"/>
                </a:lnTo>
                <a:lnTo>
                  <a:pt x="824750" y="883412"/>
                </a:lnTo>
                <a:lnTo>
                  <a:pt x="821537" y="899210"/>
                </a:lnTo>
                <a:lnTo>
                  <a:pt x="824750" y="914996"/>
                </a:lnTo>
                <a:lnTo>
                  <a:pt x="834402" y="929182"/>
                </a:lnTo>
                <a:lnTo>
                  <a:pt x="933069" y="1027658"/>
                </a:lnTo>
                <a:lnTo>
                  <a:pt x="834402" y="1126147"/>
                </a:lnTo>
                <a:lnTo>
                  <a:pt x="824750" y="1140333"/>
                </a:lnTo>
                <a:lnTo>
                  <a:pt x="821537" y="1156119"/>
                </a:lnTo>
                <a:lnTo>
                  <a:pt x="824750" y="1171905"/>
                </a:lnTo>
                <a:lnTo>
                  <a:pt x="834402" y="1186091"/>
                </a:lnTo>
                <a:lnTo>
                  <a:pt x="848614" y="1195730"/>
                </a:lnTo>
                <a:lnTo>
                  <a:pt x="864425" y="1198943"/>
                </a:lnTo>
                <a:lnTo>
                  <a:pt x="880249" y="1195730"/>
                </a:lnTo>
                <a:lnTo>
                  <a:pt x="894461" y="1186091"/>
                </a:lnTo>
                <a:lnTo>
                  <a:pt x="993127" y="1087615"/>
                </a:lnTo>
                <a:lnTo>
                  <a:pt x="1091793" y="1186091"/>
                </a:lnTo>
                <a:lnTo>
                  <a:pt x="1106004" y="1195730"/>
                </a:lnTo>
                <a:lnTo>
                  <a:pt x="1121829" y="1198943"/>
                </a:lnTo>
                <a:lnTo>
                  <a:pt x="1137653" y="1195730"/>
                </a:lnTo>
                <a:lnTo>
                  <a:pt x="1151864" y="1186091"/>
                </a:lnTo>
                <a:lnTo>
                  <a:pt x="1161516" y="1171905"/>
                </a:lnTo>
                <a:lnTo>
                  <a:pt x="1164729" y="1156119"/>
                </a:lnTo>
                <a:lnTo>
                  <a:pt x="1161516" y="1140333"/>
                </a:lnTo>
                <a:lnTo>
                  <a:pt x="1151864" y="1126147"/>
                </a:lnTo>
                <a:lnTo>
                  <a:pt x="1053185" y="1027658"/>
                </a:lnTo>
                <a:lnTo>
                  <a:pt x="1151864" y="929182"/>
                </a:lnTo>
                <a:lnTo>
                  <a:pt x="1161516" y="914996"/>
                </a:lnTo>
                <a:lnTo>
                  <a:pt x="1164729" y="899210"/>
                </a:lnTo>
                <a:close/>
              </a:path>
              <a:path w="1422400" h="1456054">
                <a:moveTo>
                  <a:pt x="1164729" y="428193"/>
                </a:moveTo>
                <a:lnTo>
                  <a:pt x="1161516" y="412407"/>
                </a:lnTo>
                <a:lnTo>
                  <a:pt x="1154772" y="402501"/>
                </a:lnTo>
                <a:lnTo>
                  <a:pt x="1151864" y="398221"/>
                </a:lnTo>
                <a:lnTo>
                  <a:pt x="1023162" y="269760"/>
                </a:lnTo>
                <a:lnTo>
                  <a:pt x="993127" y="256908"/>
                </a:lnTo>
                <a:lnTo>
                  <a:pt x="985126" y="257721"/>
                </a:lnTo>
                <a:lnTo>
                  <a:pt x="834402" y="398221"/>
                </a:lnTo>
                <a:lnTo>
                  <a:pt x="821537" y="428193"/>
                </a:lnTo>
                <a:lnTo>
                  <a:pt x="824750" y="443979"/>
                </a:lnTo>
                <a:lnTo>
                  <a:pt x="834402" y="458165"/>
                </a:lnTo>
                <a:lnTo>
                  <a:pt x="848614" y="467804"/>
                </a:lnTo>
                <a:lnTo>
                  <a:pt x="864425" y="471004"/>
                </a:lnTo>
                <a:lnTo>
                  <a:pt x="880249" y="467804"/>
                </a:lnTo>
                <a:lnTo>
                  <a:pt x="894461" y="458165"/>
                </a:lnTo>
                <a:lnTo>
                  <a:pt x="950226" y="402501"/>
                </a:lnTo>
                <a:lnTo>
                  <a:pt x="950226" y="642289"/>
                </a:lnTo>
                <a:lnTo>
                  <a:pt x="946848" y="658914"/>
                </a:lnTo>
                <a:lnTo>
                  <a:pt x="937628" y="672528"/>
                </a:lnTo>
                <a:lnTo>
                  <a:pt x="923988" y="681723"/>
                </a:lnTo>
                <a:lnTo>
                  <a:pt x="907326" y="685101"/>
                </a:lnTo>
                <a:lnTo>
                  <a:pt x="607034" y="685101"/>
                </a:lnTo>
                <a:lnTo>
                  <a:pt x="557060" y="695248"/>
                </a:lnTo>
                <a:lnTo>
                  <a:pt x="516140" y="722845"/>
                </a:lnTo>
                <a:lnTo>
                  <a:pt x="488492" y="763689"/>
                </a:lnTo>
                <a:lnTo>
                  <a:pt x="478332" y="813562"/>
                </a:lnTo>
                <a:lnTo>
                  <a:pt x="478332" y="862812"/>
                </a:lnTo>
                <a:lnTo>
                  <a:pt x="432015" y="882383"/>
                </a:lnTo>
                <a:lnTo>
                  <a:pt x="394563" y="913574"/>
                </a:lnTo>
                <a:lnTo>
                  <a:pt x="367601" y="953604"/>
                </a:lnTo>
                <a:lnTo>
                  <a:pt x="352793" y="999693"/>
                </a:lnTo>
                <a:lnTo>
                  <a:pt x="351777" y="1049070"/>
                </a:lnTo>
                <a:lnTo>
                  <a:pt x="365290" y="1097546"/>
                </a:lnTo>
                <a:lnTo>
                  <a:pt x="391350" y="1138821"/>
                </a:lnTo>
                <a:lnTo>
                  <a:pt x="427609" y="1170851"/>
                </a:lnTo>
                <a:lnTo>
                  <a:pt x="471690" y="1191577"/>
                </a:lnTo>
                <a:lnTo>
                  <a:pt x="521233" y="1198943"/>
                </a:lnTo>
                <a:lnTo>
                  <a:pt x="570776" y="1191577"/>
                </a:lnTo>
                <a:lnTo>
                  <a:pt x="614857" y="1170851"/>
                </a:lnTo>
                <a:lnTo>
                  <a:pt x="651116" y="1138821"/>
                </a:lnTo>
                <a:lnTo>
                  <a:pt x="667232" y="1113294"/>
                </a:lnTo>
                <a:lnTo>
                  <a:pt x="677176" y="1097546"/>
                </a:lnTo>
                <a:lnTo>
                  <a:pt x="690689" y="1049070"/>
                </a:lnTo>
                <a:lnTo>
                  <a:pt x="689673" y="998867"/>
                </a:lnTo>
                <a:lnTo>
                  <a:pt x="674865" y="952677"/>
                </a:lnTo>
                <a:lnTo>
                  <a:pt x="667639" y="942022"/>
                </a:lnTo>
                <a:lnTo>
                  <a:pt x="647903" y="912952"/>
                </a:lnTo>
                <a:lnTo>
                  <a:pt x="610450" y="882180"/>
                </a:lnTo>
                <a:lnTo>
                  <a:pt x="607034" y="880757"/>
                </a:lnTo>
                <a:lnTo>
                  <a:pt x="607034" y="1027658"/>
                </a:lnTo>
                <a:lnTo>
                  <a:pt x="600265" y="1060919"/>
                </a:lnTo>
                <a:lnTo>
                  <a:pt x="581825" y="1088148"/>
                </a:lnTo>
                <a:lnTo>
                  <a:pt x="554545" y="1106538"/>
                </a:lnTo>
                <a:lnTo>
                  <a:pt x="521233" y="1113294"/>
                </a:lnTo>
                <a:lnTo>
                  <a:pt x="487921" y="1106538"/>
                </a:lnTo>
                <a:lnTo>
                  <a:pt x="460641" y="1088148"/>
                </a:lnTo>
                <a:lnTo>
                  <a:pt x="442201" y="1060919"/>
                </a:lnTo>
                <a:lnTo>
                  <a:pt x="435432" y="1027658"/>
                </a:lnTo>
                <a:lnTo>
                  <a:pt x="442201" y="994410"/>
                </a:lnTo>
                <a:lnTo>
                  <a:pt x="460641" y="967181"/>
                </a:lnTo>
                <a:lnTo>
                  <a:pt x="487921" y="948778"/>
                </a:lnTo>
                <a:lnTo>
                  <a:pt x="521233" y="942022"/>
                </a:lnTo>
                <a:lnTo>
                  <a:pt x="554545" y="948778"/>
                </a:lnTo>
                <a:lnTo>
                  <a:pt x="581825" y="967181"/>
                </a:lnTo>
                <a:lnTo>
                  <a:pt x="600265" y="994410"/>
                </a:lnTo>
                <a:lnTo>
                  <a:pt x="607034" y="1027658"/>
                </a:lnTo>
                <a:lnTo>
                  <a:pt x="607034" y="880757"/>
                </a:lnTo>
                <a:lnTo>
                  <a:pt x="564134" y="862812"/>
                </a:lnTo>
                <a:lnTo>
                  <a:pt x="564134" y="813562"/>
                </a:lnTo>
                <a:lnTo>
                  <a:pt x="567512" y="796937"/>
                </a:lnTo>
                <a:lnTo>
                  <a:pt x="576732" y="783323"/>
                </a:lnTo>
                <a:lnTo>
                  <a:pt x="590372" y="774128"/>
                </a:lnTo>
                <a:lnTo>
                  <a:pt x="607034" y="770750"/>
                </a:lnTo>
                <a:lnTo>
                  <a:pt x="907326" y="770750"/>
                </a:lnTo>
                <a:lnTo>
                  <a:pt x="957300" y="760615"/>
                </a:lnTo>
                <a:lnTo>
                  <a:pt x="998220" y="733005"/>
                </a:lnTo>
                <a:lnTo>
                  <a:pt x="1025880" y="692162"/>
                </a:lnTo>
                <a:lnTo>
                  <a:pt x="1036027" y="642289"/>
                </a:lnTo>
                <a:lnTo>
                  <a:pt x="1036027" y="402501"/>
                </a:lnTo>
                <a:lnTo>
                  <a:pt x="1091793" y="458165"/>
                </a:lnTo>
                <a:lnTo>
                  <a:pt x="1106004" y="467804"/>
                </a:lnTo>
                <a:lnTo>
                  <a:pt x="1121829" y="471004"/>
                </a:lnTo>
                <a:lnTo>
                  <a:pt x="1137653" y="467804"/>
                </a:lnTo>
                <a:lnTo>
                  <a:pt x="1151864" y="458165"/>
                </a:lnTo>
                <a:lnTo>
                  <a:pt x="1161516" y="443979"/>
                </a:lnTo>
                <a:lnTo>
                  <a:pt x="1164729" y="428193"/>
                </a:lnTo>
                <a:close/>
              </a:path>
              <a:path w="1422400" h="1456054">
                <a:moveTo>
                  <a:pt x="1422133" y="0"/>
                </a:moveTo>
                <a:lnTo>
                  <a:pt x="1293431" y="0"/>
                </a:lnTo>
                <a:lnTo>
                  <a:pt x="1293431" y="128460"/>
                </a:lnTo>
                <a:lnTo>
                  <a:pt x="1293431" y="1327391"/>
                </a:lnTo>
                <a:lnTo>
                  <a:pt x="220941" y="1327391"/>
                </a:lnTo>
                <a:lnTo>
                  <a:pt x="220941" y="128460"/>
                </a:lnTo>
                <a:lnTo>
                  <a:pt x="1293431" y="128460"/>
                </a:lnTo>
                <a:lnTo>
                  <a:pt x="1293431" y="0"/>
                </a:lnTo>
                <a:lnTo>
                  <a:pt x="92240" y="0"/>
                </a:lnTo>
                <a:lnTo>
                  <a:pt x="92240" y="128460"/>
                </a:lnTo>
                <a:lnTo>
                  <a:pt x="64350" y="128460"/>
                </a:lnTo>
                <a:lnTo>
                  <a:pt x="40830" y="134581"/>
                </a:lnTo>
                <a:lnTo>
                  <a:pt x="22529" y="148526"/>
                </a:lnTo>
                <a:lnTo>
                  <a:pt x="10668" y="168503"/>
                </a:lnTo>
                <a:lnTo>
                  <a:pt x="6438" y="192684"/>
                </a:lnTo>
                <a:lnTo>
                  <a:pt x="9753" y="216865"/>
                </a:lnTo>
                <a:lnTo>
                  <a:pt x="21729" y="236842"/>
                </a:lnTo>
                <a:lnTo>
                  <a:pt x="40525" y="250786"/>
                </a:lnTo>
                <a:lnTo>
                  <a:pt x="64350" y="256908"/>
                </a:lnTo>
                <a:lnTo>
                  <a:pt x="92240" y="256908"/>
                </a:lnTo>
                <a:lnTo>
                  <a:pt x="92240" y="342557"/>
                </a:lnTo>
                <a:lnTo>
                  <a:pt x="64350" y="342557"/>
                </a:lnTo>
                <a:lnTo>
                  <a:pt x="38912" y="347472"/>
                </a:lnTo>
                <a:lnTo>
                  <a:pt x="18503" y="361022"/>
                </a:lnTo>
                <a:lnTo>
                  <a:pt x="4927" y="381393"/>
                </a:lnTo>
                <a:lnTo>
                  <a:pt x="0" y="406781"/>
                </a:lnTo>
                <a:lnTo>
                  <a:pt x="4927" y="432168"/>
                </a:lnTo>
                <a:lnTo>
                  <a:pt x="18503" y="452539"/>
                </a:lnTo>
                <a:lnTo>
                  <a:pt x="38912" y="466090"/>
                </a:lnTo>
                <a:lnTo>
                  <a:pt x="64350" y="471004"/>
                </a:lnTo>
                <a:lnTo>
                  <a:pt x="92240" y="471004"/>
                </a:lnTo>
                <a:lnTo>
                  <a:pt x="92240" y="556653"/>
                </a:lnTo>
                <a:lnTo>
                  <a:pt x="64350" y="556653"/>
                </a:lnTo>
                <a:lnTo>
                  <a:pt x="38912" y="561568"/>
                </a:lnTo>
                <a:lnTo>
                  <a:pt x="18503" y="575119"/>
                </a:lnTo>
                <a:lnTo>
                  <a:pt x="4927" y="595490"/>
                </a:lnTo>
                <a:lnTo>
                  <a:pt x="0" y="620877"/>
                </a:lnTo>
                <a:lnTo>
                  <a:pt x="4927" y="646264"/>
                </a:lnTo>
                <a:lnTo>
                  <a:pt x="18503" y="666635"/>
                </a:lnTo>
                <a:lnTo>
                  <a:pt x="38912" y="680186"/>
                </a:lnTo>
                <a:lnTo>
                  <a:pt x="64350" y="685101"/>
                </a:lnTo>
                <a:lnTo>
                  <a:pt x="92240" y="685101"/>
                </a:lnTo>
                <a:lnTo>
                  <a:pt x="92240" y="770750"/>
                </a:lnTo>
                <a:lnTo>
                  <a:pt x="64350" y="770750"/>
                </a:lnTo>
                <a:lnTo>
                  <a:pt x="38912" y="775665"/>
                </a:lnTo>
                <a:lnTo>
                  <a:pt x="18503" y="789216"/>
                </a:lnTo>
                <a:lnTo>
                  <a:pt x="4927" y="809586"/>
                </a:lnTo>
                <a:lnTo>
                  <a:pt x="0" y="834974"/>
                </a:lnTo>
                <a:lnTo>
                  <a:pt x="4927" y="860361"/>
                </a:lnTo>
                <a:lnTo>
                  <a:pt x="18503" y="880732"/>
                </a:lnTo>
                <a:lnTo>
                  <a:pt x="38912" y="894283"/>
                </a:lnTo>
                <a:lnTo>
                  <a:pt x="64350" y="899198"/>
                </a:lnTo>
                <a:lnTo>
                  <a:pt x="92240" y="899198"/>
                </a:lnTo>
                <a:lnTo>
                  <a:pt x="92240" y="984846"/>
                </a:lnTo>
                <a:lnTo>
                  <a:pt x="64350" y="984846"/>
                </a:lnTo>
                <a:lnTo>
                  <a:pt x="38912" y="989761"/>
                </a:lnTo>
                <a:lnTo>
                  <a:pt x="18503" y="1003312"/>
                </a:lnTo>
                <a:lnTo>
                  <a:pt x="4927" y="1023683"/>
                </a:lnTo>
                <a:lnTo>
                  <a:pt x="0" y="1049070"/>
                </a:lnTo>
                <a:lnTo>
                  <a:pt x="4927" y="1074458"/>
                </a:lnTo>
                <a:lnTo>
                  <a:pt x="18503" y="1094828"/>
                </a:lnTo>
                <a:lnTo>
                  <a:pt x="38912" y="1108379"/>
                </a:lnTo>
                <a:lnTo>
                  <a:pt x="64350" y="1113294"/>
                </a:lnTo>
                <a:lnTo>
                  <a:pt x="92240" y="1113294"/>
                </a:lnTo>
                <a:lnTo>
                  <a:pt x="92240" y="1198943"/>
                </a:lnTo>
                <a:lnTo>
                  <a:pt x="64350" y="1198943"/>
                </a:lnTo>
                <a:lnTo>
                  <a:pt x="38912" y="1203858"/>
                </a:lnTo>
                <a:lnTo>
                  <a:pt x="18503" y="1217409"/>
                </a:lnTo>
                <a:lnTo>
                  <a:pt x="4927" y="1237780"/>
                </a:lnTo>
                <a:lnTo>
                  <a:pt x="0" y="1263167"/>
                </a:lnTo>
                <a:lnTo>
                  <a:pt x="4927" y="1288554"/>
                </a:lnTo>
                <a:lnTo>
                  <a:pt x="18503" y="1308925"/>
                </a:lnTo>
                <a:lnTo>
                  <a:pt x="38912" y="1322476"/>
                </a:lnTo>
                <a:lnTo>
                  <a:pt x="64350" y="1327391"/>
                </a:lnTo>
                <a:lnTo>
                  <a:pt x="92240" y="1327391"/>
                </a:lnTo>
                <a:lnTo>
                  <a:pt x="92240" y="1455851"/>
                </a:lnTo>
                <a:lnTo>
                  <a:pt x="1422133" y="1455851"/>
                </a:lnTo>
                <a:lnTo>
                  <a:pt x="1422133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900" y="146939"/>
            <a:ext cx="599122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What is the appeal</a:t>
            </a:r>
            <a:r>
              <a:rPr sz="3300" spc="-45" dirty="0"/>
              <a:t> </a:t>
            </a:r>
            <a:r>
              <a:rPr sz="3300" spc="-5" dirty="0"/>
              <a:t>process?</a:t>
            </a:r>
            <a:endParaRPr sz="3300" dirty="0"/>
          </a:p>
        </p:txBody>
      </p:sp>
      <p:grpSp>
        <p:nvGrpSpPr>
          <p:cNvPr id="47" name="object 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4736" y="797052"/>
            <a:ext cx="2054860" cy="883919"/>
            <a:chOff x="554736" y="797052"/>
            <a:chExt cx="2054860" cy="883919"/>
          </a:xfrm>
        </p:grpSpPr>
        <p:sp>
          <p:nvSpPr>
            <p:cNvPr id="48" name="object 48"/>
            <p:cNvSpPr/>
            <p:nvPr/>
          </p:nvSpPr>
          <p:spPr>
            <a:xfrm>
              <a:off x="554736" y="797052"/>
              <a:ext cx="2054351" cy="8839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01228" y="1334922"/>
              <a:ext cx="573519" cy="763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87552" y="1334922"/>
              <a:ext cx="575043" cy="763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10361" y="832867"/>
              <a:ext cx="1943100" cy="772795"/>
            </a:xfrm>
            <a:custGeom>
              <a:avLst/>
              <a:gdLst/>
              <a:ahLst/>
              <a:cxnLst/>
              <a:rect l="l" t="t" r="r" b="b"/>
              <a:pathLst>
                <a:path w="1943100" h="772794">
                  <a:moveTo>
                    <a:pt x="1943100" y="0"/>
                  </a:moveTo>
                  <a:lnTo>
                    <a:pt x="0" y="0"/>
                  </a:lnTo>
                  <a:lnTo>
                    <a:pt x="0" y="502056"/>
                  </a:lnTo>
                  <a:lnTo>
                    <a:pt x="952233" y="502056"/>
                  </a:lnTo>
                  <a:lnTo>
                    <a:pt x="952233" y="656767"/>
                  </a:lnTo>
                  <a:lnTo>
                    <a:pt x="894283" y="656767"/>
                  </a:lnTo>
                  <a:lnTo>
                    <a:pt x="971550" y="772667"/>
                  </a:lnTo>
                  <a:lnTo>
                    <a:pt x="1048816" y="656767"/>
                  </a:lnTo>
                  <a:lnTo>
                    <a:pt x="990866" y="656767"/>
                  </a:lnTo>
                  <a:lnTo>
                    <a:pt x="990866" y="502056"/>
                  </a:lnTo>
                  <a:lnTo>
                    <a:pt x="1943100" y="502056"/>
                  </a:lnTo>
                  <a:lnTo>
                    <a:pt x="1943100" y="0"/>
                  </a:lnTo>
                  <a:close/>
                </a:path>
              </a:pathLst>
            </a:custGeom>
            <a:solidFill>
              <a:srgbClr val="949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10361" y="832867"/>
              <a:ext cx="1943100" cy="772795"/>
            </a:xfrm>
            <a:custGeom>
              <a:avLst/>
              <a:gdLst/>
              <a:ahLst/>
              <a:cxnLst/>
              <a:rect l="l" t="t" r="r" b="b"/>
              <a:pathLst>
                <a:path w="1943100" h="772794">
                  <a:moveTo>
                    <a:pt x="1943100" y="502056"/>
                  </a:moveTo>
                  <a:lnTo>
                    <a:pt x="990866" y="502056"/>
                  </a:lnTo>
                  <a:lnTo>
                    <a:pt x="990866" y="656767"/>
                  </a:lnTo>
                  <a:lnTo>
                    <a:pt x="1048816" y="656767"/>
                  </a:lnTo>
                  <a:lnTo>
                    <a:pt x="971550" y="772667"/>
                  </a:lnTo>
                  <a:lnTo>
                    <a:pt x="894283" y="656767"/>
                  </a:lnTo>
                  <a:lnTo>
                    <a:pt x="952233" y="656767"/>
                  </a:lnTo>
                  <a:lnTo>
                    <a:pt x="952233" y="502056"/>
                  </a:lnTo>
                  <a:lnTo>
                    <a:pt x="0" y="502056"/>
                  </a:lnTo>
                  <a:lnTo>
                    <a:pt x="0" y="0"/>
                  </a:lnTo>
                  <a:lnTo>
                    <a:pt x="1943100" y="0"/>
                  </a:lnTo>
                  <a:lnTo>
                    <a:pt x="1943100" y="502056"/>
                  </a:lnTo>
                  <a:close/>
                </a:path>
              </a:pathLst>
            </a:custGeom>
            <a:ln w="25908">
              <a:solidFill>
                <a:srgbClr val="949A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157255" y="906523"/>
            <a:ext cx="848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Deadline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4" name="object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40444" y="819848"/>
            <a:ext cx="5855335" cy="528955"/>
            <a:chOff x="2540444" y="819848"/>
            <a:chExt cx="5855335" cy="528955"/>
          </a:xfrm>
        </p:grpSpPr>
        <p:sp>
          <p:nvSpPr>
            <p:cNvPr id="55" name="object 55"/>
            <p:cNvSpPr/>
            <p:nvPr/>
          </p:nvSpPr>
          <p:spPr>
            <a:xfrm>
              <a:off x="2553462" y="832866"/>
              <a:ext cx="5829300" cy="502920"/>
            </a:xfrm>
            <a:custGeom>
              <a:avLst/>
              <a:gdLst/>
              <a:ahLst/>
              <a:cxnLst/>
              <a:rect l="l" t="t" r="r" b="b"/>
              <a:pathLst>
                <a:path w="5829300" h="502919">
                  <a:moveTo>
                    <a:pt x="5829299" y="0"/>
                  </a:moveTo>
                  <a:lnTo>
                    <a:pt x="0" y="0"/>
                  </a:lnTo>
                  <a:lnTo>
                    <a:pt x="0" y="502920"/>
                  </a:lnTo>
                  <a:lnTo>
                    <a:pt x="5829299" y="502920"/>
                  </a:lnTo>
                  <a:lnTo>
                    <a:pt x="5829299" y="0"/>
                  </a:lnTo>
                  <a:close/>
                </a:path>
              </a:pathLst>
            </a:custGeom>
            <a:solidFill>
              <a:srgbClr val="CACDD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53462" y="832866"/>
              <a:ext cx="5829300" cy="502920"/>
            </a:xfrm>
            <a:custGeom>
              <a:avLst/>
              <a:gdLst/>
              <a:ahLst/>
              <a:cxnLst/>
              <a:rect l="l" t="t" r="r" b="b"/>
              <a:pathLst>
                <a:path w="5829300" h="502919">
                  <a:moveTo>
                    <a:pt x="0" y="0"/>
                  </a:moveTo>
                  <a:lnTo>
                    <a:pt x="5829299" y="0"/>
                  </a:lnTo>
                  <a:lnTo>
                    <a:pt x="5829299" y="502920"/>
                  </a:lnTo>
                  <a:lnTo>
                    <a:pt x="0" y="50292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553461" y="832866"/>
            <a:ext cx="5829300" cy="50292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819"/>
              </a:spcBef>
            </a:pPr>
            <a:r>
              <a:rPr sz="1600" spc="-145" dirty="0">
                <a:latin typeface="Arial"/>
                <a:cs typeface="Arial"/>
              </a:rPr>
              <a:t>A </a:t>
            </a:r>
            <a:r>
              <a:rPr sz="1600" spc="-30" dirty="0">
                <a:latin typeface="Arial"/>
                <a:cs typeface="Arial"/>
              </a:rPr>
              <a:t>party </a:t>
            </a:r>
            <a:r>
              <a:rPr sz="1600" spc="-55" dirty="0">
                <a:latin typeface="Arial"/>
                <a:cs typeface="Arial"/>
              </a:rPr>
              <a:t>must </a:t>
            </a:r>
            <a:r>
              <a:rPr sz="1600" spc="-10" dirty="0">
                <a:latin typeface="Arial"/>
                <a:cs typeface="Arial"/>
              </a:rPr>
              <a:t>file </a:t>
            </a:r>
            <a:r>
              <a:rPr sz="1600" spc="-130" dirty="0">
                <a:latin typeface="Arial"/>
                <a:cs typeface="Arial"/>
              </a:rPr>
              <a:t>a </a:t>
            </a:r>
            <a:r>
              <a:rPr sz="1600" spc="-50" dirty="0">
                <a:latin typeface="Arial"/>
                <a:cs typeface="Arial"/>
              </a:rPr>
              <a:t>valid </a:t>
            </a:r>
            <a:r>
              <a:rPr sz="1600" spc="-75" dirty="0">
                <a:latin typeface="Arial"/>
                <a:cs typeface="Arial"/>
              </a:rPr>
              <a:t>appeal by </a:t>
            </a:r>
            <a:r>
              <a:rPr sz="1600" spc="-20" dirty="0">
                <a:latin typeface="Arial"/>
                <a:cs typeface="Arial"/>
              </a:rPr>
              <a:t>the </a:t>
            </a:r>
            <a:r>
              <a:rPr sz="1600" spc="-15" dirty="0">
                <a:latin typeface="Arial"/>
                <a:cs typeface="Arial"/>
              </a:rPr>
              <a:t>institutional</a:t>
            </a:r>
            <a:r>
              <a:rPr sz="1600" spc="-290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deadline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6" name="object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4736" y="1562100"/>
            <a:ext cx="2054860" cy="885825"/>
            <a:chOff x="554736" y="1562100"/>
            <a:chExt cx="2054860" cy="885825"/>
          </a:xfrm>
        </p:grpSpPr>
        <p:sp>
          <p:nvSpPr>
            <p:cNvPr id="37" name="object 37"/>
            <p:cNvSpPr/>
            <p:nvPr/>
          </p:nvSpPr>
          <p:spPr>
            <a:xfrm>
              <a:off x="554736" y="1562100"/>
              <a:ext cx="2054351" cy="8854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01266" y="2100961"/>
              <a:ext cx="465277" cy="7531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95755" y="2100961"/>
              <a:ext cx="466801" cy="7531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10361" y="1597912"/>
              <a:ext cx="1943100" cy="774700"/>
            </a:xfrm>
            <a:custGeom>
              <a:avLst/>
              <a:gdLst/>
              <a:ahLst/>
              <a:cxnLst/>
              <a:rect l="l" t="t" r="r" b="b"/>
              <a:pathLst>
                <a:path w="1943100" h="774700">
                  <a:moveTo>
                    <a:pt x="1943100" y="0"/>
                  </a:moveTo>
                  <a:lnTo>
                    <a:pt x="0" y="0"/>
                  </a:lnTo>
                  <a:lnTo>
                    <a:pt x="0" y="503046"/>
                  </a:lnTo>
                  <a:lnTo>
                    <a:pt x="952195" y="503046"/>
                  </a:lnTo>
                  <a:lnTo>
                    <a:pt x="952195" y="658063"/>
                  </a:lnTo>
                  <a:lnTo>
                    <a:pt x="894130" y="658063"/>
                  </a:lnTo>
                  <a:lnTo>
                    <a:pt x="971550" y="774191"/>
                  </a:lnTo>
                  <a:lnTo>
                    <a:pt x="1048969" y="658063"/>
                  </a:lnTo>
                  <a:lnTo>
                    <a:pt x="990904" y="658063"/>
                  </a:lnTo>
                  <a:lnTo>
                    <a:pt x="990904" y="503046"/>
                  </a:lnTo>
                  <a:lnTo>
                    <a:pt x="1943100" y="503046"/>
                  </a:lnTo>
                  <a:lnTo>
                    <a:pt x="1943100" y="0"/>
                  </a:lnTo>
                  <a:close/>
                </a:path>
              </a:pathLst>
            </a:custGeom>
            <a:solidFill>
              <a:srgbClr val="6171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0361" y="1597912"/>
              <a:ext cx="1943100" cy="774700"/>
            </a:xfrm>
            <a:custGeom>
              <a:avLst/>
              <a:gdLst/>
              <a:ahLst/>
              <a:cxnLst/>
              <a:rect l="l" t="t" r="r" b="b"/>
              <a:pathLst>
                <a:path w="1943100" h="774700">
                  <a:moveTo>
                    <a:pt x="1943100" y="503046"/>
                  </a:moveTo>
                  <a:lnTo>
                    <a:pt x="990904" y="503046"/>
                  </a:lnTo>
                  <a:lnTo>
                    <a:pt x="990904" y="658063"/>
                  </a:lnTo>
                  <a:lnTo>
                    <a:pt x="1048969" y="658063"/>
                  </a:lnTo>
                  <a:lnTo>
                    <a:pt x="971550" y="774191"/>
                  </a:lnTo>
                  <a:lnTo>
                    <a:pt x="894130" y="658063"/>
                  </a:lnTo>
                  <a:lnTo>
                    <a:pt x="952195" y="658063"/>
                  </a:lnTo>
                  <a:lnTo>
                    <a:pt x="952195" y="503046"/>
                  </a:lnTo>
                  <a:lnTo>
                    <a:pt x="0" y="503046"/>
                  </a:lnTo>
                  <a:lnTo>
                    <a:pt x="0" y="0"/>
                  </a:lnTo>
                  <a:lnTo>
                    <a:pt x="1943100" y="0"/>
                  </a:lnTo>
                  <a:lnTo>
                    <a:pt x="1943100" y="503046"/>
                  </a:lnTo>
                  <a:close/>
                </a:path>
              </a:pathLst>
            </a:custGeom>
            <a:ln w="25908">
              <a:solidFill>
                <a:srgbClr val="6171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265459" y="1672432"/>
            <a:ext cx="631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130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3" name="object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40444" y="1584896"/>
            <a:ext cx="5855335" cy="528955"/>
            <a:chOff x="2540444" y="1584896"/>
            <a:chExt cx="5855335" cy="528955"/>
          </a:xfrm>
        </p:grpSpPr>
        <p:sp>
          <p:nvSpPr>
            <p:cNvPr id="44" name="object 44"/>
            <p:cNvSpPr/>
            <p:nvPr/>
          </p:nvSpPr>
          <p:spPr>
            <a:xfrm>
              <a:off x="2553462" y="1597913"/>
              <a:ext cx="5829300" cy="502920"/>
            </a:xfrm>
            <a:custGeom>
              <a:avLst/>
              <a:gdLst/>
              <a:ahLst/>
              <a:cxnLst/>
              <a:rect l="l" t="t" r="r" b="b"/>
              <a:pathLst>
                <a:path w="5829300" h="502919">
                  <a:moveTo>
                    <a:pt x="5829299" y="0"/>
                  </a:moveTo>
                  <a:lnTo>
                    <a:pt x="0" y="0"/>
                  </a:lnTo>
                  <a:lnTo>
                    <a:pt x="0" y="502919"/>
                  </a:lnTo>
                  <a:lnTo>
                    <a:pt x="5829299" y="502919"/>
                  </a:lnTo>
                  <a:lnTo>
                    <a:pt x="5829299" y="0"/>
                  </a:lnTo>
                  <a:close/>
                </a:path>
              </a:pathLst>
            </a:custGeom>
            <a:solidFill>
              <a:srgbClr val="CACDD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553462" y="1597913"/>
              <a:ext cx="5829300" cy="502920"/>
            </a:xfrm>
            <a:custGeom>
              <a:avLst/>
              <a:gdLst/>
              <a:ahLst/>
              <a:cxnLst/>
              <a:rect l="l" t="t" r="r" b="b"/>
              <a:pathLst>
                <a:path w="5829300" h="502919">
                  <a:moveTo>
                    <a:pt x="0" y="0"/>
                  </a:moveTo>
                  <a:lnTo>
                    <a:pt x="5829299" y="0"/>
                  </a:lnTo>
                  <a:lnTo>
                    <a:pt x="5829299" y="502919"/>
                  </a:lnTo>
                  <a:lnTo>
                    <a:pt x="0" y="50291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2658244" y="1691006"/>
            <a:ext cx="50857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70" dirty="0">
                <a:latin typeface="Arial"/>
                <a:cs typeface="Arial"/>
              </a:rPr>
              <a:t>Non-appealing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party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must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be </a:t>
            </a:r>
            <a:r>
              <a:rPr sz="1600" spc="-15" dirty="0">
                <a:latin typeface="Arial"/>
                <a:cs typeface="Arial"/>
              </a:rPr>
              <a:t>notified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in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writing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the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appeal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4736" y="2441448"/>
            <a:ext cx="2054860" cy="885825"/>
            <a:chOff x="554736" y="2441448"/>
            <a:chExt cx="2054860" cy="885825"/>
          </a:xfrm>
        </p:grpSpPr>
        <p:sp>
          <p:nvSpPr>
            <p:cNvPr id="26" name="object 26"/>
            <p:cNvSpPr/>
            <p:nvPr/>
          </p:nvSpPr>
          <p:spPr>
            <a:xfrm>
              <a:off x="554736" y="2441448"/>
              <a:ext cx="2054351" cy="8854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01266" y="2980309"/>
              <a:ext cx="672541" cy="7531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86968" y="2980309"/>
              <a:ext cx="675589" cy="7531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0361" y="2477260"/>
              <a:ext cx="1943100" cy="774700"/>
            </a:xfrm>
            <a:custGeom>
              <a:avLst/>
              <a:gdLst/>
              <a:ahLst/>
              <a:cxnLst/>
              <a:rect l="l" t="t" r="r" b="b"/>
              <a:pathLst>
                <a:path w="1943100" h="774700">
                  <a:moveTo>
                    <a:pt x="1943100" y="0"/>
                  </a:moveTo>
                  <a:lnTo>
                    <a:pt x="0" y="0"/>
                  </a:lnTo>
                  <a:lnTo>
                    <a:pt x="0" y="503046"/>
                  </a:lnTo>
                  <a:lnTo>
                    <a:pt x="952195" y="503046"/>
                  </a:lnTo>
                  <a:lnTo>
                    <a:pt x="952195" y="658063"/>
                  </a:lnTo>
                  <a:lnTo>
                    <a:pt x="894130" y="658063"/>
                  </a:lnTo>
                  <a:lnTo>
                    <a:pt x="971550" y="774191"/>
                  </a:lnTo>
                  <a:lnTo>
                    <a:pt x="1048969" y="658063"/>
                  </a:lnTo>
                  <a:lnTo>
                    <a:pt x="990904" y="658063"/>
                  </a:lnTo>
                  <a:lnTo>
                    <a:pt x="990904" y="503046"/>
                  </a:lnTo>
                  <a:lnTo>
                    <a:pt x="1943100" y="503046"/>
                  </a:lnTo>
                  <a:lnTo>
                    <a:pt x="1943100" y="0"/>
                  </a:lnTo>
                  <a:close/>
                </a:path>
              </a:pathLst>
            </a:custGeom>
            <a:solidFill>
              <a:srgbClr val="2C4D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10361" y="2477260"/>
              <a:ext cx="1943100" cy="774700"/>
            </a:xfrm>
            <a:custGeom>
              <a:avLst/>
              <a:gdLst/>
              <a:ahLst/>
              <a:cxnLst/>
              <a:rect l="l" t="t" r="r" b="b"/>
              <a:pathLst>
                <a:path w="1943100" h="774700">
                  <a:moveTo>
                    <a:pt x="1943100" y="503046"/>
                  </a:moveTo>
                  <a:lnTo>
                    <a:pt x="990904" y="503046"/>
                  </a:lnTo>
                  <a:lnTo>
                    <a:pt x="990904" y="658063"/>
                  </a:lnTo>
                  <a:lnTo>
                    <a:pt x="1048969" y="658063"/>
                  </a:lnTo>
                  <a:lnTo>
                    <a:pt x="971550" y="774191"/>
                  </a:lnTo>
                  <a:lnTo>
                    <a:pt x="894130" y="658063"/>
                  </a:lnTo>
                  <a:lnTo>
                    <a:pt x="952195" y="658063"/>
                  </a:lnTo>
                  <a:lnTo>
                    <a:pt x="952195" y="503046"/>
                  </a:lnTo>
                  <a:lnTo>
                    <a:pt x="0" y="503046"/>
                  </a:lnTo>
                  <a:lnTo>
                    <a:pt x="0" y="0"/>
                  </a:lnTo>
                  <a:lnTo>
                    <a:pt x="1943100" y="0"/>
                  </a:lnTo>
                  <a:lnTo>
                    <a:pt x="1943100" y="503046"/>
                  </a:lnTo>
                  <a:close/>
                </a:path>
              </a:pathLst>
            </a:custGeom>
            <a:ln w="25908">
              <a:solidFill>
                <a:srgbClr val="2C4D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056671" y="2551844"/>
            <a:ext cx="1047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Opposition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2" name="object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40444" y="2351468"/>
            <a:ext cx="5855335" cy="756285"/>
            <a:chOff x="2540444" y="2351468"/>
            <a:chExt cx="5855335" cy="756285"/>
          </a:xfrm>
        </p:grpSpPr>
        <p:sp>
          <p:nvSpPr>
            <p:cNvPr id="33" name="object 33"/>
            <p:cNvSpPr/>
            <p:nvPr/>
          </p:nvSpPr>
          <p:spPr>
            <a:xfrm>
              <a:off x="2553462" y="2364485"/>
              <a:ext cx="5829300" cy="730250"/>
            </a:xfrm>
            <a:custGeom>
              <a:avLst/>
              <a:gdLst/>
              <a:ahLst/>
              <a:cxnLst/>
              <a:rect l="l" t="t" r="r" b="b"/>
              <a:pathLst>
                <a:path w="5829300" h="730250">
                  <a:moveTo>
                    <a:pt x="5829299" y="0"/>
                  </a:moveTo>
                  <a:lnTo>
                    <a:pt x="0" y="0"/>
                  </a:lnTo>
                  <a:lnTo>
                    <a:pt x="0" y="729995"/>
                  </a:lnTo>
                  <a:lnTo>
                    <a:pt x="5829299" y="729995"/>
                  </a:lnTo>
                  <a:lnTo>
                    <a:pt x="5829299" y="0"/>
                  </a:lnTo>
                  <a:close/>
                </a:path>
              </a:pathLst>
            </a:custGeom>
            <a:solidFill>
              <a:srgbClr val="CACDD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53462" y="2364485"/>
              <a:ext cx="5829300" cy="730250"/>
            </a:xfrm>
            <a:custGeom>
              <a:avLst/>
              <a:gdLst/>
              <a:ahLst/>
              <a:cxnLst/>
              <a:rect l="l" t="t" r="r" b="b"/>
              <a:pathLst>
                <a:path w="5829300" h="730250">
                  <a:moveTo>
                    <a:pt x="0" y="0"/>
                  </a:moveTo>
                  <a:lnTo>
                    <a:pt x="5829299" y="0"/>
                  </a:lnTo>
                  <a:lnTo>
                    <a:pt x="5829299" y="729995"/>
                  </a:lnTo>
                  <a:lnTo>
                    <a:pt x="0" y="729995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658042" y="2458816"/>
            <a:ext cx="5487670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750"/>
              </a:lnSpc>
              <a:spcBef>
                <a:spcPts val="295"/>
              </a:spcBef>
            </a:pPr>
            <a:r>
              <a:rPr sz="1600" spc="-70" dirty="0">
                <a:latin typeface="Arial"/>
                <a:cs typeface="Arial"/>
              </a:rPr>
              <a:t>Non-appealing </a:t>
            </a:r>
            <a:r>
              <a:rPr sz="1600" spc="-30" dirty="0">
                <a:latin typeface="Arial"/>
                <a:cs typeface="Arial"/>
              </a:rPr>
              <a:t>party </a:t>
            </a:r>
            <a:r>
              <a:rPr sz="1600" spc="-80" dirty="0">
                <a:latin typeface="Arial"/>
                <a:cs typeface="Arial"/>
              </a:rPr>
              <a:t>is </a:t>
            </a:r>
            <a:r>
              <a:rPr sz="1600" spc="-75" dirty="0">
                <a:latin typeface="Arial"/>
                <a:cs typeface="Arial"/>
              </a:rPr>
              <a:t>given </a:t>
            </a:r>
            <a:r>
              <a:rPr sz="1600" spc="-130" dirty="0">
                <a:latin typeface="Arial"/>
                <a:cs typeface="Arial"/>
              </a:rPr>
              <a:t>a </a:t>
            </a:r>
            <a:r>
              <a:rPr sz="1600" spc="-80" dirty="0">
                <a:latin typeface="Arial"/>
                <a:cs typeface="Arial"/>
              </a:rPr>
              <a:t>reasonable </a:t>
            </a:r>
            <a:r>
              <a:rPr sz="1600" spc="-15" dirty="0">
                <a:latin typeface="Arial"/>
                <a:cs typeface="Arial"/>
              </a:rPr>
              <a:t>opportunity </a:t>
            </a:r>
            <a:r>
              <a:rPr sz="1600" spc="15" dirty="0">
                <a:latin typeface="Arial"/>
                <a:cs typeface="Arial"/>
              </a:rPr>
              <a:t>to </a:t>
            </a:r>
            <a:r>
              <a:rPr sz="1600" spc="-45" dirty="0">
                <a:latin typeface="Arial"/>
                <a:cs typeface="Arial"/>
              </a:rPr>
              <a:t>submit</a:t>
            </a:r>
            <a:r>
              <a:rPr sz="1600" spc="-280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a  </a:t>
            </a:r>
            <a:r>
              <a:rPr sz="1600" dirty="0">
                <a:latin typeface="Arial"/>
                <a:cs typeface="Arial"/>
              </a:rPr>
              <a:t>written </a:t>
            </a:r>
            <a:r>
              <a:rPr sz="1600" spc="-50" dirty="0">
                <a:latin typeface="Arial"/>
                <a:cs typeface="Arial"/>
              </a:rPr>
              <a:t>statement </a:t>
            </a:r>
            <a:r>
              <a:rPr sz="1600" spc="-20" dirty="0">
                <a:latin typeface="Arial"/>
                <a:cs typeface="Arial"/>
              </a:rPr>
              <a:t>in</a:t>
            </a:r>
            <a:r>
              <a:rPr sz="1600" spc="-22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opposition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4736" y="3322320"/>
            <a:ext cx="2054860" cy="885825"/>
            <a:chOff x="554736" y="3322320"/>
            <a:chExt cx="2054860" cy="885825"/>
          </a:xfrm>
        </p:grpSpPr>
        <p:sp>
          <p:nvSpPr>
            <p:cNvPr id="15" name="object 15"/>
            <p:cNvSpPr/>
            <p:nvPr/>
          </p:nvSpPr>
          <p:spPr>
            <a:xfrm>
              <a:off x="554736" y="3322320"/>
              <a:ext cx="2054351" cy="8854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01266" y="3861180"/>
              <a:ext cx="934669" cy="7531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4840" y="3861180"/>
              <a:ext cx="937717" cy="7531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0361" y="3358132"/>
              <a:ext cx="1943100" cy="774700"/>
            </a:xfrm>
            <a:custGeom>
              <a:avLst/>
              <a:gdLst/>
              <a:ahLst/>
              <a:cxnLst/>
              <a:rect l="l" t="t" r="r" b="b"/>
              <a:pathLst>
                <a:path w="1943100" h="774700">
                  <a:moveTo>
                    <a:pt x="1943100" y="0"/>
                  </a:moveTo>
                  <a:lnTo>
                    <a:pt x="0" y="0"/>
                  </a:lnTo>
                  <a:lnTo>
                    <a:pt x="0" y="503047"/>
                  </a:lnTo>
                  <a:lnTo>
                    <a:pt x="952195" y="503047"/>
                  </a:lnTo>
                  <a:lnTo>
                    <a:pt x="952195" y="658063"/>
                  </a:lnTo>
                  <a:lnTo>
                    <a:pt x="894130" y="658063"/>
                  </a:lnTo>
                  <a:lnTo>
                    <a:pt x="971550" y="774192"/>
                  </a:lnTo>
                  <a:lnTo>
                    <a:pt x="1048969" y="658063"/>
                  </a:lnTo>
                  <a:lnTo>
                    <a:pt x="990904" y="658063"/>
                  </a:lnTo>
                  <a:lnTo>
                    <a:pt x="990904" y="503047"/>
                  </a:lnTo>
                  <a:lnTo>
                    <a:pt x="1943100" y="503047"/>
                  </a:lnTo>
                  <a:lnTo>
                    <a:pt x="1943100" y="0"/>
                  </a:lnTo>
                  <a:close/>
                </a:path>
              </a:pathLst>
            </a:custGeom>
            <a:solidFill>
              <a:srgbClr val="123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0361" y="3358132"/>
              <a:ext cx="1943100" cy="774700"/>
            </a:xfrm>
            <a:custGeom>
              <a:avLst/>
              <a:gdLst/>
              <a:ahLst/>
              <a:cxnLst/>
              <a:rect l="l" t="t" r="r" b="b"/>
              <a:pathLst>
                <a:path w="1943100" h="774700">
                  <a:moveTo>
                    <a:pt x="1943100" y="503047"/>
                  </a:moveTo>
                  <a:lnTo>
                    <a:pt x="990904" y="503047"/>
                  </a:lnTo>
                  <a:lnTo>
                    <a:pt x="990904" y="658063"/>
                  </a:lnTo>
                  <a:lnTo>
                    <a:pt x="1048969" y="658063"/>
                  </a:lnTo>
                  <a:lnTo>
                    <a:pt x="971550" y="774192"/>
                  </a:lnTo>
                  <a:lnTo>
                    <a:pt x="894130" y="658063"/>
                  </a:lnTo>
                  <a:lnTo>
                    <a:pt x="952195" y="658063"/>
                  </a:lnTo>
                  <a:lnTo>
                    <a:pt x="952195" y="503047"/>
                  </a:lnTo>
                  <a:lnTo>
                    <a:pt x="0" y="503047"/>
                  </a:lnTo>
                  <a:lnTo>
                    <a:pt x="0" y="0"/>
                  </a:lnTo>
                  <a:lnTo>
                    <a:pt x="1943100" y="0"/>
                  </a:lnTo>
                  <a:lnTo>
                    <a:pt x="1943100" y="503047"/>
                  </a:lnTo>
                  <a:close/>
                </a:path>
              </a:pathLst>
            </a:custGeom>
            <a:ln w="25908">
              <a:solidFill>
                <a:srgbClr val="123A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94575" y="3432433"/>
            <a:ext cx="1572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Written</a:t>
            </a:r>
            <a:r>
              <a:rPr sz="18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Decision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40444" y="3230816"/>
            <a:ext cx="5855335" cy="757555"/>
            <a:chOff x="2540444" y="3230816"/>
            <a:chExt cx="5855335" cy="757555"/>
          </a:xfrm>
        </p:grpSpPr>
        <p:sp>
          <p:nvSpPr>
            <p:cNvPr id="22" name="object 22"/>
            <p:cNvSpPr/>
            <p:nvPr/>
          </p:nvSpPr>
          <p:spPr>
            <a:xfrm>
              <a:off x="2553462" y="3243834"/>
              <a:ext cx="5829300" cy="731520"/>
            </a:xfrm>
            <a:custGeom>
              <a:avLst/>
              <a:gdLst/>
              <a:ahLst/>
              <a:cxnLst/>
              <a:rect l="l" t="t" r="r" b="b"/>
              <a:pathLst>
                <a:path w="5829300" h="731520">
                  <a:moveTo>
                    <a:pt x="5829299" y="0"/>
                  </a:moveTo>
                  <a:lnTo>
                    <a:pt x="0" y="0"/>
                  </a:lnTo>
                  <a:lnTo>
                    <a:pt x="0" y="731519"/>
                  </a:lnTo>
                  <a:lnTo>
                    <a:pt x="5829299" y="731519"/>
                  </a:lnTo>
                  <a:lnTo>
                    <a:pt x="5829299" y="0"/>
                  </a:lnTo>
                  <a:close/>
                </a:path>
              </a:pathLst>
            </a:custGeom>
            <a:solidFill>
              <a:srgbClr val="CACDD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53462" y="3243834"/>
              <a:ext cx="5829300" cy="731520"/>
            </a:xfrm>
            <a:custGeom>
              <a:avLst/>
              <a:gdLst/>
              <a:ahLst/>
              <a:cxnLst/>
              <a:rect l="l" t="t" r="r" b="b"/>
              <a:pathLst>
                <a:path w="5829300" h="731520">
                  <a:moveTo>
                    <a:pt x="0" y="0"/>
                  </a:moveTo>
                  <a:lnTo>
                    <a:pt x="5829299" y="0"/>
                  </a:lnTo>
                  <a:lnTo>
                    <a:pt x="5829299" y="731519"/>
                  </a:lnTo>
                  <a:lnTo>
                    <a:pt x="0" y="731519"/>
                  </a:lnTo>
                  <a:lnTo>
                    <a:pt x="0" y="0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658244" y="3339406"/>
            <a:ext cx="5288280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750"/>
              </a:lnSpc>
              <a:spcBef>
                <a:spcPts val="295"/>
              </a:spcBef>
            </a:pPr>
            <a:r>
              <a:rPr sz="1600" spc="-80" dirty="0">
                <a:latin typeface="Arial"/>
                <a:cs typeface="Arial"/>
              </a:rPr>
              <a:t>Appeal </a:t>
            </a:r>
            <a:r>
              <a:rPr sz="1600" spc="-25" dirty="0">
                <a:latin typeface="Arial"/>
                <a:cs typeface="Arial"/>
              </a:rPr>
              <a:t>officer </a:t>
            </a:r>
            <a:r>
              <a:rPr sz="1600" spc="-55" dirty="0">
                <a:latin typeface="Arial"/>
                <a:cs typeface="Arial"/>
              </a:rPr>
              <a:t>must </a:t>
            </a:r>
            <a:r>
              <a:rPr sz="1600" spc="-100" dirty="0">
                <a:latin typeface="Arial"/>
                <a:cs typeface="Arial"/>
              </a:rPr>
              <a:t>issue </a:t>
            </a:r>
            <a:r>
              <a:rPr sz="1600" spc="-130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written </a:t>
            </a:r>
            <a:r>
              <a:rPr sz="1600" spc="-70" dirty="0">
                <a:latin typeface="Arial"/>
                <a:cs typeface="Arial"/>
              </a:rPr>
              <a:t>decision describing </a:t>
            </a:r>
            <a:r>
              <a:rPr sz="1600" spc="-60" dirty="0">
                <a:latin typeface="Arial"/>
                <a:cs typeface="Arial"/>
              </a:rPr>
              <a:t>outcome  </a:t>
            </a:r>
            <a:r>
              <a:rPr sz="1600" spc="-80" dirty="0">
                <a:latin typeface="Arial"/>
                <a:cs typeface="Arial"/>
              </a:rPr>
              <a:t>and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rationale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4736" y="4003547"/>
            <a:ext cx="2054860" cy="822960"/>
            <a:chOff x="554736" y="4003547"/>
            <a:chExt cx="2054860" cy="822960"/>
          </a:xfrm>
        </p:grpSpPr>
        <p:sp>
          <p:nvSpPr>
            <p:cNvPr id="4" name="object 4"/>
            <p:cNvSpPr/>
            <p:nvPr/>
          </p:nvSpPr>
          <p:spPr>
            <a:xfrm>
              <a:off x="554736" y="4088891"/>
              <a:ext cx="2054351" cy="61417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4108" y="4627625"/>
              <a:ext cx="1485899" cy="19888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4108" y="4003547"/>
              <a:ext cx="1485899" cy="12115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0361" y="4124705"/>
              <a:ext cx="1943100" cy="502920"/>
            </a:xfrm>
            <a:custGeom>
              <a:avLst/>
              <a:gdLst/>
              <a:ahLst/>
              <a:cxnLst/>
              <a:rect l="l" t="t" r="r" b="b"/>
              <a:pathLst>
                <a:path w="1943100" h="502920">
                  <a:moveTo>
                    <a:pt x="1943100" y="0"/>
                  </a:moveTo>
                  <a:lnTo>
                    <a:pt x="0" y="0"/>
                  </a:lnTo>
                  <a:lnTo>
                    <a:pt x="0" y="502920"/>
                  </a:lnTo>
                  <a:lnTo>
                    <a:pt x="1943100" y="502920"/>
                  </a:lnTo>
                  <a:lnTo>
                    <a:pt x="1943100" y="0"/>
                  </a:lnTo>
                  <a:close/>
                </a:path>
              </a:pathLst>
            </a:custGeom>
            <a:solidFill>
              <a:srgbClr val="002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1" y="4124705"/>
              <a:ext cx="1943100" cy="502920"/>
            </a:xfrm>
            <a:custGeom>
              <a:avLst/>
              <a:gdLst/>
              <a:ahLst/>
              <a:cxnLst/>
              <a:rect l="l" t="t" r="r" b="b"/>
              <a:pathLst>
                <a:path w="1943100" h="502920">
                  <a:moveTo>
                    <a:pt x="0" y="0"/>
                  </a:moveTo>
                  <a:lnTo>
                    <a:pt x="1943100" y="0"/>
                  </a:lnTo>
                  <a:lnTo>
                    <a:pt x="1943100" y="502920"/>
                  </a:lnTo>
                  <a:lnTo>
                    <a:pt x="0" y="50292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002C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97408" y="4124705"/>
            <a:ext cx="1969135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5"/>
              </a:lnSpc>
            </a:pP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Provided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065"/>
              </a:lnSpc>
            </a:pP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Parties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40444" y="4111688"/>
            <a:ext cx="5855335" cy="528955"/>
            <a:chOff x="2540444" y="4111688"/>
            <a:chExt cx="5855335" cy="528955"/>
          </a:xfrm>
        </p:grpSpPr>
        <p:sp>
          <p:nvSpPr>
            <p:cNvPr id="11" name="object 11"/>
            <p:cNvSpPr/>
            <p:nvPr/>
          </p:nvSpPr>
          <p:spPr>
            <a:xfrm>
              <a:off x="2553462" y="4124706"/>
              <a:ext cx="5829300" cy="502920"/>
            </a:xfrm>
            <a:custGeom>
              <a:avLst/>
              <a:gdLst/>
              <a:ahLst/>
              <a:cxnLst/>
              <a:rect l="l" t="t" r="r" b="b"/>
              <a:pathLst>
                <a:path w="5829300" h="502920">
                  <a:moveTo>
                    <a:pt x="5829299" y="0"/>
                  </a:moveTo>
                  <a:lnTo>
                    <a:pt x="0" y="0"/>
                  </a:lnTo>
                  <a:lnTo>
                    <a:pt x="0" y="502920"/>
                  </a:lnTo>
                  <a:lnTo>
                    <a:pt x="5829299" y="502920"/>
                  </a:lnTo>
                  <a:lnTo>
                    <a:pt x="5829299" y="0"/>
                  </a:lnTo>
                  <a:close/>
                </a:path>
              </a:pathLst>
            </a:custGeom>
            <a:solidFill>
              <a:srgbClr val="CACDD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53462" y="4124706"/>
              <a:ext cx="5829300" cy="502920"/>
            </a:xfrm>
            <a:custGeom>
              <a:avLst/>
              <a:gdLst/>
              <a:ahLst/>
              <a:cxnLst/>
              <a:rect l="l" t="t" r="r" b="b"/>
              <a:pathLst>
                <a:path w="5829300" h="502920">
                  <a:moveTo>
                    <a:pt x="0" y="0"/>
                  </a:moveTo>
                  <a:lnTo>
                    <a:pt x="5829299" y="0"/>
                  </a:lnTo>
                  <a:lnTo>
                    <a:pt x="5829299" y="502920"/>
                  </a:lnTo>
                  <a:lnTo>
                    <a:pt x="0" y="50292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566416" y="4124705"/>
            <a:ext cx="5816600" cy="50292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819"/>
              </a:spcBef>
            </a:pPr>
            <a:r>
              <a:rPr sz="1600" spc="-20" dirty="0">
                <a:latin typeface="Arial"/>
                <a:cs typeface="Arial"/>
              </a:rPr>
              <a:t>Written </a:t>
            </a:r>
            <a:r>
              <a:rPr sz="1600" spc="-70" dirty="0">
                <a:latin typeface="Arial"/>
                <a:cs typeface="Arial"/>
              </a:rPr>
              <a:t>decision </a:t>
            </a:r>
            <a:r>
              <a:rPr sz="1600" spc="-55" dirty="0">
                <a:latin typeface="Arial"/>
                <a:cs typeface="Arial"/>
              </a:rPr>
              <a:t>must </a:t>
            </a:r>
            <a:r>
              <a:rPr sz="1600" spc="-75" dirty="0">
                <a:latin typeface="Arial"/>
                <a:cs typeface="Arial"/>
              </a:rPr>
              <a:t>be </a:t>
            </a:r>
            <a:r>
              <a:rPr sz="1600" spc="-50" dirty="0">
                <a:latin typeface="Arial"/>
                <a:cs typeface="Arial"/>
              </a:rPr>
              <a:t>provided </a:t>
            </a:r>
            <a:r>
              <a:rPr sz="1600" spc="-60" dirty="0">
                <a:latin typeface="Arial"/>
                <a:cs typeface="Arial"/>
              </a:rPr>
              <a:t>simultaneously </a:t>
            </a:r>
            <a:r>
              <a:rPr sz="1600" spc="15" dirty="0">
                <a:latin typeface="Arial"/>
                <a:cs typeface="Arial"/>
              </a:rPr>
              <a:t>to</a:t>
            </a:r>
            <a:r>
              <a:rPr sz="1600" spc="-23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parties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  <p:sp>
        <p:nvSpPr>
          <p:cNvPr id="58" name="object 58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Should we </a:t>
            </a:r>
            <a:r>
              <a:rPr dirty="0"/>
              <a:t>ever </a:t>
            </a:r>
            <a:r>
              <a:rPr spc="-5" dirty="0"/>
              <a:t>dismiss </a:t>
            </a:r>
            <a:r>
              <a:rPr dirty="0"/>
              <a:t>an  </a:t>
            </a:r>
            <a:r>
              <a:rPr spc="-5" dirty="0"/>
              <a:t>appeal?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45411" y="1325545"/>
            <a:ext cx="6482715" cy="241554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395" dirty="0">
                <a:latin typeface="Arial"/>
                <a:cs typeface="Arial"/>
              </a:rPr>
              <a:t>Yes </a:t>
            </a:r>
            <a:r>
              <a:rPr sz="2800" spc="-165" dirty="0">
                <a:latin typeface="Arial"/>
                <a:cs typeface="Arial"/>
              </a:rPr>
              <a:t>– </a:t>
            </a:r>
            <a:r>
              <a:rPr sz="2800" spc="-150" dirty="0">
                <a:latin typeface="Arial"/>
                <a:cs typeface="Arial"/>
              </a:rPr>
              <a:t>dismissal is </a:t>
            </a:r>
            <a:r>
              <a:rPr sz="2800" spc="-75" dirty="0">
                <a:latin typeface="Arial"/>
                <a:cs typeface="Arial"/>
              </a:rPr>
              <a:t>appropriate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if:</a:t>
            </a:r>
            <a:endParaRPr sz="2800">
              <a:latin typeface="Arial"/>
              <a:cs typeface="Arial"/>
            </a:endParaRPr>
          </a:p>
          <a:p>
            <a:pPr marL="756285" marR="687070" lvl="1" indent="-287020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spc="-135" dirty="0">
                <a:latin typeface="Arial"/>
                <a:cs typeface="Arial"/>
              </a:rPr>
              <a:t>Appeal </a:t>
            </a:r>
            <a:r>
              <a:rPr sz="2800" spc="-150" dirty="0">
                <a:latin typeface="Arial"/>
                <a:cs typeface="Arial"/>
              </a:rPr>
              <a:t>is </a:t>
            </a:r>
            <a:r>
              <a:rPr sz="2800" spc="-35" dirty="0">
                <a:latin typeface="Arial"/>
                <a:cs typeface="Arial"/>
              </a:rPr>
              <a:t>filed </a:t>
            </a:r>
            <a:r>
              <a:rPr sz="2800" spc="-30" dirty="0">
                <a:latin typeface="Arial"/>
                <a:cs typeface="Arial"/>
              </a:rPr>
              <a:t>after </a:t>
            </a:r>
            <a:r>
              <a:rPr sz="2800" spc="-40" dirty="0">
                <a:latin typeface="Arial"/>
                <a:cs typeface="Arial"/>
              </a:rPr>
              <a:t>the</a:t>
            </a:r>
            <a:r>
              <a:rPr sz="2800" spc="-42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reasonable  </a:t>
            </a:r>
            <a:r>
              <a:rPr sz="2800" spc="-105" dirty="0">
                <a:latin typeface="Arial"/>
                <a:cs typeface="Arial"/>
              </a:rPr>
              <a:t>deadline </a:t>
            </a:r>
            <a:r>
              <a:rPr sz="2800" spc="-114" dirty="0">
                <a:latin typeface="Arial"/>
                <a:cs typeface="Arial"/>
              </a:rPr>
              <a:t>set </a:t>
            </a:r>
            <a:r>
              <a:rPr sz="2800" spc="-40" dirty="0">
                <a:latin typeface="Arial"/>
                <a:cs typeface="Arial"/>
              </a:rPr>
              <a:t>in the</a:t>
            </a:r>
            <a:r>
              <a:rPr sz="2800" spc="-28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policy</a:t>
            </a:r>
            <a:endParaRPr sz="2800">
              <a:latin typeface="Arial"/>
              <a:cs typeface="Arial"/>
            </a:endParaRPr>
          </a:p>
          <a:p>
            <a:pPr marL="756920" marR="5080" lvl="1" indent="-287020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757555" algn="l"/>
              </a:tabLst>
            </a:pPr>
            <a:r>
              <a:rPr sz="2800" spc="-130" dirty="0">
                <a:latin typeface="Arial"/>
                <a:cs typeface="Arial"/>
              </a:rPr>
              <a:t>Appealing </a:t>
            </a:r>
            <a:r>
              <a:rPr sz="2800" spc="-55" dirty="0">
                <a:latin typeface="Arial"/>
                <a:cs typeface="Arial"/>
              </a:rPr>
              <a:t>party </a:t>
            </a:r>
            <a:r>
              <a:rPr sz="2800" spc="-165" dirty="0">
                <a:latin typeface="Arial"/>
                <a:cs typeface="Arial"/>
              </a:rPr>
              <a:t>does </a:t>
            </a:r>
            <a:r>
              <a:rPr sz="2800" spc="-10" dirty="0">
                <a:latin typeface="Arial"/>
                <a:cs typeface="Arial"/>
              </a:rPr>
              <a:t>not </a:t>
            </a:r>
            <a:r>
              <a:rPr sz="2800" spc="-60" dirty="0">
                <a:latin typeface="Arial"/>
                <a:cs typeface="Arial"/>
              </a:rPr>
              <a:t>articulate</a:t>
            </a:r>
            <a:r>
              <a:rPr sz="2800" spc="-31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one 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spc="-110" dirty="0">
                <a:latin typeface="Arial"/>
                <a:cs typeface="Arial"/>
              </a:rPr>
              <a:t>permissible </a:t>
            </a:r>
            <a:r>
              <a:rPr sz="2800" spc="-135" dirty="0">
                <a:latin typeface="Arial"/>
                <a:cs typeface="Arial"/>
              </a:rPr>
              <a:t>grounds </a:t>
            </a:r>
            <a:r>
              <a:rPr sz="2800" spc="-10" dirty="0">
                <a:latin typeface="Arial"/>
                <a:cs typeface="Arial"/>
              </a:rPr>
              <a:t>for</a:t>
            </a:r>
            <a:r>
              <a:rPr sz="2800" spc="-355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appeal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800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0675" y="469884"/>
            <a:ext cx="59959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Poll</a:t>
            </a:r>
            <a:r>
              <a:rPr spc="-70" dirty="0"/>
              <a:t> </a:t>
            </a:r>
            <a:r>
              <a:rPr spc="-5" dirty="0"/>
              <a:t>Question</a:t>
            </a:r>
            <a:r>
              <a:rPr lang="en-US" spc="-5" dirty="0"/>
              <a:t> (slide 198)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1054100" y="1345357"/>
            <a:ext cx="5222240" cy="20739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85" dirty="0">
                <a:latin typeface="Arial"/>
                <a:cs typeface="Arial"/>
              </a:rPr>
              <a:t>Can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spc="-20" dirty="0">
                <a:latin typeface="Arial"/>
                <a:cs typeface="Arial"/>
              </a:rPr>
              <a:t>institution file </a:t>
            </a:r>
            <a:r>
              <a:rPr sz="2800" spc="-155" dirty="0">
                <a:latin typeface="Arial"/>
                <a:cs typeface="Arial"/>
              </a:rPr>
              <a:t>an</a:t>
            </a:r>
            <a:r>
              <a:rPr sz="2800" spc="-335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appeal?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spc="-395" dirty="0">
                <a:latin typeface="Arial"/>
                <a:cs typeface="Arial"/>
              </a:rPr>
              <a:t>Yes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spc="-155" dirty="0">
                <a:latin typeface="Arial"/>
                <a:cs typeface="Arial"/>
              </a:rPr>
              <a:t>No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spc="-125" dirty="0">
                <a:latin typeface="Arial"/>
                <a:cs typeface="Arial"/>
              </a:rPr>
              <a:t>Maybe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 descr="HuschBlackwell Logo"/>
          <p:cNvGrpSpPr/>
          <p:nvPr/>
        </p:nvGrpSpPr>
        <p:grpSpPr>
          <a:xfrm>
            <a:off x="0" y="4568952"/>
            <a:ext cx="9144000" cy="574675"/>
            <a:chOff x="0" y="4568952"/>
            <a:chExt cx="9144000" cy="574675"/>
          </a:xfrm>
        </p:grpSpPr>
        <p:sp>
          <p:nvSpPr>
            <p:cNvPr id="6" name="object 6"/>
            <p:cNvSpPr/>
            <p:nvPr/>
          </p:nvSpPr>
          <p:spPr>
            <a:xfrm>
              <a:off x="0" y="4568952"/>
              <a:ext cx="9144000" cy="574675"/>
            </a:xfrm>
            <a:custGeom>
              <a:avLst/>
              <a:gdLst/>
              <a:ahLst/>
              <a:cxnLst/>
              <a:rect l="l" t="t" r="r" b="b"/>
              <a:pathLst>
                <a:path w="9144000" h="574675">
                  <a:moveTo>
                    <a:pt x="9144000" y="0"/>
                  </a:moveTo>
                  <a:lnTo>
                    <a:pt x="0" y="0"/>
                  </a:lnTo>
                  <a:lnTo>
                    <a:pt x="0" y="574548"/>
                  </a:lnTo>
                  <a:lnTo>
                    <a:pt x="9144000" y="5745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3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94804" y="4812792"/>
              <a:ext cx="1644395" cy="1005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0200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9159" rIns="0" bIns="0" rtlCol="0">
            <a:spAutoFit/>
          </a:bodyPr>
          <a:lstStyle/>
          <a:p>
            <a:pPr marL="1235710" marR="5080">
              <a:lnSpc>
                <a:spcPts val="3890"/>
              </a:lnSpc>
              <a:spcBef>
                <a:spcPts val="585"/>
              </a:spcBef>
            </a:pPr>
            <a:r>
              <a:rPr spc="-5" dirty="0"/>
              <a:t>May the institution appeal if  the parties</a:t>
            </a:r>
            <a:r>
              <a:rPr spc="-10" dirty="0"/>
              <a:t> </a:t>
            </a:r>
            <a:r>
              <a:rPr spc="-5" dirty="0"/>
              <a:t>don’t?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24074" y="1391665"/>
            <a:ext cx="3807460" cy="3025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20014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30" dirty="0">
                <a:latin typeface="Arial"/>
                <a:cs typeface="Arial"/>
              </a:rPr>
              <a:t>No </a:t>
            </a:r>
            <a:r>
              <a:rPr sz="2400" spc="-140" dirty="0">
                <a:latin typeface="Arial"/>
                <a:cs typeface="Arial"/>
              </a:rPr>
              <a:t>–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5" dirty="0">
                <a:latin typeface="Arial"/>
                <a:cs typeface="Arial"/>
              </a:rPr>
              <a:t>institution </a:t>
            </a:r>
            <a:r>
              <a:rPr sz="2400" spc="-140" dirty="0">
                <a:latin typeface="Arial"/>
                <a:cs typeface="Arial"/>
              </a:rPr>
              <a:t>does  </a:t>
            </a:r>
            <a:r>
              <a:rPr sz="2400" spc="-10" dirty="0">
                <a:latin typeface="Arial"/>
                <a:cs typeface="Arial"/>
              </a:rPr>
              <a:t>not </a:t>
            </a:r>
            <a:r>
              <a:rPr sz="2400" spc="-100" dirty="0">
                <a:latin typeface="Arial"/>
                <a:cs typeface="Arial"/>
              </a:rPr>
              <a:t>take </a:t>
            </a:r>
            <a:r>
              <a:rPr sz="2400" spc="-135" dirty="0">
                <a:latin typeface="Arial"/>
                <a:cs typeface="Arial"/>
              </a:rPr>
              <a:t>appeals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40" dirty="0">
                <a:latin typeface="Arial"/>
                <a:cs typeface="Arial"/>
              </a:rPr>
              <a:t>its</a:t>
            </a:r>
            <a:r>
              <a:rPr sz="2400" spc="-434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own  </a:t>
            </a:r>
            <a:r>
              <a:rPr sz="2400" spc="-60" dirty="0">
                <a:latin typeface="Arial"/>
                <a:cs typeface="Arial"/>
              </a:rPr>
              <a:t>determinations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75" dirty="0">
                <a:latin typeface="Arial"/>
                <a:cs typeface="Arial"/>
              </a:rPr>
              <a:t>In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80" dirty="0">
                <a:latin typeface="Arial"/>
                <a:cs typeface="Arial"/>
              </a:rPr>
              <a:t>event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50" dirty="0">
                <a:latin typeface="Arial"/>
                <a:cs typeface="Arial"/>
              </a:rPr>
              <a:t>formal  </a:t>
            </a:r>
            <a:r>
              <a:rPr sz="2400" spc="-65" dirty="0">
                <a:latin typeface="Arial"/>
                <a:cs typeface="Arial"/>
              </a:rPr>
              <a:t>complaint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25" dirty="0">
                <a:latin typeface="Arial"/>
                <a:cs typeface="Arial"/>
              </a:rPr>
              <a:t>filed </a:t>
            </a:r>
            <a:r>
              <a:rPr sz="2400" spc="-105" dirty="0">
                <a:latin typeface="Arial"/>
                <a:cs typeface="Arial"/>
              </a:rPr>
              <a:t>by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55" dirty="0">
                <a:latin typeface="Arial"/>
                <a:cs typeface="Arial"/>
              </a:rPr>
              <a:t>Title </a:t>
            </a:r>
            <a:r>
              <a:rPr sz="2400" spc="-215" dirty="0">
                <a:latin typeface="Arial"/>
                <a:cs typeface="Arial"/>
              </a:rPr>
              <a:t>IX </a:t>
            </a:r>
            <a:r>
              <a:rPr sz="2400" spc="-100" dirty="0">
                <a:latin typeface="Arial"/>
                <a:cs typeface="Arial"/>
              </a:rPr>
              <a:t>Coordinator,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55" dirty="0">
                <a:latin typeface="Arial"/>
                <a:cs typeface="Arial"/>
              </a:rPr>
              <a:t>Title </a:t>
            </a:r>
            <a:r>
              <a:rPr sz="2400" spc="-215" dirty="0">
                <a:latin typeface="Arial"/>
                <a:cs typeface="Arial"/>
              </a:rPr>
              <a:t>IX </a:t>
            </a:r>
            <a:r>
              <a:rPr sz="2400" spc="-85" dirty="0">
                <a:latin typeface="Arial"/>
                <a:cs typeface="Arial"/>
              </a:rPr>
              <a:t>Coordinator </a:t>
            </a:r>
            <a:r>
              <a:rPr sz="2400" spc="-95" dirty="0">
                <a:latin typeface="Arial"/>
                <a:cs typeface="Arial"/>
              </a:rPr>
              <a:t>should </a:t>
            </a:r>
            <a:r>
              <a:rPr sz="2400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have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25" dirty="0">
                <a:latin typeface="Arial"/>
                <a:cs typeface="Arial"/>
              </a:rPr>
              <a:t>right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47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appeal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Group 9" descr="Thumbs down">
            <a:extLst>
              <a:ext uri="{FF2B5EF4-FFF2-40B4-BE49-F238E27FC236}">
                <a16:creationId xmlns:a16="http://schemas.microsoft.com/office/drawing/2014/main" id="{FAB76DD9-809E-3741-BCEE-4C5A176EAC5D}"/>
              </a:ext>
            </a:extLst>
          </p:cNvPr>
          <p:cNvGrpSpPr/>
          <p:nvPr/>
        </p:nvGrpSpPr>
        <p:grpSpPr>
          <a:xfrm>
            <a:off x="5803705" y="1878694"/>
            <a:ext cx="2067436" cy="1806575"/>
            <a:chOff x="5803705" y="1878694"/>
            <a:chExt cx="2067436" cy="1806575"/>
          </a:xfrm>
        </p:grpSpPr>
        <p:sp>
          <p:nvSpPr>
            <p:cNvPr id="6" name="object 6"/>
            <p:cNvSpPr/>
            <p:nvPr/>
          </p:nvSpPr>
          <p:spPr>
            <a:xfrm>
              <a:off x="5803705" y="1878694"/>
              <a:ext cx="1421130" cy="1806575"/>
            </a:xfrm>
            <a:custGeom>
              <a:avLst/>
              <a:gdLst/>
              <a:ahLst/>
              <a:cxnLst/>
              <a:rect l="l" t="t" r="r" b="b"/>
              <a:pathLst>
                <a:path w="1421129" h="1806575">
                  <a:moveTo>
                    <a:pt x="413362" y="0"/>
                  </a:moveTo>
                  <a:lnTo>
                    <a:pt x="878396" y="0"/>
                  </a:lnTo>
                  <a:lnTo>
                    <a:pt x="947662" y="3009"/>
                  </a:lnTo>
                  <a:lnTo>
                    <a:pt x="1007828" y="11434"/>
                  </a:lnTo>
                  <a:lnTo>
                    <a:pt x="1059994" y="24373"/>
                  </a:lnTo>
                  <a:lnTo>
                    <a:pt x="1105263" y="40923"/>
                  </a:lnTo>
                  <a:lnTo>
                    <a:pt x="1144736" y="60181"/>
                  </a:lnTo>
                  <a:lnTo>
                    <a:pt x="1179515" y="81244"/>
                  </a:lnTo>
                  <a:lnTo>
                    <a:pt x="1210701" y="103210"/>
                  </a:lnTo>
                  <a:lnTo>
                    <a:pt x="1266700" y="146239"/>
                  </a:lnTo>
                  <a:lnTo>
                    <a:pt x="1293717" y="165497"/>
                  </a:lnTo>
                  <a:lnTo>
                    <a:pt x="1321547" y="182047"/>
                  </a:lnTo>
                  <a:lnTo>
                    <a:pt x="1351292" y="194986"/>
                  </a:lnTo>
                  <a:lnTo>
                    <a:pt x="1384054" y="203411"/>
                  </a:lnTo>
                  <a:lnTo>
                    <a:pt x="1420934" y="206420"/>
                  </a:lnTo>
                  <a:lnTo>
                    <a:pt x="1420934" y="1032104"/>
                  </a:lnTo>
                  <a:lnTo>
                    <a:pt x="1383796" y="1052531"/>
                  </a:lnTo>
                  <a:lnTo>
                    <a:pt x="1329853" y="1085581"/>
                  </a:lnTo>
                  <a:lnTo>
                    <a:pt x="1296925" y="1107792"/>
                  </a:lnTo>
                  <a:lnTo>
                    <a:pt x="1261271" y="1133730"/>
                  </a:lnTo>
                  <a:lnTo>
                    <a:pt x="1223821" y="1163347"/>
                  </a:lnTo>
                  <a:lnTo>
                    <a:pt x="1185511" y="1196596"/>
                  </a:lnTo>
                  <a:lnTo>
                    <a:pt x="1147273" y="1233428"/>
                  </a:lnTo>
                  <a:lnTo>
                    <a:pt x="1110039" y="1273797"/>
                  </a:lnTo>
                  <a:lnTo>
                    <a:pt x="1074743" y="1317653"/>
                  </a:lnTo>
                  <a:lnTo>
                    <a:pt x="1042317" y="1364950"/>
                  </a:lnTo>
                  <a:lnTo>
                    <a:pt x="1013695" y="1415639"/>
                  </a:lnTo>
                  <a:lnTo>
                    <a:pt x="989810" y="1469674"/>
                  </a:lnTo>
                  <a:lnTo>
                    <a:pt x="971594" y="1527005"/>
                  </a:lnTo>
                  <a:lnTo>
                    <a:pt x="959980" y="1587585"/>
                  </a:lnTo>
                  <a:lnTo>
                    <a:pt x="955901" y="1651367"/>
                  </a:lnTo>
                  <a:lnTo>
                    <a:pt x="947965" y="1700165"/>
                  </a:lnTo>
                  <a:lnTo>
                    <a:pt x="925891" y="1742646"/>
                  </a:lnTo>
                  <a:lnTo>
                    <a:pt x="892285" y="1776211"/>
                  </a:lnTo>
                  <a:lnTo>
                    <a:pt x="849750" y="1798256"/>
                  </a:lnTo>
                  <a:lnTo>
                    <a:pt x="800890" y="1806183"/>
                  </a:lnTo>
                  <a:lnTo>
                    <a:pt x="752031" y="1798256"/>
                  </a:lnTo>
                  <a:lnTo>
                    <a:pt x="709495" y="1776211"/>
                  </a:lnTo>
                  <a:lnTo>
                    <a:pt x="675889" y="1742646"/>
                  </a:lnTo>
                  <a:lnTo>
                    <a:pt x="653816" y="1700165"/>
                  </a:lnTo>
                  <a:lnTo>
                    <a:pt x="645879" y="1651367"/>
                  </a:lnTo>
                  <a:lnTo>
                    <a:pt x="647979" y="1552922"/>
                  </a:lnTo>
                  <a:lnTo>
                    <a:pt x="653692" y="1468829"/>
                  </a:lnTo>
                  <a:lnTo>
                    <a:pt x="662132" y="1397802"/>
                  </a:lnTo>
                  <a:lnTo>
                    <a:pt x="672417" y="1338557"/>
                  </a:lnTo>
                  <a:lnTo>
                    <a:pt x="683663" y="1289808"/>
                  </a:lnTo>
                  <a:lnTo>
                    <a:pt x="694986" y="1250271"/>
                  </a:lnTo>
                  <a:lnTo>
                    <a:pt x="714332" y="1193691"/>
                  </a:lnTo>
                  <a:lnTo>
                    <a:pt x="720587" y="1174078"/>
                  </a:lnTo>
                  <a:lnTo>
                    <a:pt x="715997" y="1129429"/>
                  </a:lnTo>
                  <a:lnTo>
                    <a:pt x="675065" y="1089596"/>
                  </a:lnTo>
                  <a:lnTo>
                    <a:pt x="645879" y="1083709"/>
                  </a:lnTo>
                  <a:lnTo>
                    <a:pt x="155011" y="1083709"/>
                  </a:lnTo>
                  <a:lnTo>
                    <a:pt x="106151" y="1075783"/>
                  </a:lnTo>
                  <a:lnTo>
                    <a:pt x="63616" y="1053737"/>
                  </a:lnTo>
                  <a:lnTo>
                    <a:pt x="30010" y="1020173"/>
                  </a:lnTo>
                  <a:lnTo>
                    <a:pt x="7936" y="977692"/>
                  </a:lnTo>
                  <a:lnTo>
                    <a:pt x="0" y="928894"/>
                  </a:lnTo>
                  <a:lnTo>
                    <a:pt x="7387" y="880917"/>
                  </a:lnTo>
                  <a:lnTo>
                    <a:pt x="28095" y="839230"/>
                  </a:lnTo>
                  <a:lnTo>
                    <a:pt x="59945" y="806251"/>
                  </a:lnTo>
                  <a:lnTo>
                    <a:pt x="100757" y="784399"/>
                  </a:lnTo>
                  <a:lnTo>
                    <a:pt x="80008" y="760854"/>
                  </a:lnTo>
                  <a:lnTo>
                    <a:pt x="64587" y="733439"/>
                  </a:lnTo>
                  <a:lnTo>
                    <a:pt x="54980" y="703121"/>
                  </a:lnTo>
                  <a:lnTo>
                    <a:pt x="51670" y="670868"/>
                  </a:lnTo>
                  <a:lnTo>
                    <a:pt x="60833" y="619182"/>
                  </a:lnTo>
                  <a:lnTo>
                    <a:pt x="86224" y="574753"/>
                  </a:lnTo>
                  <a:lnTo>
                    <a:pt x="124695" y="540968"/>
                  </a:lnTo>
                  <a:lnTo>
                    <a:pt x="173095" y="521212"/>
                  </a:lnTo>
                  <a:lnTo>
                    <a:pt x="154244" y="498111"/>
                  </a:lnTo>
                  <a:lnTo>
                    <a:pt x="140478" y="471865"/>
                  </a:lnTo>
                  <a:lnTo>
                    <a:pt x="132041" y="443200"/>
                  </a:lnTo>
                  <a:lnTo>
                    <a:pt x="129175" y="412841"/>
                  </a:lnTo>
                  <a:lnTo>
                    <a:pt x="137112" y="364043"/>
                  </a:lnTo>
                  <a:lnTo>
                    <a:pt x="159186" y="321562"/>
                  </a:lnTo>
                  <a:lnTo>
                    <a:pt x="192792" y="287998"/>
                  </a:lnTo>
                  <a:lnTo>
                    <a:pt x="235327" y="265952"/>
                  </a:lnTo>
                  <a:lnTo>
                    <a:pt x="284186" y="258026"/>
                  </a:lnTo>
                  <a:lnTo>
                    <a:pt x="299688" y="258026"/>
                  </a:lnTo>
                  <a:lnTo>
                    <a:pt x="282330" y="236819"/>
                  </a:lnTo>
                  <a:lnTo>
                    <a:pt x="269331" y="212226"/>
                  </a:lnTo>
                  <a:lnTo>
                    <a:pt x="261177" y="184730"/>
                  </a:lnTo>
                  <a:lnTo>
                    <a:pt x="258351" y="154815"/>
                  </a:lnTo>
                  <a:lnTo>
                    <a:pt x="266288" y="106017"/>
                  </a:lnTo>
                  <a:lnTo>
                    <a:pt x="288361" y="63536"/>
                  </a:lnTo>
                  <a:lnTo>
                    <a:pt x="321968" y="29972"/>
                  </a:lnTo>
                  <a:lnTo>
                    <a:pt x="364503" y="7926"/>
                  </a:lnTo>
                  <a:lnTo>
                    <a:pt x="413362" y="0"/>
                  </a:lnTo>
                  <a:close/>
                </a:path>
              </a:pathLst>
            </a:custGeom>
            <a:solidFill>
              <a:srgbClr val="C83B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79651" y="1956102"/>
              <a:ext cx="491490" cy="1083945"/>
            </a:xfrm>
            <a:custGeom>
              <a:avLst/>
              <a:gdLst/>
              <a:ahLst/>
              <a:cxnLst/>
              <a:rect l="l" t="t" r="r" b="b"/>
              <a:pathLst>
                <a:path w="491490" h="1083945">
                  <a:moveTo>
                    <a:pt x="103340" y="0"/>
                  </a:moveTo>
                  <a:lnTo>
                    <a:pt x="490868" y="0"/>
                  </a:lnTo>
                  <a:lnTo>
                    <a:pt x="490868" y="1083709"/>
                  </a:lnTo>
                  <a:lnTo>
                    <a:pt x="103340" y="1083709"/>
                  </a:lnTo>
                  <a:lnTo>
                    <a:pt x="63215" y="1075566"/>
                  </a:lnTo>
                  <a:lnTo>
                    <a:pt x="30356" y="1053391"/>
                  </a:lnTo>
                  <a:lnTo>
                    <a:pt x="8154" y="1020574"/>
                  </a:lnTo>
                  <a:lnTo>
                    <a:pt x="0" y="980499"/>
                  </a:lnTo>
                  <a:lnTo>
                    <a:pt x="0" y="103210"/>
                  </a:lnTo>
                  <a:lnTo>
                    <a:pt x="8154" y="63135"/>
                  </a:lnTo>
                  <a:lnTo>
                    <a:pt x="30356" y="30318"/>
                  </a:lnTo>
                  <a:lnTo>
                    <a:pt x="63215" y="8143"/>
                  </a:lnTo>
                  <a:lnTo>
                    <a:pt x="103340" y="0"/>
                  </a:lnTo>
                  <a:close/>
                </a:path>
              </a:pathLst>
            </a:custGeom>
            <a:solidFill>
              <a:srgbClr val="C83B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95475" y="1358137"/>
            <a:ext cx="124904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/>
              <a:t>Age</a:t>
            </a:r>
            <a:r>
              <a:rPr sz="2500" dirty="0"/>
              <a:t>n</a:t>
            </a:r>
            <a:r>
              <a:rPr sz="2500" spc="-10" dirty="0"/>
              <a:t>da</a:t>
            </a:r>
            <a:endParaRPr sz="2500" dirty="0"/>
          </a:p>
        </p:txBody>
      </p:sp>
      <p:sp>
        <p:nvSpPr>
          <p:cNvPr id="7" name="object 7"/>
          <p:cNvSpPr txBox="1"/>
          <p:nvPr/>
        </p:nvSpPr>
        <p:spPr>
          <a:xfrm>
            <a:off x="1395475" y="1878340"/>
            <a:ext cx="4196715" cy="25012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495"/>
              </a:spcBef>
              <a:buChar char="•"/>
              <a:tabLst>
                <a:tab pos="299085" algn="l"/>
                <a:tab pos="299720" algn="l"/>
              </a:tabLst>
            </a:pPr>
            <a:r>
              <a:rPr sz="1700" spc="-40" dirty="0">
                <a:latin typeface="Arial"/>
                <a:cs typeface="Arial"/>
              </a:rPr>
              <a:t>Title </a:t>
            </a:r>
            <a:r>
              <a:rPr sz="1700" spc="-150" dirty="0">
                <a:latin typeface="Arial"/>
                <a:cs typeface="Arial"/>
              </a:rPr>
              <a:t>IX </a:t>
            </a:r>
            <a:r>
              <a:rPr sz="1700" spc="-140" dirty="0">
                <a:latin typeface="Arial"/>
                <a:cs typeface="Arial"/>
              </a:rPr>
              <a:t>Scope </a:t>
            </a:r>
            <a:r>
              <a:rPr sz="1700" spc="25" dirty="0">
                <a:latin typeface="Arial"/>
                <a:cs typeface="Arial"/>
              </a:rPr>
              <a:t>&amp;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Jurisdiction</a:t>
            </a:r>
            <a:endParaRPr sz="17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95"/>
              </a:spcBef>
              <a:buChar char="•"/>
              <a:tabLst>
                <a:tab pos="299085" algn="l"/>
                <a:tab pos="299720" algn="l"/>
              </a:tabLst>
            </a:pPr>
            <a:r>
              <a:rPr sz="1700" spc="-40" dirty="0">
                <a:latin typeface="Arial"/>
                <a:cs typeface="Arial"/>
              </a:rPr>
              <a:t>Title </a:t>
            </a:r>
            <a:r>
              <a:rPr sz="1700" spc="-150" dirty="0">
                <a:latin typeface="Arial"/>
                <a:cs typeface="Arial"/>
              </a:rPr>
              <a:t>IX </a:t>
            </a:r>
            <a:r>
              <a:rPr sz="1700" spc="25" dirty="0">
                <a:latin typeface="Arial"/>
                <a:cs typeface="Arial"/>
              </a:rPr>
              <a:t>&amp; </a:t>
            </a:r>
            <a:r>
              <a:rPr sz="1700" spc="-45" dirty="0">
                <a:latin typeface="Arial"/>
                <a:cs typeface="Arial"/>
              </a:rPr>
              <a:t>Other</a:t>
            </a:r>
            <a:r>
              <a:rPr sz="1700" spc="-240" dirty="0">
                <a:latin typeface="Arial"/>
                <a:cs typeface="Arial"/>
              </a:rPr>
              <a:t> </a:t>
            </a:r>
            <a:r>
              <a:rPr sz="1700" spc="-95" dirty="0">
                <a:latin typeface="Arial"/>
                <a:cs typeface="Arial"/>
              </a:rPr>
              <a:t>Policies</a:t>
            </a:r>
            <a:endParaRPr sz="17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400"/>
              </a:spcBef>
              <a:buChar char="•"/>
              <a:tabLst>
                <a:tab pos="299085" algn="l"/>
                <a:tab pos="299720" algn="l"/>
              </a:tabLst>
            </a:pPr>
            <a:r>
              <a:rPr sz="1700" spc="-20" dirty="0">
                <a:latin typeface="Arial"/>
                <a:cs typeface="Arial"/>
              </a:rPr>
              <a:t>Institutional </a:t>
            </a:r>
            <a:r>
              <a:rPr sz="1700" spc="-140" dirty="0">
                <a:latin typeface="Arial"/>
                <a:cs typeface="Arial"/>
              </a:rPr>
              <a:t>Response </a:t>
            </a:r>
            <a:r>
              <a:rPr sz="1700" spc="20" dirty="0">
                <a:latin typeface="Arial"/>
                <a:cs typeface="Arial"/>
              </a:rPr>
              <a:t>to </a:t>
            </a:r>
            <a:r>
              <a:rPr sz="1700" spc="-130" dirty="0">
                <a:latin typeface="Arial"/>
                <a:cs typeface="Arial"/>
              </a:rPr>
              <a:t>Sexual</a:t>
            </a:r>
            <a:r>
              <a:rPr sz="1700" spc="-325" dirty="0">
                <a:latin typeface="Arial"/>
                <a:cs typeface="Arial"/>
              </a:rPr>
              <a:t> </a:t>
            </a:r>
            <a:r>
              <a:rPr sz="1700" spc="-95" dirty="0">
                <a:latin typeface="Arial"/>
                <a:cs typeface="Arial"/>
              </a:rPr>
              <a:t>Harassment</a:t>
            </a:r>
            <a:endParaRPr sz="17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95"/>
              </a:spcBef>
              <a:buChar char="•"/>
              <a:tabLst>
                <a:tab pos="299085" algn="l"/>
                <a:tab pos="299720" algn="l"/>
              </a:tabLst>
            </a:pPr>
            <a:r>
              <a:rPr sz="1700" spc="-70" dirty="0">
                <a:latin typeface="Arial"/>
                <a:cs typeface="Arial"/>
              </a:rPr>
              <a:t>Investigations</a:t>
            </a:r>
            <a:endParaRPr sz="17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95"/>
              </a:spcBef>
              <a:buChar char="•"/>
              <a:tabLst>
                <a:tab pos="299085" algn="l"/>
                <a:tab pos="299720" algn="l"/>
              </a:tabLst>
            </a:pPr>
            <a:r>
              <a:rPr sz="1700" spc="-95" dirty="0">
                <a:latin typeface="Arial"/>
                <a:cs typeface="Arial"/>
              </a:rPr>
              <a:t>Hearings</a:t>
            </a:r>
            <a:endParaRPr sz="17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400"/>
              </a:spcBef>
              <a:buChar char="•"/>
              <a:tabLst>
                <a:tab pos="299085" algn="l"/>
                <a:tab pos="299720" algn="l"/>
              </a:tabLst>
            </a:pPr>
            <a:r>
              <a:rPr sz="1700" spc="-95" dirty="0">
                <a:latin typeface="Arial"/>
                <a:cs typeface="Arial"/>
              </a:rPr>
              <a:t>Appeals</a:t>
            </a:r>
            <a:endParaRPr sz="17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95"/>
              </a:spcBef>
              <a:buChar char="•"/>
              <a:tabLst>
                <a:tab pos="299085" algn="l"/>
                <a:tab pos="299720" algn="l"/>
              </a:tabLst>
            </a:pPr>
            <a:r>
              <a:rPr sz="1700" spc="-40" dirty="0">
                <a:latin typeface="Arial"/>
                <a:cs typeface="Arial"/>
              </a:rPr>
              <a:t>Informal</a:t>
            </a:r>
            <a:r>
              <a:rPr sz="1700" spc="-114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Resolution</a:t>
            </a:r>
            <a:endParaRPr sz="17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95"/>
              </a:spcBef>
              <a:buChar char="•"/>
              <a:tabLst>
                <a:tab pos="299085" algn="l"/>
                <a:tab pos="299720" algn="l"/>
              </a:tabLst>
            </a:pPr>
            <a:r>
              <a:rPr sz="1700" spc="-40" dirty="0">
                <a:latin typeface="Arial"/>
                <a:cs typeface="Arial"/>
              </a:rPr>
              <a:t>Confidentiality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oup 10" descr="Calendar Graphic">
            <a:extLst>
              <a:ext uri="{FF2B5EF4-FFF2-40B4-BE49-F238E27FC236}">
                <a16:creationId xmlns:a16="http://schemas.microsoft.com/office/drawing/2014/main" id="{89CFE3FD-F4F0-9746-8EF4-7D432D32EA13}"/>
              </a:ext>
            </a:extLst>
          </p:cNvPr>
          <p:cNvGrpSpPr/>
          <p:nvPr/>
        </p:nvGrpSpPr>
        <p:grpSpPr>
          <a:xfrm>
            <a:off x="4495800" y="0"/>
            <a:ext cx="4648200" cy="4051300"/>
            <a:chOff x="4495800" y="0"/>
            <a:chExt cx="4648200" cy="4051300"/>
          </a:xfrm>
        </p:grpSpPr>
        <p:grpSp>
          <p:nvGrpSpPr>
            <p:cNvPr id="2" name="object 2"/>
            <p:cNvGrpSpPr/>
            <p:nvPr/>
          </p:nvGrpSpPr>
          <p:grpSpPr>
            <a:xfrm>
              <a:off x="4495800" y="0"/>
              <a:ext cx="4648200" cy="4051300"/>
              <a:chOff x="4495800" y="0"/>
              <a:chExt cx="4648200" cy="4051300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4495800" y="0"/>
                <a:ext cx="4648200" cy="405079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6082487" y="2500109"/>
                <a:ext cx="1784985" cy="1153160"/>
              </a:xfrm>
              <a:custGeom>
                <a:avLst/>
                <a:gdLst/>
                <a:ahLst/>
                <a:cxnLst/>
                <a:rect l="l" t="t" r="r" b="b"/>
                <a:pathLst>
                  <a:path w="1784984" h="1153160">
                    <a:moveTo>
                      <a:pt x="1784883" y="157670"/>
                    </a:moveTo>
                    <a:lnTo>
                      <a:pt x="1627390" y="157670"/>
                    </a:lnTo>
                    <a:lnTo>
                      <a:pt x="1627390" y="995527"/>
                    </a:lnTo>
                    <a:lnTo>
                      <a:pt x="1784883" y="995527"/>
                    </a:lnTo>
                    <a:lnTo>
                      <a:pt x="1784883" y="157670"/>
                    </a:lnTo>
                    <a:close/>
                  </a:path>
                  <a:path w="1784984" h="1153160">
                    <a:moveTo>
                      <a:pt x="1784883" y="0"/>
                    </a:moveTo>
                    <a:lnTo>
                      <a:pt x="0" y="0"/>
                    </a:lnTo>
                    <a:lnTo>
                      <a:pt x="0" y="157289"/>
                    </a:lnTo>
                    <a:lnTo>
                      <a:pt x="0" y="995718"/>
                    </a:lnTo>
                    <a:lnTo>
                      <a:pt x="0" y="1152994"/>
                    </a:lnTo>
                    <a:lnTo>
                      <a:pt x="1784883" y="1152994"/>
                    </a:lnTo>
                    <a:lnTo>
                      <a:pt x="1784883" y="995718"/>
                    </a:lnTo>
                    <a:lnTo>
                      <a:pt x="157480" y="995718"/>
                    </a:lnTo>
                    <a:lnTo>
                      <a:pt x="157480" y="157289"/>
                    </a:lnTo>
                    <a:lnTo>
                      <a:pt x="1784883" y="157289"/>
                    </a:lnTo>
                    <a:lnTo>
                      <a:pt x="1784883" y="0"/>
                    </a:lnTo>
                    <a:close/>
                  </a:path>
                </a:pathLst>
              </a:custGeom>
              <a:solidFill>
                <a:srgbClr val="777BD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8"/>
            <p:cNvSpPr/>
            <p:nvPr/>
          </p:nvSpPr>
          <p:spPr>
            <a:xfrm>
              <a:off x="6082462" y="1872284"/>
              <a:ext cx="1784985" cy="523875"/>
            </a:xfrm>
            <a:custGeom>
              <a:avLst/>
              <a:gdLst/>
              <a:ahLst/>
              <a:cxnLst/>
              <a:rect l="l" t="t" r="r" b="b"/>
              <a:pathLst>
                <a:path w="1784984" h="523875">
                  <a:moveTo>
                    <a:pt x="472478" y="78549"/>
                  </a:moveTo>
                  <a:lnTo>
                    <a:pt x="466445" y="47498"/>
                  </a:lnTo>
                  <a:lnTo>
                    <a:pt x="449834" y="22580"/>
                  </a:lnTo>
                  <a:lnTo>
                    <a:pt x="424865" y="6007"/>
                  </a:lnTo>
                  <a:lnTo>
                    <a:pt x="393725" y="0"/>
                  </a:lnTo>
                  <a:lnTo>
                    <a:pt x="362597" y="6007"/>
                  </a:lnTo>
                  <a:lnTo>
                    <a:pt x="337629" y="22580"/>
                  </a:lnTo>
                  <a:lnTo>
                    <a:pt x="321017" y="47498"/>
                  </a:lnTo>
                  <a:lnTo>
                    <a:pt x="314985" y="78549"/>
                  </a:lnTo>
                  <a:lnTo>
                    <a:pt x="314985" y="235648"/>
                  </a:lnTo>
                  <a:lnTo>
                    <a:pt x="321017" y="266700"/>
                  </a:lnTo>
                  <a:lnTo>
                    <a:pt x="337629" y="291617"/>
                  </a:lnTo>
                  <a:lnTo>
                    <a:pt x="362597" y="308178"/>
                  </a:lnTo>
                  <a:lnTo>
                    <a:pt x="393725" y="314198"/>
                  </a:lnTo>
                  <a:lnTo>
                    <a:pt x="424865" y="308178"/>
                  </a:lnTo>
                  <a:lnTo>
                    <a:pt x="449834" y="291617"/>
                  </a:lnTo>
                  <a:lnTo>
                    <a:pt x="466445" y="266700"/>
                  </a:lnTo>
                  <a:lnTo>
                    <a:pt x="472478" y="235648"/>
                  </a:lnTo>
                  <a:lnTo>
                    <a:pt x="472478" y="78549"/>
                  </a:lnTo>
                  <a:close/>
                </a:path>
                <a:path w="1784984" h="523875">
                  <a:moveTo>
                    <a:pt x="1469910" y="78549"/>
                  </a:moveTo>
                  <a:lnTo>
                    <a:pt x="1463878" y="47498"/>
                  </a:lnTo>
                  <a:lnTo>
                    <a:pt x="1447266" y="22580"/>
                  </a:lnTo>
                  <a:lnTo>
                    <a:pt x="1422298" y="6007"/>
                  </a:lnTo>
                  <a:lnTo>
                    <a:pt x="1391170" y="0"/>
                  </a:lnTo>
                  <a:lnTo>
                    <a:pt x="1360030" y="6007"/>
                  </a:lnTo>
                  <a:lnTo>
                    <a:pt x="1335062" y="22580"/>
                  </a:lnTo>
                  <a:lnTo>
                    <a:pt x="1318450" y="47498"/>
                  </a:lnTo>
                  <a:lnTo>
                    <a:pt x="1312418" y="78549"/>
                  </a:lnTo>
                  <a:lnTo>
                    <a:pt x="1312418" y="235648"/>
                  </a:lnTo>
                  <a:lnTo>
                    <a:pt x="1318450" y="266700"/>
                  </a:lnTo>
                  <a:lnTo>
                    <a:pt x="1335062" y="291617"/>
                  </a:lnTo>
                  <a:lnTo>
                    <a:pt x="1360030" y="308178"/>
                  </a:lnTo>
                  <a:lnTo>
                    <a:pt x="1391170" y="314198"/>
                  </a:lnTo>
                  <a:lnTo>
                    <a:pt x="1422298" y="308178"/>
                  </a:lnTo>
                  <a:lnTo>
                    <a:pt x="1447266" y="291617"/>
                  </a:lnTo>
                  <a:lnTo>
                    <a:pt x="1463878" y="266700"/>
                  </a:lnTo>
                  <a:lnTo>
                    <a:pt x="1469910" y="235648"/>
                  </a:lnTo>
                  <a:lnTo>
                    <a:pt x="1469910" y="78549"/>
                  </a:lnTo>
                  <a:close/>
                </a:path>
                <a:path w="1784984" h="523875">
                  <a:moveTo>
                    <a:pt x="1784883" y="157099"/>
                  </a:moveTo>
                  <a:lnTo>
                    <a:pt x="1574901" y="157099"/>
                  </a:lnTo>
                  <a:lnTo>
                    <a:pt x="1574901" y="235648"/>
                  </a:lnTo>
                  <a:lnTo>
                    <a:pt x="1568399" y="284683"/>
                  </a:lnTo>
                  <a:lnTo>
                    <a:pt x="1550009" y="328549"/>
                  </a:lnTo>
                  <a:lnTo>
                    <a:pt x="1521421" y="365582"/>
                  </a:lnTo>
                  <a:lnTo>
                    <a:pt x="1484299" y="394106"/>
                  </a:lnTo>
                  <a:lnTo>
                    <a:pt x="1440319" y="412445"/>
                  </a:lnTo>
                  <a:lnTo>
                    <a:pt x="1391170" y="418934"/>
                  </a:lnTo>
                  <a:lnTo>
                    <a:pt x="1342009" y="412445"/>
                  </a:lnTo>
                  <a:lnTo>
                    <a:pt x="1298028" y="394106"/>
                  </a:lnTo>
                  <a:lnTo>
                    <a:pt x="1260906" y="365582"/>
                  </a:lnTo>
                  <a:lnTo>
                    <a:pt x="1232319" y="328549"/>
                  </a:lnTo>
                  <a:lnTo>
                    <a:pt x="1213929" y="284683"/>
                  </a:lnTo>
                  <a:lnTo>
                    <a:pt x="1207427" y="235648"/>
                  </a:lnTo>
                  <a:lnTo>
                    <a:pt x="1207427" y="157099"/>
                  </a:lnTo>
                  <a:lnTo>
                    <a:pt x="577469" y="157099"/>
                  </a:lnTo>
                  <a:lnTo>
                    <a:pt x="577469" y="235648"/>
                  </a:lnTo>
                  <a:lnTo>
                    <a:pt x="570966" y="284683"/>
                  </a:lnTo>
                  <a:lnTo>
                    <a:pt x="552577" y="328549"/>
                  </a:lnTo>
                  <a:lnTo>
                    <a:pt x="523989" y="365582"/>
                  </a:lnTo>
                  <a:lnTo>
                    <a:pt x="486867" y="394106"/>
                  </a:lnTo>
                  <a:lnTo>
                    <a:pt x="442887" y="412445"/>
                  </a:lnTo>
                  <a:lnTo>
                    <a:pt x="393725" y="418934"/>
                  </a:lnTo>
                  <a:lnTo>
                    <a:pt x="344576" y="412445"/>
                  </a:lnTo>
                  <a:lnTo>
                    <a:pt x="300596" y="394106"/>
                  </a:lnTo>
                  <a:lnTo>
                    <a:pt x="263474" y="365582"/>
                  </a:lnTo>
                  <a:lnTo>
                    <a:pt x="234873" y="328549"/>
                  </a:lnTo>
                  <a:lnTo>
                    <a:pt x="216496" y="284683"/>
                  </a:lnTo>
                  <a:lnTo>
                    <a:pt x="209994" y="235648"/>
                  </a:lnTo>
                  <a:lnTo>
                    <a:pt x="209994" y="157099"/>
                  </a:lnTo>
                  <a:lnTo>
                    <a:pt x="0" y="157099"/>
                  </a:lnTo>
                  <a:lnTo>
                    <a:pt x="0" y="523659"/>
                  </a:lnTo>
                  <a:lnTo>
                    <a:pt x="1784883" y="523659"/>
                  </a:lnTo>
                  <a:lnTo>
                    <a:pt x="1784883" y="157099"/>
                  </a:lnTo>
                  <a:close/>
                </a:path>
              </a:pathLst>
            </a:custGeom>
            <a:solidFill>
              <a:srgbClr val="777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80087" y="4992119"/>
            <a:ext cx="11830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80" dirty="0">
                <a:solidFill>
                  <a:srgbClr val="D9D9D9"/>
                </a:solidFill>
                <a:latin typeface="Arial"/>
                <a:cs typeface="Arial"/>
              </a:rPr>
              <a:t>©</a:t>
            </a:r>
            <a:r>
              <a:rPr sz="800" spc="-8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D9D9D9"/>
                </a:solidFill>
                <a:latin typeface="Arial"/>
                <a:cs typeface="Arial"/>
              </a:rPr>
              <a:t>2020 </a:t>
            </a:r>
            <a:r>
              <a:rPr sz="800" spc="-60" dirty="0">
                <a:solidFill>
                  <a:srgbClr val="D9D9D9"/>
                </a:solidFill>
                <a:latin typeface="Arial"/>
                <a:cs typeface="Arial"/>
              </a:rPr>
              <a:t>Husch </a:t>
            </a:r>
            <a:r>
              <a:rPr sz="800" spc="-40" dirty="0">
                <a:solidFill>
                  <a:srgbClr val="D9D9D9"/>
                </a:solidFill>
                <a:latin typeface="Arial"/>
                <a:cs typeface="Arial"/>
              </a:rPr>
              <a:t>Blackwell </a:t>
            </a:r>
            <a:r>
              <a:rPr sz="800" spc="-114" dirty="0">
                <a:solidFill>
                  <a:srgbClr val="D9D9D9"/>
                </a:solidFill>
                <a:latin typeface="Arial"/>
                <a:cs typeface="Arial"/>
              </a:rPr>
              <a:t>LLP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0200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4074" y="378205"/>
            <a:ext cx="6965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 hostile</a:t>
            </a:r>
            <a:r>
              <a:rPr spc="-80" dirty="0"/>
              <a:t> </a:t>
            </a:r>
            <a:r>
              <a:rPr dirty="0"/>
              <a:t>environment?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345946"/>
            <a:ext cx="4189729" cy="31407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sz="2800" spc="-130" dirty="0">
                <a:latin typeface="Arial"/>
                <a:cs typeface="Arial"/>
              </a:rPr>
              <a:t>Unwelcome </a:t>
            </a:r>
            <a:r>
              <a:rPr sz="2800" spc="-95" dirty="0">
                <a:latin typeface="Arial"/>
                <a:cs typeface="Arial"/>
              </a:rPr>
              <a:t>conduct  </a:t>
            </a:r>
            <a:r>
              <a:rPr sz="2800" spc="-75" dirty="0">
                <a:latin typeface="Arial"/>
                <a:cs typeface="Arial"/>
              </a:rPr>
              <a:t>determined </a:t>
            </a:r>
            <a:r>
              <a:rPr sz="2800" spc="-125" dirty="0">
                <a:latin typeface="Arial"/>
                <a:cs typeface="Arial"/>
              </a:rPr>
              <a:t>by </a:t>
            </a:r>
            <a:r>
              <a:rPr sz="2800" spc="-220" dirty="0">
                <a:latin typeface="Arial"/>
                <a:cs typeface="Arial"/>
              </a:rPr>
              <a:t>a </a:t>
            </a:r>
            <a:r>
              <a:rPr sz="2800" spc="-135" dirty="0">
                <a:latin typeface="Arial"/>
                <a:cs typeface="Arial"/>
              </a:rPr>
              <a:t>reasonable  </a:t>
            </a:r>
            <a:r>
              <a:rPr sz="2800" spc="-130" dirty="0">
                <a:latin typeface="Arial"/>
                <a:cs typeface="Arial"/>
              </a:rPr>
              <a:t>person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sz="2800" spc="-130" dirty="0">
                <a:latin typeface="Arial"/>
                <a:cs typeface="Arial"/>
              </a:rPr>
              <a:t>be </a:t>
            </a:r>
            <a:r>
              <a:rPr sz="2800" spc="-200" dirty="0">
                <a:latin typeface="Arial"/>
                <a:cs typeface="Arial"/>
              </a:rPr>
              <a:t>so </a:t>
            </a:r>
            <a:r>
              <a:rPr sz="2800" spc="-155" dirty="0">
                <a:latin typeface="Arial"/>
                <a:cs typeface="Arial"/>
              </a:rPr>
              <a:t>severe,  </a:t>
            </a:r>
            <a:r>
              <a:rPr sz="2800" spc="-135" dirty="0">
                <a:latin typeface="Arial"/>
                <a:cs typeface="Arial"/>
              </a:rPr>
              <a:t>pervasive, </a:t>
            </a:r>
            <a:r>
              <a:rPr sz="2800" u="heavy" spc="-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objectively  </a:t>
            </a:r>
            <a:r>
              <a:rPr sz="2800" spc="-105" dirty="0">
                <a:latin typeface="Arial"/>
                <a:cs typeface="Arial"/>
              </a:rPr>
              <a:t>offensive </a:t>
            </a:r>
            <a:r>
              <a:rPr sz="2800" spc="-5" dirty="0">
                <a:latin typeface="Arial"/>
                <a:cs typeface="Arial"/>
              </a:rPr>
              <a:t>that </a:t>
            </a:r>
            <a:r>
              <a:rPr sz="2800" spc="80" dirty="0">
                <a:latin typeface="Arial"/>
                <a:cs typeface="Arial"/>
              </a:rPr>
              <a:t>it </a:t>
            </a:r>
            <a:r>
              <a:rPr sz="2800" spc="-75" dirty="0">
                <a:latin typeface="Arial"/>
                <a:cs typeface="Arial"/>
              </a:rPr>
              <a:t>effectively  </a:t>
            </a:r>
            <a:r>
              <a:rPr sz="2800" spc="-140" dirty="0">
                <a:latin typeface="Arial"/>
                <a:cs typeface="Arial"/>
              </a:rPr>
              <a:t>denies </a:t>
            </a:r>
            <a:r>
              <a:rPr sz="2800" spc="-220" dirty="0">
                <a:latin typeface="Arial"/>
                <a:cs typeface="Arial"/>
              </a:rPr>
              <a:t>a </a:t>
            </a:r>
            <a:r>
              <a:rPr sz="2800" spc="-130" dirty="0">
                <a:latin typeface="Arial"/>
                <a:cs typeface="Arial"/>
              </a:rPr>
              <a:t>person </a:t>
            </a:r>
            <a:r>
              <a:rPr sz="2800" spc="-114" dirty="0">
                <a:latin typeface="Arial"/>
                <a:cs typeface="Arial"/>
              </a:rPr>
              <a:t>equal </a:t>
            </a:r>
            <a:r>
              <a:rPr sz="2800" spc="-240" dirty="0">
                <a:latin typeface="Arial"/>
                <a:cs typeface="Arial"/>
              </a:rPr>
              <a:t>access 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spc="-85" dirty="0">
                <a:latin typeface="Arial"/>
                <a:cs typeface="Arial"/>
              </a:rPr>
              <a:t>recipient’s </a:t>
            </a:r>
            <a:r>
              <a:rPr sz="2800" spc="-95" dirty="0">
                <a:latin typeface="Arial"/>
                <a:cs typeface="Arial"/>
              </a:rPr>
              <a:t>education  </a:t>
            </a:r>
            <a:r>
              <a:rPr sz="2800" spc="-110" dirty="0">
                <a:latin typeface="Arial"/>
                <a:cs typeface="Arial"/>
              </a:rPr>
              <a:t>program </a:t>
            </a:r>
            <a:r>
              <a:rPr sz="2800" spc="-25" dirty="0">
                <a:latin typeface="Arial"/>
                <a:cs typeface="Arial"/>
              </a:rPr>
              <a:t>or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activity.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 descr="Fire warning symbol"/>
          <p:cNvSpPr/>
          <p:nvPr/>
        </p:nvSpPr>
        <p:spPr>
          <a:xfrm>
            <a:off x="6067230" y="1626759"/>
            <a:ext cx="2552700" cy="2247900"/>
          </a:xfrm>
          <a:custGeom>
            <a:avLst/>
            <a:gdLst/>
            <a:ahLst/>
            <a:cxnLst/>
            <a:rect l="l" t="t" r="r" b="b"/>
            <a:pathLst>
              <a:path w="2552700" h="2247900">
                <a:moveTo>
                  <a:pt x="2434212" y="2247319"/>
                </a:moveTo>
                <a:lnTo>
                  <a:pt x="117535" y="2247319"/>
                </a:lnTo>
                <a:lnTo>
                  <a:pt x="102060" y="2246285"/>
                </a:lnTo>
                <a:lnTo>
                  <a:pt x="58389" y="2231465"/>
                </a:lnTo>
                <a:lnTo>
                  <a:pt x="23091" y="2200383"/>
                </a:lnTo>
                <a:lnTo>
                  <a:pt x="3161" y="2159623"/>
                </a:lnTo>
                <a:lnTo>
                  <a:pt x="0" y="2114382"/>
                </a:lnTo>
                <a:lnTo>
                  <a:pt x="15007" y="2069856"/>
                </a:lnTo>
                <a:lnTo>
                  <a:pt x="1173048" y="58616"/>
                </a:lnTo>
                <a:lnTo>
                  <a:pt x="1203822" y="23524"/>
                </a:lnTo>
                <a:lnTo>
                  <a:pt x="1261570" y="0"/>
                </a:lnTo>
                <a:lnTo>
                  <a:pt x="1306891" y="3289"/>
                </a:lnTo>
                <a:lnTo>
                  <a:pt x="1347668" y="23298"/>
                </a:lnTo>
                <a:lnTo>
                  <a:pt x="1378699" y="58616"/>
                </a:lnTo>
                <a:lnTo>
                  <a:pt x="1702269" y="620580"/>
                </a:lnTo>
                <a:lnTo>
                  <a:pt x="1199718" y="620580"/>
                </a:lnTo>
                <a:lnTo>
                  <a:pt x="1221707" y="673920"/>
                </a:lnTo>
                <a:lnTo>
                  <a:pt x="1232105" y="726064"/>
                </a:lnTo>
                <a:lnTo>
                  <a:pt x="1232410" y="776609"/>
                </a:lnTo>
                <a:lnTo>
                  <a:pt x="1224124" y="825149"/>
                </a:lnTo>
                <a:lnTo>
                  <a:pt x="1208745" y="871281"/>
                </a:lnTo>
                <a:lnTo>
                  <a:pt x="1187776" y="914601"/>
                </a:lnTo>
                <a:lnTo>
                  <a:pt x="1162714" y="954706"/>
                </a:lnTo>
                <a:lnTo>
                  <a:pt x="1135061" y="991190"/>
                </a:lnTo>
                <a:lnTo>
                  <a:pt x="1106317" y="1023651"/>
                </a:lnTo>
                <a:lnTo>
                  <a:pt x="1077981" y="1051683"/>
                </a:lnTo>
                <a:lnTo>
                  <a:pt x="1000312" y="1120383"/>
                </a:lnTo>
                <a:lnTo>
                  <a:pt x="956877" y="1164874"/>
                </a:lnTo>
                <a:lnTo>
                  <a:pt x="921878" y="1206639"/>
                </a:lnTo>
                <a:lnTo>
                  <a:pt x="895939" y="1243961"/>
                </a:lnTo>
                <a:lnTo>
                  <a:pt x="861098" y="1331427"/>
                </a:lnTo>
                <a:lnTo>
                  <a:pt x="851218" y="1386714"/>
                </a:lnTo>
                <a:lnTo>
                  <a:pt x="849085" y="1440456"/>
                </a:lnTo>
                <a:lnTo>
                  <a:pt x="853741" y="1492129"/>
                </a:lnTo>
                <a:lnTo>
                  <a:pt x="864224" y="1541205"/>
                </a:lnTo>
                <a:lnTo>
                  <a:pt x="879575" y="1587159"/>
                </a:lnTo>
                <a:lnTo>
                  <a:pt x="898833" y="1629465"/>
                </a:lnTo>
                <a:lnTo>
                  <a:pt x="921040" y="1667597"/>
                </a:lnTo>
                <a:lnTo>
                  <a:pt x="945234" y="1701030"/>
                </a:lnTo>
                <a:lnTo>
                  <a:pt x="995746" y="1751695"/>
                </a:lnTo>
                <a:lnTo>
                  <a:pt x="1020144" y="1767874"/>
                </a:lnTo>
                <a:lnTo>
                  <a:pt x="1259641" y="1767874"/>
                </a:lnTo>
                <a:lnTo>
                  <a:pt x="1266238" y="1792594"/>
                </a:lnTo>
                <a:lnTo>
                  <a:pt x="1267873" y="1850690"/>
                </a:lnTo>
                <a:lnTo>
                  <a:pt x="2410548" y="1850690"/>
                </a:lnTo>
                <a:lnTo>
                  <a:pt x="2536740" y="2069856"/>
                </a:lnTo>
                <a:lnTo>
                  <a:pt x="2543593" y="2083739"/>
                </a:lnTo>
                <a:lnTo>
                  <a:pt x="2548560" y="2098332"/>
                </a:lnTo>
                <a:lnTo>
                  <a:pt x="2551588" y="2113445"/>
                </a:lnTo>
                <a:lnTo>
                  <a:pt x="2552623" y="2128892"/>
                </a:lnTo>
                <a:lnTo>
                  <a:pt x="2543352" y="2174951"/>
                </a:lnTo>
                <a:lnTo>
                  <a:pt x="2517987" y="2212584"/>
                </a:lnTo>
                <a:lnTo>
                  <a:pt x="2480337" y="2237977"/>
                </a:lnTo>
                <a:lnTo>
                  <a:pt x="2434212" y="2247319"/>
                </a:lnTo>
                <a:close/>
              </a:path>
              <a:path w="2552700" h="2247900">
                <a:moveTo>
                  <a:pt x="1498385" y="1427752"/>
                </a:moveTo>
                <a:lnTo>
                  <a:pt x="1453669" y="1419161"/>
                </a:lnTo>
                <a:lnTo>
                  <a:pt x="1413898" y="1397919"/>
                </a:lnTo>
                <a:lnTo>
                  <a:pt x="1384318" y="1367138"/>
                </a:lnTo>
                <a:lnTo>
                  <a:pt x="1366179" y="1329210"/>
                </a:lnTo>
                <a:lnTo>
                  <a:pt x="1360732" y="1286524"/>
                </a:lnTo>
                <a:lnTo>
                  <a:pt x="1369230" y="1241473"/>
                </a:lnTo>
                <a:lnTo>
                  <a:pt x="1392922" y="1196446"/>
                </a:lnTo>
                <a:lnTo>
                  <a:pt x="1416188" y="1160467"/>
                </a:lnTo>
                <a:lnTo>
                  <a:pt x="1433978" y="1122473"/>
                </a:lnTo>
                <a:lnTo>
                  <a:pt x="1446456" y="1082895"/>
                </a:lnTo>
                <a:lnTo>
                  <a:pt x="1453785" y="1042164"/>
                </a:lnTo>
                <a:lnTo>
                  <a:pt x="1456129" y="1000713"/>
                </a:lnTo>
                <a:lnTo>
                  <a:pt x="1453652" y="958972"/>
                </a:lnTo>
                <a:lnTo>
                  <a:pt x="1446518" y="917373"/>
                </a:lnTo>
                <a:lnTo>
                  <a:pt x="1434889" y="876348"/>
                </a:lnTo>
                <a:lnTo>
                  <a:pt x="1418931" y="836328"/>
                </a:lnTo>
                <a:lnTo>
                  <a:pt x="1398805" y="797745"/>
                </a:lnTo>
                <a:lnTo>
                  <a:pt x="1374677" y="761029"/>
                </a:lnTo>
                <a:lnTo>
                  <a:pt x="1346709" y="726614"/>
                </a:lnTo>
                <a:lnTo>
                  <a:pt x="1315066" y="694930"/>
                </a:lnTo>
                <a:lnTo>
                  <a:pt x="1279910" y="666409"/>
                </a:lnTo>
                <a:lnTo>
                  <a:pt x="1241406" y="641482"/>
                </a:lnTo>
                <a:lnTo>
                  <a:pt x="1199718" y="620580"/>
                </a:lnTo>
                <a:lnTo>
                  <a:pt x="1702269" y="620580"/>
                </a:lnTo>
                <a:lnTo>
                  <a:pt x="2067393" y="1254712"/>
                </a:lnTo>
                <a:lnTo>
                  <a:pt x="1641243" y="1254712"/>
                </a:lnTo>
                <a:lnTo>
                  <a:pt x="1644263" y="1274780"/>
                </a:lnTo>
                <a:lnTo>
                  <a:pt x="1641656" y="1314993"/>
                </a:lnTo>
                <a:lnTo>
                  <a:pt x="1613829" y="1374176"/>
                </a:lnTo>
                <a:lnTo>
                  <a:pt x="1581471" y="1403867"/>
                </a:lnTo>
                <a:lnTo>
                  <a:pt x="1541987" y="1422189"/>
                </a:lnTo>
                <a:lnTo>
                  <a:pt x="1498385" y="1427752"/>
                </a:lnTo>
                <a:close/>
              </a:path>
              <a:path w="2552700" h="2247900">
                <a:moveTo>
                  <a:pt x="2410548" y="1850690"/>
                </a:moveTo>
                <a:lnTo>
                  <a:pt x="1267873" y="1850690"/>
                </a:lnTo>
                <a:lnTo>
                  <a:pt x="1318082" y="1847459"/>
                </a:lnTo>
                <a:lnTo>
                  <a:pt x="1366833" y="1838400"/>
                </a:lnTo>
                <a:lnTo>
                  <a:pt x="1413699" y="1823802"/>
                </a:lnTo>
                <a:lnTo>
                  <a:pt x="1458252" y="1803952"/>
                </a:lnTo>
                <a:lnTo>
                  <a:pt x="1500066" y="1779140"/>
                </a:lnTo>
                <a:lnTo>
                  <a:pt x="1538714" y="1749652"/>
                </a:lnTo>
                <a:lnTo>
                  <a:pt x="1573767" y="1715777"/>
                </a:lnTo>
                <a:lnTo>
                  <a:pt x="1604800" y="1677802"/>
                </a:lnTo>
                <a:lnTo>
                  <a:pt x="1631386" y="1636017"/>
                </a:lnTo>
                <a:lnTo>
                  <a:pt x="1653096" y="1590708"/>
                </a:lnTo>
                <a:lnTo>
                  <a:pt x="1671691" y="1546672"/>
                </a:lnTo>
                <a:lnTo>
                  <a:pt x="1684258" y="1497839"/>
                </a:lnTo>
                <a:lnTo>
                  <a:pt x="1690356" y="1446296"/>
                </a:lnTo>
                <a:lnTo>
                  <a:pt x="1689544" y="1394127"/>
                </a:lnTo>
                <a:lnTo>
                  <a:pt x="1681381" y="1343416"/>
                </a:lnTo>
                <a:lnTo>
                  <a:pt x="1665428" y="1296250"/>
                </a:lnTo>
                <a:lnTo>
                  <a:pt x="1641243" y="1254712"/>
                </a:lnTo>
                <a:lnTo>
                  <a:pt x="2067393" y="1254712"/>
                </a:lnTo>
                <a:lnTo>
                  <a:pt x="2410548" y="1850690"/>
                </a:lnTo>
                <a:close/>
              </a:path>
              <a:path w="2552700" h="2247900">
                <a:moveTo>
                  <a:pt x="1259641" y="1767874"/>
                </a:moveTo>
                <a:lnTo>
                  <a:pt x="1020144" y="1767874"/>
                </a:lnTo>
                <a:lnTo>
                  <a:pt x="1001522" y="1720593"/>
                </a:lnTo>
                <a:lnTo>
                  <a:pt x="989232" y="1672138"/>
                </a:lnTo>
                <a:lnTo>
                  <a:pt x="983169" y="1623077"/>
                </a:lnTo>
                <a:lnTo>
                  <a:pt x="983225" y="1573983"/>
                </a:lnTo>
                <a:lnTo>
                  <a:pt x="989293" y="1525424"/>
                </a:lnTo>
                <a:lnTo>
                  <a:pt x="1001267" y="1477971"/>
                </a:lnTo>
                <a:lnTo>
                  <a:pt x="1019039" y="1432193"/>
                </a:lnTo>
                <a:lnTo>
                  <a:pt x="1042503" y="1388661"/>
                </a:lnTo>
                <a:lnTo>
                  <a:pt x="1071552" y="1347944"/>
                </a:lnTo>
                <a:lnTo>
                  <a:pt x="1106079" y="1310613"/>
                </a:lnTo>
                <a:lnTo>
                  <a:pt x="1100305" y="1341646"/>
                </a:lnTo>
                <a:lnTo>
                  <a:pt x="1095448" y="1419568"/>
                </a:lnTo>
                <a:lnTo>
                  <a:pt x="1110204" y="1521613"/>
                </a:lnTo>
                <a:lnTo>
                  <a:pt x="1163270" y="1625017"/>
                </a:lnTo>
                <a:lnTo>
                  <a:pt x="1223743" y="1700915"/>
                </a:lnTo>
                <a:lnTo>
                  <a:pt x="1254797" y="1749722"/>
                </a:lnTo>
                <a:lnTo>
                  <a:pt x="1259641" y="1767874"/>
                </a:lnTo>
                <a:close/>
              </a:path>
            </a:pathLst>
          </a:custGeom>
          <a:solidFill>
            <a:srgbClr val="912C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Can </a:t>
            </a:r>
            <a:r>
              <a:rPr spc="-5" dirty="0"/>
              <a:t>we require </a:t>
            </a:r>
            <a:r>
              <a:rPr dirty="0"/>
              <a:t>an </a:t>
            </a:r>
            <a:r>
              <a:rPr spc="-5" dirty="0"/>
              <a:t>appealing  party to explain their</a:t>
            </a:r>
            <a:r>
              <a:rPr spc="-25" dirty="0"/>
              <a:t> </a:t>
            </a:r>
            <a:r>
              <a:rPr spc="-5" dirty="0"/>
              <a:t>appeal?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22349" rIns="0" bIns="0" rtlCol="0">
            <a:spAutoFit/>
          </a:bodyPr>
          <a:lstStyle/>
          <a:p>
            <a:pPr marL="879475" marR="5080">
              <a:lnSpc>
                <a:spcPct val="100000"/>
              </a:lnSpc>
              <a:spcBef>
                <a:spcPts val="95"/>
              </a:spcBef>
            </a:pPr>
            <a:r>
              <a:rPr sz="2800" spc="-395" dirty="0">
                <a:solidFill>
                  <a:srgbClr val="000000"/>
                </a:solidFill>
              </a:rPr>
              <a:t>Yes </a:t>
            </a:r>
            <a:r>
              <a:rPr sz="2800" spc="-165" dirty="0">
                <a:solidFill>
                  <a:srgbClr val="000000"/>
                </a:solidFill>
              </a:rPr>
              <a:t>– </a:t>
            </a:r>
            <a:r>
              <a:rPr sz="2800" spc="-155" dirty="0">
                <a:solidFill>
                  <a:srgbClr val="000000"/>
                </a:solidFill>
              </a:rPr>
              <a:t>an </a:t>
            </a:r>
            <a:r>
              <a:rPr sz="2800" spc="-20" dirty="0">
                <a:solidFill>
                  <a:srgbClr val="000000"/>
                </a:solidFill>
              </a:rPr>
              <a:t>institution </a:t>
            </a:r>
            <a:r>
              <a:rPr sz="2800" spc="-185" dirty="0">
                <a:solidFill>
                  <a:srgbClr val="000000"/>
                </a:solidFill>
              </a:rPr>
              <a:t>can </a:t>
            </a:r>
            <a:r>
              <a:rPr sz="2800" spc="-75" dirty="0">
                <a:solidFill>
                  <a:srgbClr val="000000"/>
                </a:solidFill>
              </a:rPr>
              <a:t>require </a:t>
            </a:r>
            <a:r>
              <a:rPr sz="2800" spc="-5" dirty="0">
                <a:solidFill>
                  <a:srgbClr val="000000"/>
                </a:solidFill>
              </a:rPr>
              <a:t>that </a:t>
            </a:r>
            <a:r>
              <a:rPr sz="2800" spc="-40" dirty="0">
                <a:solidFill>
                  <a:srgbClr val="000000"/>
                </a:solidFill>
              </a:rPr>
              <a:t>the  </a:t>
            </a:r>
            <a:r>
              <a:rPr sz="2800" spc="-125" dirty="0">
                <a:solidFill>
                  <a:srgbClr val="000000"/>
                </a:solidFill>
              </a:rPr>
              <a:t>appealing </a:t>
            </a:r>
            <a:r>
              <a:rPr sz="2800" spc="-55" dirty="0">
                <a:solidFill>
                  <a:srgbClr val="000000"/>
                </a:solidFill>
              </a:rPr>
              <a:t>party </a:t>
            </a:r>
            <a:r>
              <a:rPr sz="2800" spc="-100" dirty="0">
                <a:solidFill>
                  <a:srgbClr val="000000"/>
                </a:solidFill>
              </a:rPr>
              <a:t>state </a:t>
            </a:r>
            <a:r>
              <a:rPr sz="2800" spc="-40" dirty="0">
                <a:solidFill>
                  <a:srgbClr val="000000"/>
                </a:solidFill>
              </a:rPr>
              <a:t>the </a:t>
            </a:r>
            <a:r>
              <a:rPr sz="2800" spc="-135" dirty="0">
                <a:solidFill>
                  <a:srgbClr val="000000"/>
                </a:solidFill>
              </a:rPr>
              <a:t>grounds </a:t>
            </a:r>
            <a:r>
              <a:rPr sz="2800" spc="-10" dirty="0">
                <a:solidFill>
                  <a:srgbClr val="000000"/>
                </a:solidFill>
              </a:rPr>
              <a:t>for </a:t>
            </a:r>
            <a:r>
              <a:rPr sz="2800" spc="-130" dirty="0">
                <a:solidFill>
                  <a:srgbClr val="000000"/>
                </a:solidFill>
              </a:rPr>
              <a:t>appeal  </a:t>
            </a:r>
            <a:r>
              <a:rPr sz="2800" spc="-135" dirty="0">
                <a:solidFill>
                  <a:srgbClr val="000000"/>
                </a:solidFill>
              </a:rPr>
              <a:t>and </a:t>
            </a:r>
            <a:r>
              <a:rPr sz="2800" spc="-155" dirty="0">
                <a:solidFill>
                  <a:srgbClr val="000000"/>
                </a:solidFill>
              </a:rPr>
              <a:t>also </a:t>
            </a:r>
            <a:r>
              <a:rPr sz="2800" spc="-110" dirty="0">
                <a:solidFill>
                  <a:srgbClr val="000000"/>
                </a:solidFill>
              </a:rPr>
              <a:t>explain, </a:t>
            </a:r>
            <a:r>
              <a:rPr sz="2800" spc="10" dirty="0">
                <a:solidFill>
                  <a:srgbClr val="000000"/>
                </a:solidFill>
              </a:rPr>
              <a:t>with </a:t>
            </a:r>
            <a:r>
              <a:rPr sz="2800" spc="-170" dirty="0">
                <a:solidFill>
                  <a:srgbClr val="000000"/>
                </a:solidFill>
              </a:rPr>
              <a:t>some </a:t>
            </a:r>
            <a:r>
              <a:rPr sz="2800" spc="-100" dirty="0">
                <a:solidFill>
                  <a:srgbClr val="000000"/>
                </a:solidFill>
              </a:rPr>
              <a:t>level </a:t>
            </a:r>
            <a:r>
              <a:rPr sz="2800" spc="-5" dirty="0">
                <a:solidFill>
                  <a:srgbClr val="000000"/>
                </a:solidFill>
              </a:rPr>
              <a:t>of</a:t>
            </a:r>
            <a:r>
              <a:rPr sz="2800" spc="-300" dirty="0">
                <a:solidFill>
                  <a:srgbClr val="000000"/>
                </a:solidFill>
              </a:rPr>
              <a:t> </a:t>
            </a:r>
            <a:r>
              <a:rPr sz="2800" spc="-100" dirty="0">
                <a:solidFill>
                  <a:srgbClr val="000000"/>
                </a:solidFill>
              </a:rPr>
              <a:t>specificity,  why </a:t>
            </a:r>
            <a:r>
              <a:rPr sz="2800" spc="-40" dirty="0">
                <a:solidFill>
                  <a:srgbClr val="000000"/>
                </a:solidFill>
              </a:rPr>
              <a:t>the </a:t>
            </a:r>
            <a:r>
              <a:rPr sz="2800" spc="-130" dirty="0">
                <a:solidFill>
                  <a:srgbClr val="000000"/>
                </a:solidFill>
              </a:rPr>
              <a:t>appeal </a:t>
            </a:r>
            <a:r>
              <a:rPr sz="2800" spc="-110" dirty="0">
                <a:solidFill>
                  <a:srgbClr val="000000"/>
                </a:solidFill>
              </a:rPr>
              <a:t>should </a:t>
            </a:r>
            <a:r>
              <a:rPr sz="2800" spc="-130" dirty="0">
                <a:solidFill>
                  <a:srgbClr val="000000"/>
                </a:solidFill>
              </a:rPr>
              <a:t>be</a:t>
            </a:r>
            <a:r>
              <a:rPr sz="2800" spc="-305" dirty="0">
                <a:solidFill>
                  <a:srgbClr val="000000"/>
                </a:solidFill>
              </a:rPr>
              <a:t> </a:t>
            </a:r>
            <a:r>
              <a:rPr sz="2800" spc="-100" dirty="0">
                <a:solidFill>
                  <a:srgbClr val="000000"/>
                </a:solidFill>
              </a:rPr>
              <a:t>granted.</a:t>
            </a:r>
            <a:endParaRPr sz="2800"/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How </a:t>
            </a:r>
            <a:r>
              <a:rPr dirty="0"/>
              <a:t>does </a:t>
            </a:r>
            <a:r>
              <a:rPr spc="-5" dirty="0"/>
              <a:t>the appeal officer  </a:t>
            </a:r>
            <a:r>
              <a:rPr dirty="0"/>
              <a:t>make </a:t>
            </a:r>
            <a:r>
              <a:rPr spc="-5" dirty="0"/>
              <a:t>their</a:t>
            </a:r>
            <a:r>
              <a:rPr spc="-15" dirty="0"/>
              <a:t> </a:t>
            </a:r>
            <a:r>
              <a:rPr spc="-5" dirty="0"/>
              <a:t>decision?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377950"/>
            <a:ext cx="6736080" cy="29152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465455" indent="-342900">
              <a:lnSpc>
                <a:spcPts val="2590"/>
              </a:lnSpc>
              <a:spcBef>
                <a:spcPts val="42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14" dirty="0">
                <a:latin typeface="Arial"/>
                <a:cs typeface="Arial"/>
              </a:rPr>
              <a:t>Appeal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officer’s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review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is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limited</a:t>
            </a:r>
            <a:r>
              <a:rPr sz="2400" u="heavy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2400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1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scope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114" dirty="0">
                <a:latin typeface="Arial"/>
                <a:cs typeface="Arial"/>
              </a:rPr>
              <a:t>grounds </a:t>
            </a:r>
            <a:r>
              <a:rPr sz="2400" spc="-85" dirty="0">
                <a:latin typeface="Arial"/>
                <a:cs typeface="Arial"/>
              </a:rPr>
              <a:t>stated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appeal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5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14" dirty="0">
                <a:latin typeface="Arial"/>
                <a:cs typeface="Arial"/>
              </a:rPr>
              <a:t>Appeal </a:t>
            </a:r>
            <a:r>
              <a:rPr sz="2400" spc="-35" dirty="0">
                <a:latin typeface="Arial"/>
                <a:cs typeface="Arial"/>
              </a:rPr>
              <a:t>officer </a:t>
            </a:r>
            <a:r>
              <a:rPr sz="2400" spc="-140" dirty="0">
                <a:latin typeface="Arial"/>
                <a:cs typeface="Arial"/>
              </a:rPr>
              <a:t>does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hold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85" dirty="0">
                <a:latin typeface="Arial"/>
                <a:cs typeface="Arial"/>
              </a:rPr>
              <a:t>new</a:t>
            </a:r>
            <a:r>
              <a:rPr sz="2400" spc="-36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hearing</a:t>
            </a:r>
            <a:endParaRPr sz="2400">
              <a:latin typeface="Arial"/>
              <a:cs typeface="Arial"/>
            </a:endParaRPr>
          </a:p>
          <a:p>
            <a:pPr marL="355600" marR="319405" indent="-342900">
              <a:lnSpc>
                <a:spcPts val="2590"/>
              </a:lnSpc>
              <a:spcBef>
                <a:spcPts val="61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14" dirty="0">
                <a:latin typeface="Arial"/>
                <a:cs typeface="Arial"/>
              </a:rPr>
              <a:t>Appeal </a:t>
            </a:r>
            <a:r>
              <a:rPr sz="2400" spc="-35" dirty="0">
                <a:latin typeface="Arial"/>
                <a:cs typeface="Arial"/>
              </a:rPr>
              <a:t>officer </a:t>
            </a:r>
            <a:r>
              <a:rPr sz="2400" spc="-80" dirty="0">
                <a:latin typeface="Arial"/>
                <a:cs typeface="Arial"/>
              </a:rPr>
              <a:t>must </a:t>
            </a:r>
            <a:r>
              <a:rPr sz="2400" spc="-70" dirty="0">
                <a:latin typeface="Arial"/>
                <a:cs typeface="Arial"/>
              </a:rPr>
              <a:t>review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05" dirty="0">
                <a:latin typeface="Arial"/>
                <a:cs typeface="Arial"/>
              </a:rPr>
              <a:t>appeal,</a:t>
            </a:r>
            <a:r>
              <a:rPr sz="2400" spc="-48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response, 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95" dirty="0">
                <a:latin typeface="Arial"/>
                <a:cs typeface="Arial"/>
              </a:rPr>
              <a:t>hearing </a:t>
            </a:r>
            <a:r>
              <a:rPr sz="2400" spc="-85" dirty="0">
                <a:latin typeface="Arial"/>
                <a:cs typeface="Arial"/>
              </a:rPr>
              <a:t>record </a:t>
            </a:r>
            <a:r>
              <a:rPr sz="2400" spc="-10" dirty="0">
                <a:latin typeface="Arial"/>
                <a:cs typeface="Arial"/>
              </a:rPr>
              <a:t>(to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55" dirty="0">
                <a:latin typeface="Arial"/>
                <a:cs typeface="Arial"/>
              </a:rPr>
              <a:t>extent </a:t>
            </a:r>
            <a:r>
              <a:rPr sz="2400" spc="-155" dirty="0">
                <a:latin typeface="Arial"/>
                <a:cs typeface="Arial"/>
              </a:rPr>
              <a:t>necessary,  </a:t>
            </a:r>
            <a:r>
              <a:rPr sz="2400" spc="-100" dirty="0">
                <a:latin typeface="Arial"/>
                <a:cs typeface="Arial"/>
              </a:rPr>
              <a:t>depending </a:t>
            </a:r>
            <a:r>
              <a:rPr sz="2400" spc="-80" dirty="0">
                <a:latin typeface="Arial"/>
                <a:cs typeface="Arial"/>
              </a:rPr>
              <a:t>on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14" dirty="0">
                <a:latin typeface="Arial"/>
                <a:cs typeface="Arial"/>
              </a:rPr>
              <a:t>grounds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33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appeal)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59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14" dirty="0">
                <a:latin typeface="Arial"/>
                <a:cs typeface="Arial"/>
              </a:rPr>
              <a:t>Appeal </a:t>
            </a:r>
            <a:r>
              <a:rPr sz="2400" spc="-35" dirty="0">
                <a:latin typeface="Arial"/>
                <a:cs typeface="Arial"/>
              </a:rPr>
              <a:t>officer </a:t>
            </a:r>
            <a:r>
              <a:rPr sz="2400" spc="-80" dirty="0">
                <a:latin typeface="Arial"/>
                <a:cs typeface="Arial"/>
              </a:rPr>
              <a:t>must </a:t>
            </a:r>
            <a:r>
              <a:rPr sz="2400" spc="-40" dirty="0">
                <a:latin typeface="Arial"/>
                <a:cs typeface="Arial"/>
              </a:rPr>
              <a:t>then </a:t>
            </a:r>
            <a:r>
              <a:rPr sz="2400" spc="-20" dirty="0">
                <a:latin typeface="Arial"/>
                <a:cs typeface="Arial"/>
              </a:rPr>
              <a:t>draft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5" dirty="0">
                <a:latin typeface="Arial"/>
                <a:cs typeface="Arial"/>
              </a:rPr>
              <a:t>written </a:t>
            </a:r>
            <a:r>
              <a:rPr sz="2400" spc="-100" dirty="0">
                <a:latin typeface="Arial"/>
                <a:cs typeface="Arial"/>
              </a:rPr>
              <a:t>decision  </a:t>
            </a:r>
            <a:r>
              <a:rPr sz="2400" spc="-5" dirty="0">
                <a:latin typeface="Arial"/>
                <a:cs typeface="Arial"/>
              </a:rPr>
              <a:t>that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states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outcome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appeal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and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rationale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What are </a:t>
            </a:r>
            <a:r>
              <a:rPr spc="-5" dirty="0"/>
              <a:t>the potential outcomes  </a:t>
            </a:r>
            <a:r>
              <a:rPr dirty="0"/>
              <a:t>of an</a:t>
            </a:r>
            <a:r>
              <a:rPr spc="-10" dirty="0"/>
              <a:t> </a:t>
            </a:r>
            <a:r>
              <a:rPr spc="-5" dirty="0"/>
              <a:t>appeal?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3544" y="1309052"/>
            <a:ext cx="7569834" cy="3340735"/>
            <a:chOff x="673544" y="1309052"/>
            <a:chExt cx="7569834" cy="3340735"/>
          </a:xfrm>
        </p:grpSpPr>
        <p:sp>
          <p:nvSpPr>
            <p:cNvPr id="4" name="object 4"/>
            <p:cNvSpPr/>
            <p:nvPr/>
          </p:nvSpPr>
          <p:spPr>
            <a:xfrm>
              <a:off x="686561" y="1322069"/>
              <a:ext cx="7543800" cy="641985"/>
            </a:xfrm>
            <a:custGeom>
              <a:avLst/>
              <a:gdLst/>
              <a:ahLst/>
              <a:cxnLst/>
              <a:rect l="l" t="t" r="r" b="b"/>
              <a:pathLst>
                <a:path w="7543800" h="641985">
                  <a:moveTo>
                    <a:pt x="7479639" y="0"/>
                  </a:moveTo>
                  <a:lnTo>
                    <a:pt x="64160" y="0"/>
                  </a:lnTo>
                  <a:lnTo>
                    <a:pt x="39187" y="5042"/>
                  </a:lnTo>
                  <a:lnTo>
                    <a:pt x="18792" y="18792"/>
                  </a:lnTo>
                  <a:lnTo>
                    <a:pt x="5042" y="39187"/>
                  </a:lnTo>
                  <a:lnTo>
                    <a:pt x="0" y="64160"/>
                  </a:lnTo>
                  <a:lnTo>
                    <a:pt x="0" y="577443"/>
                  </a:lnTo>
                  <a:lnTo>
                    <a:pt x="5042" y="602416"/>
                  </a:lnTo>
                  <a:lnTo>
                    <a:pt x="18792" y="622811"/>
                  </a:lnTo>
                  <a:lnTo>
                    <a:pt x="39187" y="636561"/>
                  </a:lnTo>
                  <a:lnTo>
                    <a:pt x="64160" y="641604"/>
                  </a:lnTo>
                  <a:lnTo>
                    <a:pt x="7479639" y="641604"/>
                  </a:lnTo>
                  <a:lnTo>
                    <a:pt x="7504612" y="636561"/>
                  </a:lnTo>
                  <a:lnTo>
                    <a:pt x="7525007" y="622811"/>
                  </a:lnTo>
                  <a:lnTo>
                    <a:pt x="7538757" y="602416"/>
                  </a:lnTo>
                  <a:lnTo>
                    <a:pt x="7543800" y="577443"/>
                  </a:lnTo>
                  <a:lnTo>
                    <a:pt x="7543800" y="64160"/>
                  </a:lnTo>
                  <a:lnTo>
                    <a:pt x="7538757" y="39187"/>
                  </a:lnTo>
                  <a:lnTo>
                    <a:pt x="7525007" y="18792"/>
                  </a:lnTo>
                  <a:lnTo>
                    <a:pt x="7504612" y="5042"/>
                  </a:lnTo>
                  <a:lnTo>
                    <a:pt x="7479639" y="0"/>
                  </a:lnTo>
                  <a:close/>
                </a:path>
              </a:pathLst>
            </a:custGeom>
            <a:solidFill>
              <a:srgbClr val="CACDD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6561" y="1322069"/>
              <a:ext cx="7543800" cy="641985"/>
            </a:xfrm>
            <a:custGeom>
              <a:avLst/>
              <a:gdLst/>
              <a:ahLst/>
              <a:cxnLst/>
              <a:rect l="l" t="t" r="r" b="b"/>
              <a:pathLst>
                <a:path w="7543800" h="641985">
                  <a:moveTo>
                    <a:pt x="0" y="64160"/>
                  </a:moveTo>
                  <a:lnTo>
                    <a:pt x="5042" y="39187"/>
                  </a:lnTo>
                  <a:lnTo>
                    <a:pt x="18792" y="18792"/>
                  </a:lnTo>
                  <a:lnTo>
                    <a:pt x="39187" y="5042"/>
                  </a:lnTo>
                  <a:lnTo>
                    <a:pt x="64160" y="0"/>
                  </a:lnTo>
                  <a:lnTo>
                    <a:pt x="7479639" y="0"/>
                  </a:lnTo>
                  <a:lnTo>
                    <a:pt x="7504612" y="5042"/>
                  </a:lnTo>
                  <a:lnTo>
                    <a:pt x="7525007" y="18792"/>
                  </a:lnTo>
                  <a:lnTo>
                    <a:pt x="7538757" y="39187"/>
                  </a:lnTo>
                  <a:lnTo>
                    <a:pt x="7543800" y="64160"/>
                  </a:lnTo>
                  <a:lnTo>
                    <a:pt x="7543800" y="577443"/>
                  </a:lnTo>
                  <a:lnTo>
                    <a:pt x="7538757" y="602416"/>
                  </a:lnTo>
                  <a:lnTo>
                    <a:pt x="7525007" y="622811"/>
                  </a:lnTo>
                  <a:lnTo>
                    <a:pt x="7504612" y="636561"/>
                  </a:lnTo>
                  <a:lnTo>
                    <a:pt x="7479639" y="641604"/>
                  </a:lnTo>
                  <a:lnTo>
                    <a:pt x="64160" y="641604"/>
                  </a:lnTo>
                  <a:lnTo>
                    <a:pt x="39187" y="636561"/>
                  </a:lnTo>
                  <a:lnTo>
                    <a:pt x="18792" y="622811"/>
                  </a:lnTo>
                  <a:lnTo>
                    <a:pt x="5042" y="602416"/>
                  </a:lnTo>
                  <a:lnTo>
                    <a:pt x="0" y="577443"/>
                  </a:lnTo>
                  <a:lnTo>
                    <a:pt x="0" y="64160"/>
                  </a:lnTo>
                  <a:close/>
                </a:path>
              </a:pathLst>
            </a:custGeom>
            <a:ln w="25908">
              <a:solidFill>
                <a:srgbClr val="CACD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2298" y="1326641"/>
              <a:ext cx="731519" cy="7315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22298" y="1326641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19" h="731519">
                  <a:moveTo>
                    <a:pt x="0" y="73151"/>
                  </a:moveTo>
                  <a:lnTo>
                    <a:pt x="5748" y="44678"/>
                  </a:lnTo>
                  <a:lnTo>
                    <a:pt x="21426" y="21426"/>
                  </a:lnTo>
                  <a:lnTo>
                    <a:pt x="44678" y="5748"/>
                  </a:lnTo>
                  <a:lnTo>
                    <a:pt x="73152" y="0"/>
                  </a:lnTo>
                  <a:lnTo>
                    <a:pt x="658368" y="0"/>
                  </a:lnTo>
                  <a:lnTo>
                    <a:pt x="686841" y="5748"/>
                  </a:lnTo>
                  <a:lnTo>
                    <a:pt x="710093" y="21426"/>
                  </a:lnTo>
                  <a:lnTo>
                    <a:pt x="725771" y="44678"/>
                  </a:lnTo>
                  <a:lnTo>
                    <a:pt x="731520" y="73151"/>
                  </a:lnTo>
                  <a:lnTo>
                    <a:pt x="731520" y="658367"/>
                  </a:lnTo>
                  <a:lnTo>
                    <a:pt x="725771" y="686841"/>
                  </a:lnTo>
                  <a:lnTo>
                    <a:pt x="710093" y="710093"/>
                  </a:lnTo>
                  <a:lnTo>
                    <a:pt x="686841" y="725771"/>
                  </a:lnTo>
                  <a:lnTo>
                    <a:pt x="658368" y="731519"/>
                  </a:lnTo>
                  <a:lnTo>
                    <a:pt x="73152" y="731519"/>
                  </a:lnTo>
                  <a:lnTo>
                    <a:pt x="44678" y="725771"/>
                  </a:lnTo>
                  <a:lnTo>
                    <a:pt x="21426" y="710093"/>
                  </a:lnTo>
                  <a:lnTo>
                    <a:pt x="5748" y="686841"/>
                  </a:lnTo>
                  <a:lnTo>
                    <a:pt x="0" y="658367"/>
                  </a:lnTo>
                  <a:lnTo>
                    <a:pt x="0" y="7315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2113" y="1986533"/>
              <a:ext cx="2217420" cy="2650490"/>
            </a:xfrm>
            <a:custGeom>
              <a:avLst/>
              <a:gdLst/>
              <a:ahLst/>
              <a:cxnLst/>
              <a:rect l="l" t="t" r="r" b="b"/>
              <a:pathLst>
                <a:path w="2217420" h="2650490">
                  <a:moveTo>
                    <a:pt x="2217420" y="0"/>
                  </a:moveTo>
                  <a:lnTo>
                    <a:pt x="0" y="0"/>
                  </a:lnTo>
                  <a:lnTo>
                    <a:pt x="0" y="2417406"/>
                  </a:lnTo>
                  <a:lnTo>
                    <a:pt x="4730" y="2464329"/>
                  </a:lnTo>
                  <a:lnTo>
                    <a:pt x="18296" y="2508034"/>
                  </a:lnTo>
                  <a:lnTo>
                    <a:pt x="39763" y="2547583"/>
                  </a:lnTo>
                  <a:lnTo>
                    <a:pt x="68194" y="2582041"/>
                  </a:lnTo>
                  <a:lnTo>
                    <a:pt x="102652" y="2610472"/>
                  </a:lnTo>
                  <a:lnTo>
                    <a:pt x="142201" y="2631939"/>
                  </a:lnTo>
                  <a:lnTo>
                    <a:pt x="185906" y="2645505"/>
                  </a:lnTo>
                  <a:lnTo>
                    <a:pt x="232829" y="2650236"/>
                  </a:lnTo>
                  <a:lnTo>
                    <a:pt x="1984590" y="2650236"/>
                  </a:lnTo>
                  <a:lnTo>
                    <a:pt x="2031513" y="2645505"/>
                  </a:lnTo>
                  <a:lnTo>
                    <a:pt x="2075218" y="2631939"/>
                  </a:lnTo>
                  <a:lnTo>
                    <a:pt x="2114767" y="2610472"/>
                  </a:lnTo>
                  <a:lnTo>
                    <a:pt x="2149225" y="2582041"/>
                  </a:lnTo>
                  <a:lnTo>
                    <a:pt x="2177656" y="2547583"/>
                  </a:lnTo>
                  <a:lnTo>
                    <a:pt x="2199123" y="2508034"/>
                  </a:lnTo>
                  <a:lnTo>
                    <a:pt x="2212689" y="2464329"/>
                  </a:lnTo>
                  <a:lnTo>
                    <a:pt x="2217420" y="2417406"/>
                  </a:lnTo>
                  <a:lnTo>
                    <a:pt x="2217420" y="0"/>
                  </a:lnTo>
                  <a:close/>
                </a:path>
              </a:pathLst>
            </a:custGeom>
            <a:solidFill>
              <a:srgbClr val="003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2113" y="1986533"/>
              <a:ext cx="2217420" cy="2650490"/>
            </a:xfrm>
            <a:custGeom>
              <a:avLst/>
              <a:gdLst/>
              <a:ahLst/>
              <a:cxnLst/>
              <a:rect l="l" t="t" r="r" b="b"/>
              <a:pathLst>
                <a:path w="2217420" h="2650490">
                  <a:moveTo>
                    <a:pt x="1984590" y="2650236"/>
                  </a:moveTo>
                  <a:lnTo>
                    <a:pt x="232829" y="2650236"/>
                  </a:lnTo>
                  <a:lnTo>
                    <a:pt x="185906" y="2645505"/>
                  </a:lnTo>
                  <a:lnTo>
                    <a:pt x="142201" y="2631939"/>
                  </a:lnTo>
                  <a:lnTo>
                    <a:pt x="102652" y="2610472"/>
                  </a:lnTo>
                  <a:lnTo>
                    <a:pt x="68194" y="2582041"/>
                  </a:lnTo>
                  <a:lnTo>
                    <a:pt x="39763" y="2547583"/>
                  </a:lnTo>
                  <a:lnTo>
                    <a:pt x="18296" y="2508034"/>
                  </a:lnTo>
                  <a:lnTo>
                    <a:pt x="4730" y="2464329"/>
                  </a:lnTo>
                  <a:lnTo>
                    <a:pt x="0" y="2417406"/>
                  </a:lnTo>
                  <a:lnTo>
                    <a:pt x="0" y="0"/>
                  </a:lnTo>
                  <a:lnTo>
                    <a:pt x="2217420" y="0"/>
                  </a:lnTo>
                  <a:lnTo>
                    <a:pt x="2217420" y="2417406"/>
                  </a:lnTo>
                  <a:lnTo>
                    <a:pt x="2212689" y="2464329"/>
                  </a:lnTo>
                  <a:lnTo>
                    <a:pt x="2199123" y="2508034"/>
                  </a:lnTo>
                  <a:lnTo>
                    <a:pt x="2177656" y="2547583"/>
                  </a:lnTo>
                  <a:lnTo>
                    <a:pt x="2149225" y="2582041"/>
                  </a:lnTo>
                  <a:lnTo>
                    <a:pt x="2114767" y="2610472"/>
                  </a:lnTo>
                  <a:lnTo>
                    <a:pt x="2075218" y="2631939"/>
                  </a:lnTo>
                  <a:lnTo>
                    <a:pt x="2031513" y="2645505"/>
                  </a:lnTo>
                  <a:lnTo>
                    <a:pt x="1984590" y="265023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30663" y="2046988"/>
            <a:ext cx="1779905" cy="67183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065" marR="5080" indent="-1270" algn="ctr">
              <a:lnSpc>
                <a:spcPts val="1639"/>
              </a:lnSpc>
              <a:spcBef>
                <a:spcPts val="285"/>
              </a:spcBef>
            </a:pPr>
            <a:r>
              <a:rPr sz="1500" spc="-75" dirty="0">
                <a:solidFill>
                  <a:srgbClr val="FFFFFF"/>
                </a:solidFill>
                <a:latin typeface="Arial"/>
                <a:cs typeface="Arial"/>
              </a:rPr>
              <a:t>Appeal 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denied </a:t>
            </a:r>
            <a:r>
              <a:rPr sz="1500" spc="-7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determination 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5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made 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final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37490" y="1241996"/>
            <a:ext cx="2242185" cy="3408045"/>
            <a:chOff x="3337490" y="1241996"/>
            <a:chExt cx="2242185" cy="3408045"/>
          </a:xfrm>
        </p:grpSpPr>
        <p:sp>
          <p:nvSpPr>
            <p:cNvPr id="12" name="object 12"/>
            <p:cNvSpPr/>
            <p:nvPr/>
          </p:nvSpPr>
          <p:spPr>
            <a:xfrm>
              <a:off x="4092701" y="1255014"/>
              <a:ext cx="731519" cy="7315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92701" y="1255013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19">
                  <a:moveTo>
                    <a:pt x="0" y="73151"/>
                  </a:moveTo>
                  <a:lnTo>
                    <a:pt x="5748" y="44678"/>
                  </a:lnTo>
                  <a:lnTo>
                    <a:pt x="21426" y="21426"/>
                  </a:lnTo>
                  <a:lnTo>
                    <a:pt x="44678" y="5748"/>
                  </a:lnTo>
                  <a:lnTo>
                    <a:pt x="73152" y="0"/>
                  </a:lnTo>
                  <a:lnTo>
                    <a:pt x="658368" y="0"/>
                  </a:lnTo>
                  <a:lnTo>
                    <a:pt x="686841" y="5748"/>
                  </a:lnTo>
                  <a:lnTo>
                    <a:pt x="710093" y="21426"/>
                  </a:lnTo>
                  <a:lnTo>
                    <a:pt x="725771" y="44678"/>
                  </a:lnTo>
                  <a:lnTo>
                    <a:pt x="731520" y="73151"/>
                  </a:lnTo>
                  <a:lnTo>
                    <a:pt x="731520" y="658367"/>
                  </a:lnTo>
                  <a:lnTo>
                    <a:pt x="725771" y="686841"/>
                  </a:lnTo>
                  <a:lnTo>
                    <a:pt x="710093" y="710093"/>
                  </a:lnTo>
                  <a:lnTo>
                    <a:pt x="686841" y="725771"/>
                  </a:lnTo>
                  <a:lnTo>
                    <a:pt x="658368" y="731519"/>
                  </a:lnTo>
                  <a:lnTo>
                    <a:pt x="73152" y="731519"/>
                  </a:lnTo>
                  <a:lnTo>
                    <a:pt x="44678" y="725771"/>
                  </a:lnTo>
                  <a:lnTo>
                    <a:pt x="21426" y="710093"/>
                  </a:lnTo>
                  <a:lnTo>
                    <a:pt x="5748" y="686841"/>
                  </a:lnTo>
                  <a:lnTo>
                    <a:pt x="0" y="658367"/>
                  </a:lnTo>
                  <a:lnTo>
                    <a:pt x="0" y="7315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0508" y="1986533"/>
              <a:ext cx="2216150" cy="2650490"/>
            </a:xfrm>
            <a:custGeom>
              <a:avLst/>
              <a:gdLst/>
              <a:ahLst/>
              <a:cxnLst/>
              <a:rect l="l" t="t" r="r" b="b"/>
              <a:pathLst>
                <a:path w="2216150" h="2650490">
                  <a:moveTo>
                    <a:pt x="2215895" y="0"/>
                  </a:moveTo>
                  <a:lnTo>
                    <a:pt x="0" y="0"/>
                  </a:lnTo>
                  <a:lnTo>
                    <a:pt x="0" y="2417572"/>
                  </a:lnTo>
                  <a:lnTo>
                    <a:pt x="4727" y="2464462"/>
                  </a:lnTo>
                  <a:lnTo>
                    <a:pt x="18285" y="2508136"/>
                  </a:lnTo>
                  <a:lnTo>
                    <a:pt x="39738" y="2547657"/>
                  </a:lnTo>
                  <a:lnTo>
                    <a:pt x="68151" y="2582090"/>
                  </a:lnTo>
                  <a:lnTo>
                    <a:pt x="102587" y="2610501"/>
                  </a:lnTo>
                  <a:lnTo>
                    <a:pt x="142110" y="2631952"/>
                  </a:lnTo>
                  <a:lnTo>
                    <a:pt x="185785" y="2645509"/>
                  </a:lnTo>
                  <a:lnTo>
                    <a:pt x="232676" y="2650236"/>
                  </a:lnTo>
                  <a:lnTo>
                    <a:pt x="1983231" y="2650236"/>
                  </a:lnTo>
                  <a:lnTo>
                    <a:pt x="2030122" y="2645509"/>
                  </a:lnTo>
                  <a:lnTo>
                    <a:pt x="2073796" y="2631952"/>
                  </a:lnTo>
                  <a:lnTo>
                    <a:pt x="2113317" y="2610501"/>
                  </a:lnTo>
                  <a:lnTo>
                    <a:pt x="2147750" y="2582090"/>
                  </a:lnTo>
                  <a:lnTo>
                    <a:pt x="2176161" y="2547657"/>
                  </a:lnTo>
                  <a:lnTo>
                    <a:pt x="2197612" y="2508136"/>
                  </a:lnTo>
                  <a:lnTo>
                    <a:pt x="2211169" y="2464462"/>
                  </a:lnTo>
                  <a:lnTo>
                    <a:pt x="2215895" y="2417572"/>
                  </a:lnTo>
                  <a:lnTo>
                    <a:pt x="2215895" y="0"/>
                  </a:lnTo>
                  <a:close/>
                </a:path>
              </a:pathLst>
            </a:custGeom>
            <a:solidFill>
              <a:srgbClr val="003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50507" y="1986533"/>
              <a:ext cx="2216150" cy="2650490"/>
            </a:xfrm>
            <a:custGeom>
              <a:avLst/>
              <a:gdLst/>
              <a:ahLst/>
              <a:cxnLst/>
              <a:rect l="l" t="t" r="r" b="b"/>
              <a:pathLst>
                <a:path w="2216150" h="2650490">
                  <a:moveTo>
                    <a:pt x="1983232" y="2650236"/>
                  </a:moveTo>
                  <a:lnTo>
                    <a:pt x="232676" y="2650236"/>
                  </a:lnTo>
                  <a:lnTo>
                    <a:pt x="185785" y="2645509"/>
                  </a:lnTo>
                  <a:lnTo>
                    <a:pt x="142110" y="2631952"/>
                  </a:lnTo>
                  <a:lnTo>
                    <a:pt x="102587" y="2610501"/>
                  </a:lnTo>
                  <a:lnTo>
                    <a:pt x="68151" y="2582090"/>
                  </a:lnTo>
                  <a:lnTo>
                    <a:pt x="39738" y="2547657"/>
                  </a:lnTo>
                  <a:lnTo>
                    <a:pt x="18285" y="2508136"/>
                  </a:lnTo>
                  <a:lnTo>
                    <a:pt x="4727" y="2464462"/>
                  </a:lnTo>
                  <a:lnTo>
                    <a:pt x="0" y="2417572"/>
                  </a:lnTo>
                  <a:lnTo>
                    <a:pt x="0" y="0"/>
                  </a:lnTo>
                  <a:lnTo>
                    <a:pt x="2215896" y="0"/>
                  </a:lnTo>
                  <a:lnTo>
                    <a:pt x="2215896" y="2417572"/>
                  </a:lnTo>
                  <a:lnTo>
                    <a:pt x="2211169" y="2464462"/>
                  </a:lnTo>
                  <a:lnTo>
                    <a:pt x="2197612" y="2508136"/>
                  </a:lnTo>
                  <a:lnTo>
                    <a:pt x="2176161" y="2547657"/>
                  </a:lnTo>
                  <a:lnTo>
                    <a:pt x="2147750" y="2582090"/>
                  </a:lnTo>
                  <a:lnTo>
                    <a:pt x="2113317" y="2610501"/>
                  </a:lnTo>
                  <a:lnTo>
                    <a:pt x="2073796" y="2631952"/>
                  </a:lnTo>
                  <a:lnTo>
                    <a:pt x="2030122" y="2645509"/>
                  </a:lnTo>
                  <a:lnTo>
                    <a:pt x="1983232" y="2650236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566731" y="2046988"/>
            <a:ext cx="1781810" cy="10909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250"/>
              </a:spcBef>
            </a:pPr>
            <a:r>
              <a:rPr sz="1500" spc="-75" dirty="0">
                <a:solidFill>
                  <a:srgbClr val="FFFFFF"/>
                </a:solidFill>
                <a:latin typeface="Arial"/>
                <a:cs typeface="Arial"/>
              </a:rPr>
              <a:t>Appeal 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granted </a:t>
            </a:r>
            <a:r>
              <a:rPr sz="1500" spc="-7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determination 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1500" spc="-90" dirty="0">
                <a:solidFill>
                  <a:srgbClr val="FFFFFF"/>
                </a:solidFill>
                <a:latin typeface="Arial"/>
                <a:cs typeface="Arial"/>
              </a:rPr>
              <a:t>changed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whole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500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part 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500" spc="-70" dirty="0">
                <a:solidFill>
                  <a:srgbClr val="FFFFFF"/>
                </a:solidFill>
                <a:latin typeface="Arial"/>
                <a:cs typeface="Arial"/>
              </a:rPr>
              <a:t>appeal 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officer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74430" y="1242060"/>
            <a:ext cx="2242185" cy="3408045"/>
            <a:chOff x="5774430" y="1242060"/>
            <a:chExt cx="2242185" cy="3408045"/>
          </a:xfrm>
        </p:grpSpPr>
        <p:sp>
          <p:nvSpPr>
            <p:cNvPr id="18" name="object 18"/>
            <p:cNvSpPr/>
            <p:nvPr/>
          </p:nvSpPr>
          <p:spPr>
            <a:xfrm>
              <a:off x="6432041" y="1255014"/>
              <a:ext cx="731518" cy="7315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32041" y="1255014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19">
                  <a:moveTo>
                    <a:pt x="0" y="73151"/>
                  </a:moveTo>
                  <a:lnTo>
                    <a:pt x="5748" y="44678"/>
                  </a:lnTo>
                  <a:lnTo>
                    <a:pt x="21426" y="21426"/>
                  </a:lnTo>
                  <a:lnTo>
                    <a:pt x="44678" y="5748"/>
                  </a:lnTo>
                  <a:lnTo>
                    <a:pt x="73152" y="0"/>
                  </a:lnTo>
                  <a:lnTo>
                    <a:pt x="658368" y="0"/>
                  </a:lnTo>
                  <a:lnTo>
                    <a:pt x="686841" y="5748"/>
                  </a:lnTo>
                  <a:lnTo>
                    <a:pt x="710093" y="21426"/>
                  </a:lnTo>
                  <a:lnTo>
                    <a:pt x="725771" y="44678"/>
                  </a:lnTo>
                  <a:lnTo>
                    <a:pt x="731520" y="73151"/>
                  </a:lnTo>
                  <a:lnTo>
                    <a:pt x="731520" y="658367"/>
                  </a:lnTo>
                  <a:lnTo>
                    <a:pt x="725771" y="686841"/>
                  </a:lnTo>
                  <a:lnTo>
                    <a:pt x="710093" y="710093"/>
                  </a:lnTo>
                  <a:lnTo>
                    <a:pt x="686841" y="725771"/>
                  </a:lnTo>
                  <a:lnTo>
                    <a:pt x="658368" y="731519"/>
                  </a:lnTo>
                  <a:lnTo>
                    <a:pt x="73152" y="731519"/>
                  </a:lnTo>
                  <a:lnTo>
                    <a:pt x="44678" y="725771"/>
                  </a:lnTo>
                  <a:lnTo>
                    <a:pt x="21426" y="710093"/>
                  </a:lnTo>
                  <a:lnTo>
                    <a:pt x="5748" y="686841"/>
                  </a:lnTo>
                  <a:lnTo>
                    <a:pt x="0" y="658367"/>
                  </a:lnTo>
                  <a:lnTo>
                    <a:pt x="0" y="7315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87384" y="1986534"/>
              <a:ext cx="2216150" cy="2650490"/>
            </a:xfrm>
            <a:custGeom>
              <a:avLst/>
              <a:gdLst/>
              <a:ahLst/>
              <a:cxnLst/>
              <a:rect l="l" t="t" r="r" b="b"/>
              <a:pathLst>
                <a:path w="2216150" h="2650490">
                  <a:moveTo>
                    <a:pt x="2215895" y="0"/>
                  </a:moveTo>
                  <a:lnTo>
                    <a:pt x="0" y="0"/>
                  </a:lnTo>
                  <a:lnTo>
                    <a:pt x="0" y="2417572"/>
                  </a:lnTo>
                  <a:lnTo>
                    <a:pt x="4727" y="2464462"/>
                  </a:lnTo>
                  <a:lnTo>
                    <a:pt x="18285" y="2508136"/>
                  </a:lnTo>
                  <a:lnTo>
                    <a:pt x="39738" y="2547657"/>
                  </a:lnTo>
                  <a:lnTo>
                    <a:pt x="68151" y="2582090"/>
                  </a:lnTo>
                  <a:lnTo>
                    <a:pt x="102587" y="2610501"/>
                  </a:lnTo>
                  <a:lnTo>
                    <a:pt x="142110" y="2631952"/>
                  </a:lnTo>
                  <a:lnTo>
                    <a:pt x="185785" y="2645509"/>
                  </a:lnTo>
                  <a:lnTo>
                    <a:pt x="232676" y="2650236"/>
                  </a:lnTo>
                  <a:lnTo>
                    <a:pt x="1983231" y="2650236"/>
                  </a:lnTo>
                  <a:lnTo>
                    <a:pt x="2030122" y="2645509"/>
                  </a:lnTo>
                  <a:lnTo>
                    <a:pt x="2073796" y="2631952"/>
                  </a:lnTo>
                  <a:lnTo>
                    <a:pt x="2113317" y="2610501"/>
                  </a:lnTo>
                  <a:lnTo>
                    <a:pt x="2147750" y="2582090"/>
                  </a:lnTo>
                  <a:lnTo>
                    <a:pt x="2176161" y="2547657"/>
                  </a:lnTo>
                  <a:lnTo>
                    <a:pt x="2197612" y="2508136"/>
                  </a:lnTo>
                  <a:lnTo>
                    <a:pt x="2211169" y="2464462"/>
                  </a:lnTo>
                  <a:lnTo>
                    <a:pt x="2215895" y="2417572"/>
                  </a:lnTo>
                  <a:lnTo>
                    <a:pt x="2215895" y="0"/>
                  </a:lnTo>
                  <a:close/>
                </a:path>
              </a:pathLst>
            </a:custGeom>
            <a:solidFill>
              <a:srgbClr val="003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87384" y="1986534"/>
              <a:ext cx="2216150" cy="2650490"/>
            </a:xfrm>
            <a:custGeom>
              <a:avLst/>
              <a:gdLst/>
              <a:ahLst/>
              <a:cxnLst/>
              <a:rect l="l" t="t" r="r" b="b"/>
              <a:pathLst>
                <a:path w="2216150" h="2650490">
                  <a:moveTo>
                    <a:pt x="1983231" y="2650236"/>
                  </a:moveTo>
                  <a:lnTo>
                    <a:pt x="232676" y="2650236"/>
                  </a:lnTo>
                  <a:lnTo>
                    <a:pt x="185785" y="2645509"/>
                  </a:lnTo>
                  <a:lnTo>
                    <a:pt x="142110" y="2631952"/>
                  </a:lnTo>
                  <a:lnTo>
                    <a:pt x="102587" y="2610501"/>
                  </a:lnTo>
                  <a:lnTo>
                    <a:pt x="68151" y="2582090"/>
                  </a:lnTo>
                  <a:lnTo>
                    <a:pt x="39738" y="2547657"/>
                  </a:lnTo>
                  <a:lnTo>
                    <a:pt x="18285" y="2508136"/>
                  </a:lnTo>
                  <a:lnTo>
                    <a:pt x="4727" y="2464462"/>
                  </a:lnTo>
                  <a:lnTo>
                    <a:pt x="0" y="2417572"/>
                  </a:lnTo>
                  <a:lnTo>
                    <a:pt x="0" y="0"/>
                  </a:lnTo>
                  <a:lnTo>
                    <a:pt x="2215895" y="0"/>
                  </a:lnTo>
                  <a:lnTo>
                    <a:pt x="2215895" y="2417572"/>
                  </a:lnTo>
                  <a:lnTo>
                    <a:pt x="2211169" y="2464462"/>
                  </a:lnTo>
                  <a:lnTo>
                    <a:pt x="2197612" y="2508136"/>
                  </a:lnTo>
                  <a:lnTo>
                    <a:pt x="2176161" y="2547657"/>
                  </a:lnTo>
                  <a:lnTo>
                    <a:pt x="2147750" y="2582090"/>
                  </a:lnTo>
                  <a:lnTo>
                    <a:pt x="2113317" y="2610501"/>
                  </a:lnTo>
                  <a:lnTo>
                    <a:pt x="2073796" y="2631952"/>
                  </a:lnTo>
                  <a:lnTo>
                    <a:pt x="2030122" y="2645509"/>
                  </a:lnTo>
                  <a:lnTo>
                    <a:pt x="1983231" y="2650236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981428" y="2046988"/>
            <a:ext cx="1826895" cy="213804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1270" algn="ctr">
              <a:lnSpc>
                <a:spcPct val="91600"/>
              </a:lnSpc>
              <a:spcBef>
                <a:spcPts val="250"/>
              </a:spcBef>
            </a:pPr>
            <a:r>
              <a:rPr sz="1500" spc="-75" dirty="0">
                <a:solidFill>
                  <a:srgbClr val="FFFFFF"/>
                </a:solidFill>
                <a:latin typeface="Arial"/>
                <a:cs typeface="Arial"/>
              </a:rPr>
              <a:t>Appeal 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granted,  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determination 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“vacated”, </a:t>
            </a:r>
            <a:r>
              <a:rPr sz="1500" spc="-70" dirty="0">
                <a:solidFill>
                  <a:srgbClr val="FFFFFF"/>
                </a:solidFill>
                <a:latin typeface="Arial"/>
                <a:cs typeface="Arial"/>
              </a:rPr>
              <a:t>and appeal 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officer </a:t>
            </a:r>
            <a:r>
              <a:rPr sz="1500" spc="-105" dirty="0">
                <a:solidFill>
                  <a:srgbClr val="FFFFFF"/>
                </a:solidFill>
                <a:latin typeface="Arial"/>
                <a:cs typeface="Arial"/>
              </a:rPr>
              <a:t>sends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matter  </a:t>
            </a:r>
            <a:r>
              <a:rPr sz="1500" spc="-90" dirty="0">
                <a:solidFill>
                  <a:srgbClr val="FFFFFF"/>
                </a:solidFill>
                <a:latin typeface="Arial"/>
                <a:cs typeface="Arial"/>
              </a:rPr>
              <a:t>back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500" spc="-12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new  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investigation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and/or  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hearing </a:t>
            </a:r>
            <a:r>
              <a:rPr sz="1500" spc="-14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5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appropriate,  </a:t>
            </a:r>
            <a:r>
              <a:rPr sz="1500" spc="-60" dirty="0">
                <a:solidFill>
                  <a:srgbClr val="FFFFFF"/>
                </a:solidFill>
                <a:latin typeface="Arial"/>
                <a:cs typeface="Arial"/>
              </a:rPr>
              <a:t>depending 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nature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the error</a:t>
            </a:r>
            <a:r>
              <a:rPr sz="1500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1500" spc="-85" dirty="0">
                <a:solidFill>
                  <a:srgbClr val="FFFFFF"/>
                </a:solidFill>
                <a:latin typeface="Arial"/>
                <a:cs typeface="Arial"/>
              </a:rPr>
              <a:t>appeals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officer</a:t>
            </a:r>
            <a:r>
              <a:rPr sz="15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found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3601" y="469884"/>
            <a:ext cx="2079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</a:t>
            </a:r>
            <a:r>
              <a:rPr dirty="0">
                <a:solidFill>
                  <a:srgbClr val="FFFFFF"/>
                </a:solidFill>
              </a:rPr>
              <a:t>am</a:t>
            </a:r>
            <a:r>
              <a:rPr spc="-5" dirty="0">
                <a:solidFill>
                  <a:srgbClr val="FFFFFF"/>
                </a:solidFill>
              </a:rPr>
              <a:t>ple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97025" y="1395713"/>
            <a:ext cx="4561840" cy="3042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Appeals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officer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finds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there 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prejudicial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procedural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error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because</a:t>
            </a:r>
            <a:r>
              <a:rPr sz="220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hearing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officer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failed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send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notices 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requesting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several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respondent’s  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key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witnesses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appear. Appeals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officer  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vacates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adverse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finding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against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respondent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directs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new 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hearing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take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place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appropriate 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notices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appear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been</a:t>
            </a:r>
            <a:r>
              <a:rPr sz="2200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issued.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8" name="object 8" descr="Notebook with Xs and Ox of a game plan"/>
          <p:cNvSpPr/>
          <p:nvPr/>
        </p:nvSpPr>
        <p:spPr>
          <a:xfrm>
            <a:off x="6533896" y="1827656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09" h="1564004">
                <a:moveTo>
                  <a:pt x="744156" y="321932"/>
                </a:moveTo>
                <a:lnTo>
                  <a:pt x="740702" y="304977"/>
                </a:lnTo>
                <a:lnTo>
                  <a:pt x="730338" y="289750"/>
                </a:lnTo>
                <a:lnTo>
                  <a:pt x="715073" y="279400"/>
                </a:lnTo>
                <a:lnTo>
                  <a:pt x="698080" y="275945"/>
                </a:lnTo>
                <a:lnTo>
                  <a:pt x="681088" y="279400"/>
                </a:lnTo>
                <a:lnTo>
                  <a:pt x="665822" y="289750"/>
                </a:lnTo>
                <a:lnTo>
                  <a:pt x="559841" y="395528"/>
                </a:lnTo>
                <a:lnTo>
                  <a:pt x="453872" y="289750"/>
                </a:lnTo>
                <a:lnTo>
                  <a:pt x="438607" y="279400"/>
                </a:lnTo>
                <a:lnTo>
                  <a:pt x="421614" y="275945"/>
                </a:lnTo>
                <a:lnTo>
                  <a:pt x="404622" y="279400"/>
                </a:lnTo>
                <a:lnTo>
                  <a:pt x="389356" y="289750"/>
                </a:lnTo>
                <a:lnTo>
                  <a:pt x="378993" y="304977"/>
                </a:lnTo>
                <a:lnTo>
                  <a:pt x="375539" y="321932"/>
                </a:lnTo>
                <a:lnTo>
                  <a:pt x="378993" y="338899"/>
                </a:lnTo>
                <a:lnTo>
                  <a:pt x="389356" y="354126"/>
                </a:lnTo>
                <a:lnTo>
                  <a:pt x="495338" y="459917"/>
                </a:lnTo>
                <a:lnTo>
                  <a:pt x="389356" y="565696"/>
                </a:lnTo>
                <a:lnTo>
                  <a:pt x="378993" y="580923"/>
                </a:lnTo>
                <a:lnTo>
                  <a:pt x="375539" y="597890"/>
                </a:lnTo>
                <a:lnTo>
                  <a:pt x="378993" y="614845"/>
                </a:lnTo>
                <a:lnTo>
                  <a:pt x="413004" y="643013"/>
                </a:lnTo>
                <a:lnTo>
                  <a:pt x="421614" y="643877"/>
                </a:lnTo>
                <a:lnTo>
                  <a:pt x="430212" y="643013"/>
                </a:lnTo>
                <a:lnTo>
                  <a:pt x="438607" y="640422"/>
                </a:lnTo>
                <a:lnTo>
                  <a:pt x="446557" y="636117"/>
                </a:lnTo>
                <a:lnTo>
                  <a:pt x="453872" y="630085"/>
                </a:lnTo>
                <a:lnTo>
                  <a:pt x="559841" y="524294"/>
                </a:lnTo>
                <a:lnTo>
                  <a:pt x="665822" y="630085"/>
                </a:lnTo>
                <a:lnTo>
                  <a:pt x="681088" y="640422"/>
                </a:lnTo>
                <a:lnTo>
                  <a:pt x="698080" y="643877"/>
                </a:lnTo>
                <a:lnTo>
                  <a:pt x="715073" y="640422"/>
                </a:lnTo>
                <a:lnTo>
                  <a:pt x="730338" y="630085"/>
                </a:lnTo>
                <a:lnTo>
                  <a:pt x="740702" y="614845"/>
                </a:lnTo>
                <a:lnTo>
                  <a:pt x="744156" y="597890"/>
                </a:lnTo>
                <a:lnTo>
                  <a:pt x="740702" y="580923"/>
                </a:lnTo>
                <a:lnTo>
                  <a:pt x="730338" y="565696"/>
                </a:lnTo>
                <a:lnTo>
                  <a:pt x="624357" y="459917"/>
                </a:lnTo>
                <a:lnTo>
                  <a:pt x="730338" y="354126"/>
                </a:lnTo>
                <a:lnTo>
                  <a:pt x="740702" y="338899"/>
                </a:lnTo>
                <a:lnTo>
                  <a:pt x="744156" y="321932"/>
                </a:lnTo>
                <a:close/>
              </a:path>
              <a:path w="1527809" h="1564004">
                <a:moveTo>
                  <a:pt x="1251000" y="965809"/>
                </a:moveTo>
                <a:lnTo>
                  <a:pt x="1229880" y="927582"/>
                </a:lnTo>
                <a:lnTo>
                  <a:pt x="1204925" y="919822"/>
                </a:lnTo>
                <a:lnTo>
                  <a:pt x="1196327" y="920686"/>
                </a:lnTo>
                <a:lnTo>
                  <a:pt x="1187932" y="923277"/>
                </a:lnTo>
                <a:lnTo>
                  <a:pt x="1179982" y="927582"/>
                </a:lnTo>
                <a:lnTo>
                  <a:pt x="1172679" y="933615"/>
                </a:lnTo>
                <a:lnTo>
                  <a:pt x="1066698" y="1039406"/>
                </a:lnTo>
                <a:lnTo>
                  <a:pt x="960716" y="933615"/>
                </a:lnTo>
                <a:lnTo>
                  <a:pt x="945451" y="923277"/>
                </a:lnTo>
                <a:lnTo>
                  <a:pt x="928458" y="919822"/>
                </a:lnTo>
                <a:lnTo>
                  <a:pt x="911479" y="923277"/>
                </a:lnTo>
                <a:lnTo>
                  <a:pt x="896213" y="933615"/>
                </a:lnTo>
                <a:lnTo>
                  <a:pt x="885837" y="948855"/>
                </a:lnTo>
                <a:lnTo>
                  <a:pt x="882383" y="965809"/>
                </a:lnTo>
                <a:lnTo>
                  <a:pt x="885837" y="982776"/>
                </a:lnTo>
                <a:lnTo>
                  <a:pt x="896213" y="998004"/>
                </a:lnTo>
                <a:lnTo>
                  <a:pt x="1002182" y="1103782"/>
                </a:lnTo>
                <a:lnTo>
                  <a:pt x="896213" y="1209573"/>
                </a:lnTo>
                <a:lnTo>
                  <a:pt x="885837" y="1224800"/>
                </a:lnTo>
                <a:lnTo>
                  <a:pt x="882383" y="1241755"/>
                </a:lnTo>
                <a:lnTo>
                  <a:pt x="885837" y="1258722"/>
                </a:lnTo>
                <a:lnTo>
                  <a:pt x="896213" y="1273949"/>
                </a:lnTo>
                <a:lnTo>
                  <a:pt x="911479" y="1284300"/>
                </a:lnTo>
                <a:lnTo>
                  <a:pt x="928458" y="1287754"/>
                </a:lnTo>
                <a:lnTo>
                  <a:pt x="945451" y="1284300"/>
                </a:lnTo>
                <a:lnTo>
                  <a:pt x="960716" y="1273949"/>
                </a:lnTo>
                <a:lnTo>
                  <a:pt x="1066698" y="1168171"/>
                </a:lnTo>
                <a:lnTo>
                  <a:pt x="1172679" y="1273949"/>
                </a:lnTo>
                <a:lnTo>
                  <a:pt x="1187932" y="1284300"/>
                </a:lnTo>
                <a:lnTo>
                  <a:pt x="1204925" y="1287754"/>
                </a:lnTo>
                <a:lnTo>
                  <a:pt x="1221917" y="1284300"/>
                </a:lnTo>
                <a:lnTo>
                  <a:pt x="1237183" y="1273949"/>
                </a:lnTo>
                <a:lnTo>
                  <a:pt x="1247546" y="1258722"/>
                </a:lnTo>
                <a:lnTo>
                  <a:pt x="1251000" y="1241755"/>
                </a:lnTo>
                <a:lnTo>
                  <a:pt x="1247546" y="1224800"/>
                </a:lnTo>
                <a:lnTo>
                  <a:pt x="1237183" y="1209573"/>
                </a:lnTo>
                <a:lnTo>
                  <a:pt x="1131201" y="1103782"/>
                </a:lnTo>
                <a:lnTo>
                  <a:pt x="1237183" y="998004"/>
                </a:lnTo>
                <a:lnTo>
                  <a:pt x="1247546" y="982776"/>
                </a:lnTo>
                <a:lnTo>
                  <a:pt x="1251000" y="965809"/>
                </a:lnTo>
                <a:close/>
              </a:path>
              <a:path w="1527809" h="1564004">
                <a:moveTo>
                  <a:pt x="1251013" y="459917"/>
                </a:moveTo>
                <a:lnTo>
                  <a:pt x="1098956" y="289750"/>
                </a:lnTo>
                <a:lnTo>
                  <a:pt x="1066698" y="275945"/>
                </a:lnTo>
                <a:lnTo>
                  <a:pt x="1058100" y="276809"/>
                </a:lnTo>
                <a:lnTo>
                  <a:pt x="896213" y="427723"/>
                </a:lnTo>
                <a:lnTo>
                  <a:pt x="882396" y="459917"/>
                </a:lnTo>
                <a:lnTo>
                  <a:pt x="885850" y="476872"/>
                </a:lnTo>
                <a:lnTo>
                  <a:pt x="896213" y="492099"/>
                </a:lnTo>
                <a:lnTo>
                  <a:pt x="911479" y="502450"/>
                </a:lnTo>
                <a:lnTo>
                  <a:pt x="928471" y="505904"/>
                </a:lnTo>
                <a:lnTo>
                  <a:pt x="945464" y="502450"/>
                </a:lnTo>
                <a:lnTo>
                  <a:pt x="960716" y="492099"/>
                </a:lnTo>
                <a:lnTo>
                  <a:pt x="1020622" y="432320"/>
                </a:lnTo>
                <a:lnTo>
                  <a:pt x="1020622" y="689864"/>
                </a:lnTo>
                <a:lnTo>
                  <a:pt x="1016990" y="707720"/>
                </a:lnTo>
                <a:lnTo>
                  <a:pt x="1007084" y="722350"/>
                </a:lnTo>
                <a:lnTo>
                  <a:pt x="992441" y="732231"/>
                </a:lnTo>
                <a:lnTo>
                  <a:pt x="974547" y="735863"/>
                </a:lnTo>
                <a:lnTo>
                  <a:pt x="652005" y="735863"/>
                </a:lnTo>
                <a:lnTo>
                  <a:pt x="608431" y="742924"/>
                </a:lnTo>
                <a:lnTo>
                  <a:pt x="570496" y="762571"/>
                </a:lnTo>
                <a:lnTo>
                  <a:pt x="540537" y="792480"/>
                </a:lnTo>
                <a:lnTo>
                  <a:pt x="520852" y="830338"/>
                </a:lnTo>
                <a:lnTo>
                  <a:pt x="513765" y="873836"/>
                </a:lnTo>
                <a:lnTo>
                  <a:pt x="513765" y="926719"/>
                </a:lnTo>
                <a:lnTo>
                  <a:pt x="471703" y="943292"/>
                </a:lnTo>
                <a:lnTo>
                  <a:pt x="436029" y="968883"/>
                </a:lnTo>
                <a:lnTo>
                  <a:pt x="407797" y="1001750"/>
                </a:lnTo>
                <a:lnTo>
                  <a:pt x="387997" y="1040168"/>
                </a:lnTo>
                <a:lnTo>
                  <a:pt x="377672" y="1082421"/>
                </a:lnTo>
                <a:lnTo>
                  <a:pt x="377837" y="1126782"/>
                </a:lnTo>
                <a:lnTo>
                  <a:pt x="388924" y="1170647"/>
                </a:lnTo>
                <a:lnTo>
                  <a:pt x="409663" y="1209395"/>
                </a:lnTo>
                <a:lnTo>
                  <a:pt x="438607" y="1241755"/>
                </a:lnTo>
                <a:lnTo>
                  <a:pt x="474268" y="1266456"/>
                </a:lnTo>
                <a:lnTo>
                  <a:pt x="515162" y="1282217"/>
                </a:lnTo>
                <a:lnTo>
                  <a:pt x="559841" y="1287754"/>
                </a:lnTo>
                <a:lnTo>
                  <a:pt x="604532" y="1282217"/>
                </a:lnTo>
                <a:lnTo>
                  <a:pt x="645426" y="1266456"/>
                </a:lnTo>
                <a:lnTo>
                  <a:pt x="681088" y="1241755"/>
                </a:lnTo>
                <a:lnTo>
                  <a:pt x="710031" y="1209395"/>
                </a:lnTo>
                <a:lnTo>
                  <a:pt x="717321" y="1195768"/>
                </a:lnTo>
                <a:lnTo>
                  <a:pt x="730770" y="1170647"/>
                </a:lnTo>
                <a:lnTo>
                  <a:pt x="741857" y="1126782"/>
                </a:lnTo>
                <a:lnTo>
                  <a:pt x="742022" y="1081620"/>
                </a:lnTo>
                <a:lnTo>
                  <a:pt x="731697" y="1039139"/>
                </a:lnTo>
                <a:lnTo>
                  <a:pt x="717550" y="1011809"/>
                </a:lnTo>
                <a:lnTo>
                  <a:pt x="711898" y="1000887"/>
                </a:lnTo>
                <a:lnTo>
                  <a:pt x="683653" y="968375"/>
                </a:lnTo>
                <a:lnTo>
                  <a:pt x="652005" y="945984"/>
                </a:lnTo>
                <a:lnTo>
                  <a:pt x="652005" y="1103782"/>
                </a:lnTo>
                <a:lnTo>
                  <a:pt x="644728" y="1139507"/>
                </a:lnTo>
                <a:lnTo>
                  <a:pt x="624928" y="1168755"/>
                </a:lnTo>
                <a:lnTo>
                  <a:pt x="595630" y="1188516"/>
                </a:lnTo>
                <a:lnTo>
                  <a:pt x="559841" y="1195768"/>
                </a:lnTo>
                <a:lnTo>
                  <a:pt x="524065" y="1188516"/>
                </a:lnTo>
                <a:lnTo>
                  <a:pt x="494766" y="1168755"/>
                </a:lnTo>
                <a:lnTo>
                  <a:pt x="474967" y="1139507"/>
                </a:lnTo>
                <a:lnTo>
                  <a:pt x="467690" y="1103782"/>
                </a:lnTo>
                <a:lnTo>
                  <a:pt x="474967" y="1068070"/>
                </a:lnTo>
                <a:lnTo>
                  <a:pt x="494766" y="1038821"/>
                </a:lnTo>
                <a:lnTo>
                  <a:pt x="524065" y="1019060"/>
                </a:lnTo>
                <a:lnTo>
                  <a:pt x="559841" y="1011809"/>
                </a:lnTo>
                <a:lnTo>
                  <a:pt x="595630" y="1019060"/>
                </a:lnTo>
                <a:lnTo>
                  <a:pt x="624928" y="1038821"/>
                </a:lnTo>
                <a:lnTo>
                  <a:pt x="644728" y="1068070"/>
                </a:lnTo>
                <a:lnTo>
                  <a:pt x="652005" y="1103782"/>
                </a:lnTo>
                <a:lnTo>
                  <a:pt x="652005" y="945984"/>
                </a:lnTo>
                <a:lnTo>
                  <a:pt x="647992" y="943140"/>
                </a:lnTo>
                <a:lnTo>
                  <a:pt x="605929" y="926719"/>
                </a:lnTo>
                <a:lnTo>
                  <a:pt x="605929" y="873836"/>
                </a:lnTo>
                <a:lnTo>
                  <a:pt x="609561" y="855980"/>
                </a:lnTo>
                <a:lnTo>
                  <a:pt x="619455" y="841349"/>
                </a:lnTo>
                <a:lnTo>
                  <a:pt x="634111" y="831469"/>
                </a:lnTo>
                <a:lnTo>
                  <a:pt x="652005" y="827836"/>
                </a:lnTo>
                <a:lnTo>
                  <a:pt x="974547" y="827836"/>
                </a:lnTo>
                <a:lnTo>
                  <a:pt x="1018120" y="820775"/>
                </a:lnTo>
                <a:lnTo>
                  <a:pt x="1056043" y="801128"/>
                </a:lnTo>
                <a:lnTo>
                  <a:pt x="1086015" y="771220"/>
                </a:lnTo>
                <a:lnTo>
                  <a:pt x="1105700" y="733361"/>
                </a:lnTo>
                <a:lnTo>
                  <a:pt x="1112774" y="689864"/>
                </a:lnTo>
                <a:lnTo>
                  <a:pt x="1112774" y="432320"/>
                </a:lnTo>
                <a:lnTo>
                  <a:pt x="1172679" y="492099"/>
                </a:lnTo>
                <a:lnTo>
                  <a:pt x="1187945" y="502450"/>
                </a:lnTo>
                <a:lnTo>
                  <a:pt x="1204937" y="505904"/>
                </a:lnTo>
                <a:lnTo>
                  <a:pt x="1221917" y="502450"/>
                </a:lnTo>
                <a:lnTo>
                  <a:pt x="1237183" y="492099"/>
                </a:lnTo>
                <a:lnTo>
                  <a:pt x="1247559" y="476872"/>
                </a:lnTo>
                <a:lnTo>
                  <a:pt x="1251013" y="459917"/>
                </a:lnTo>
                <a:close/>
              </a:path>
              <a:path w="1527809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13" y="137972"/>
                </a:lnTo>
                <a:lnTo>
                  <a:pt x="43853" y="144551"/>
                </a:lnTo>
                <a:lnTo>
                  <a:pt x="24193" y="159537"/>
                </a:lnTo>
                <a:lnTo>
                  <a:pt x="11455" y="180987"/>
                </a:lnTo>
                <a:lnTo>
                  <a:pt x="6908" y="206959"/>
                </a:lnTo>
                <a:lnTo>
                  <a:pt x="10477" y="232943"/>
                </a:lnTo>
                <a:lnTo>
                  <a:pt x="23329" y="254393"/>
                </a:lnTo>
                <a:lnTo>
                  <a:pt x="43522" y="269379"/>
                </a:lnTo>
                <a:lnTo>
                  <a:pt x="69113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13" y="367931"/>
                </a:lnTo>
                <a:lnTo>
                  <a:pt x="41795" y="373214"/>
                </a:lnTo>
                <a:lnTo>
                  <a:pt x="19875" y="387769"/>
                </a:lnTo>
                <a:lnTo>
                  <a:pt x="5295" y="409651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13" y="505904"/>
                </a:lnTo>
                <a:lnTo>
                  <a:pt x="99072" y="505904"/>
                </a:lnTo>
                <a:lnTo>
                  <a:pt x="99072" y="597890"/>
                </a:lnTo>
                <a:lnTo>
                  <a:pt x="69113" y="597890"/>
                </a:lnTo>
                <a:lnTo>
                  <a:pt x="41795" y="603173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77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80"/>
                </a:lnTo>
                <a:lnTo>
                  <a:pt x="69113" y="735863"/>
                </a:lnTo>
                <a:lnTo>
                  <a:pt x="99072" y="735863"/>
                </a:lnTo>
                <a:lnTo>
                  <a:pt x="99072" y="827849"/>
                </a:lnTo>
                <a:lnTo>
                  <a:pt x="69113" y="827849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35"/>
                </a:lnTo>
                <a:lnTo>
                  <a:pt x="5295" y="924102"/>
                </a:lnTo>
                <a:lnTo>
                  <a:pt x="19875" y="945984"/>
                </a:lnTo>
                <a:lnTo>
                  <a:pt x="41795" y="960539"/>
                </a:lnTo>
                <a:lnTo>
                  <a:pt x="69113" y="965822"/>
                </a:lnTo>
                <a:lnTo>
                  <a:pt x="99072" y="965822"/>
                </a:lnTo>
                <a:lnTo>
                  <a:pt x="99072" y="1057795"/>
                </a:lnTo>
                <a:lnTo>
                  <a:pt x="69113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61"/>
                </a:lnTo>
                <a:lnTo>
                  <a:pt x="19875" y="1175943"/>
                </a:lnTo>
                <a:lnTo>
                  <a:pt x="41795" y="1190485"/>
                </a:lnTo>
                <a:lnTo>
                  <a:pt x="69113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13" y="1287754"/>
                </a:lnTo>
                <a:lnTo>
                  <a:pt x="41795" y="1293037"/>
                </a:lnTo>
                <a:lnTo>
                  <a:pt x="19875" y="1307592"/>
                </a:lnTo>
                <a:lnTo>
                  <a:pt x="5295" y="1329474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13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322" y="766444"/>
            <a:ext cx="1912886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</a:rPr>
              <a:t>Group  S</a:t>
            </a:r>
            <a:r>
              <a:rPr sz="2200" spc="-10" dirty="0">
                <a:solidFill>
                  <a:srgbClr val="FFFFFF"/>
                </a:solidFill>
              </a:rPr>
              <a:t>c</a:t>
            </a:r>
            <a:r>
              <a:rPr sz="2200" spc="-5" dirty="0">
                <a:solidFill>
                  <a:srgbClr val="FFFFFF"/>
                </a:solidFill>
              </a:rPr>
              <a:t>e</a:t>
            </a:r>
            <a:r>
              <a:rPr sz="2200" spc="-10" dirty="0">
                <a:solidFill>
                  <a:srgbClr val="FFFFFF"/>
                </a:solidFill>
              </a:rPr>
              <a:t>n</a:t>
            </a:r>
            <a:r>
              <a:rPr sz="2200" spc="-5" dirty="0">
                <a:solidFill>
                  <a:srgbClr val="FFFFFF"/>
                </a:solidFill>
              </a:rPr>
              <a:t>a</a:t>
            </a:r>
            <a:r>
              <a:rPr sz="2200" spc="-10" dirty="0">
                <a:solidFill>
                  <a:srgbClr val="FFFFFF"/>
                </a:solidFill>
              </a:rPr>
              <a:t>r</a:t>
            </a:r>
            <a:r>
              <a:rPr sz="2200" spc="-5" dirty="0">
                <a:solidFill>
                  <a:srgbClr val="FFFFFF"/>
                </a:solidFill>
              </a:rPr>
              <a:t>io</a:t>
            </a:r>
            <a:r>
              <a:rPr lang="en-US" sz="2200" spc="-5" dirty="0">
                <a:solidFill>
                  <a:srgbClr val="FFFFFF"/>
                </a:solidFill>
              </a:rPr>
              <a:t> (slide 204)</a:t>
            </a:r>
            <a:endParaRPr sz="2200" dirty="0"/>
          </a:p>
        </p:txBody>
      </p:sp>
      <p:sp>
        <p:nvSpPr>
          <p:cNvPr id="3" name="object 3" descr="gears"/>
          <p:cNvSpPr/>
          <p:nvPr/>
        </p:nvSpPr>
        <p:spPr>
          <a:xfrm>
            <a:off x="188798" y="1903183"/>
            <a:ext cx="1883410" cy="2275205"/>
          </a:xfrm>
          <a:custGeom>
            <a:avLst/>
            <a:gdLst/>
            <a:ahLst/>
            <a:cxnLst/>
            <a:rect l="l" t="t" r="r" b="b"/>
            <a:pathLst>
              <a:path w="1883410" h="2275204">
                <a:moveTo>
                  <a:pt x="1230541" y="1591513"/>
                </a:moveTo>
                <a:lnTo>
                  <a:pt x="1103439" y="1528089"/>
                </a:lnTo>
                <a:lnTo>
                  <a:pt x="1094193" y="1498346"/>
                </a:lnTo>
                <a:lnTo>
                  <a:pt x="1083589" y="1469694"/>
                </a:lnTo>
                <a:lnTo>
                  <a:pt x="1073670" y="1447355"/>
                </a:lnTo>
                <a:lnTo>
                  <a:pt x="1071346" y="1442123"/>
                </a:lnTo>
                <a:lnTo>
                  <a:pt x="1057224" y="1415643"/>
                </a:lnTo>
                <a:lnTo>
                  <a:pt x="1103439" y="1280134"/>
                </a:lnTo>
                <a:lnTo>
                  <a:pt x="1045667" y="1222463"/>
                </a:lnTo>
                <a:lnTo>
                  <a:pt x="999451" y="1176337"/>
                </a:lnTo>
                <a:lnTo>
                  <a:pt x="863688" y="1222463"/>
                </a:lnTo>
                <a:lnTo>
                  <a:pt x="836752" y="1208366"/>
                </a:lnTo>
                <a:lnTo>
                  <a:pt x="831913" y="1206284"/>
                </a:lnTo>
                <a:lnTo>
                  <a:pt x="831913" y="1663598"/>
                </a:lnTo>
                <a:lnTo>
                  <a:pt x="826287" y="1712785"/>
                </a:lnTo>
                <a:lnTo>
                  <a:pt x="810183" y="1758162"/>
                </a:lnTo>
                <a:lnTo>
                  <a:pt x="784847" y="1798332"/>
                </a:lnTo>
                <a:lnTo>
                  <a:pt x="751471" y="1831936"/>
                </a:lnTo>
                <a:lnTo>
                  <a:pt x="711276" y="1857641"/>
                </a:lnTo>
                <a:lnTo>
                  <a:pt x="665467" y="1874050"/>
                </a:lnTo>
                <a:lnTo>
                  <a:pt x="615276" y="1879828"/>
                </a:lnTo>
                <a:lnTo>
                  <a:pt x="565073" y="1874050"/>
                </a:lnTo>
                <a:lnTo>
                  <a:pt x="519264" y="1857641"/>
                </a:lnTo>
                <a:lnTo>
                  <a:pt x="479069" y="1831936"/>
                </a:lnTo>
                <a:lnTo>
                  <a:pt x="445693" y="1798332"/>
                </a:lnTo>
                <a:lnTo>
                  <a:pt x="420357" y="1758162"/>
                </a:lnTo>
                <a:lnTo>
                  <a:pt x="404266" y="1712785"/>
                </a:lnTo>
                <a:lnTo>
                  <a:pt x="398627" y="1663598"/>
                </a:lnTo>
                <a:lnTo>
                  <a:pt x="404418" y="1613484"/>
                </a:lnTo>
                <a:lnTo>
                  <a:pt x="420865" y="1567764"/>
                </a:lnTo>
                <a:lnTo>
                  <a:pt x="446608" y="1527644"/>
                </a:lnTo>
                <a:lnTo>
                  <a:pt x="480288" y="1494332"/>
                </a:lnTo>
                <a:lnTo>
                  <a:pt x="520534" y="1469047"/>
                </a:lnTo>
                <a:lnTo>
                  <a:pt x="565975" y="1452981"/>
                </a:lnTo>
                <a:lnTo>
                  <a:pt x="615276" y="1447355"/>
                </a:lnTo>
                <a:lnTo>
                  <a:pt x="665467" y="1453134"/>
                </a:lnTo>
                <a:lnTo>
                  <a:pt x="711276" y="1469542"/>
                </a:lnTo>
                <a:lnTo>
                  <a:pt x="751471" y="1495247"/>
                </a:lnTo>
                <a:lnTo>
                  <a:pt x="784847" y="1528851"/>
                </a:lnTo>
                <a:lnTo>
                  <a:pt x="810183" y="1569021"/>
                </a:lnTo>
                <a:lnTo>
                  <a:pt x="826287" y="1614398"/>
                </a:lnTo>
                <a:lnTo>
                  <a:pt x="831913" y="1663598"/>
                </a:lnTo>
                <a:lnTo>
                  <a:pt x="831913" y="1206284"/>
                </a:lnTo>
                <a:lnTo>
                  <a:pt x="808443" y="1196162"/>
                </a:lnTo>
                <a:lnTo>
                  <a:pt x="779602" y="1185570"/>
                </a:lnTo>
                <a:lnTo>
                  <a:pt x="751039" y="1176337"/>
                </a:lnTo>
                <a:lnTo>
                  <a:pt x="687489" y="1049477"/>
                </a:lnTo>
                <a:lnTo>
                  <a:pt x="543052" y="1049477"/>
                </a:lnTo>
                <a:lnTo>
                  <a:pt x="479513" y="1176337"/>
                </a:lnTo>
                <a:lnTo>
                  <a:pt x="449719" y="1185570"/>
                </a:lnTo>
                <a:lnTo>
                  <a:pt x="421017" y="1196162"/>
                </a:lnTo>
                <a:lnTo>
                  <a:pt x="393395" y="1208366"/>
                </a:lnTo>
                <a:lnTo>
                  <a:pt x="366852" y="1222463"/>
                </a:lnTo>
                <a:lnTo>
                  <a:pt x="231089" y="1176337"/>
                </a:lnTo>
                <a:lnTo>
                  <a:pt x="129997" y="1277251"/>
                </a:lnTo>
                <a:lnTo>
                  <a:pt x="173316" y="1412760"/>
                </a:lnTo>
                <a:lnTo>
                  <a:pt x="159194" y="1439646"/>
                </a:lnTo>
                <a:lnTo>
                  <a:pt x="146964" y="1467891"/>
                </a:lnTo>
                <a:lnTo>
                  <a:pt x="136359" y="1496682"/>
                </a:lnTo>
                <a:lnTo>
                  <a:pt x="127101" y="1525206"/>
                </a:lnTo>
                <a:lnTo>
                  <a:pt x="0" y="1588630"/>
                </a:lnTo>
                <a:lnTo>
                  <a:pt x="0" y="1732788"/>
                </a:lnTo>
                <a:lnTo>
                  <a:pt x="127101" y="1796211"/>
                </a:lnTo>
                <a:lnTo>
                  <a:pt x="136359" y="1825955"/>
                </a:lnTo>
                <a:lnTo>
                  <a:pt x="146964" y="1854606"/>
                </a:lnTo>
                <a:lnTo>
                  <a:pt x="159194" y="1882178"/>
                </a:lnTo>
                <a:lnTo>
                  <a:pt x="173316" y="1908657"/>
                </a:lnTo>
                <a:lnTo>
                  <a:pt x="129997" y="2044166"/>
                </a:lnTo>
                <a:lnTo>
                  <a:pt x="231089" y="2145080"/>
                </a:lnTo>
                <a:lnTo>
                  <a:pt x="366852" y="2101837"/>
                </a:lnTo>
                <a:lnTo>
                  <a:pt x="393395" y="2115934"/>
                </a:lnTo>
                <a:lnTo>
                  <a:pt x="421017" y="2128139"/>
                </a:lnTo>
                <a:lnTo>
                  <a:pt x="449719" y="2138730"/>
                </a:lnTo>
                <a:lnTo>
                  <a:pt x="479513" y="2147963"/>
                </a:lnTo>
                <a:lnTo>
                  <a:pt x="543052" y="2274824"/>
                </a:lnTo>
                <a:lnTo>
                  <a:pt x="687489" y="2274824"/>
                </a:lnTo>
                <a:lnTo>
                  <a:pt x="751039" y="2147963"/>
                </a:lnTo>
                <a:lnTo>
                  <a:pt x="780821" y="2138730"/>
                </a:lnTo>
                <a:lnTo>
                  <a:pt x="809536" y="2128139"/>
                </a:lnTo>
                <a:lnTo>
                  <a:pt x="837145" y="2115934"/>
                </a:lnTo>
                <a:lnTo>
                  <a:pt x="863688" y="2101837"/>
                </a:lnTo>
                <a:lnTo>
                  <a:pt x="999451" y="2147963"/>
                </a:lnTo>
                <a:lnTo>
                  <a:pt x="1044384" y="2101837"/>
                </a:lnTo>
                <a:lnTo>
                  <a:pt x="1100556" y="2044166"/>
                </a:lnTo>
                <a:lnTo>
                  <a:pt x="1057224" y="1911540"/>
                </a:lnTo>
                <a:lnTo>
                  <a:pt x="1071346" y="1885061"/>
                </a:lnTo>
                <a:lnTo>
                  <a:pt x="1073670" y="1879828"/>
                </a:lnTo>
                <a:lnTo>
                  <a:pt x="1083513" y="1857641"/>
                </a:lnTo>
                <a:lnTo>
                  <a:pt x="1094193" y="1828838"/>
                </a:lnTo>
                <a:lnTo>
                  <a:pt x="1103439" y="1799107"/>
                </a:lnTo>
                <a:lnTo>
                  <a:pt x="1230541" y="1735670"/>
                </a:lnTo>
                <a:lnTo>
                  <a:pt x="1230541" y="1591513"/>
                </a:lnTo>
                <a:close/>
              </a:path>
              <a:path w="1883410" h="2275204">
                <a:moveTo>
                  <a:pt x="1883359" y="542036"/>
                </a:moveTo>
                <a:lnTo>
                  <a:pt x="1756257" y="478612"/>
                </a:lnTo>
                <a:lnTo>
                  <a:pt x="1747012" y="448881"/>
                </a:lnTo>
                <a:lnTo>
                  <a:pt x="1736407" y="420230"/>
                </a:lnTo>
                <a:lnTo>
                  <a:pt x="1726488" y="397878"/>
                </a:lnTo>
                <a:lnTo>
                  <a:pt x="1724177" y="392658"/>
                </a:lnTo>
                <a:lnTo>
                  <a:pt x="1710042" y="366166"/>
                </a:lnTo>
                <a:lnTo>
                  <a:pt x="1756257" y="230657"/>
                </a:lnTo>
                <a:lnTo>
                  <a:pt x="1698485" y="172999"/>
                </a:lnTo>
                <a:lnTo>
                  <a:pt x="1652270" y="126860"/>
                </a:lnTo>
                <a:lnTo>
                  <a:pt x="1516507" y="172999"/>
                </a:lnTo>
                <a:lnTo>
                  <a:pt x="1489976" y="158889"/>
                </a:lnTo>
                <a:lnTo>
                  <a:pt x="1484731" y="156578"/>
                </a:lnTo>
                <a:lnTo>
                  <a:pt x="1484731" y="614121"/>
                </a:lnTo>
                <a:lnTo>
                  <a:pt x="1478953" y="663321"/>
                </a:lnTo>
                <a:lnTo>
                  <a:pt x="1462506" y="708685"/>
                </a:lnTo>
                <a:lnTo>
                  <a:pt x="1436763" y="748855"/>
                </a:lnTo>
                <a:lnTo>
                  <a:pt x="1403083" y="782472"/>
                </a:lnTo>
                <a:lnTo>
                  <a:pt x="1362837" y="808164"/>
                </a:lnTo>
                <a:lnTo>
                  <a:pt x="1317383" y="824585"/>
                </a:lnTo>
                <a:lnTo>
                  <a:pt x="1268095" y="830351"/>
                </a:lnTo>
                <a:lnTo>
                  <a:pt x="1217891" y="824585"/>
                </a:lnTo>
                <a:lnTo>
                  <a:pt x="1172083" y="808164"/>
                </a:lnTo>
                <a:lnTo>
                  <a:pt x="1131887" y="782472"/>
                </a:lnTo>
                <a:lnTo>
                  <a:pt x="1098511" y="748855"/>
                </a:lnTo>
                <a:lnTo>
                  <a:pt x="1073175" y="708685"/>
                </a:lnTo>
                <a:lnTo>
                  <a:pt x="1057084" y="663321"/>
                </a:lnTo>
                <a:lnTo>
                  <a:pt x="1051445" y="614121"/>
                </a:lnTo>
                <a:lnTo>
                  <a:pt x="1057236" y="564921"/>
                </a:lnTo>
                <a:lnTo>
                  <a:pt x="1073683" y="519557"/>
                </a:lnTo>
                <a:lnTo>
                  <a:pt x="1099426" y="479386"/>
                </a:lnTo>
                <a:lnTo>
                  <a:pt x="1133106" y="445770"/>
                </a:lnTo>
                <a:lnTo>
                  <a:pt x="1173353" y="420077"/>
                </a:lnTo>
                <a:lnTo>
                  <a:pt x="1218806" y="403656"/>
                </a:lnTo>
                <a:lnTo>
                  <a:pt x="1268095" y="397878"/>
                </a:lnTo>
                <a:lnTo>
                  <a:pt x="1318298" y="403656"/>
                </a:lnTo>
                <a:lnTo>
                  <a:pt x="1364094" y="420077"/>
                </a:lnTo>
                <a:lnTo>
                  <a:pt x="1404289" y="445770"/>
                </a:lnTo>
                <a:lnTo>
                  <a:pt x="1437665" y="479386"/>
                </a:lnTo>
                <a:lnTo>
                  <a:pt x="1463014" y="519557"/>
                </a:lnTo>
                <a:lnTo>
                  <a:pt x="1479105" y="564921"/>
                </a:lnTo>
                <a:lnTo>
                  <a:pt x="1484731" y="614121"/>
                </a:lnTo>
                <a:lnTo>
                  <a:pt x="1484731" y="156578"/>
                </a:lnTo>
                <a:lnTo>
                  <a:pt x="1462354" y="146685"/>
                </a:lnTo>
                <a:lnTo>
                  <a:pt x="1433639" y="136093"/>
                </a:lnTo>
                <a:lnTo>
                  <a:pt x="1403858" y="126860"/>
                </a:lnTo>
                <a:lnTo>
                  <a:pt x="1340307" y="0"/>
                </a:lnTo>
                <a:lnTo>
                  <a:pt x="1195882" y="0"/>
                </a:lnTo>
                <a:lnTo>
                  <a:pt x="1132332" y="126860"/>
                </a:lnTo>
                <a:lnTo>
                  <a:pt x="1102537" y="136093"/>
                </a:lnTo>
                <a:lnTo>
                  <a:pt x="1073835" y="146685"/>
                </a:lnTo>
                <a:lnTo>
                  <a:pt x="1046213" y="158889"/>
                </a:lnTo>
                <a:lnTo>
                  <a:pt x="1019670" y="172999"/>
                </a:lnTo>
                <a:lnTo>
                  <a:pt x="883907" y="126860"/>
                </a:lnTo>
                <a:lnTo>
                  <a:pt x="779919" y="230657"/>
                </a:lnTo>
                <a:lnTo>
                  <a:pt x="826135" y="366166"/>
                </a:lnTo>
                <a:lnTo>
                  <a:pt x="812012" y="392658"/>
                </a:lnTo>
                <a:lnTo>
                  <a:pt x="799846" y="420077"/>
                </a:lnTo>
                <a:lnTo>
                  <a:pt x="789178" y="448881"/>
                </a:lnTo>
                <a:lnTo>
                  <a:pt x="779919" y="478612"/>
                </a:lnTo>
                <a:lnTo>
                  <a:pt x="652818" y="542036"/>
                </a:lnTo>
                <a:lnTo>
                  <a:pt x="652818" y="686193"/>
                </a:lnTo>
                <a:lnTo>
                  <a:pt x="779919" y="749630"/>
                </a:lnTo>
                <a:lnTo>
                  <a:pt x="789178" y="779360"/>
                </a:lnTo>
                <a:lnTo>
                  <a:pt x="799782" y="808012"/>
                </a:lnTo>
                <a:lnTo>
                  <a:pt x="812012" y="835583"/>
                </a:lnTo>
                <a:lnTo>
                  <a:pt x="826135" y="862076"/>
                </a:lnTo>
                <a:lnTo>
                  <a:pt x="779919" y="997585"/>
                </a:lnTo>
                <a:lnTo>
                  <a:pt x="881024" y="1098486"/>
                </a:lnTo>
                <a:lnTo>
                  <a:pt x="1016787" y="1052360"/>
                </a:lnTo>
                <a:lnTo>
                  <a:pt x="1043330" y="1066457"/>
                </a:lnTo>
                <a:lnTo>
                  <a:pt x="1070952" y="1078674"/>
                </a:lnTo>
                <a:lnTo>
                  <a:pt x="1099654" y="1089253"/>
                </a:lnTo>
                <a:lnTo>
                  <a:pt x="1129436" y="1098486"/>
                </a:lnTo>
                <a:lnTo>
                  <a:pt x="1192987" y="1225346"/>
                </a:lnTo>
                <a:lnTo>
                  <a:pt x="1337424" y="1225346"/>
                </a:lnTo>
                <a:lnTo>
                  <a:pt x="1400962" y="1098486"/>
                </a:lnTo>
                <a:lnTo>
                  <a:pt x="1430756" y="1089253"/>
                </a:lnTo>
                <a:lnTo>
                  <a:pt x="1459458" y="1078674"/>
                </a:lnTo>
                <a:lnTo>
                  <a:pt x="1487081" y="1066457"/>
                </a:lnTo>
                <a:lnTo>
                  <a:pt x="1513624" y="1052360"/>
                </a:lnTo>
                <a:lnTo>
                  <a:pt x="1649387" y="1098486"/>
                </a:lnTo>
                <a:lnTo>
                  <a:pt x="1696923" y="1052360"/>
                </a:lnTo>
                <a:lnTo>
                  <a:pt x="1753374" y="997585"/>
                </a:lnTo>
                <a:lnTo>
                  <a:pt x="1707159" y="862076"/>
                </a:lnTo>
                <a:lnTo>
                  <a:pt x="1721739" y="835177"/>
                </a:lnTo>
                <a:lnTo>
                  <a:pt x="1723986" y="830351"/>
                </a:lnTo>
                <a:lnTo>
                  <a:pt x="1734959" y="806932"/>
                </a:lnTo>
                <a:lnTo>
                  <a:pt x="1746554" y="778141"/>
                </a:lnTo>
                <a:lnTo>
                  <a:pt x="1756257" y="749630"/>
                </a:lnTo>
                <a:lnTo>
                  <a:pt x="1883359" y="686193"/>
                </a:lnTo>
                <a:lnTo>
                  <a:pt x="1883359" y="542036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02348" y="506221"/>
            <a:ext cx="6233795" cy="350075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5"/>
              </a:spcBef>
            </a:pPr>
            <a:r>
              <a:rPr sz="2000" spc="-25" dirty="0">
                <a:latin typeface="Arial"/>
                <a:cs typeface="Arial"/>
              </a:rPr>
              <a:t>After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70" dirty="0">
                <a:latin typeface="Arial"/>
                <a:cs typeface="Arial"/>
              </a:rPr>
              <a:t>hearing,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45" dirty="0">
                <a:latin typeface="Arial"/>
                <a:cs typeface="Arial"/>
              </a:rPr>
              <a:t>faculty </a:t>
            </a:r>
            <a:r>
              <a:rPr sz="2000" spc="-75" dirty="0">
                <a:latin typeface="Arial"/>
                <a:cs typeface="Arial"/>
              </a:rPr>
              <a:t>member—who </a:t>
            </a:r>
            <a:r>
              <a:rPr sz="2000" spc="-105" dirty="0">
                <a:latin typeface="Arial"/>
                <a:cs typeface="Arial"/>
              </a:rPr>
              <a:t>is </a:t>
            </a:r>
            <a:r>
              <a:rPr sz="2000" spc="-110" dirty="0">
                <a:latin typeface="Arial"/>
                <a:cs typeface="Arial"/>
              </a:rPr>
              <a:t>also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50" dirty="0">
                <a:latin typeface="Arial"/>
                <a:cs typeface="Arial"/>
              </a:rPr>
              <a:t>principal  </a:t>
            </a:r>
            <a:r>
              <a:rPr sz="2000" spc="-65" dirty="0">
                <a:latin typeface="Arial"/>
                <a:cs typeface="Arial"/>
              </a:rPr>
              <a:t>investigator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60" dirty="0">
                <a:latin typeface="Arial"/>
                <a:cs typeface="Arial"/>
              </a:rPr>
              <a:t>externally </a:t>
            </a:r>
            <a:r>
              <a:rPr sz="2000" spc="-55" dirty="0">
                <a:latin typeface="Arial"/>
                <a:cs typeface="Arial"/>
              </a:rPr>
              <a:t>funded </a:t>
            </a:r>
            <a:r>
              <a:rPr sz="2000" spc="-114" dirty="0">
                <a:latin typeface="Arial"/>
                <a:cs typeface="Arial"/>
              </a:rPr>
              <a:t>research—is </a:t>
            </a:r>
            <a:r>
              <a:rPr sz="2000" spc="-50" dirty="0">
                <a:latin typeface="Arial"/>
                <a:cs typeface="Arial"/>
              </a:rPr>
              <a:t>determined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to  </a:t>
            </a:r>
            <a:r>
              <a:rPr sz="2000" spc="-125" dirty="0">
                <a:latin typeface="Arial"/>
                <a:cs typeface="Arial"/>
              </a:rPr>
              <a:t>have </a:t>
            </a:r>
            <a:r>
              <a:rPr sz="2000" spc="-105" dirty="0">
                <a:latin typeface="Arial"/>
                <a:cs typeface="Arial"/>
              </a:rPr>
              <a:t>sexually </a:t>
            </a:r>
            <a:r>
              <a:rPr sz="2000" spc="-125" dirty="0">
                <a:latin typeface="Arial"/>
                <a:cs typeface="Arial"/>
              </a:rPr>
              <a:t>harassed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50" dirty="0">
                <a:latin typeface="Arial"/>
                <a:cs typeface="Arial"/>
              </a:rPr>
              <a:t>student </a:t>
            </a:r>
            <a:r>
              <a:rPr sz="2000" spc="-70" dirty="0">
                <a:latin typeface="Arial"/>
                <a:cs typeface="Arial"/>
              </a:rPr>
              <a:t>lab </a:t>
            </a:r>
            <a:r>
              <a:rPr sz="2000" spc="-100" dirty="0">
                <a:latin typeface="Arial"/>
                <a:cs typeface="Arial"/>
              </a:rPr>
              <a:t>assistant </a:t>
            </a:r>
            <a:r>
              <a:rPr sz="2000" spc="-85" dirty="0">
                <a:latin typeface="Arial"/>
                <a:cs typeface="Arial"/>
              </a:rPr>
              <a:t>by </a:t>
            </a:r>
            <a:r>
              <a:rPr sz="2000" spc="-65" dirty="0">
                <a:latin typeface="Arial"/>
                <a:cs typeface="Arial"/>
              </a:rPr>
              <a:t>repeatedly  </a:t>
            </a:r>
            <a:r>
              <a:rPr sz="2000" spc="-90" dirty="0">
                <a:latin typeface="Arial"/>
                <a:cs typeface="Arial"/>
              </a:rPr>
              <a:t>making </a:t>
            </a:r>
            <a:r>
              <a:rPr sz="2000" spc="-120" dirty="0">
                <a:latin typeface="Arial"/>
                <a:cs typeface="Arial"/>
              </a:rPr>
              <a:t>sexualized </a:t>
            </a:r>
            <a:r>
              <a:rPr sz="2000" spc="-85" dirty="0">
                <a:latin typeface="Arial"/>
                <a:cs typeface="Arial"/>
              </a:rPr>
              <a:t>comments </a:t>
            </a:r>
            <a:r>
              <a:rPr sz="2000" spc="-45" dirty="0">
                <a:latin typeface="Arial"/>
                <a:cs typeface="Arial"/>
              </a:rPr>
              <a:t>about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65" dirty="0">
                <a:latin typeface="Arial"/>
                <a:cs typeface="Arial"/>
              </a:rPr>
              <a:t>student’s </a:t>
            </a:r>
            <a:r>
              <a:rPr sz="2000" spc="-90" dirty="0">
                <a:latin typeface="Arial"/>
                <a:cs typeface="Arial"/>
              </a:rPr>
              <a:t>physique  </a:t>
            </a:r>
            <a:r>
              <a:rPr sz="2000" spc="-95" dirty="0">
                <a:latin typeface="Arial"/>
                <a:cs typeface="Arial"/>
              </a:rPr>
              <a:t>and </a:t>
            </a:r>
            <a:r>
              <a:rPr sz="2000" spc="-75" dirty="0">
                <a:latin typeface="Arial"/>
                <a:cs typeface="Arial"/>
              </a:rPr>
              <a:t>manner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125" dirty="0">
                <a:latin typeface="Arial"/>
                <a:cs typeface="Arial"/>
              </a:rPr>
              <a:t>dress </a:t>
            </a:r>
            <a:r>
              <a:rPr sz="2000" spc="-65" dirty="0">
                <a:latin typeface="Arial"/>
                <a:cs typeface="Arial"/>
              </a:rPr>
              <a:t>when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50" dirty="0">
                <a:latin typeface="Arial"/>
                <a:cs typeface="Arial"/>
              </a:rPr>
              <a:t>student </a:t>
            </a:r>
            <a:r>
              <a:rPr sz="2000" spc="-140" dirty="0">
                <a:latin typeface="Arial"/>
                <a:cs typeface="Arial"/>
              </a:rPr>
              <a:t>was </a:t>
            </a:r>
            <a:r>
              <a:rPr sz="2000" spc="-50" dirty="0">
                <a:latin typeface="Arial"/>
                <a:cs typeface="Arial"/>
              </a:rPr>
              <a:t>performing  </a:t>
            </a:r>
            <a:r>
              <a:rPr sz="2000" spc="-105" dirty="0">
                <a:latin typeface="Arial"/>
                <a:cs typeface="Arial"/>
              </a:rPr>
              <a:t>research </a:t>
            </a:r>
            <a:r>
              <a:rPr sz="2000" spc="-60" dirty="0">
                <a:latin typeface="Arial"/>
                <a:cs typeface="Arial"/>
              </a:rPr>
              <a:t>duties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65" dirty="0">
                <a:latin typeface="Arial"/>
                <a:cs typeface="Arial"/>
              </a:rPr>
              <a:t>lab. </a:t>
            </a:r>
            <a:r>
              <a:rPr sz="2000" spc="-100" dirty="0">
                <a:latin typeface="Arial"/>
                <a:cs typeface="Arial"/>
              </a:rPr>
              <a:t>Faculty </a:t>
            </a:r>
            <a:r>
              <a:rPr sz="2000" spc="-70" dirty="0">
                <a:latin typeface="Arial"/>
                <a:cs typeface="Arial"/>
              </a:rPr>
              <a:t>member </a:t>
            </a:r>
            <a:r>
              <a:rPr sz="2000" spc="-110" dirty="0">
                <a:latin typeface="Arial"/>
                <a:cs typeface="Arial"/>
              </a:rPr>
              <a:t>appeals </a:t>
            </a:r>
            <a:r>
              <a:rPr sz="2000" spc="-60" dirty="0">
                <a:latin typeface="Arial"/>
                <a:cs typeface="Arial"/>
              </a:rPr>
              <a:t>on  </a:t>
            </a:r>
            <a:r>
              <a:rPr sz="2000" spc="-70" dirty="0">
                <a:latin typeface="Arial"/>
                <a:cs typeface="Arial"/>
              </a:rPr>
              <a:t>ground </a:t>
            </a:r>
            <a:r>
              <a:rPr sz="2000" spc="-5" dirty="0">
                <a:latin typeface="Arial"/>
                <a:cs typeface="Arial"/>
              </a:rPr>
              <a:t>that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50" dirty="0">
                <a:latin typeface="Arial"/>
                <a:cs typeface="Arial"/>
              </a:rPr>
              <a:t>Title </a:t>
            </a:r>
            <a:r>
              <a:rPr sz="2000" spc="-175" dirty="0">
                <a:latin typeface="Arial"/>
                <a:cs typeface="Arial"/>
              </a:rPr>
              <a:t>IX </a:t>
            </a:r>
            <a:r>
              <a:rPr sz="2000" spc="-70" dirty="0">
                <a:latin typeface="Arial"/>
                <a:cs typeface="Arial"/>
              </a:rPr>
              <a:t>Coordinator </a:t>
            </a:r>
            <a:r>
              <a:rPr sz="2000" spc="-140" dirty="0">
                <a:latin typeface="Arial"/>
                <a:cs typeface="Arial"/>
              </a:rPr>
              <a:t>was </a:t>
            </a:r>
            <a:r>
              <a:rPr sz="2000" spc="-105" dirty="0">
                <a:latin typeface="Arial"/>
                <a:cs typeface="Arial"/>
              </a:rPr>
              <a:t>biased </a:t>
            </a:r>
            <a:r>
              <a:rPr sz="2000" spc="-65" dirty="0">
                <a:latin typeface="Arial"/>
                <a:cs typeface="Arial"/>
              </a:rPr>
              <a:t>insofar </a:t>
            </a:r>
            <a:r>
              <a:rPr sz="2000" spc="-185" dirty="0">
                <a:latin typeface="Arial"/>
                <a:cs typeface="Arial"/>
              </a:rPr>
              <a:t>as  </a:t>
            </a:r>
            <a:r>
              <a:rPr sz="2000" spc="-45" dirty="0">
                <a:latin typeface="Arial"/>
                <a:cs typeface="Arial"/>
              </a:rPr>
              <a:t>faculty </a:t>
            </a:r>
            <a:r>
              <a:rPr sz="2000" spc="-70" dirty="0">
                <a:latin typeface="Arial"/>
                <a:cs typeface="Arial"/>
              </a:rPr>
              <a:t>member </a:t>
            </a:r>
            <a:r>
              <a:rPr sz="2000" spc="-95" dirty="0">
                <a:latin typeface="Arial"/>
                <a:cs typeface="Arial"/>
              </a:rPr>
              <a:t>had </a:t>
            </a:r>
            <a:r>
              <a:rPr sz="2000" spc="-75" dirty="0">
                <a:latin typeface="Arial"/>
                <a:cs typeface="Arial"/>
              </a:rPr>
              <a:t>previously </a:t>
            </a:r>
            <a:r>
              <a:rPr sz="2000" spc="-90" dirty="0">
                <a:latin typeface="Arial"/>
                <a:cs typeface="Arial"/>
              </a:rPr>
              <a:t>challenged </a:t>
            </a:r>
            <a:r>
              <a:rPr sz="2000" spc="-95" dirty="0">
                <a:latin typeface="Arial"/>
                <a:cs typeface="Arial"/>
              </a:rPr>
              <a:t>and argued </a:t>
            </a:r>
            <a:r>
              <a:rPr sz="2000" spc="10" dirty="0">
                <a:latin typeface="Arial"/>
                <a:cs typeface="Arial"/>
              </a:rPr>
              <a:t>with  </a:t>
            </a:r>
            <a:r>
              <a:rPr sz="2000" spc="-50" dirty="0">
                <a:latin typeface="Arial"/>
                <a:cs typeface="Arial"/>
              </a:rPr>
              <a:t>Title </a:t>
            </a:r>
            <a:r>
              <a:rPr sz="2000" spc="-175" dirty="0">
                <a:latin typeface="Arial"/>
                <a:cs typeface="Arial"/>
              </a:rPr>
              <a:t>IX </a:t>
            </a:r>
            <a:r>
              <a:rPr sz="2000" spc="-70" dirty="0">
                <a:latin typeface="Arial"/>
                <a:cs typeface="Arial"/>
              </a:rPr>
              <a:t>Coordinator </a:t>
            </a:r>
            <a:r>
              <a:rPr sz="2000" spc="-55" dirty="0">
                <a:latin typeface="Arial"/>
                <a:cs typeface="Arial"/>
              </a:rPr>
              <a:t>during </a:t>
            </a:r>
            <a:r>
              <a:rPr sz="2000" spc="-45" dirty="0">
                <a:latin typeface="Arial"/>
                <a:cs typeface="Arial"/>
              </a:rPr>
              <a:t>faculty </a:t>
            </a:r>
            <a:r>
              <a:rPr sz="2000" spc="-60" dirty="0">
                <a:latin typeface="Arial"/>
                <a:cs typeface="Arial"/>
              </a:rPr>
              <a:t>trainings </a:t>
            </a:r>
            <a:r>
              <a:rPr sz="2000" spc="-45" dirty="0">
                <a:latin typeface="Arial"/>
                <a:cs typeface="Arial"/>
              </a:rPr>
              <a:t>about </a:t>
            </a:r>
            <a:r>
              <a:rPr sz="2000" spc="-35" dirty="0">
                <a:latin typeface="Arial"/>
                <a:cs typeface="Arial"/>
              </a:rPr>
              <a:t>whether 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50" dirty="0">
                <a:latin typeface="Arial"/>
                <a:cs typeface="Arial"/>
              </a:rPr>
              <a:t>Title </a:t>
            </a:r>
            <a:r>
              <a:rPr sz="2000" spc="-175" dirty="0">
                <a:latin typeface="Arial"/>
                <a:cs typeface="Arial"/>
              </a:rPr>
              <a:t>IX </a:t>
            </a:r>
            <a:r>
              <a:rPr sz="2000" spc="-120" dirty="0">
                <a:latin typeface="Arial"/>
                <a:cs typeface="Arial"/>
              </a:rPr>
              <a:t>process </a:t>
            </a:r>
            <a:r>
              <a:rPr sz="2000" spc="-140" dirty="0">
                <a:latin typeface="Arial"/>
                <a:cs typeface="Arial"/>
              </a:rPr>
              <a:t>was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75" dirty="0">
                <a:latin typeface="Arial"/>
                <a:cs typeface="Arial"/>
              </a:rPr>
              <a:t>“kangaroo </a:t>
            </a:r>
            <a:r>
              <a:rPr sz="2000" spc="-25" dirty="0">
                <a:latin typeface="Arial"/>
                <a:cs typeface="Arial"/>
              </a:rPr>
              <a:t>court.” </a:t>
            </a:r>
            <a:r>
              <a:rPr sz="2000" spc="-100" dirty="0">
                <a:latin typeface="Arial"/>
                <a:cs typeface="Arial"/>
              </a:rPr>
              <a:t>Faculty  </a:t>
            </a:r>
            <a:r>
              <a:rPr sz="2000" spc="-70" dirty="0">
                <a:latin typeface="Arial"/>
                <a:cs typeface="Arial"/>
              </a:rPr>
              <a:t>member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did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not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raise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a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concern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about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bias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until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appeal.  </a:t>
            </a:r>
            <a:r>
              <a:rPr sz="2000" spc="-95" dirty="0">
                <a:latin typeface="Arial"/>
                <a:cs typeface="Arial"/>
              </a:rPr>
              <a:t>Hearing </a:t>
            </a:r>
            <a:r>
              <a:rPr sz="2000" spc="-30" dirty="0">
                <a:latin typeface="Arial"/>
                <a:cs typeface="Arial"/>
              </a:rPr>
              <a:t>officer </a:t>
            </a:r>
            <a:r>
              <a:rPr sz="2000" spc="-140" dirty="0">
                <a:latin typeface="Arial"/>
                <a:cs typeface="Arial"/>
              </a:rPr>
              <a:t>was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30" dirty="0">
                <a:latin typeface="Arial"/>
                <a:cs typeface="Arial"/>
              </a:rPr>
              <a:t>retired </a:t>
            </a:r>
            <a:r>
              <a:rPr sz="2000" spc="-80" dirty="0">
                <a:latin typeface="Arial"/>
                <a:cs typeface="Arial"/>
              </a:rPr>
              <a:t>judge </a:t>
            </a:r>
            <a:r>
              <a:rPr sz="2000" spc="-45" dirty="0">
                <a:latin typeface="Arial"/>
                <a:cs typeface="Arial"/>
              </a:rPr>
              <a:t>who </a:t>
            </a:r>
            <a:r>
              <a:rPr sz="2000" spc="-80" dirty="0">
                <a:latin typeface="Arial"/>
                <a:cs typeface="Arial"/>
              </a:rPr>
              <a:t>heard </a:t>
            </a:r>
            <a:r>
              <a:rPr sz="2000" spc="-55" dirty="0">
                <a:latin typeface="Arial"/>
                <a:cs typeface="Arial"/>
              </a:rPr>
              <a:t>testimony  during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75" dirty="0">
                <a:latin typeface="Arial"/>
                <a:cs typeface="Arial"/>
              </a:rPr>
              <a:t>hearing </a:t>
            </a:r>
            <a:r>
              <a:rPr sz="2000" spc="-20" dirty="0">
                <a:latin typeface="Arial"/>
                <a:cs typeface="Arial"/>
              </a:rPr>
              <a:t>from </a:t>
            </a:r>
            <a:r>
              <a:rPr sz="2000" spc="-50" dirty="0">
                <a:latin typeface="Arial"/>
                <a:cs typeface="Arial"/>
              </a:rPr>
              <a:t>eight </a:t>
            </a:r>
            <a:r>
              <a:rPr sz="2000" spc="-70" dirty="0">
                <a:latin typeface="Arial"/>
                <a:cs typeface="Arial"/>
              </a:rPr>
              <a:t>students </a:t>
            </a:r>
            <a:r>
              <a:rPr sz="2000" spc="-95" dirty="0">
                <a:latin typeface="Arial"/>
                <a:cs typeface="Arial"/>
              </a:rPr>
              <a:t>and </a:t>
            </a:r>
            <a:r>
              <a:rPr sz="2000" spc="-70" dirty="0">
                <a:latin typeface="Arial"/>
                <a:cs typeface="Arial"/>
              </a:rPr>
              <a:t>lab </a:t>
            </a:r>
            <a:r>
              <a:rPr sz="2000" spc="-100" dirty="0">
                <a:latin typeface="Arial"/>
                <a:cs typeface="Arial"/>
              </a:rPr>
              <a:t>employees  </a:t>
            </a:r>
            <a:r>
              <a:rPr sz="2000" spc="-45" dirty="0">
                <a:latin typeface="Arial"/>
                <a:cs typeface="Arial"/>
              </a:rPr>
              <a:t>who all </a:t>
            </a:r>
            <a:r>
              <a:rPr sz="2000" spc="-60" dirty="0">
                <a:latin typeface="Arial"/>
                <a:cs typeface="Arial"/>
              </a:rPr>
              <a:t>corroborated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70" dirty="0">
                <a:latin typeface="Arial"/>
                <a:cs typeface="Arial"/>
              </a:rPr>
              <a:t>complainant’s</a:t>
            </a:r>
            <a:r>
              <a:rPr sz="2000" spc="-38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account.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546" y="1149730"/>
            <a:ext cx="2053654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Questions</a:t>
            </a:r>
            <a:r>
              <a:rPr lang="en-US" sz="2500" spc="-5" dirty="0">
                <a:solidFill>
                  <a:srgbClr val="FFFFFF"/>
                </a:solidFill>
              </a:rPr>
              <a:t> (slide 205)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506666" y="1468247"/>
            <a:ext cx="1272540" cy="2753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900" b="1" dirty="0">
                <a:solidFill>
                  <a:srgbClr val="FFFFFF"/>
                </a:solidFill>
                <a:latin typeface="Georgia"/>
                <a:cs typeface="Georgia"/>
              </a:rPr>
              <a:t>?</a:t>
            </a:r>
            <a:endParaRPr sz="17900">
              <a:latin typeface="Georgia"/>
              <a:cs typeface="Georgia"/>
            </a:endParaRPr>
          </a:p>
        </p:txBody>
      </p:sp>
      <p:grpSp>
        <p:nvGrpSpPr>
          <p:cNvPr id="10" name="Group 9" descr="talking heads">
            <a:extLst>
              <a:ext uri="{FF2B5EF4-FFF2-40B4-BE49-F238E27FC236}">
                <a16:creationId xmlns:a16="http://schemas.microsoft.com/office/drawing/2014/main" id="{BC41D2E3-B4C1-4946-8C8D-3E636C014035}"/>
              </a:ext>
            </a:extLst>
          </p:cNvPr>
          <p:cNvGrpSpPr/>
          <p:nvPr/>
        </p:nvGrpSpPr>
        <p:grpSpPr>
          <a:xfrm>
            <a:off x="4143082" y="561478"/>
            <a:ext cx="4679507" cy="4354632"/>
            <a:chOff x="4143082" y="561478"/>
            <a:chExt cx="4679507" cy="4354632"/>
          </a:xfrm>
        </p:grpSpPr>
        <p:sp>
          <p:nvSpPr>
            <p:cNvPr id="4" name="object 4"/>
            <p:cNvSpPr/>
            <p:nvPr/>
          </p:nvSpPr>
          <p:spPr>
            <a:xfrm>
              <a:off x="4510322" y="2435614"/>
              <a:ext cx="717550" cy="715645"/>
            </a:xfrm>
            <a:custGeom>
              <a:avLst/>
              <a:gdLst/>
              <a:ahLst/>
              <a:cxnLst/>
              <a:rect l="l" t="t" r="r" b="b"/>
              <a:pathLst>
                <a:path w="717550" h="715644">
                  <a:moveTo>
                    <a:pt x="358482" y="715622"/>
                  </a:moveTo>
                  <a:lnTo>
                    <a:pt x="309836" y="712356"/>
                  </a:lnTo>
                  <a:lnTo>
                    <a:pt x="263180" y="702841"/>
                  </a:lnTo>
                  <a:lnTo>
                    <a:pt x="218940" y="687505"/>
                  </a:lnTo>
                  <a:lnTo>
                    <a:pt x="177545" y="666772"/>
                  </a:lnTo>
                  <a:lnTo>
                    <a:pt x="139420" y="641070"/>
                  </a:lnTo>
                  <a:lnTo>
                    <a:pt x="104993" y="610825"/>
                  </a:lnTo>
                  <a:lnTo>
                    <a:pt x="74691" y="576463"/>
                  </a:lnTo>
                  <a:lnTo>
                    <a:pt x="48941" y="538409"/>
                  </a:lnTo>
                  <a:lnTo>
                    <a:pt x="28169" y="497091"/>
                  </a:lnTo>
                  <a:lnTo>
                    <a:pt x="12804" y="452935"/>
                  </a:lnTo>
                  <a:lnTo>
                    <a:pt x="3272" y="406366"/>
                  </a:lnTo>
                  <a:lnTo>
                    <a:pt x="0" y="357811"/>
                  </a:lnTo>
                  <a:lnTo>
                    <a:pt x="3272" y="309256"/>
                  </a:lnTo>
                  <a:lnTo>
                    <a:pt x="12804" y="262687"/>
                  </a:lnTo>
                  <a:lnTo>
                    <a:pt x="28169" y="218530"/>
                  </a:lnTo>
                  <a:lnTo>
                    <a:pt x="48941" y="177212"/>
                  </a:lnTo>
                  <a:lnTo>
                    <a:pt x="74691" y="139159"/>
                  </a:lnTo>
                  <a:lnTo>
                    <a:pt x="104993" y="104796"/>
                  </a:lnTo>
                  <a:lnTo>
                    <a:pt x="139420" y="74551"/>
                  </a:lnTo>
                  <a:lnTo>
                    <a:pt x="177545" y="48849"/>
                  </a:lnTo>
                  <a:lnTo>
                    <a:pt x="218940" y="28117"/>
                  </a:lnTo>
                  <a:lnTo>
                    <a:pt x="263180" y="12780"/>
                  </a:lnTo>
                  <a:lnTo>
                    <a:pt x="309836" y="3266"/>
                  </a:lnTo>
                  <a:lnTo>
                    <a:pt x="358482" y="0"/>
                  </a:lnTo>
                  <a:lnTo>
                    <a:pt x="407129" y="3266"/>
                  </a:lnTo>
                  <a:lnTo>
                    <a:pt x="453785" y="12780"/>
                  </a:lnTo>
                  <a:lnTo>
                    <a:pt x="498025" y="28117"/>
                  </a:lnTo>
                  <a:lnTo>
                    <a:pt x="539420" y="48849"/>
                  </a:lnTo>
                  <a:lnTo>
                    <a:pt x="577545" y="74551"/>
                  </a:lnTo>
                  <a:lnTo>
                    <a:pt x="611972" y="104796"/>
                  </a:lnTo>
                  <a:lnTo>
                    <a:pt x="642274" y="139159"/>
                  </a:lnTo>
                  <a:lnTo>
                    <a:pt x="668024" y="177212"/>
                  </a:lnTo>
                  <a:lnTo>
                    <a:pt x="688795" y="218530"/>
                  </a:lnTo>
                  <a:lnTo>
                    <a:pt x="704161" y="262687"/>
                  </a:lnTo>
                  <a:lnTo>
                    <a:pt x="713693" y="309256"/>
                  </a:lnTo>
                  <a:lnTo>
                    <a:pt x="716965" y="357811"/>
                  </a:lnTo>
                  <a:lnTo>
                    <a:pt x="713693" y="406366"/>
                  </a:lnTo>
                  <a:lnTo>
                    <a:pt x="704161" y="452935"/>
                  </a:lnTo>
                  <a:lnTo>
                    <a:pt x="688795" y="497091"/>
                  </a:lnTo>
                  <a:lnTo>
                    <a:pt x="668024" y="538409"/>
                  </a:lnTo>
                  <a:lnTo>
                    <a:pt x="642274" y="576463"/>
                  </a:lnTo>
                  <a:lnTo>
                    <a:pt x="611972" y="610825"/>
                  </a:lnTo>
                  <a:lnTo>
                    <a:pt x="577545" y="641070"/>
                  </a:lnTo>
                  <a:lnTo>
                    <a:pt x="539420" y="666772"/>
                  </a:lnTo>
                  <a:lnTo>
                    <a:pt x="498025" y="687505"/>
                  </a:lnTo>
                  <a:lnTo>
                    <a:pt x="453785" y="702841"/>
                  </a:lnTo>
                  <a:lnTo>
                    <a:pt x="407129" y="712356"/>
                  </a:lnTo>
                  <a:lnTo>
                    <a:pt x="358482" y="715622"/>
                  </a:lnTo>
                  <a:close/>
                </a:path>
              </a:pathLst>
            </a:custGeom>
            <a:solidFill>
              <a:srgbClr val="F1B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2077" y="2435615"/>
              <a:ext cx="717550" cy="715645"/>
            </a:xfrm>
            <a:custGeom>
              <a:avLst/>
              <a:gdLst/>
              <a:ahLst/>
              <a:cxnLst/>
              <a:rect l="l" t="t" r="r" b="b"/>
              <a:pathLst>
                <a:path w="717550" h="715644">
                  <a:moveTo>
                    <a:pt x="358482" y="715622"/>
                  </a:moveTo>
                  <a:lnTo>
                    <a:pt x="309836" y="712356"/>
                  </a:lnTo>
                  <a:lnTo>
                    <a:pt x="263180" y="702841"/>
                  </a:lnTo>
                  <a:lnTo>
                    <a:pt x="218940" y="687505"/>
                  </a:lnTo>
                  <a:lnTo>
                    <a:pt x="177545" y="666772"/>
                  </a:lnTo>
                  <a:lnTo>
                    <a:pt x="139420" y="641070"/>
                  </a:lnTo>
                  <a:lnTo>
                    <a:pt x="104993" y="610825"/>
                  </a:lnTo>
                  <a:lnTo>
                    <a:pt x="74691" y="576463"/>
                  </a:lnTo>
                  <a:lnTo>
                    <a:pt x="48941" y="538409"/>
                  </a:lnTo>
                  <a:lnTo>
                    <a:pt x="28169" y="497091"/>
                  </a:lnTo>
                  <a:lnTo>
                    <a:pt x="12804" y="452935"/>
                  </a:lnTo>
                  <a:lnTo>
                    <a:pt x="3272" y="406366"/>
                  </a:lnTo>
                  <a:lnTo>
                    <a:pt x="0" y="357811"/>
                  </a:lnTo>
                  <a:lnTo>
                    <a:pt x="3272" y="309256"/>
                  </a:lnTo>
                  <a:lnTo>
                    <a:pt x="12804" y="262687"/>
                  </a:lnTo>
                  <a:lnTo>
                    <a:pt x="28169" y="218530"/>
                  </a:lnTo>
                  <a:lnTo>
                    <a:pt x="48941" y="177212"/>
                  </a:lnTo>
                  <a:lnTo>
                    <a:pt x="74691" y="139159"/>
                  </a:lnTo>
                  <a:lnTo>
                    <a:pt x="104993" y="104796"/>
                  </a:lnTo>
                  <a:lnTo>
                    <a:pt x="139420" y="74551"/>
                  </a:lnTo>
                  <a:lnTo>
                    <a:pt x="177545" y="48849"/>
                  </a:lnTo>
                  <a:lnTo>
                    <a:pt x="218940" y="28117"/>
                  </a:lnTo>
                  <a:lnTo>
                    <a:pt x="263180" y="12780"/>
                  </a:lnTo>
                  <a:lnTo>
                    <a:pt x="309836" y="3266"/>
                  </a:lnTo>
                  <a:lnTo>
                    <a:pt x="358482" y="0"/>
                  </a:lnTo>
                  <a:lnTo>
                    <a:pt x="407129" y="3266"/>
                  </a:lnTo>
                  <a:lnTo>
                    <a:pt x="453785" y="12780"/>
                  </a:lnTo>
                  <a:lnTo>
                    <a:pt x="498025" y="28117"/>
                  </a:lnTo>
                  <a:lnTo>
                    <a:pt x="539420" y="48849"/>
                  </a:lnTo>
                  <a:lnTo>
                    <a:pt x="577545" y="74551"/>
                  </a:lnTo>
                  <a:lnTo>
                    <a:pt x="611972" y="104796"/>
                  </a:lnTo>
                  <a:lnTo>
                    <a:pt x="642274" y="139159"/>
                  </a:lnTo>
                  <a:lnTo>
                    <a:pt x="668024" y="177212"/>
                  </a:lnTo>
                  <a:lnTo>
                    <a:pt x="688795" y="218530"/>
                  </a:lnTo>
                  <a:lnTo>
                    <a:pt x="704161" y="262687"/>
                  </a:lnTo>
                  <a:lnTo>
                    <a:pt x="713693" y="309256"/>
                  </a:lnTo>
                  <a:lnTo>
                    <a:pt x="716965" y="357811"/>
                  </a:lnTo>
                  <a:lnTo>
                    <a:pt x="713693" y="406366"/>
                  </a:lnTo>
                  <a:lnTo>
                    <a:pt x="704161" y="452935"/>
                  </a:lnTo>
                  <a:lnTo>
                    <a:pt x="688795" y="497091"/>
                  </a:lnTo>
                  <a:lnTo>
                    <a:pt x="668024" y="538409"/>
                  </a:lnTo>
                  <a:lnTo>
                    <a:pt x="642274" y="576463"/>
                  </a:lnTo>
                  <a:lnTo>
                    <a:pt x="611972" y="610825"/>
                  </a:lnTo>
                  <a:lnTo>
                    <a:pt x="577545" y="641070"/>
                  </a:lnTo>
                  <a:lnTo>
                    <a:pt x="539420" y="666772"/>
                  </a:lnTo>
                  <a:lnTo>
                    <a:pt x="498025" y="687505"/>
                  </a:lnTo>
                  <a:lnTo>
                    <a:pt x="453785" y="702841"/>
                  </a:lnTo>
                  <a:lnTo>
                    <a:pt x="407129" y="712356"/>
                  </a:lnTo>
                  <a:lnTo>
                    <a:pt x="358482" y="715622"/>
                  </a:lnTo>
                  <a:close/>
                </a:path>
              </a:pathLst>
            </a:custGeom>
            <a:solidFill>
              <a:srgbClr val="F1B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51833" y="2713875"/>
              <a:ext cx="3346450" cy="1527175"/>
            </a:xfrm>
            <a:custGeom>
              <a:avLst/>
              <a:gdLst/>
              <a:ahLst/>
              <a:cxnLst/>
              <a:rect l="l" t="t" r="r" b="b"/>
              <a:pathLst>
                <a:path w="3346450" h="1527175">
                  <a:moveTo>
                    <a:pt x="1298003" y="715149"/>
                  </a:moveTo>
                  <a:lnTo>
                    <a:pt x="1238910" y="671563"/>
                  </a:lnTo>
                  <a:lnTo>
                    <a:pt x="1195298" y="648957"/>
                  </a:lnTo>
                  <a:lnTo>
                    <a:pt x="1150658" y="628497"/>
                  </a:lnTo>
                  <a:lnTo>
                    <a:pt x="1105077" y="610235"/>
                  </a:lnTo>
                  <a:lnTo>
                    <a:pt x="1058633" y="594194"/>
                  </a:lnTo>
                  <a:lnTo>
                    <a:pt x="963510" y="566331"/>
                  </a:lnTo>
                  <a:lnTo>
                    <a:pt x="915009" y="554799"/>
                  </a:lnTo>
                  <a:lnTo>
                    <a:pt x="866000" y="545833"/>
                  </a:lnTo>
                  <a:lnTo>
                    <a:pt x="816584" y="539432"/>
                  </a:lnTo>
                  <a:lnTo>
                    <a:pt x="766876" y="535622"/>
                  </a:lnTo>
                  <a:lnTo>
                    <a:pt x="716965" y="534416"/>
                  </a:lnTo>
                  <a:lnTo>
                    <a:pt x="667105" y="536790"/>
                  </a:lnTo>
                  <a:lnTo>
                    <a:pt x="617435" y="541299"/>
                  </a:lnTo>
                  <a:lnTo>
                    <a:pt x="568032" y="547916"/>
                  </a:lnTo>
                  <a:lnTo>
                    <a:pt x="518947" y="556653"/>
                  </a:lnTo>
                  <a:lnTo>
                    <a:pt x="470268" y="567486"/>
                  </a:lnTo>
                  <a:lnTo>
                    <a:pt x="374611" y="592797"/>
                  </a:lnTo>
                  <a:lnTo>
                    <a:pt x="327990" y="607707"/>
                  </a:lnTo>
                  <a:lnTo>
                    <a:pt x="282321" y="625081"/>
                  </a:lnTo>
                  <a:lnTo>
                    <a:pt x="237667" y="644867"/>
                  </a:lnTo>
                  <a:lnTo>
                    <a:pt x="194170" y="667042"/>
                  </a:lnTo>
                  <a:lnTo>
                    <a:pt x="151892" y="691540"/>
                  </a:lnTo>
                  <a:lnTo>
                    <a:pt x="110934" y="718324"/>
                  </a:lnTo>
                  <a:lnTo>
                    <a:pt x="71424" y="747344"/>
                  </a:lnTo>
                  <a:lnTo>
                    <a:pt x="40652" y="775792"/>
                  </a:lnTo>
                  <a:lnTo>
                    <a:pt x="17945" y="810285"/>
                  </a:lnTo>
                  <a:lnTo>
                    <a:pt x="4127" y="849185"/>
                  </a:lnTo>
                  <a:lnTo>
                    <a:pt x="0" y="890841"/>
                  </a:lnTo>
                  <a:lnTo>
                    <a:pt x="0" y="1250950"/>
                  </a:lnTo>
                  <a:lnTo>
                    <a:pt x="794842" y="1250950"/>
                  </a:lnTo>
                  <a:lnTo>
                    <a:pt x="794842" y="1169085"/>
                  </a:lnTo>
                  <a:lnTo>
                    <a:pt x="798385" y="1116533"/>
                  </a:lnTo>
                  <a:lnTo>
                    <a:pt x="810056" y="1065834"/>
                  </a:lnTo>
                  <a:lnTo>
                    <a:pt x="829437" y="1017879"/>
                  </a:lnTo>
                  <a:lnTo>
                    <a:pt x="856068" y="973518"/>
                  </a:lnTo>
                  <a:lnTo>
                    <a:pt x="889533" y="933640"/>
                  </a:lnTo>
                  <a:lnTo>
                    <a:pt x="929386" y="899121"/>
                  </a:lnTo>
                  <a:lnTo>
                    <a:pt x="971067" y="868121"/>
                  </a:lnTo>
                  <a:lnTo>
                    <a:pt x="1014183" y="839330"/>
                  </a:lnTo>
                  <a:lnTo>
                    <a:pt x="1058646" y="812774"/>
                  </a:lnTo>
                  <a:lnTo>
                    <a:pt x="1104366" y="788504"/>
                  </a:lnTo>
                  <a:lnTo>
                    <a:pt x="1151242" y="766572"/>
                  </a:lnTo>
                  <a:lnTo>
                    <a:pt x="1199210" y="747001"/>
                  </a:lnTo>
                  <a:lnTo>
                    <a:pt x="1248156" y="729856"/>
                  </a:lnTo>
                  <a:lnTo>
                    <a:pt x="1298003" y="715149"/>
                  </a:lnTo>
                  <a:close/>
                </a:path>
                <a:path w="3346450" h="1527175">
                  <a:moveTo>
                    <a:pt x="2031555" y="357809"/>
                  </a:moveTo>
                  <a:lnTo>
                    <a:pt x="2028278" y="309245"/>
                  </a:lnTo>
                  <a:lnTo>
                    <a:pt x="2018753" y="262686"/>
                  </a:lnTo>
                  <a:lnTo>
                    <a:pt x="2003386" y="218528"/>
                  </a:lnTo>
                  <a:lnTo>
                    <a:pt x="1982609" y="177203"/>
                  </a:lnTo>
                  <a:lnTo>
                    <a:pt x="1956866" y="139153"/>
                  </a:lnTo>
                  <a:lnTo>
                    <a:pt x="1926564" y="104787"/>
                  </a:lnTo>
                  <a:lnTo>
                    <a:pt x="1892134" y="74549"/>
                  </a:lnTo>
                  <a:lnTo>
                    <a:pt x="1854009" y="48844"/>
                  </a:lnTo>
                  <a:lnTo>
                    <a:pt x="1812620" y="28105"/>
                  </a:lnTo>
                  <a:lnTo>
                    <a:pt x="1768373" y="12776"/>
                  </a:lnTo>
                  <a:lnTo>
                    <a:pt x="1721713" y="3263"/>
                  </a:lnTo>
                  <a:lnTo>
                    <a:pt x="1673072" y="0"/>
                  </a:lnTo>
                  <a:lnTo>
                    <a:pt x="1624431" y="3263"/>
                  </a:lnTo>
                  <a:lnTo>
                    <a:pt x="1577771" y="12776"/>
                  </a:lnTo>
                  <a:lnTo>
                    <a:pt x="1533525" y="28105"/>
                  </a:lnTo>
                  <a:lnTo>
                    <a:pt x="1492135" y="48844"/>
                  </a:lnTo>
                  <a:lnTo>
                    <a:pt x="1454010" y="74549"/>
                  </a:lnTo>
                  <a:lnTo>
                    <a:pt x="1419580" y="104787"/>
                  </a:lnTo>
                  <a:lnTo>
                    <a:pt x="1389278" y="139153"/>
                  </a:lnTo>
                  <a:lnTo>
                    <a:pt x="1363535" y="177203"/>
                  </a:lnTo>
                  <a:lnTo>
                    <a:pt x="1342758" y="218528"/>
                  </a:lnTo>
                  <a:lnTo>
                    <a:pt x="1327391" y="262686"/>
                  </a:lnTo>
                  <a:lnTo>
                    <a:pt x="1317866" y="309245"/>
                  </a:lnTo>
                  <a:lnTo>
                    <a:pt x="1314589" y="357809"/>
                  </a:lnTo>
                  <a:lnTo>
                    <a:pt x="1317866" y="406361"/>
                  </a:lnTo>
                  <a:lnTo>
                    <a:pt x="1327391" y="452932"/>
                  </a:lnTo>
                  <a:lnTo>
                    <a:pt x="1342758" y="497090"/>
                  </a:lnTo>
                  <a:lnTo>
                    <a:pt x="1363535" y="538403"/>
                  </a:lnTo>
                  <a:lnTo>
                    <a:pt x="1389278" y="576453"/>
                  </a:lnTo>
                  <a:lnTo>
                    <a:pt x="1419580" y="610819"/>
                  </a:lnTo>
                  <a:lnTo>
                    <a:pt x="1454010" y="641070"/>
                  </a:lnTo>
                  <a:lnTo>
                    <a:pt x="1492135" y="666762"/>
                  </a:lnTo>
                  <a:lnTo>
                    <a:pt x="1533525" y="687501"/>
                  </a:lnTo>
                  <a:lnTo>
                    <a:pt x="1577771" y="702830"/>
                  </a:lnTo>
                  <a:lnTo>
                    <a:pt x="1624431" y="712355"/>
                  </a:lnTo>
                  <a:lnTo>
                    <a:pt x="1673072" y="715619"/>
                  </a:lnTo>
                  <a:lnTo>
                    <a:pt x="1721713" y="712355"/>
                  </a:lnTo>
                  <a:lnTo>
                    <a:pt x="1768373" y="702830"/>
                  </a:lnTo>
                  <a:lnTo>
                    <a:pt x="1812620" y="687501"/>
                  </a:lnTo>
                  <a:lnTo>
                    <a:pt x="1854009" y="666762"/>
                  </a:lnTo>
                  <a:lnTo>
                    <a:pt x="1892134" y="641070"/>
                  </a:lnTo>
                  <a:lnTo>
                    <a:pt x="1926564" y="610819"/>
                  </a:lnTo>
                  <a:lnTo>
                    <a:pt x="1956866" y="576453"/>
                  </a:lnTo>
                  <a:lnTo>
                    <a:pt x="1982609" y="538403"/>
                  </a:lnTo>
                  <a:lnTo>
                    <a:pt x="2003386" y="497090"/>
                  </a:lnTo>
                  <a:lnTo>
                    <a:pt x="2018753" y="452932"/>
                  </a:lnTo>
                  <a:lnTo>
                    <a:pt x="2028278" y="406361"/>
                  </a:lnTo>
                  <a:lnTo>
                    <a:pt x="2031555" y="357809"/>
                  </a:lnTo>
                  <a:close/>
                </a:path>
                <a:path w="3346450" h="1527175">
                  <a:moveTo>
                    <a:pt x="2390038" y="1169085"/>
                  </a:moveTo>
                  <a:lnTo>
                    <a:pt x="2385098" y="1127734"/>
                  </a:lnTo>
                  <a:lnTo>
                    <a:pt x="2370963" y="1089126"/>
                  </a:lnTo>
                  <a:lnTo>
                    <a:pt x="2348395" y="1054735"/>
                  </a:lnTo>
                  <a:lnTo>
                    <a:pt x="2318156" y="1026058"/>
                  </a:lnTo>
                  <a:lnTo>
                    <a:pt x="2277872" y="998385"/>
                  </a:lnTo>
                  <a:lnTo>
                    <a:pt x="2236444" y="972604"/>
                  </a:lnTo>
                  <a:lnTo>
                    <a:pt x="2193925" y="948715"/>
                  </a:lnTo>
                  <a:lnTo>
                    <a:pt x="2150402" y="926782"/>
                  </a:lnTo>
                  <a:lnTo>
                    <a:pt x="2105926" y="906818"/>
                  </a:lnTo>
                  <a:lnTo>
                    <a:pt x="2060575" y="888873"/>
                  </a:lnTo>
                  <a:lnTo>
                    <a:pt x="2014410" y="872947"/>
                  </a:lnTo>
                  <a:lnTo>
                    <a:pt x="1919630" y="844956"/>
                  </a:lnTo>
                  <a:lnTo>
                    <a:pt x="1871141" y="833374"/>
                  </a:lnTo>
                  <a:lnTo>
                    <a:pt x="1822145" y="824382"/>
                  </a:lnTo>
                  <a:lnTo>
                    <a:pt x="1772716" y="817994"/>
                  </a:lnTo>
                  <a:lnTo>
                    <a:pt x="1722996" y="814235"/>
                  </a:lnTo>
                  <a:lnTo>
                    <a:pt x="1673072" y="813117"/>
                  </a:lnTo>
                  <a:lnTo>
                    <a:pt x="1623199" y="815403"/>
                  </a:lnTo>
                  <a:lnTo>
                    <a:pt x="1573517" y="819848"/>
                  </a:lnTo>
                  <a:lnTo>
                    <a:pt x="1524101" y="826452"/>
                  </a:lnTo>
                  <a:lnTo>
                    <a:pt x="1475028" y="835202"/>
                  </a:lnTo>
                  <a:lnTo>
                    <a:pt x="1426362" y="846099"/>
                  </a:lnTo>
                  <a:lnTo>
                    <a:pt x="1330693" y="871448"/>
                  </a:lnTo>
                  <a:lnTo>
                    <a:pt x="1284046" y="886307"/>
                  </a:lnTo>
                  <a:lnTo>
                    <a:pt x="1238364" y="903655"/>
                  </a:lnTo>
                  <a:lnTo>
                    <a:pt x="1193711" y="923442"/>
                  </a:lnTo>
                  <a:lnTo>
                    <a:pt x="1150200" y="945616"/>
                  </a:lnTo>
                  <a:lnTo>
                    <a:pt x="1107948" y="970140"/>
                  </a:lnTo>
                  <a:lnTo>
                    <a:pt x="1067015" y="996975"/>
                  </a:lnTo>
                  <a:lnTo>
                    <a:pt x="1027531" y="1026058"/>
                  </a:lnTo>
                  <a:lnTo>
                    <a:pt x="996518" y="1054227"/>
                  </a:lnTo>
                  <a:lnTo>
                    <a:pt x="973632" y="1088580"/>
                  </a:lnTo>
                  <a:lnTo>
                    <a:pt x="959726" y="1127429"/>
                  </a:lnTo>
                  <a:lnTo>
                    <a:pt x="955649" y="1169085"/>
                  </a:lnTo>
                  <a:lnTo>
                    <a:pt x="955649" y="1526895"/>
                  </a:lnTo>
                  <a:lnTo>
                    <a:pt x="2390038" y="1526895"/>
                  </a:lnTo>
                  <a:lnTo>
                    <a:pt x="2390038" y="1169085"/>
                  </a:lnTo>
                  <a:close/>
                </a:path>
                <a:path w="3346450" h="1527175">
                  <a:moveTo>
                    <a:pt x="3346145" y="890841"/>
                  </a:moveTo>
                  <a:lnTo>
                    <a:pt x="3340912" y="849503"/>
                  </a:lnTo>
                  <a:lnTo>
                    <a:pt x="3326714" y="810856"/>
                  </a:lnTo>
                  <a:lnTo>
                    <a:pt x="3304260" y="776325"/>
                  </a:lnTo>
                  <a:lnTo>
                    <a:pt x="3274263" y="747344"/>
                  </a:lnTo>
                  <a:lnTo>
                    <a:pt x="3233902" y="719785"/>
                  </a:lnTo>
                  <a:lnTo>
                    <a:pt x="3192424" y="694080"/>
                  </a:lnTo>
                  <a:lnTo>
                    <a:pt x="3149879" y="670255"/>
                  </a:lnTo>
                  <a:lnTo>
                    <a:pt x="3106356" y="648335"/>
                  </a:lnTo>
                  <a:lnTo>
                    <a:pt x="3061893" y="628357"/>
                  </a:lnTo>
                  <a:lnTo>
                    <a:pt x="3016580" y="610362"/>
                  </a:lnTo>
                  <a:lnTo>
                    <a:pt x="2970466" y="594360"/>
                  </a:lnTo>
                  <a:lnTo>
                    <a:pt x="2875661" y="566254"/>
                  </a:lnTo>
                  <a:lnTo>
                    <a:pt x="2827083" y="554685"/>
                  </a:lnTo>
                  <a:lnTo>
                    <a:pt x="2777998" y="545693"/>
                  </a:lnTo>
                  <a:lnTo>
                    <a:pt x="2728506" y="539318"/>
                  </a:lnTo>
                  <a:lnTo>
                    <a:pt x="2678722" y="535546"/>
                  </a:lnTo>
                  <a:lnTo>
                    <a:pt x="2628722" y="534416"/>
                  </a:lnTo>
                  <a:lnTo>
                    <a:pt x="2578938" y="536790"/>
                  </a:lnTo>
                  <a:lnTo>
                    <a:pt x="2529344" y="541299"/>
                  </a:lnTo>
                  <a:lnTo>
                    <a:pt x="2480018" y="547916"/>
                  </a:lnTo>
                  <a:lnTo>
                    <a:pt x="2431021" y="556653"/>
                  </a:lnTo>
                  <a:lnTo>
                    <a:pt x="2382418" y="567486"/>
                  </a:lnTo>
                  <a:lnTo>
                    <a:pt x="2288692" y="592721"/>
                  </a:lnTo>
                  <a:lnTo>
                    <a:pt x="2243798" y="607174"/>
                  </a:lnTo>
                  <a:lnTo>
                    <a:pt x="2199652" y="623735"/>
                  </a:lnTo>
                  <a:lnTo>
                    <a:pt x="2156358" y="642366"/>
                  </a:lnTo>
                  <a:lnTo>
                    <a:pt x="2113978" y="663028"/>
                  </a:lnTo>
                  <a:lnTo>
                    <a:pt x="2072563" y="685723"/>
                  </a:lnTo>
                  <a:lnTo>
                    <a:pt x="2046300" y="715619"/>
                  </a:lnTo>
                  <a:lnTo>
                    <a:pt x="2094547" y="731697"/>
                  </a:lnTo>
                  <a:lnTo>
                    <a:pt x="2142058" y="749642"/>
                  </a:lnTo>
                  <a:lnTo>
                    <a:pt x="2188794" y="769429"/>
                  </a:lnTo>
                  <a:lnTo>
                    <a:pt x="2234704" y="791019"/>
                  </a:lnTo>
                  <a:lnTo>
                    <a:pt x="2279713" y="814400"/>
                  </a:lnTo>
                  <a:lnTo>
                    <a:pt x="2323795" y="839533"/>
                  </a:lnTo>
                  <a:lnTo>
                    <a:pt x="2366886" y="866406"/>
                  </a:lnTo>
                  <a:lnTo>
                    <a:pt x="2414917" y="899121"/>
                  </a:lnTo>
                  <a:lnTo>
                    <a:pt x="2457907" y="938403"/>
                  </a:lnTo>
                  <a:lnTo>
                    <a:pt x="2489797" y="977938"/>
                  </a:lnTo>
                  <a:lnTo>
                    <a:pt x="2515273" y="1021549"/>
                  </a:lnTo>
                  <a:lnTo>
                    <a:pt x="2533967" y="1068476"/>
                  </a:lnTo>
                  <a:lnTo>
                    <a:pt x="2545499" y="1117917"/>
                  </a:lnTo>
                  <a:lnTo>
                    <a:pt x="2549461" y="1169085"/>
                  </a:lnTo>
                  <a:lnTo>
                    <a:pt x="2549461" y="1250950"/>
                  </a:lnTo>
                  <a:lnTo>
                    <a:pt x="3346145" y="1250950"/>
                  </a:lnTo>
                  <a:lnTo>
                    <a:pt x="3346145" y="890841"/>
                  </a:lnTo>
                  <a:close/>
                </a:path>
              </a:pathLst>
            </a:custGeom>
            <a:solidFill>
              <a:srgbClr val="F1B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43082" y="561478"/>
              <a:ext cx="3352165" cy="1656080"/>
            </a:xfrm>
            <a:custGeom>
              <a:avLst/>
              <a:gdLst/>
              <a:ahLst/>
              <a:cxnLst/>
              <a:rect l="l" t="t" r="r" b="b"/>
              <a:pathLst>
                <a:path w="3352165" h="1656080">
                  <a:moveTo>
                    <a:pt x="3167828" y="1379734"/>
                  </a:moveTo>
                  <a:lnTo>
                    <a:pt x="184309" y="1379734"/>
                  </a:lnTo>
                  <a:lnTo>
                    <a:pt x="135315" y="1373162"/>
                  </a:lnTo>
                  <a:lnTo>
                    <a:pt x="91288" y="1354616"/>
                  </a:lnTo>
                  <a:lnTo>
                    <a:pt x="53985" y="1325850"/>
                  </a:lnTo>
                  <a:lnTo>
                    <a:pt x="25165" y="1288617"/>
                  </a:lnTo>
                  <a:lnTo>
                    <a:pt x="6584" y="1244672"/>
                  </a:lnTo>
                  <a:lnTo>
                    <a:pt x="0" y="1195769"/>
                  </a:lnTo>
                  <a:lnTo>
                    <a:pt x="0" y="183964"/>
                  </a:lnTo>
                  <a:lnTo>
                    <a:pt x="6584" y="135061"/>
                  </a:lnTo>
                  <a:lnTo>
                    <a:pt x="25165" y="91116"/>
                  </a:lnTo>
                  <a:lnTo>
                    <a:pt x="53985" y="53884"/>
                  </a:lnTo>
                  <a:lnTo>
                    <a:pt x="91288" y="25117"/>
                  </a:lnTo>
                  <a:lnTo>
                    <a:pt x="135315" y="6571"/>
                  </a:lnTo>
                  <a:lnTo>
                    <a:pt x="184309" y="0"/>
                  </a:lnTo>
                  <a:lnTo>
                    <a:pt x="3167828" y="0"/>
                  </a:lnTo>
                  <a:lnTo>
                    <a:pt x="3216822" y="6571"/>
                  </a:lnTo>
                  <a:lnTo>
                    <a:pt x="3260850" y="25117"/>
                  </a:lnTo>
                  <a:lnTo>
                    <a:pt x="3298152" y="53884"/>
                  </a:lnTo>
                  <a:lnTo>
                    <a:pt x="3326972" y="91116"/>
                  </a:lnTo>
                  <a:lnTo>
                    <a:pt x="3345553" y="135061"/>
                  </a:lnTo>
                  <a:lnTo>
                    <a:pt x="3352138" y="183964"/>
                  </a:lnTo>
                  <a:lnTo>
                    <a:pt x="3352138" y="413920"/>
                  </a:lnTo>
                  <a:lnTo>
                    <a:pt x="737239" y="413920"/>
                  </a:lnTo>
                  <a:lnTo>
                    <a:pt x="737239" y="505902"/>
                  </a:lnTo>
                  <a:lnTo>
                    <a:pt x="3352138" y="505902"/>
                  </a:lnTo>
                  <a:lnTo>
                    <a:pt x="3352138" y="643876"/>
                  </a:lnTo>
                  <a:lnTo>
                    <a:pt x="460774" y="643876"/>
                  </a:lnTo>
                  <a:lnTo>
                    <a:pt x="460774" y="735858"/>
                  </a:lnTo>
                  <a:lnTo>
                    <a:pt x="3352138" y="735858"/>
                  </a:lnTo>
                  <a:lnTo>
                    <a:pt x="3352138" y="873831"/>
                  </a:lnTo>
                  <a:lnTo>
                    <a:pt x="1198014" y="873831"/>
                  </a:lnTo>
                  <a:lnTo>
                    <a:pt x="1198014" y="965814"/>
                  </a:lnTo>
                  <a:lnTo>
                    <a:pt x="3352138" y="965814"/>
                  </a:lnTo>
                  <a:lnTo>
                    <a:pt x="3352138" y="1195769"/>
                  </a:lnTo>
                  <a:lnTo>
                    <a:pt x="3345553" y="1244672"/>
                  </a:lnTo>
                  <a:lnTo>
                    <a:pt x="3326972" y="1288617"/>
                  </a:lnTo>
                  <a:lnTo>
                    <a:pt x="3298152" y="1325850"/>
                  </a:lnTo>
                  <a:lnTo>
                    <a:pt x="3260850" y="1354616"/>
                  </a:lnTo>
                  <a:lnTo>
                    <a:pt x="3216822" y="1373162"/>
                  </a:lnTo>
                  <a:lnTo>
                    <a:pt x="3167828" y="1379734"/>
                  </a:lnTo>
                  <a:close/>
                </a:path>
                <a:path w="3352165" h="1656080">
                  <a:moveTo>
                    <a:pt x="3352138" y="505902"/>
                  </a:moveTo>
                  <a:lnTo>
                    <a:pt x="2891363" y="505902"/>
                  </a:lnTo>
                  <a:lnTo>
                    <a:pt x="2891363" y="413920"/>
                  </a:lnTo>
                  <a:lnTo>
                    <a:pt x="3352138" y="413920"/>
                  </a:lnTo>
                  <a:lnTo>
                    <a:pt x="3352138" y="505902"/>
                  </a:lnTo>
                  <a:close/>
                </a:path>
                <a:path w="3352165" h="1656080">
                  <a:moveTo>
                    <a:pt x="3352138" y="735858"/>
                  </a:moveTo>
                  <a:lnTo>
                    <a:pt x="2891363" y="735858"/>
                  </a:lnTo>
                  <a:lnTo>
                    <a:pt x="2891363" y="643876"/>
                  </a:lnTo>
                  <a:lnTo>
                    <a:pt x="3352138" y="643876"/>
                  </a:lnTo>
                  <a:lnTo>
                    <a:pt x="3352138" y="735858"/>
                  </a:lnTo>
                  <a:close/>
                </a:path>
                <a:path w="3352165" h="1656080">
                  <a:moveTo>
                    <a:pt x="3352138" y="965814"/>
                  </a:moveTo>
                  <a:lnTo>
                    <a:pt x="2891363" y="965814"/>
                  </a:lnTo>
                  <a:lnTo>
                    <a:pt x="2891363" y="873831"/>
                  </a:lnTo>
                  <a:lnTo>
                    <a:pt x="3352138" y="873831"/>
                  </a:lnTo>
                  <a:lnTo>
                    <a:pt x="3352138" y="965814"/>
                  </a:lnTo>
                  <a:close/>
                </a:path>
                <a:path w="3352165" h="1656080">
                  <a:moveTo>
                    <a:pt x="921549" y="1655681"/>
                  </a:moveTo>
                  <a:lnTo>
                    <a:pt x="921549" y="1379734"/>
                  </a:lnTo>
                  <a:lnTo>
                    <a:pt x="1211838" y="1379734"/>
                  </a:lnTo>
                  <a:lnTo>
                    <a:pt x="921549" y="1655681"/>
                  </a:lnTo>
                  <a:close/>
                </a:path>
                <a:path w="3352165" h="1656080">
                  <a:moveTo>
                    <a:pt x="1704867" y="1655681"/>
                  </a:moveTo>
                  <a:lnTo>
                    <a:pt x="1538988" y="1379734"/>
                  </a:lnTo>
                  <a:lnTo>
                    <a:pt x="1884569" y="1379734"/>
                  </a:lnTo>
                  <a:lnTo>
                    <a:pt x="1704867" y="1655681"/>
                  </a:lnTo>
                  <a:close/>
                </a:path>
                <a:path w="3352165" h="1656080">
                  <a:moveTo>
                    <a:pt x="2488184" y="1655681"/>
                  </a:moveTo>
                  <a:lnTo>
                    <a:pt x="2197896" y="1379734"/>
                  </a:lnTo>
                  <a:lnTo>
                    <a:pt x="2488184" y="1379734"/>
                  </a:lnTo>
                  <a:lnTo>
                    <a:pt x="2488184" y="1655681"/>
                  </a:lnTo>
                  <a:close/>
                </a:path>
              </a:pathLst>
            </a:custGeom>
            <a:solidFill>
              <a:srgbClr val="F1B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 descr="HuschBlackwell Logo"/>
            <p:cNvSpPr/>
            <p:nvPr/>
          </p:nvSpPr>
          <p:spPr>
            <a:xfrm>
              <a:off x="7194804" y="4782311"/>
              <a:ext cx="1627785" cy="1337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95676" y="1784761"/>
            <a:ext cx="3380104" cy="1458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700" spc="-5" dirty="0">
                <a:solidFill>
                  <a:srgbClr val="FFFFFF"/>
                </a:solidFill>
              </a:rPr>
              <a:t>Informal  </a:t>
            </a:r>
            <a:r>
              <a:rPr sz="4700" spc="5" dirty="0">
                <a:solidFill>
                  <a:srgbClr val="FFFFFF"/>
                </a:solidFill>
              </a:rPr>
              <a:t>R</a:t>
            </a:r>
            <a:r>
              <a:rPr sz="4700" spc="-5" dirty="0">
                <a:solidFill>
                  <a:srgbClr val="FFFFFF"/>
                </a:solidFill>
              </a:rPr>
              <a:t>e</a:t>
            </a:r>
            <a:r>
              <a:rPr sz="4700" dirty="0">
                <a:solidFill>
                  <a:srgbClr val="FFFFFF"/>
                </a:solidFill>
              </a:rPr>
              <a:t>s</a:t>
            </a:r>
            <a:r>
              <a:rPr sz="4700" spc="-5" dirty="0">
                <a:solidFill>
                  <a:srgbClr val="FFFFFF"/>
                </a:solidFill>
              </a:rPr>
              <a:t>ol</a:t>
            </a:r>
            <a:r>
              <a:rPr sz="4700" spc="-10" dirty="0">
                <a:solidFill>
                  <a:srgbClr val="FFFFFF"/>
                </a:solidFill>
              </a:rPr>
              <a:t>u</a:t>
            </a:r>
            <a:r>
              <a:rPr sz="4700" dirty="0">
                <a:solidFill>
                  <a:srgbClr val="FFFFFF"/>
                </a:solidFill>
              </a:rPr>
              <a:t>t</a:t>
            </a:r>
            <a:r>
              <a:rPr sz="4700" spc="5" dirty="0">
                <a:solidFill>
                  <a:srgbClr val="FFFFFF"/>
                </a:solidFill>
              </a:rPr>
              <a:t>i</a:t>
            </a:r>
            <a:r>
              <a:rPr sz="4700" spc="-5" dirty="0">
                <a:solidFill>
                  <a:srgbClr val="FFFFFF"/>
                </a:solidFill>
              </a:rPr>
              <a:t>o</a:t>
            </a:r>
            <a:r>
              <a:rPr sz="4700" dirty="0">
                <a:solidFill>
                  <a:srgbClr val="FFFFFF"/>
                </a:solidFill>
              </a:rPr>
              <a:t>n</a:t>
            </a:r>
            <a:endParaRPr sz="4700" dirty="0"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26664" y="3496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224027" y="408432"/>
            <a:ext cx="1312163" cy="4326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54104" y="1130216"/>
            <a:ext cx="33655" cy="50800"/>
          </a:xfrm>
          <a:custGeom>
            <a:avLst/>
            <a:gdLst/>
            <a:ahLst/>
            <a:cxnLst/>
            <a:rect l="l" t="t" r="r" b="b"/>
            <a:pathLst>
              <a:path w="33655" h="50800">
                <a:moveTo>
                  <a:pt x="0" y="0"/>
                </a:moveTo>
                <a:lnTo>
                  <a:pt x="33515" y="0"/>
                </a:lnTo>
                <a:lnTo>
                  <a:pt x="33515" y="50700"/>
                </a:lnTo>
                <a:lnTo>
                  <a:pt x="0" y="5070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oup 8" descr="HuschBlackwell Logo">
            <a:extLst>
              <a:ext uri="{FF2B5EF4-FFF2-40B4-BE49-F238E27FC236}">
                <a16:creationId xmlns:a16="http://schemas.microsoft.com/office/drawing/2014/main" id="{83B038E4-DD92-964E-ADE2-8DA97D9919AD}"/>
              </a:ext>
            </a:extLst>
          </p:cNvPr>
          <p:cNvGrpSpPr/>
          <p:nvPr/>
        </p:nvGrpSpPr>
        <p:grpSpPr>
          <a:xfrm>
            <a:off x="3026803" y="1126775"/>
            <a:ext cx="2317035" cy="140335"/>
            <a:chOff x="3026803" y="1126775"/>
            <a:chExt cx="2317035" cy="140335"/>
          </a:xfrm>
        </p:grpSpPr>
        <p:sp>
          <p:nvSpPr>
            <p:cNvPr id="3" name="object 3"/>
            <p:cNvSpPr/>
            <p:nvPr/>
          </p:nvSpPr>
          <p:spPr>
            <a:xfrm>
              <a:off x="3226748" y="1126775"/>
              <a:ext cx="2117090" cy="140335"/>
            </a:xfrm>
            <a:custGeom>
              <a:avLst/>
              <a:gdLst/>
              <a:ahLst/>
              <a:cxnLst/>
              <a:rect l="l" t="t" r="r" b="b"/>
              <a:pathLst>
                <a:path w="2117090" h="140334">
                  <a:moveTo>
                    <a:pt x="815561" y="135951"/>
                  </a:moveTo>
                  <a:lnTo>
                    <a:pt x="722947" y="135951"/>
                  </a:lnTo>
                  <a:lnTo>
                    <a:pt x="722947" y="3441"/>
                  </a:lnTo>
                  <a:lnTo>
                    <a:pt x="808995" y="3441"/>
                  </a:lnTo>
                  <a:lnTo>
                    <a:pt x="828499" y="5506"/>
                  </a:lnTo>
                  <a:lnTo>
                    <a:pt x="842430" y="11702"/>
                  </a:lnTo>
                  <a:lnTo>
                    <a:pt x="850789" y="22027"/>
                  </a:lnTo>
                  <a:lnTo>
                    <a:pt x="852447" y="30632"/>
                  </a:lnTo>
                  <a:lnTo>
                    <a:pt x="756122" y="30632"/>
                  </a:lnTo>
                  <a:lnTo>
                    <a:pt x="756122" y="56789"/>
                  </a:lnTo>
                  <a:lnTo>
                    <a:pt x="846395" y="56789"/>
                  </a:lnTo>
                  <a:lnTo>
                    <a:pt x="843369" y="60393"/>
                  </a:lnTo>
                  <a:lnTo>
                    <a:pt x="835605" y="65738"/>
                  </a:lnTo>
                  <a:lnTo>
                    <a:pt x="845637" y="70557"/>
                  </a:lnTo>
                  <a:lnTo>
                    <a:pt x="852884" y="77698"/>
                  </a:lnTo>
                  <a:lnTo>
                    <a:pt x="853896" y="79850"/>
                  </a:lnTo>
                  <a:lnTo>
                    <a:pt x="756122" y="79850"/>
                  </a:lnTo>
                  <a:lnTo>
                    <a:pt x="756122" y="108761"/>
                  </a:lnTo>
                  <a:lnTo>
                    <a:pt x="856845" y="108761"/>
                  </a:lnTo>
                  <a:lnTo>
                    <a:pt x="855897" y="113881"/>
                  </a:lnTo>
                  <a:lnTo>
                    <a:pt x="847527" y="125712"/>
                  </a:lnTo>
                  <a:lnTo>
                    <a:pt x="833974" y="133284"/>
                  </a:lnTo>
                  <a:lnTo>
                    <a:pt x="815561" y="135951"/>
                  </a:lnTo>
                  <a:close/>
                </a:path>
                <a:path w="2117090" h="140334">
                  <a:moveTo>
                    <a:pt x="846395" y="56789"/>
                  </a:moveTo>
                  <a:lnTo>
                    <a:pt x="795518" y="56789"/>
                  </a:lnTo>
                  <a:lnTo>
                    <a:pt x="805896" y="56236"/>
                  </a:lnTo>
                  <a:lnTo>
                    <a:pt x="813229" y="54165"/>
                  </a:lnTo>
                  <a:lnTo>
                    <a:pt x="817581" y="49965"/>
                  </a:lnTo>
                  <a:lnTo>
                    <a:pt x="819017" y="43022"/>
                  </a:lnTo>
                  <a:lnTo>
                    <a:pt x="817581" y="36730"/>
                  </a:lnTo>
                  <a:lnTo>
                    <a:pt x="813229" y="32955"/>
                  </a:lnTo>
                  <a:lnTo>
                    <a:pt x="805896" y="31116"/>
                  </a:lnTo>
                  <a:lnTo>
                    <a:pt x="795518" y="30632"/>
                  </a:lnTo>
                  <a:lnTo>
                    <a:pt x="852447" y="30632"/>
                  </a:lnTo>
                  <a:lnTo>
                    <a:pt x="853575" y="36483"/>
                  </a:lnTo>
                  <a:lnTo>
                    <a:pt x="852419" y="45700"/>
                  </a:lnTo>
                  <a:lnTo>
                    <a:pt x="848996" y="53692"/>
                  </a:lnTo>
                  <a:lnTo>
                    <a:pt x="846395" y="56789"/>
                  </a:lnTo>
                  <a:close/>
                </a:path>
                <a:path w="2117090" h="140334">
                  <a:moveTo>
                    <a:pt x="856845" y="108761"/>
                  </a:moveTo>
                  <a:lnTo>
                    <a:pt x="800701" y="108761"/>
                  </a:lnTo>
                  <a:lnTo>
                    <a:pt x="810880" y="108357"/>
                  </a:lnTo>
                  <a:lnTo>
                    <a:pt x="818110" y="106567"/>
                  </a:lnTo>
                  <a:lnTo>
                    <a:pt x="822424" y="102517"/>
                  </a:lnTo>
                  <a:lnTo>
                    <a:pt x="823855" y="95338"/>
                  </a:lnTo>
                  <a:lnTo>
                    <a:pt x="822473" y="88126"/>
                  </a:lnTo>
                  <a:lnTo>
                    <a:pt x="818240" y="83334"/>
                  </a:lnTo>
                  <a:lnTo>
                    <a:pt x="811026" y="80672"/>
                  </a:lnTo>
                  <a:lnTo>
                    <a:pt x="800701" y="79850"/>
                  </a:lnTo>
                  <a:lnTo>
                    <a:pt x="853896" y="79850"/>
                  </a:lnTo>
                  <a:lnTo>
                    <a:pt x="857279" y="87034"/>
                  </a:lnTo>
                  <a:lnTo>
                    <a:pt x="858758" y="98435"/>
                  </a:lnTo>
                  <a:lnTo>
                    <a:pt x="856845" y="108761"/>
                  </a:lnTo>
                  <a:close/>
                </a:path>
                <a:path w="2117090" h="140334">
                  <a:moveTo>
                    <a:pt x="2116659" y="135951"/>
                  </a:moveTo>
                  <a:lnTo>
                    <a:pt x="2014714" y="135951"/>
                  </a:lnTo>
                  <a:lnTo>
                    <a:pt x="2014714" y="3441"/>
                  </a:lnTo>
                  <a:lnTo>
                    <a:pt x="2047889" y="3441"/>
                  </a:lnTo>
                  <a:lnTo>
                    <a:pt x="2047889" y="108761"/>
                  </a:lnTo>
                  <a:lnTo>
                    <a:pt x="2116659" y="108761"/>
                  </a:lnTo>
                  <a:lnTo>
                    <a:pt x="2116659" y="135951"/>
                  </a:lnTo>
                  <a:close/>
                </a:path>
                <a:path w="2117090" h="140334">
                  <a:moveTo>
                    <a:pt x="1989832" y="135951"/>
                  </a:moveTo>
                  <a:lnTo>
                    <a:pt x="1887887" y="135951"/>
                  </a:lnTo>
                  <a:lnTo>
                    <a:pt x="1887887" y="3441"/>
                  </a:lnTo>
                  <a:lnTo>
                    <a:pt x="1921408" y="3441"/>
                  </a:lnTo>
                  <a:lnTo>
                    <a:pt x="1921408" y="108761"/>
                  </a:lnTo>
                  <a:lnTo>
                    <a:pt x="1989832" y="108761"/>
                  </a:lnTo>
                  <a:lnTo>
                    <a:pt x="1989832" y="135951"/>
                  </a:lnTo>
                  <a:close/>
                </a:path>
                <a:path w="2117090" h="140334">
                  <a:moveTo>
                    <a:pt x="1852293" y="135951"/>
                  </a:moveTo>
                  <a:lnTo>
                    <a:pt x="1734105" y="135951"/>
                  </a:lnTo>
                  <a:lnTo>
                    <a:pt x="1734105" y="3441"/>
                  </a:lnTo>
                  <a:lnTo>
                    <a:pt x="1852293" y="3441"/>
                  </a:lnTo>
                  <a:lnTo>
                    <a:pt x="1852293" y="30632"/>
                  </a:lnTo>
                  <a:lnTo>
                    <a:pt x="1767626" y="30632"/>
                  </a:lnTo>
                  <a:lnTo>
                    <a:pt x="1767626" y="52659"/>
                  </a:lnTo>
                  <a:lnTo>
                    <a:pt x="1843307" y="52659"/>
                  </a:lnTo>
                  <a:lnTo>
                    <a:pt x="1843307" y="79850"/>
                  </a:lnTo>
                  <a:lnTo>
                    <a:pt x="1767626" y="79850"/>
                  </a:lnTo>
                  <a:lnTo>
                    <a:pt x="1767626" y="108761"/>
                  </a:lnTo>
                  <a:lnTo>
                    <a:pt x="1852293" y="108761"/>
                  </a:lnTo>
                  <a:lnTo>
                    <a:pt x="1852293" y="135951"/>
                  </a:lnTo>
                  <a:close/>
                </a:path>
                <a:path w="2117090" h="140334">
                  <a:moveTo>
                    <a:pt x="1570302" y="135951"/>
                  </a:moveTo>
                  <a:lnTo>
                    <a:pt x="1537472" y="135951"/>
                  </a:lnTo>
                  <a:lnTo>
                    <a:pt x="1495312" y="3441"/>
                  </a:lnTo>
                  <a:lnTo>
                    <a:pt x="1529869" y="3441"/>
                  </a:lnTo>
                  <a:lnTo>
                    <a:pt x="1556478" y="92928"/>
                  </a:lnTo>
                  <a:lnTo>
                    <a:pt x="1585267" y="92928"/>
                  </a:lnTo>
                  <a:lnTo>
                    <a:pt x="1570302" y="135951"/>
                  </a:lnTo>
                  <a:close/>
                </a:path>
                <a:path w="2117090" h="140334">
                  <a:moveTo>
                    <a:pt x="1585267" y="92928"/>
                  </a:moveTo>
                  <a:lnTo>
                    <a:pt x="1556478" y="92928"/>
                  </a:lnTo>
                  <a:lnTo>
                    <a:pt x="1587581" y="3441"/>
                  </a:lnTo>
                  <a:lnTo>
                    <a:pt x="1620410" y="3441"/>
                  </a:lnTo>
                  <a:lnTo>
                    <a:pt x="1632692" y="39580"/>
                  </a:lnTo>
                  <a:lnTo>
                    <a:pt x="1603823" y="39580"/>
                  </a:lnTo>
                  <a:lnTo>
                    <a:pt x="1585267" y="92928"/>
                  </a:lnTo>
                  <a:close/>
                </a:path>
                <a:path w="2117090" h="140334">
                  <a:moveTo>
                    <a:pt x="1683507" y="92928"/>
                  </a:moveTo>
                  <a:lnTo>
                    <a:pt x="1650821" y="92928"/>
                  </a:lnTo>
                  <a:lnTo>
                    <a:pt x="1677776" y="3441"/>
                  </a:lnTo>
                  <a:lnTo>
                    <a:pt x="1712679" y="3441"/>
                  </a:lnTo>
                  <a:lnTo>
                    <a:pt x="1683507" y="92928"/>
                  </a:lnTo>
                  <a:close/>
                </a:path>
                <a:path w="2117090" h="140334">
                  <a:moveTo>
                    <a:pt x="1669482" y="135951"/>
                  </a:moveTo>
                  <a:lnTo>
                    <a:pt x="1635616" y="135951"/>
                  </a:lnTo>
                  <a:lnTo>
                    <a:pt x="1603823" y="39580"/>
                  </a:lnTo>
                  <a:lnTo>
                    <a:pt x="1632692" y="39580"/>
                  </a:lnTo>
                  <a:lnTo>
                    <a:pt x="1650821" y="92928"/>
                  </a:lnTo>
                  <a:lnTo>
                    <a:pt x="1683507" y="92928"/>
                  </a:lnTo>
                  <a:lnTo>
                    <a:pt x="1669482" y="135951"/>
                  </a:lnTo>
                  <a:close/>
                </a:path>
                <a:path w="2117090" h="140334">
                  <a:moveTo>
                    <a:pt x="1384727" y="135951"/>
                  </a:moveTo>
                  <a:lnTo>
                    <a:pt x="1351551" y="135951"/>
                  </a:lnTo>
                  <a:lnTo>
                    <a:pt x="1351551" y="3441"/>
                  </a:lnTo>
                  <a:lnTo>
                    <a:pt x="1384727" y="3441"/>
                  </a:lnTo>
                  <a:lnTo>
                    <a:pt x="1384727" y="54380"/>
                  </a:lnTo>
                  <a:lnTo>
                    <a:pt x="1425938" y="54380"/>
                  </a:lnTo>
                  <a:lnTo>
                    <a:pt x="1425159" y="55069"/>
                  </a:lnTo>
                  <a:lnTo>
                    <a:pt x="1441644" y="75375"/>
                  </a:lnTo>
                  <a:lnTo>
                    <a:pt x="1401660" y="75375"/>
                  </a:lnTo>
                  <a:lnTo>
                    <a:pt x="1384727" y="90175"/>
                  </a:lnTo>
                  <a:lnTo>
                    <a:pt x="1384727" y="135951"/>
                  </a:lnTo>
                  <a:close/>
                </a:path>
                <a:path w="2117090" h="140334">
                  <a:moveTo>
                    <a:pt x="1425938" y="54380"/>
                  </a:moveTo>
                  <a:lnTo>
                    <a:pt x="1384727" y="54380"/>
                  </a:lnTo>
                  <a:lnTo>
                    <a:pt x="1440710" y="3441"/>
                  </a:lnTo>
                  <a:lnTo>
                    <a:pt x="1483562" y="3441"/>
                  </a:lnTo>
                  <a:lnTo>
                    <a:pt x="1425938" y="54380"/>
                  </a:lnTo>
                  <a:close/>
                </a:path>
                <a:path w="2117090" h="140334">
                  <a:moveTo>
                    <a:pt x="1490819" y="135951"/>
                  </a:moveTo>
                  <a:lnTo>
                    <a:pt x="1450041" y="135951"/>
                  </a:lnTo>
                  <a:lnTo>
                    <a:pt x="1401660" y="75375"/>
                  </a:lnTo>
                  <a:lnTo>
                    <a:pt x="1441644" y="75375"/>
                  </a:lnTo>
                  <a:lnTo>
                    <a:pt x="1490819" y="135951"/>
                  </a:lnTo>
                  <a:close/>
                </a:path>
                <a:path w="2117090" h="140334">
                  <a:moveTo>
                    <a:pt x="1247878" y="139737"/>
                  </a:moveTo>
                  <a:lnTo>
                    <a:pt x="1214703" y="134725"/>
                  </a:lnTo>
                  <a:lnTo>
                    <a:pt x="1189562" y="120549"/>
                  </a:lnTo>
                  <a:lnTo>
                    <a:pt x="1173622" y="98500"/>
                  </a:lnTo>
                  <a:lnTo>
                    <a:pt x="1168050" y="69868"/>
                  </a:lnTo>
                  <a:lnTo>
                    <a:pt x="1173622" y="41237"/>
                  </a:lnTo>
                  <a:lnTo>
                    <a:pt x="1189562" y="19188"/>
                  </a:lnTo>
                  <a:lnTo>
                    <a:pt x="1214703" y="5012"/>
                  </a:lnTo>
                  <a:lnTo>
                    <a:pt x="1247878" y="0"/>
                  </a:lnTo>
                  <a:lnTo>
                    <a:pt x="1277836" y="3909"/>
                  </a:lnTo>
                  <a:lnTo>
                    <a:pt x="1301184" y="14756"/>
                  </a:lnTo>
                  <a:lnTo>
                    <a:pt x="1313044" y="27190"/>
                  </a:lnTo>
                  <a:lnTo>
                    <a:pt x="1247878" y="27190"/>
                  </a:lnTo>
                  <a:lnTo>
                    <a:pt x="1229903" y="30132"/>
                  </a:lnTo>
                  <a:lnTo>
                    <a:pt x="1216301" y="38591"/>
                  </a:lnTo>
                  <a:lnTo>
                    <a:pt x="1207689" y="52019"/>
                  </a:lnTo>
                  <a:lnTo>
                    <a:pt x="1204681" y="69868"/>
                  </a:lnTo>
                  <a:lnTo>
                    <a:pt x="1207689" y="87664"/>
                  </a:lnTo>
                  <a:lnTo>
                    <a:pt x="1216301" y="100974"/>
                  </a:lnTo>
                  <a:lnTo>
                    <a:pt x="1229903" y="109315"/>
                  </a:lnTo>
                  <a:lnTo>
                    <a:pt x="1247878" y="112203"/>
                  </a:lnTo>
                  <a:lnTo>
                    <a:pt x="1312622" y="112203"/>
                  </a:lnTo>
                  <a:lnTo>
                    <a:pt x="1301400" y="124464"/>
                  </a:lnTo>
                  <a:lnTo>
                    <a:pt x="1277895" y="135731"/>
                  </a:lnTo>
                  <a:lnTo>
                    <a:pt x="1247878" y="139737"/>
                  </a:lnTo>
                  <a:close/>
                </a:path>
                <a:path w="2117090" h="140334">
                  <a:moveTo>
                    <a:pt x="1323905" y="51971"/>
                  </a:moveTo>
                  <a:lnTo>
                    <a:pt x="1287620" y="51971"/>
                  </a:lnTo>
                  <a:lnTo>
                    <a:pt x="1282576" y="41274"/>
                  </a:lnTo>
                  <a:lnTo>
                    <a:pt x="1274229" y="33514"/>
                  </a:lnTo>
                  <a:lnTo>
                    <a:pt x="1262641" y="28787"/>
                  </a:lnTo>
                  <a:lnTo>
                    <a:pt x="1247878" y="27190"/>
                  </a:lnTo>
                  <a:lnTo>
                    <a:pt x="1313044" y="27190"/>
                  </a:lnTo>
                  <a:lnTo>
                    <a:pt x="1316886" y="31218"/>
                  </a:lnTo>
                  <a:lnTo>
                    <a:pt x="1323905" y="51971"/>
                  </a:lnTo>
                  <a:close/>
                </a:path>
                <a:path w="2117090" h="140334">
                  <a:moveTo>
                    <a:pt x="1312622" y="112203"/>
                  </a:moveTo>
                  <a:lnTo>
                    <a:pt x="1247878" y="112203"/>
                  </a:lnTo>
                  <a:lnTo>
                    <a:pt x="1263764" y="110320"/>
                  </a:lnTo>
                  <a:lnTo>
                    <a:pt x="1275956" y="104889"/>
                  </a:lnTo>
                  <a:lnTo>
                    <a:pt x="1284131" y="96230"/>
                  </a:lnTo>
                  <a:lnTo>
                    <a:pt x="1287965" y="84668"/>
                  </a:lnTo>
                  <a:lnTo>
                    <a:pt x="1324596" y="84668"/>
                  </a:lnTo>
                  <a:lnTo>
                    <a:pt x="1317323" y="107067"/>
                  </a:lnTo>
                  <a:lnTo>
                    <a:pt x="1312622" y="112203"/>
                  </a:lnTo>
                  <a:close/>
                </a:path>
                <a:path w="2117090" h="140334">
                  <a:moveTo>
                    <a:pt x="1040532" y="135951"/>
                  </a:moveTo>
                  <a:lnTo>
                    <a:pt x="1004592" y="135951"/>
                  </a:lnTo>
                  <a:lnTo>
                    <a:pt x="1067487" y="3441"/>
                  </a:lnTo>
                  <a:lnTo>
                    <a:pt x="1099626" y="3441"/>
                  </a:lnTo>
                  <a:lnTo>
                    <a:pt x="1116433" y="40269"/>
                  </a:lnTo>
                  <a:lnTo>
                    <a:pt x="1080965" y="40269"/>
                  </a:lnTo>
                  <a:lnTo>
                    <a:pt x="1063686" y="81226"/>
                  </a:lnTo>
                  <a:lnTo>
                    <a:pt x="1135126" y="81226"/>
                  </a:lnTo>
                  <a:lnTo>
                    <a:pt x="1147378" y="108072"/>
                  </a:lnTo>
                  <a:lnTo>
                    <a:pt x="1052282" y="108072"/>
                  </a:lnTo>
                  <a:lnTo>
                    <a:pt x="1040532" y="135951"/>
                  </a:lnTo>
                  <a:close/>
                </a:path>
                <a:path w="2117090" h="140334">
                  <a:moveTo>
                    <a:pt x="1135126" y="81226"/>
                  </a:moveTo>
                  <a:lnTo>
                    <a:pt x="1098935" y="81226"/>
                  </a:lnTo>
                  <a:lnTo>
                    <a:pt x="1080965" y="40269"/>
                  </a:lnTo>
                  <a:lnTo>
                    <a:pt x="1116433" y="40269"/>
                  </a:lnTo>
                  <a:lnTo>
                    <a:pt x="1135126" y="81226"/>
                  </a:lnTo>
                  <a:close/>
                </a:path>
                <a:path w="2117090" h="140334">
                  <a:moveTo>
                    <a:pt x="1160102" y="135951"/>
                  </a:moveTo>
                  <a:lnTo>
                    <a:pt x="1123125" y="135951"/>
                  </a:lnTo>
                  <a:lnTo>
                    <a:pt x="1111030" y="108072"/>
                  </a:lnTo>
                  <a:lnTo>
                    <a:pt x="1147378" y="108072"/>
                  </a:lnTo>
                  <a:lnTo>
                    <a:pt x="1160102" y="135951"/>
                  </a:lnTo>
                  <a:close/>
                </a:path>
                <a:path w="2117090" h="140334">
                  <a:moveTo>
                    <a:pt x="991806" y="135951"/>
                  </a:moveTo>
                  <a:lnTo>
                    <a:pt x="889861" y="135951"/>
                  </a:lnTo>
                  <a:lnTo>
                    <a:pt x="889861" y="3441"/>
                  </a:lnTo>
                  <a:lnTo>
                    <a:pt x="923036" y="3441"/>
                  </a:lnTo>
                  <a:lnTo>
                    <a:pt x="923036" y="108761"/>
                  </a:lnTo>
                  <a:lnTo>
                    <a:pt x="991806" y="108761"/>
                  </a:lnTo>
                  <a:lnTo>
                    <a:pt x="991806" y="135951"/>
                  </a:lnTo>
                  <a:close/>
                </a:path>
                <a:path w="2117090" h="140334">
                  <a:moveTo>
                    <a:pt x="557761" y="135951"/>
                  </a:moveTo>
                  <a:lnTo>
                    <a:pt x="524240" y="135951"/>
                  </a:lnTo>
                  <a:lnTo>
                    <a:pt x="524240" y="3441"/>
                  </a:lnTo>
                  <a:lnTo>
                    <a:pt x="557761" y="3441"/>
                  </a:lnTo>
                  <a:lnTo>
                    <a:pt x="557761" y="53692"/>
                  </a:lnTo>
                  <a:lnTo>
                    <a:pt x="654868" y="53692"/>
                  </a:lnTo>
                  <a:lnTo>
                    <a:pt x="654868" y="80882"/>
                  </a:lnTo>
                  <a:lnTo>
                    <a:pt x="557761" y="80882"/>
                  </a:lnTo>
                  <a:lnTo>
                    <a:pt x="557761" y="135951"/>
                  </a:lnTo>
                  <a:close/>
                </a:path>
                <a:path w="2117090" h="140334">
                  <a:moveTo>
                    <a:pt x="654868" y="53692"/>
                  </a:moveTo>
                  <a:lnTo>
                    <a:pt x="621693" y="53692"/>
                  </a:lnTo>
                  <a:lnTo>
                    <a:pt x="621693" y="3441"/>
                  </a:lnTo>
                  <a:lnTo>
                    <a:pt x="654868" y="3441"/>
                  </a:lnTo>
                  <a:lnTo>
                    <a:pt x="654868" y="53692"/>
                  </a:lnTo>
                  <a:close/>
                </a:path>
                <a:path w="2117090" h="140334">
                  <a:moveTo>
                    <a:pt x="654868" y="135951"/>
                  </a:moveTo>
                  <a:lnTo>
                    <a:pt x="621693" y="135951"/>
                  </a:lnTo>
                  <a:lnTo>
                    <a:pt x="621693" y="80882"/>
                  </a:lnTo>
                  <a:lnTo>
                    <a:pt x="654868" y="80882"/>
                  </a:lnTo>
                  <a:lnTo>
                    <a:pt x="654868" y="135951"/>
                  </a:lnTo>
                  <a:close/>
                </a:path>
                <a:path w="2117090" h="140334">
                  <a:moveTo>
                    <a:pt x="412619" y="139737"/>
                  </a:moveTo>
                  <a:lnTo>
                    <a:pt x="379643" y="134725"/>
                  </a:lnTo>
                  <a:lnTo>
                    <a:pt x="354605" y="120549"/>
                  </a:lnTo>
                  <a:lnTo>
                    <a:pt x="338703" y="98500"/>
                  </a:lnTo>
                  <a:lnTo>
                    <a:pt x="333136" y="69868"/>
                  </a:lnTo>
                  <a:lnTo>
                    <a:pt x="338703" y="41237"/>
                  </a:lnTo>
                  <a:lnTo>
                    <a:pt x="354605" y="19188"/>
                  </a:lnTo>
                  <a:lnTo>
                    <a:pt x="379643" y="5012"/>
                  </a:lnTo>
                  <a:lnTo>
                    <a:pt x="412619" y="0"/>
                  </a:lnTo>
                  <a:lnTo>
                    <a:pt x="442581" y="3909"/>
                  </a:lnTo>
                  <a:lnTo>
                    <a:pt x="465967" y="14756"/>
                  </a:lnTo>
                  <a:lnTo>
                    <a:pt x="477905" y="27190"/>
                  </a:lnTo>
                  <a:lnTo>
                    <a:pt x="412619" y="27190"/>
                  </a:lnTo>
                  <a:lnTo>
                    <a:pt x="394843" y="30132"/>
                  </a:lnTo>
                  <a:lnTo>
                    <a:pt x="381344" y="38591"/>
                  </a:lnTo>
                  <a:lnTo>
                    <a:pt x="372769" y="52019"/>
                  </a:lnTo>
                  <a:lnTo>
                    <a:pt x="369767" y="69868"/>
                  </a:lnTo>
                  <a:lnTo>
                    <a:pt x="372769" y="87664"/>
                  </a:lnTo>
                  <a:lnTo>
                    <a:pt x="381344" y="100974"/>
                  </a:lnTo>
                  <a:lnTo>
                    <a:pt x="394843" y="109315"/>
                  </a:lnTo>
                  <a:lnTo>
                    <a:pt x="412619" y="112203"/>
                  </a:lnTo>
                  <a:lnTo>
                    <a:pt x="477363" y="112203"/>
                  </a:lnTo>
                  <a:lnTo>
                    <a:pt x="466140" y="124464"/>
                  </a:lnTo>
                  <a:lnTo>
                    <a:pt x="442635" y="135731"/>
                  </a:lnTo>
                  <a:lnTo>
                    <a:pt x="412619" y="139737"/>
                  </a:lnTo>
                  <a:close/>
                </a:path>
                <a:path w="2117090" h="140334">
                  <a:moveTo>
                    <a:pt x="488991" y="51971"/>
                  </a:moveTo>
                  <a:lnTo>
                    <a:pt x="452706" y="51971"/>
                  </a:lnTo>
                  <a:lnTo>
                    <a:pt x="447657" y="41274"/>
                  </a:lnTo>
                  <a:lnTo>
                    <a:pt x="439271" y="33514"/>
                  </a:lnTo>
                  <a:lnTo>
                    <a:pt x="427581" y="28787"/>
                  </a:lnTo>
                  <a:lnTo>
                    <a:pt x="412619" y="27190"/>
                  </a:lnTo>
                  <a:lnTo>
                    <a:pt x="477905" y="27190"/>
                  </a:lnTo>
                  <a:lnTo>
                    <a:pt x="481772" y="31218"/>
                  </a:lnTo>
                  <a:lnTo>
                    <a:pt x="488991" y="51971"/>
                  </a:lnTo>
                  <a:close/>
                </a:path>
                <a:path w="2117090" h="140334">
                  <a:moveTo>
                    <a:pt x="477363" y="112203"/>
                  </a:moveTo>
                  <a:lnTo>
                    <a:pt x="412619" y="112203"/>
                  </a:lnTo>
                  <a:lnTo>
                    <a:pt x="428510" y="110320"/>
                  </a:lnTo>
                  <a:lnTo>
                    <a:pt x="440740" y="104889"/>
                  </a:lnTo>
                  <a:lnTo>
                    <a:pt x="449018" y="96230"/>
                  </a:lnTo>
                  <a:lnTo>
                    <a:pt x="453051" y="84668"/>
                  </a:lnTo>
                  <a:lnTo>
                    <a:pt x="489337" y="84668"/>
                  </a:lnTo>
                  <a:lnTo>
                    <a:pt x="482063" y="107067"/>
                  </a:lnTo>
                  <a:lnTo>
                    <a:pt x="477363" y="112203"/>
                  </a:lnTo>
                  <a:close/>
                </a:path>
                <a:path w="2117090" h="140334">
                  <a:moveTo>
                    <a:pt x="302960" y="114268"/>
                  </a:moveTo>
                  <a:lnTo>
                    <a:pt x="241212" y="114268"/>
                  </a:lnTo>
                  <a:lnTo>
                    <a:pt x="254274" y="113192"/>
                  </a:lnTo>
                  <a:lnTo>
                    <a:pt x="263804" y="110052"/>
                  </a:lnTo>
                  <a:lnTo>
                    <a:pt x="269641" y="104975"/>
                  </a:lnTo>
                  <a:lnTo>
                    <a:pt x="271623" y="98091"/>
                  </a:lnTo>
                  <a:lnTo>
                    <a:pt x="270046" y="91912"/>
                  </a:lnTo>
                  <a:lnTo>
                    <a:pt x="265230" y="87895"/>
                  </a:lnTo>
                  <a:lnTo>
                    <a:pt x="257044" y="85362"/>
                  </a:lnTo>
                  <a:lnTo>
                    <a:pt x="245359" y="83636"/>
                  </a:lnTo>
                  <a:lnTo>
                    <a:pt x="221860" y="81570"/>
                  </a:lnTo>
                  <a:lnTo>
                    <a:pt x="199689" y="77257"/>
                  </a:lnTo>
                  <a:lnTo>
                    <a:pt x="183933" y="69782"/>
                  </a:lnTo>
                  <a:lnTo>
                    <a:pt x="174527" y="58822"/>
                  </a:lnTo>
                  <a:lnTo>
                    <a:pt x="171406" y="44055"/>
                  </a:lnTo>
                  <a:lnTo>
                    <a:pt x="175812" y="26717"/>
                  </a:lnTo>
                  <a:lnTo>
                    <a:pt x="188512" y="12734"/>
                  </a:lnTo>
                  <a:lnTo>
                    <a:pt x="208728" y="3398"/>
                  </a:lnTo>
                  <a:lnTo>
                    <a:pt x="235683" y="0"/>
                  </a:lnTo>
                  <a:lnTo>
                    <a:pt x="263983" y="3097"/>
                  </a:lnTo>
                  <a:lnTo>
                    <a:pt x="284798" y="11874"/>
                  </a:lnTo>
                  <a:lnTo>
                    <a:pt x="296594" y="24436"/>
                  </a:lnTo>
                  <a:lnTo>
                    <a:pt x="236374" y="24436"/>
                  </a:lnTo>
                  <a:lnTo>
                    <a:pt x="223566" y="25501"/>
                  </a:lnTo>
                  <a:lnTo>
                    <a:pt x="214257" y="28567"/>
                  </a:lnTo>
                  <a:lnTo>
                    <a:pt x="208577" y="33439"/>
                  </a:lnTo>
                  <a:lnTo>
                    <a:pt x="206655" y="39925"/>
                  </a:lnTo>
                  <a:lnTo>
                    <a:pt x="208291" y="45743"/>
                  </a:lnTo>
                  <a:lnTo>
                    <a:pt x="213264" y="49303"/>
                  </a:lnTo>
                  <a:lnTo>
                    <a:pt x="221671" y="51444"/>
                  </a:lnTo>
                  <a:lnTo>
                    <a:pt x="233610" y="53003"/>
                  </a:lnTo>
                  <a:lnTo>
                    <a:pt x="258491" y="55413"/>
                  </a:lnTo>
                  <a:lnTo>
                    <a:pt x="280354" y="59844"/>
                  </a:lnTo>
                  <a:lnTo>
                    <a:pt x="295770" y="67631"/>
                  </a:lnTo>
                  <a:lnTo>
                    <a:pt x="304901" y="79032"/>
                  </a:lnTo>
                  <a:lnTo>
                    <a:pt x="307909" y="94305"/>
                  </a:lnTo>
                  <a:lnTo>
                    <a:pt x="303449" y="113746"/>
                  </a:lnTo>
                  <a:lnTo>
                    <a:pt x="302960" y="114268"/>
                  </a:lnTo>
                  <a:close/>
                </a:path>
                <a:path w="2117090" h="140334">
                  <a:moveTo>
                    <a:pt x="302034" y="44399"/>
                  </a:moveTo>
                  <a:lnTo>
                    <a:pt x="268859" y="44399"/>
                  </a:lnTo>
                  <a:lnTo>
                    <a:pt x="266018" y="35617"/>
                  </a:lnTo>
                  <a:lnTo>
                    <a:pt x="259614" y="29384"/>
                  </a:lnTo>
                  <a:lnTo>
                    <a:pt x="249711" y="25668"/>
                  </a:lnTo>
                  <a:lnTo>
                    <a:pt x="236374" y="24436"/>
                  </a:lnTo>
                  <a:lnTo>
                    <a:pt x="296594" y="24436"/>
                  </a:lnTo>
                  <a:lnTo>
                    <a:pt x="297594" y="25501"/>
                  </a:lnTo>
                  <a:lnTo>
                    <a:pt x="297672" y="25668"/>
                  </a:lnTo>
                  <a:lnTo>
                    <a:pt x="302034" y="43366"/>
                  </a:lnTo>
                  <a:lnTo>
                    <a:pt x="302034" y="44399"/>
                  </a:lnTo>
                  <a:close/>
                </a:path>
                <a:path w="2117090" h="140334">
                  <a:moveTo>
                    <a:pt x="237065" y="139737"/>
                  </a:moveTo>
                  <a:lnTo>
                    <a:pt x="207367" y="136537"/>
                  </a:lnTo>
                  <a:lnTo>
                    <a:pt x="185834" y="127304"/>
                  </a:lnTo>
                  <a:lnTo>
                    <a:pt x="172723" y="112584"/>
                  </a:lnTo>
                  <a:lnTo>
                    <a:pt x="168296" y="92928"/>
                  </a:lnTo>
                  <a:lnTo>
                    <a:pt x="168296" y="90175"/>
                  </a:lnTo>
                  <a:lnTo>
                    <a:pt x="202508" y="90175"/>
                  </a:lnTo>
                  <a:lnTo>
                    <a:pt x="202598" y="91912"/>
                  </a:lnTo>
                  <a:lnTo>
                    <a:pt x="204959" y="101345"/>
                  </a:lnTo>
                  <a:lnTo>
                    <a:pt x="212270" y="108460"/>
                  </a:lnTo>
                  <a:lnTo>
                    <a:pt x="224376" y="112800"/>
                  </a:lnTo>
                  <a:lnTo>
                    <a:pt x="241212" y="114268"/>
                  </a:lnTo>
                  <a:lnTo>
                    <a:pt x="302960" y="114268"/>
                  </a:lnTo>
                  <a:lnTo>
                    <a:pt x="290112" y="127992"/>
                  </a:lnTo>
                  <a:lnTo>
                    <a:pt x="267962" y="136752"/>
                  </a:lnTo>
                  <a:lnTo>
                    <a:pt x="237065" y="139737"/>
                  </a:lnTo>
                  <a:close/>
                </a:path>
                <a:path w="2117090" h="140334">
                  <a:moveTo>
                    <a:pt x="68078" y="139737"/>
                  </a:moveTo>
                  <a:lnTo>
                    <a:pt x="38488" y="135774"/>
                  </a:lnTo>
                  <a:lnTo>
                    <a:pt x="17192" y="124034"/>
                  </a:lnTo>
                  <a:lnTo>
                    <a:pt x="4319" y="104744"/>
                  </a:lnTo>
                  <a:lnTo>
                    <a:pt x="0" y="78129"/>
                  </a:lnTo>
                  <a:lnTo>
                    <a:pt x="0" y="3441"/>
                  </a:lnTo>
                  <a:lnTo>
                    <a:pt x="33175" y="3441"/>
                  </a:lnTo>
                  <a:lnTo>
                    <a:pt x="33175" y="74687"/>
                  </a:lnTo>
                  <a:lnTo>
                    <a:pt x="35130" y="91493"/>
                  </a:lnTo>
                  <a:lnTo>
                    <a:pt x="41296" y="103297"/>
                  </a:lnTo>
                  <a:lnTo>
                    <a:pt x="52128" y="110261"/>
                  </a:lnTo>
                  <a:lnTo>
                    <a:pt x="68078" y="112547"/>
                  </a:lnTo>
                  <a:lnTo>
                    <a:pt x="126549" y="112547"/>
                  </a:lnTo>
                  <a:lnTo>
                    <a:pt x="118835" y="124034"/>
                  </a:lnTo>
                  <a:lnTo>
                    <a:pt x="97522" y="135774"/>
                  </a:lnTo>
                  <a:lnTo>
                    <a:pt x="68078" y="139737"/>
                  </a:lnTo>
                  <a:close/>
                </a:path>
                <a:path w="2117090" h="140334">
                  <a:moveTo>
                    <a:pt x="126549" y="112547"/>
                  </a:moveTo>
                  <a:lnTo>
                    <a:pt x="68078" y="112547"/>
                  </a:lnTo>
                  <a:lnTo>
                    <a:pt x="77220" y="111789"/>
                  </a:lnTo>
                  <a:lnTo>
                    <a:pt x="84968" y="109578"/>
                  </a:lnTo>
                  <a:lnTo>
                    <a:pt x="102981" y="3441"/>
                  </a:lnTo>
                  <a:lnTo>
                    <a:pt x="136157" y="3441"/>
                  </a:lnTo>
                  <a:lnTo>
                    <a:pt x="136157" y="78129"/>
                  </a:lnTo>
                  <a:lnTo>
                    <a:pt x="131789" y="104744"/>
                  </a:lnTo>
                  <a:lnTo>
                    <a:pt x="126549" y="112547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26803" y="1130223"/>
              <a:ext cx="158115" cy="133350"/>
            </a:xfrm>
            <a:custGeom>
              <a:avLst/>
              <a:gdLst/>
              <a:ahLst/>
              <a:cxnLst/>
              <a:rect l="l" t="t" r="r" b="b"/>
              <a:pathLst>
                <a:path w="158114" h="133350">
                  <a:moveTo>
                    <a:pt x="157899" y="0"/>
                  </a:moveTo>
                  <a:lnTo>
                    <a:pt x="124726" y="0"/>
                  </a:lnTo>
                  <a:lnTo>
                    <a:pt x="124726" y="50698"/>
                  </a:lnTo>
                  <a:lnTo>
                    <a:pt x="0" y="50698"/>
                  </a:lnTo>
                  <a:lnTo>
                    <a:pt x="0" y="77317"/>
                  </a:lnTo>
                  <a:lnTo>
                    <a:pt x="27292" y="77317"/>
                  </a:lnTo>
                  <a:lnTo>
                    <a:pt x="27292" y="133083"/>
                  </a:lnTo>
                  <a:lnTo>
                    <a:pt x="60807" y="133083"/>
                  </a:lnTo>
                  <a:lnTo>
                    <a:pt x="60807" y="77317"/>
                  </a:lnTo>
                  <a:lnTo>
                    <a:pt x="124726" y="77317"/>
                  </a:lnTo>
                  <a:lnTo>
                    <a:pt x="124726" y="133083"/>
                  </a:lnTo>
                  <a:lnTo>
                    <a:pt x="157899" y="133083"/>
                  </a:lnTo>
                  <a:lnTo>
                    <a:pt x="157899" y="77317"/>
                  </a:lnTo>
                  <a:lnTo>
                    <a:pt x="157899" y="50698"/>
                  </a:lnTo>
                  <a:lnTo>
                    <a:pt x="15789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8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 informal</a:t>
            </a:r>
            <a:r>
              <a:rPr spc="-25" dirty="0"/>
              <a:t> </a:t>
            </a:r>
            <a:r>
              <a:rPr spc="-5" dirty="0"/>
              <a:t>resolution?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7980" y="1640077"/>
            <a:ext cx="716788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250" dirty="0">
                <a:latin typeface="Arial"/>
                <a:cs typeface="Arial"/>
              </a:rPr>
              <a:t>A </a:t>
            </a:r>
            <a:r>
              <a:rPr sz="2800" spc="-75" dirty="0">
                <a:latin typeface="Arial"/>
                <a:cs typeface="Arial"/>
              </a:rPr>
              <a:t>voluntary </a:t>
            </a:r>
            <a:r>
              <a:rPr sz="2800" spc="-170" dirty="0">
                <a:latin typeface="Arial"/>
                <a:cs typeface="Arial"/>
              </a:rPr>
              <a:t>process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sz="2800" spc="-130" dirty="0">
                <a:latin typeface="Arial"/>
                <a:cs typeface="Arial"/>
              </a:rPr>
              <a:t>resolve </a:t>
            </a:r>
            <a:r>
              <a:rPr sz="2800" spc="-60" dirty="0">
                <a:latin typeface="Arial"/>
                <a:cs typeface="Arial"/>
              </a:rPr>
              <a:t>formal </a:t>
            </a:r>
            <a:r>
              <a:rPr sz="2800" spc="-100" dirty="0">
                <a:latin typeface="Arial"/>
                <a:cs typeface="Arial"/>
              </a:rPr>
              <a:t>complaints 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175" dirty="0">
                <a:latin typeface="Arial"/>
                <a:cs typeface="Arial"/>
              </a:rPr>
              <a:t>sexual </a:t>
            </a:r>
            <a:r>
              <a:rPr sz="2800" spc="-145" dirty="0">
                <a:latin typeface="Arial"/>
                <a:cs typeface="Arial"/>
              </a:rPr>
              <a:t>harassment </a:t>
            </a:r>
            <a:r>
              <a:rPr sz="2800" spc="-70" dirty="0">
                <a:latin typeface="Arial"/>
                <a:cs typeface="Arial"/>
              </a:rPr>
              <a:t>through </a:t>
            </a:r>
            <a:r>
              <a:rPr sz="2800" spc="-220" dirty="0">
                <a:latin typeface="Arial"/>
                <a:cs typeface="Arial"/>
              </a:rPr>
              <a:t>a </a:t>
            </a:r>
            <a:r>
              <a:rPr sz="2800" spc="-145" dirty="0">
                <a:latin typeface="Arial"/>
                <a:cs typeface="Arial"/>
              </a:rPr>
              <a:t>mechanism </a:t>
            </a:r>
            <a:r>
              <a:rPr sz="2800" spc="-30" dirty="0">
                <a:latin typeface="Arial"/>
                <a:cs typeface="Arial"/>
              </a:rPr>
              <a:t>other  </a:t>
            </a:r>
            <a:r>
              <a:rPr sz="2800" spc="-65" dirty="0">
                <a:latin typeface="Arial"/>
                <a:cs typeface="Arial"/>
              </a:rPr>
              <a:t>than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spc="-60" dirty="0">
                <a:latin typeface="Arial"/>
                <a:cs typeface="Arial"/>
              </a:rPr>
              <a:t>default </a:t>
            </a:r>
            <a:r>
              <a:rPr sz="2800" spc="-95" dirty="0">
                <a:latin typeface="Arial"/>
                <a:cs typeface="Arial"/>
              </a:rPr>
              <a:t>investigation </a:t>
            </a:r>
            <a:r>
              <a:rPr sz="2800" spc="-135" dirty="0">
                <a:latin typeface="Arial"/>
                <a:cs typeface="Arial"/>
              </a:rPr>
              <a:t>and</a:t>
            </a:r>
            <a:r>
              <a:rPr sz="2800" spc="-38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hearing.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800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9159" rIns="0" bIns="0" rtlCol="0">
            <a:spAutoFit/>
          </a:bodyPr>
          <a:lstStyle/>
          <a:p>
            <a:pPr marL="702310" marR="5080">
              <a:lnSpc>
                <a:spcPts val="3890"/>
              </a:lnSpc>
              <a:spcBef>
                <a:spcPts val="585"/>
              </a:spcBef>
            </a:pPr>
            <a:r>
              <a:rPr dirty="0"/>
              <a:t>What are </a:t>
            </a:r>
            <a:r>
              <a:rPr spc="-5" dirty="0"/>
              <a:t>the </a:t>
            </a:r>
            <a:r>
              <a:rPr dirty="0"/>
              <a:t>key </a:t>
            </a:r>
            <a:r>
              <a:rPr spc="-5" dirty="0"/>
              <a:t>concepts</a:t>
            </a:r>
            <a:r>
              <a:rPr spc="-80" dirty="0"/>
              <a:t> </a:t>
            </a:r>
            <a:r>
              <a:rPr dirty="0"/>
              <a:t>of  </a:t>
            </a:r>
            <a:r>
              <a:rPr spc="-5" dirty="0"/>
              <a:t>informal</a:t>
            </a:r>
            <a:r>
              <a:rPr dirty="0"/>
              <a:t> </a:t>
            </a:r>
            <a:r>
              <a:rPr spc="-5" dirty="0"/>
              <a:t>resolution?</a:t>
            </a:r>
          </a:p>
        </p:txBody>
      </p:sp>
      <p:grpSp>
        <p:nvGrpSpPr>
          <p:cNvPr id="4" name="object 4" descr="piece of paper with writing"/>
          <p:cNvGrpSpPr/>
          <p:nvPr/>
        </p:nvGrpSpPr>
        <p:grpSpPr>
          <a:xfrm>
            <a:off x="934211" y="1635251"/>
            <a:ext cx="1013460" cy="1013460"/>
            <a:chOff x="934211" y="1635251"/>
            <a:chExt cx="1013460" cy="1013460"/>
          </a:xfrm>
        </p:grpSpPr>
        <p:sp>
          <p:nvSpPr>
            <p:cNvPr id="5" name="object 5"/>
            <p:cNvSpPr/>
            <p:nvPr/>
          </p:nvSpPr>
          <p:spPr>
            <a:xfrm>
              <a:off x="934211" y="1635251"/>
              <a:ext cx="1013460" cy="1013460"/>
            </a:xfrm>
            <a:custGeom>
              <a:avLst/>
              <a:gdLst/>
              <a:ahLst/>
              <a:cxnLst/>
              <a:rect l="l" t="t" r="r" b="b"/>
              <a:pathLst>
                <a:path w="1013460" h="1013460">
                  <a:moveTo>
                    <a:pt x="506730" y="0"/>
                  </a:moveTo>
                  <a:lnTo>
                    <a:pt x="457928" y="2319"/>
                  </a:lnTo>
                  <a:lnTo>
                    <a:pt x="410440" y="9137"/>
                  </a:lnTo>
                  <a:lnTo>
                    <a:pt x="364476" y="20240"/>
                  </a:lnTo>
                  <a:lnTo>
                    <a:pt x="320249" y="35416"/>
                  </a:lnTo>
                  <a:lnTo>
                    <a:pt x="277971" y="54452"/>
                  </a:lnTo>
                  <a:lnTo>
                    <a:pt x="237856" y="77137"/>
                  </a:lnTo>
                  <a:lnTo>
                    <a:pt x="200114" y="103258"/>
                  </a:lnTo>
                  <a:lnTo>
                    <a:pt x="164959" y="132603"/>
                  </a:lnTo>
                  <a:lnTo>
                    <a:pt x="132603" y="164959"/>
                  </a:lnTo>
                  <a:lnTo>
                    <a:pt x="103258" y="200114"/>
                  </a:lnTo>
                  <a:lnTo>
                    <a:pt x="77137" y="237856"/>
                  </a:lnTo>
                  <a:lnTo>
                    <a:pt x="54452" y="277971"/>
                  </a:lnTo>
                  <a:lnTo>
                    <a:pt x="35416" y="320249"/>
                  </a:lnTo>
                  <a:lnTo>
                    <a:pt x="20240" y="364476"/>
                  </a:lnTo>
                  <a:lnTo>
                    <a:pt x="9137" y="410440"/>
                  </a:lnTo>
                  <a:lnTo>
                    <a:pt x="2319" y="457928"/>
                  </a:lnTo>
                  <a:lnTo>
                    <a:pt x="0" y="506730"/>
                  </a:lnTo>
                  <a:lnTo>
                    <a:pt x="2319" y="555531"/>
                  </a:lnTo>
                  <a:lnTo>
                    <a:pt x="9137" y="603019"/>
                  </a:lnTo>
                  <a:lnTo>
                    <a:pt x="20240" y="648983"/>
                  </a:lnTo>
                  <a:lnTo>
                    <a:pt x="35416" y="693210"/>
                  </a:lnTo>
                  <a:lnTo>
                    <a:pt x="54452" y="735488"/>
                  </a:lnTo>
                  <a:lnTo>
                    <a:pt x="77137" y="775603"/>
                  </a:lnTo>
                  <a:lnTo>
                    <a:pt x="103258" y="813345"/>
                  </a:lnTo>
                  <a:lnTo>
                    <a:pt x="132603" y="848500"/>
                  </a:lnTo>
                  <a:lnTo>
                    <a:pt x="164959" y="880856"/>
                  </a:lnTo>
                  <a:lnTo>
                    <a:pt x="200114" y="910201"/>
                  </a:lnTo>
                  <a:lnTo>
                    <a:pt x="237856" y="936322"/>
                  </a:lnTo>
                  <a:lnTo>
                    <a:pt x="277971" y="959007"/>
                  </a:lnTo>
                  <a:lnTo>
                    <a:pt x="320249" y="978043"/>
                  </a:lnTo>
                  <a:lnTo>
                    <a:pt x="364476" y="993219"/>
                  </a:lnTo>
                  <a:lnTo>
                    <a:pt x="410440" y="1004322"/>
                  </a:lnTo>
                  <a:lnTo>
                    <a:pt x="457928" y="1011140"/>
                  </a:lnTo>
                  <a:lnTo>
                    <a:pt x="506730" y="1013460"/>
                  </a:lnTo>
                  <a:lnTo>
                    <a:pt x="555531" y="1011140"/>
                  </a:lnTo>
                  <a:lnTo>
                    <a:pt x="603019" y="1004322"/>
                  </a:lnTo>
                  <a:lnTo>
                    <a:pt x="648983" y="993219"/>
                  </a:lnTo>
                  <a:lnTo>
                    <a:pt x="693210" y="978043"/>
                  </a:lnTo>
                  <a:lnTo>
                    <a:pt x="735488" y="959007"/>
                  </a:lnTo>
                  <a:lnTo>
                    <a:pt x="775603" y="936322"/>
                  </a:lnTo>
                  <a:lnTo>
                    <a:pt x="813345" y="910201"/>
                  </a:lnTo>
                  <a:lnTo>
                    <a:pt x="848500" y="880856"/>
                  </a:lnTo>
                  <a:lnTo>
                    <a:pt x="880856" y="848500"/>
                  </a:lnTo>
                  <a:lnTo>
                    <a:pt x="910201" y="813345"/>
                  </a:lnTo>
                  <a:lnTo>
                    <a:pt x="936322" y="775603"/>
                  </a:lnTo>
                  <a:lnTo>
                    <a:pt x="959007" y="735488"/>
                  </a:lnTo>
                  <a:lnTo>
                    <a:pt x="978043" y="693210"/>
                  </a:lnTo>
                  <a:lnTo>
                    <a:pt x="993219" y="648983"/>
                  </a:lnTo>
                  <a:lnTo>
                    <a:pt x="1004322" y="603019"/>
                  </a:lnTo>
                  <a:lnTo>
                    <a:pt x="1011140" y="555531"/>
                  </a:lnTo>
                  <a:lnTo>
                    <a:pt x="1013460" y="506730"/>
                  </a:lnTo>
                  <a:lnTo>
                    <a:pt x="1011140" y="457928"/>
                  </a:lnTo>
                  <a:lnTo>
                    <a:pt x="1004322" y="410440"/>
                  </a:lnTo>
                  <a:lnTo>
                    <a:pt x="993219" y="364476"/>
                  </a:lnTo>
                  <a:lnTo>
                    <a:pt x="978043" y="320249"/>
                  </a:lnTo>
                  <a:lnTo>
                    <a:pt x="959007" y="277971"/>
                  </a:lnTo>
                  <a:lnTo>
                    <a:pt x="936322" y="237856"/>
                  </a:lnTo>
                  <a:lnTo>
                    <a:pt x="910201" y="200114"/>
                  </a:lnTo>
                  <a:lnTo>
                    <a:pt x="880856" y="164959"/>
                  </a:lnTo>
                  <a:lnTo>
                    <a:pt x="848500" y="132603"/>
                  </a:lnTo>
                  <a:lnTo>
                    <a:pt x="813345" y="103258"/>
                  </a:lnTo>
                  <a:lnTo>
                    <a:pt x="775603" y="77137"/>
                  </a:lnTo>
                  <a:lnTo>
                    <a:pt x="735488" y="54452"/>
                  </a:lnTo>
                  <a:lnTo>
                    <a:pt x="693210" y="35416"/>
                  </a:lnTo>
                  <a:lnTo>
                    <a:pt x="648983" y="20240"/>
                  </a:lnTo>
                  <a:lnTo>
                    <a:pt x="603019" y="9137"/>
                  </a:lnTo>
                  <a:lnTo>
                    <a:pt x="555531" y="2319"/>
                  </a:lnTo>
                  <a:lnTo>
                    <a:pt x="506730" y="0"/>
                  </a:lnTo>
                  <a:close/>
                </a:path>
              </a:pathLst>
            </a:custGeom>
            <a:solidFill>
              <a:srgbClr val="CAC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52321" y="1898357"/>
              <a:ext cx="379730" cy="490220"/>
            </a:xfrm>
            <a:custGeom>
              <a:avLst/>
              <a:gdLst/>
              <a:ahLst/>
              <a:cxnLst/>
              <a:rect l="l" t="t" r="r" b="b"/>
              <a:pathLst>
                <a:path w="379730" h="490219">
                  <a:moveTo>
                    <a:pt x="152933" y="177520"/>
                  </a:moveTo>
                  <a:lnTo>
                    <a:pt x="73406" y="177520"/>
                  </a:lnTo>
                  <a:lnTo>
                    <a:pt x="73406" y="202006"/>
                  </a:lnTo>
                  <a:lnTo>
                    <a:pt x="152933" y="202006"/>
                  </a:lnTo>
                  <a:lnTo>
                    <a:pt x="152933" y="177520"/>
                  </a:lnTo>
                  <a:close/>
                </a:path>
                <a:path w="379730" h="490219">
                  <a:moveTo>
                    <a:pt x="305854" y="373405"/>
                  </a:moveTo>
                  <a:lnTo>
                    <a:pt x="73406" y="373405"/>
                  </a:lnTo>
                  <a:lnTo>
                    <a:pt x="73406" y="397891"/>
                  </a:lnTo>
                  <a:lnTo>
                    <a:pt x="305854" y="397891"/>
                  </a:lnTo>
                  <a:lnTo>
                    <a:pt x="305854" y="373405"/>
                  </a:lnTo>
                  <a:close/>
                </a:path>
                <a:path w="379730" h="490219">
                  <a:moveTo>
                    <a:pt x="305854" y="324434"/>
                  </a:moveTo>
                  <a:lnTo>
                    <a:pt x="73406" y="324434"/>
                  </a:lnTo>
                  <a:lnTo>
                    <a:pt x="73406" y="348919"/>
                  </a:lnTo>
                  <a:lnTo>
                    <a:pt x="305854" y="348919"/>
                  </a:lnTo>
                  <a:lnTo>
                    <a:pt x="305854" y="324434"/>
                  </a:lnTo>
                  <a:close/>
                </a:path>
                <a:path w="379730" h="490219">
                  <a:moveTo>
                    <a:pt x="305854" y="275463"/>
                  </a:moveTo>
                  <a:lnTo>
                    <a:pt x="73406" y="275463"/>
                  </a:lnTo>
                  <a:lnTo>
                    <a:pt x="73406" y="299948"/>
                  </a:lnTo>
                  <a:lnTo>
                    <a:pt x="305854" y="299948"/>
                  </a:lnTo>
                  <a:lnTo>
                    <a:pt x="305854" y="275463"/>
                  </a:lnTo>
                  <a:close/>
                </a:path>
                <a:path w="379730" h="490219">
                  <a:moveTo>
                    <a:pt x="305854" y="226491"/>
                  </a:moveTo>
                  <a:lnTo>
                    <a:pt x="73406" y="226491"/>
                  </a:lnTo>
                  <a:lnTo>
                    <a:pt x="73406" y="250977"/>
                  </a:lnTo>
                  <a:lnTo>
                    <a:pt x="305854" y="250977"/>
                  </a:lnTo>
                  <a:lnTo>
                    <a:pt x="305854" y="226491"/>
                  </a:lnTo>
                  <a:close/>
                </a:path>
                <a:path w="379730" h="490219">
                  <a:moveTo>
                    <a:pt x="379260" y="134670"/>
                  </a:moveTo>
                  <a:lnTo>
                    <a:pt x="372313" y="128549"/>
                  </a:lnTo>
                  <a:lnTo>
                    <a:pt x="342557" y="102349"/>
                  </a:lnTo>
                  <a:lnTo>
                    <a:pt x="342557" y="165277"/>
                  </a:lnTo>
                  <a:lnTo>
                    <a:pt x="342557" y="452996"/>
                  </a:lnTo>
                  <a:lnTo>
                    <a:pt x="36703" y="452996"/>
                  </a:lnTo>
                  <a:lnTo>
                    <a:pt x="36703" y="36728"/>
                  </a:lnTo>
                  <a:lnTo>
                    <a:pt x="189636" y="36728"/>
                  </a:lnTo>
                  <a:lnTo>
                    <a:pt x="189636" y="165277"/>
                  </a:lnTo>
                  <a:lnTo>
                    <a:pt x="342557" y="165277"/>
                  </a:lnTo>
                  <a:lnTo>
                    <a:pt x="342557" y="102349"/>
                  </a:lnTo>
                  <a:lnTo>
                    <a:pt x="302806" y="67348"/>
                  </a:lnTo>
                  <a:lnTo>
                    <a:pt x="302806" y="128549"/>
                  </a:lnTo>
                  <a:lnTo>
                    <a:pt x="226339" y="128549"/>
                  </a:lnTo>
                  <a:lnTo>
                    <a:pt x="226339" y="52031"/>
                  </a:lnTo>
                  <a:lnTo>
                    <a:pt x="302806" y="128549"/>
                  </a:lnTo>
                  <a:lnTo>
                    <a:pt x="302806" y="67348"/>
                  </a:lnTo>
                  <a:lnTo>
                    <a:pt x="285419" y="52031"/>
                  </a:lnTo>
                  <a:lnTo>
                    <a:pt x="268046" y="36728"/>
                  </a:lnTo>
                  <a:lnTo>
                    <a:pt x="226339" y="0"/>
                  </a:lnTo>
                  <a:lnTo>
                    <a:pt x="0" y="0"/>
                  </a:lnTo>
                  <a:lnTo>
                    <a:pt x="0" y="489724"/>
                  </a:lnTo>
                  <a:lnTo>
                    <a:pt x="379260" y="489724"/>
                  </a:lnTo>
                  <a:lnTo>
                    <a:pt x="379260" y="452996"/>
                  </a:lnTo>
                  <a:lnTo>
                    <a:pt x="379260" y="134670"/>
                  </a:lnTo>
                  <a:close/>
                </a:path>
              </a:pathLst>
            </a:custGeom>
            <a:solidFill>
              <a:srgbClr val="002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48333" y="1849373"/>
              <a:ext cx="586740" cy="588645"/>
            </a:xfrm>
            <a:custGeom>
              <a:avLst/>
              <a:gdLst/>
              <a:ahLst/>
              <a:cxnLst/>
              <a:rect l="l" t="t" r="r" b="b"/>
              <a:pathLst>
                <a:path w="586739" h="588644">
                  <a:moveTo>
                    <a:pt x="0" y="0"/>
                  </a:moveTo>
                  <a:lnTo>
                    <a:pt x="586740" y="0"/>
                  </a:lnTo>
                  <a:lnTo>
                    <a:pt x="586740" y="588263"/>
                  </a:lnTo>
                  <a:lnTo>
                    <a:pt x="0" y="588263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 descr="handshake"/>
          <p:cNvGrpSpPr/>
          <p:nvPr/>
        </p:nvGrpSpPr>
        <p:grpSpPr>
          <a:xfrm>
            <a:off x="934211" y="3180588"/>
            <a:ext cx="1013460" cy="1013460"/>
            <a:chOff x="934211" y="3180588"/>
            <a:chExt cx="1013460" cy="1013460"/>
          </a:xfrm>
        </p:grpSpPr>
        <p:sp>
          <p:nvSpPr>
            <p:cNvPr id="9" name="object 9"/>
            <p:cNvSpPr/>
            <p:nvPr/>
          </p:nvSpPr>
          <p:spPr>
            <a:xfrm>
              <a:off x="934211" y="3180588"/>
              <a:ext cx="1013460" cy="1013460"/>
            </a:xfrm>
            <a:custGeom>
              <a:avLst/>
              <a:gdLst/>
              <a:ahLst/>
              <a:cxnLst/>
              <a:rect l="l" t="t" r="r" b="b"/>
              <a:pathLst>
                <a:path w="1013460" h="1013460">
                  <a:moveTo>
                    <a:pt x="506730" y="0"/>
                  </a:moveTo>
                  <a:lnTo>
                    <a:pt x="457928" y="2319"/>
                  </a:lnTo>
                  <a:lnTo>
                    <a:pt x="410440" y="9137"/>
                  </a:lnTo>
                  <a:lnTo>
                    <a:pt x="364476" y="20240"/>
                  </a:lnTo>
                  <a:lnTo>
                    <a:pt x="320249" y="35416"/>
                  </a:lnTo>
                  <a:lnTo>
                    <a:pt x="277971" y="54452"/>
                  </a:lnTo>
                  <a:lnTo>
                    <a:pt x="237856" y="77137"/>
                  </a:lnTo>
                  <a:lnTo>
                    <a:pt x="200114" y="103258"/>
                  </a:lnTo>
                  <a:lnTo>
                    <a:pt x="164959" y="132603"/>
                  </a:lnTo>
                  <a:lnTo>
                    <a:pt x="132603" y="164959"/>
                  </a:lnTo>
                  <a:lnTo>
                    <a:pt x="103258" y="200114"/>
                  </a:lnTo>
                  <a:lnTo>
                    <a:pt x="77137" y="237856"/>
                  </a:lnTo>
                  <a:lnTo>
                    <a:pt x="54452" y="277971"/>
                  </a:lnTo>
                  <a:lnTo>
                    <a:pt x="35416" y="320249"/>
                  </a:lnTo>
                  <a:lnTo>
                    <a:pt x="20240" y="364476"/>
                  </a:lnTo>
                  <a:lnTo>
                    <a:pt x="9137" y="410440"/>
                  </a:lnTo>
                  <a:lnTo>
                    <a:pt x="2319" y="457928"/>
                  </a:lnTo>
                  <a:lnTo>
                    <a:pt x="0" y="506730"/>
                  </a:lnTo>
                  <a:lnTo>
                    <a:pt x="2319" y="555531"/>
                  </a:lnTo>
                  <a:lnTo>
                    <a:pt x="9137" y="603019"/>
                  </a:lnTo>
                  <a:lnTo>
                    <a:pt x="20240" y="648983"/>
                  </a:lnTo>
                  <a:lnTo>
                    <a:pt x="35416" y="693210"/>
                  </a:lnTo>
                  <a:lnTo>
                    <a:pt x="54452" y="735488"/>
                  </a:lnTo>
                  <a:lnTo>
                    <a:pt x="77137" y="775603"/>
                  </a:lnTo>
                  <a:lnTo>
                    <a:pt x="103258" y="813345"/>
                  </a:lnTo>
                  <a:lnTo>
                    <a:pt x="132603" y="848500"/>
                  </a:lnTo>
                  <a:lnTo>
                    <a:pt x="164959" y="880856"/>
                  </a:lnTo>
                  <a:lnTo>
                    <a:pt x="200114" y="910201"/>
                  </a:lnTo>
                  <a:lnTo>
                    <a:pt x="237856" y="936322"/>
                  </a:lnTo>
                  <a:lnTo>
                    <a:pt x="277971" y="959007"/>
                  </a:lnTo>
                  <a:lnTo>
                    <a:pt x="320249" y="978043"/>
                  </a:lnTo>
                  <a:lnTo>
                    <a:pt x="364476" y="993219"/>
                  </a:lnTo>
                  <a:lnTo>
                    <a:pt x="410440" y="1004322"/>
                  </a:lnTo>
                  <a:lnTo>
                    <a:pt x="457928" y="1011140"/>
                  </a:lnTo>
                  <a:lnTo>
                    <a:pt x="506730" y="1013460"/>
                  </a:lnTo>
                  <a:lnTo>
                    <a:pt x="555531" y="1011140"/>
                  </a:lnTo>
                  <a:lnTo>
                    <a:pt x="603019" y="1004322"/>
                  </a:lnTo>
                  <a:lnTo>
                    <a:pt x="648983" y="993219"/>
                  </a:lnTo>
                  <a:lnTo>
                    <a:pt x="693210" y="978043"/>
                  </a:lnTo>
                  <a:lnTo>
                    <a:pt x="735488" y="959007"/>
                  </a:lnTo>
                  <a:lnTo>
                    <a:pt x="775603" y="936322"/>
                  </a:lnTo>
                  <a:lnTo>
                    <a:pt x="813345" y="910201"/>
                  </a:lnTo>
                  <a:lnTo>
                    <a:pt x="848500" y="880856"/>
                  </a:lnTo>
                  <a:lnTo>
                    <a:pt x="880856" y="848500"/>
                  </a:lnTo>
                  <a:lnTo>
                    <a:pt x="910201" y="813345"/>
                  </a:lnTo>
                  <a:lnTo>
                    <a:pt x="936322" y="775603"/>
                  </a:lnTo>
                  <a:lnTo>
                    <a:pt x="959007" y="735488"/>
                  </a:lnTo>
                  <a:lnTo>
                    <a:pt x="978043" y="693210"/>
                  </a:lnTo>
                  <a:lnTo>
                    <a:pt x="993219" y="648983"/>
                  </a:lnTo>
                  <a:lnTo>
                    <a:pt x="1004322" y="603019"/>
                  </a:lnTo>
                  <a:lnTo>
                    <a:pt x="1011140" y="555531"/>
                  </a:lnTo>
                  <a:lnTo>
                    <a:pt x="1013460" y="506730"/>
                  </a:lnTo>
                  <a:lnTo>
                    <a:pt x="1011140" y="457928"/>
                  </a:lnTo>
                  <a:lnTo>
                    <a:pt x="1004322" y="410440"/>
                  </a:lnTo>
                  <a:lnTo>
                    <a:pt x="993219" y="364476"/>
                  </a:lnTo>
                  <a:lnTo>
                    <a:pt x="978043" y="320249"/>
                  </a:lnTo>
                  <a:lnTo>
                    <a:pt x="959007" y="277971"/>
                  </a:lnTo>
                  <a:lnTo>
                    <a:pt x="936322" y="237856"/>
                  </a:lnTo>
                  <a:lnTo>
                    <a:pt x="910201" y="200114"/>
                  </a:lnTo>
                  <a:lnTo>
                    <a:pt x="880856" y="164959"/>
                  </a:lnTo>
                  <a:lnTo>
                    <a:pt x="848500" y="132603"/>
                  </a:lnTo>
                  <a:lnTo>
                    <a:pt x="813345" y="103258"/>
                  </a:lnTo>
                  <a:lnTo>
                    <a:pt x="775603" y="77137"/>
                  </a:lnTo>
                  <a:lnTo>
                    <a:pt x="735488" y="54452"/>
                  </a:lnTo>
                  <a:lnTo>
                    <a:pt x="693210" y="35416"/>
                  </a:lnTo>
                  <a:lnTo>
                    <a:pt x="648983" y="20240"/>
                  </a:lnTo>
                  <a:lnTo>
                    <a:pt x="603019" y="9137"/>
                  </a:lnTo>
                  <a:lnTo>
                    <a:pt x="555531" y="2319"/>
                  </a:lnTo>
                  <a:lnTo>
                    <a:pt x="506730" y="0"/>
                  </a:lnTo>
                  <a:close/>
                </a:path>
              </a:pathLst>
            </a:custGeom>
            <a:solidFill>
              <a:srgbClr val="CAC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82835" y="3704085"/>
              <a:ext cx="176251" cy="132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76473" y="3527247"/>
              <a:ext cx="124178" cy="1475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51714" y="3582341"/>
              <a:ext cx="328930" cy="264160"/>
            </a:xfrm>
            <a:custGeom>
              <a:avLst/>
              <a:gdLst/>
              <a:ahLst/>
              <a:cxnLst/>
              <a:rect l="l" t="t" r="r" b="b"/>
              <a:pathLst>
                <a:path w="328930" h="264160">
                  <a:moveTo>
                    <a:pt x="209819" y="263840"/>
                  </a:moveTo>
                  <a:lnTo>
                    <a:pt x="204925" y="262003"/>
                  </a:lnTo>
                  <a:lnTo>
                    <a:pt x="200643" y="259555"/>
                  </a:lnTo>
                  <a:lnTo>
                    <a:pt x="192079" y="252821"/>
                  </a:lnTo>
                  <a:lnTo>
                    <a:pt x="217160" y="224049"/>
                  </a:lnTo>
                  <a:lnTo>
                    <a:pt x="219606" y="217928"/>
                  </a:lnTo>
                  <a:lnTo>
                    <a:pt x="218383" y="205072"/>
                  </a:lnTo>
                  <a:lnTo>
                    <a:pt x="215324" y="198951"/>
                  </a:lnTo>
                  <a:lnTo>
                    <a:pt x="210431" y="194666"/>
                  </a:lnTo>
                  <a:lnTo>
                    <a:pt x="206149" y="190381"/>
                  </a:lnTo>
                  <a:lnTo>
                    <a:pt x="200643" y="188544"/>
                  </a:lnTo>
                  <a:lnTo>
                    <a:pt x="192079" y="188544"/>
                  </a:lnTo>
                  <a:lnTo>
                    <a:pt x="189632" y="189156"/>
                  </a:lnTo>
                  <a:lnTo>
                    <a:pt x="187797" y="189768"/>
                  </a:lnTo>
                  <a:lnTo>
                    <a:pt x="187185" y="182423"/>
                  </a:lnTo>
                  <a:lnTo>
                    <a:pt x="184127" y="175689"/>
                  </a:lnTo>
                  <a:lnTo>
                    <a:pt x="178621" y="170792"/>
                  </a:lnTo>
                  <a:lnTo>
                    <a:pt x="173116" y="166506"/>
                  </a:lnTo>
                  <a:lnTo>
                    <a:pt x="166999" y="164058"/>
                  </a:lnTo>
                  <a:lnTo>
                    <a:pt x="157823" y="164058"/>
                  </a:lnTo>
                  <a:lnTo>
                    <a:pt x="154764" y="164670"/>
                  </a:lnTo>
                  <a:lnTo>
                    <a:pt x="152317" y="165282"/>
                  </a:lnTo>
                  <a:lnTo>
                    <a:pt x="152317" y="156712"/>
                  </a:lnTo>
                  <a:lnTo>
                    <a:pt x="148647" y="148754"/>
                  </a:lnTo>
                  <a:lnTo>
                    <a:pt x="136413" y="137735"/>
                  </a:lnTo>
                  <a:lnTo>
                    <a:pt x="129072" y="135286"/>
                  </a:lnTo>
                  <a:lnTo>
                    <a:pt x="118061" y="135286"/>
                  </a:lnTo>
                  <a:lnTo>
                    <a:pt x="114391" y="135899"/>
                  </a:lnTo>
                  <a:lnTo>
                    <a:pt x="111332" y="137123"/>
                  </a:lnTo>
                  <a:lnTo>
                    <a:pt x="110721" y="128553"/>
                  </a:lnTo>
                  <a:lnTo>
                    <a:pt x="107662" y="120595"/>
                  </a:lnTo>
                  <a:lnTo>
                    <a:pt x="100933" y="115085"/>
                  </a:lnTo>
                  <a:lnTo>
                    <a:pt x="95428" y="110188"/>
                  </a:lnTo>
                  <a:lnTo>
                    <a:pt x="88087" y="107739"/>
                  </a:lnTo>
                  <a:lnTo>
                    <a:pt x="80746" y="107739"/>
                  </a:lnTo>
                  <a:lnTo>
                    <a:pt x="41596" y="136511"/>
                  </a:lnTo>
                  <a:lnTo>
                    <a:pt x="0" y="88150"/>
                  </a:lnTo>
                  <a:lnTo>
                    <a:pt x="53219" y="0"/>
                  </a:lnTo>
                  <a:lnTo>
                    <a:pt x="80871" y="8378"/>
                  </a:lnTo>
                  <a:lnTo>
                    <a:pt x="107433" y="9182"/>
                  </a:lnTo>
                  <a:lnTo>
                    <a:pt x="132274" y="7231"/>
                  </a:lnTo>
                  <a:lnTo>
                    <a:pt x="154764" y="7345"/>
                  </a:lnTo>
                  <a:lnTo>
                    <a:pt x="118673" y="48972"/>
                  </a:lnTo>
                  <a:lnTo>
                    <a:pt x="111676" y="61665"/>
                  </a:lnTo>
                  <a:lnTo>
                    <a:pt x="122343" y="101006"/>
                  </a:lnTo>
                  <a:lnTo>
                    <a:pt x="146200" y="110188"/>
                  </a:lnTo>
                  <a:lnTo>
                    <a:pt x="149259" y="110188"/>
                  </a:lnTo>
                  <a:lnTo>
                    <a:pt x="215936" y="49584"/>
                  </a:lnTo>
                  <a:lnTo>
                    <a:pt x="222665" y="55706"/>
                  </a:lnTo>
                  <a:lnTo>
                    <a:pt x="321152" y="140184"/>
                  </a:lnTo>
                  <a:lnTo>
                    <a:pt x="325434" y="144469"/>
                  </a:lnTo>
                  <a:lnTo>
                    <a:pt x="328492" y="149978"/>
                  </a:lnTo>
                  <a:lnTo>
                    <a:pt x="327881" y="156712"/>
                  </a:lnTo>
                  <a:lnTo>
                    <a:pt x="300965" y="183647"/>
                  </a:lnTo>
                  <a:lnTo>
                    <a:pt x="296683" y="182423"/>
                  </a:lnTo>
                  <a:lnTo>
                    <a:pt x="293013" y="180586"/>
                  </a:lnTo>
                  <a:lnTo>
                    <a:pt x="293013" y="181810"/>
                  </a:lnTo>
                  <a:lnTo>
                    <a:pt x="293624" y="183035"/>
                  </a:lnTo>
                  <a:lnTo>
                    <a:pt x="293624" y="184259"/>
                  </a:lnTo>
                  <a:lnTo>
                    <a:pt x="292592" y="193881"/>
                  </a:lnTo>
                  <a:lnTo>
                    <a:pt x="288119" y="202012"/>
                  </a:lnTo>
                  <a:lnTo>
                    <a:pt x="280893" y="207846"/>
                  </a:lnTo>
                  <a:lnTo>
                    <a:pt x="271602" y="210582"/>
                  </a:lnTo>
                  <a:lnTo>
                    <a:pt x="267320" y="210582"/>
                  </a:lnTo>
                  <a:lnTo>
                    <a:pt x="265485" y="209970"/>
                  </a:lnTo>
                  <a:lnTo>
                    <a:pt x="265485" y="210582"/>
                  </a:lnTo>
                  <a:lnTo>
                    <a:pt x="264453" y="220204"/>
                  </a:lnTo>
                  <a:lnTo>
                    <a:pt x="259980" y="228334"/>
                  </a:lnTo>
                  <a:lnTo>
                    <a:pt x="252754" y="234169"/>
                  </a:lnTo>
                  <a:lnTo>
                    <a:pt x="243463" y="236905"/>
                  </a:lnTo>
                  <a:lnTo>
                    <a:pt x="239181" y="236905"/>
                  </a:lnTo>
                  <a:lnTo>
                    <a:pt x="237346" y="236293"/>
                  </a:lnTo>
                  <a:lnTo>
                    <a:pt x="237346" y="236905"/>
                  </a:lnTo>
                  <a:lnTo>
                    <a:pt x="236314" y="246527"/>
                  </a:lnTo>
                  <a:lnTo>
                    <a:pt x="231841" y="254657"/>
                  </a:lnTo>
                  <a:lnTo>
                    <a:pt x="224615" y="260492"/>
                  </a:lnTo>
                  <a:lnTo>
                    <a:pt x="215324" y="263227"/>
                  </a:lnTo>
                  <a:lnTo>
                    <a:pt x="209819" y="263840"/>
                  </a:lnTo>
                  <a:close/>
                </a:path>
              </a:pathLst>
            </a:custGeom>
            <a:solidFill>
              <a:srgbClr val="4E63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83265" y="3527247"/>
              <a:ext cx="124178" cy="1475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72834" y="3576219"/>
              <a:ext cx="259079" cy="144780"/>
            </a:xfrm>
            <a:custGeom>
              <a:avLst/>
              <a:gdLst/>
              <a:ahLst/>
              <a:cxnLst/>
              <a:rect l="l" t="t" r="r" b="b"/>
              <a:pathLst>
                <a:path w="259080" h="144779">
                  <a:moveTo>
                    <a:pt x="20186" y="104679"/>
                  </a:moveTo>
                  <a:lnTo>
                    <a:pt x="14069" y="102230"/>
                  </a:lnTo>
                  <a:lnTo>
                    <a:pt x="8564" y="97945"/>
                  </a:lnTo>
                  <a:lnTo>
                    <a:pt x="2504" y="90436"/>
                  </a:lnTo>
                  <a:lnTo>
                    <a:pt x="0" y="81493"/>
                  </a:lnTo>
                  <a:lnTo>
                    <a:pt x="1166" y="72205"/>
                  </a:lnTo>
                  <a:lnTo>
                    <a:pt x="6117" y="63664"/>
                  </a:lnTo>
                  <a:lnTo>
                    <a:pt x="54442" y="8570"/>
                  </a:lnTo>
                  <a:lnTo>
                    <a:pt x="59948" y="2448"/>
                  </a:lnTo>
                  <a:lnTo>
                    <a:pt x="67900" y="0"/>
                  </a:lnTo>
                  <a:lnTo>
                    <a:pt x="75241" y="612"/>
                  </a:lnTo>
                  <a:lnTo>
                    <a:pt x="77688" y="1224"/>
                  </a:lnTo>
                  <a:lnTo>
                    <a:pt x="78299" y="1224"/>
                  </a:lnTo>
                  <a:lnTo>
                    <a:pt x="108522" y="8311"/>
                  </a:lnTo>
                  <a:lnTo>
                    <a:pt x="138860" y="14768"/>
                  </a:lnTo>
                  <a:lnTo>
                    <a:pt x="171032" y="16289"/>
                  </a:lnTo>
                  <a:lnTo>
                    <a:pt x="211477" y="16289"/>
                  </a:lnTo>
                  <a:lnTo>
                    <a:pt x="224716" y="37953"/>
                  </a:lnTo>
                  <a:lnTo>
                    <a:pt x="93592" y="37953"/>
                  </a:lnTo>
                  <a:lnTo>
                    <a:pt x="43431" y="95496"/>
                  </a:lnTo>
                  <a:lnTo>
                    <a:pt x="39149" y="101006"/>
                  </a:lnTo>
                  <a:lnTo>
                    <a:pt x="33032" y="103454"/>
                  </a:lnTo>
                  <a:lnTo>
                    <a:pt x="20186" y="104679"/>
                  </a:lnTo>
                  <a:close/>
                </a:path>
                <a:path w="259080" h="144779">
                  <a:moveTo>
                    <a:pt x="211477" y="16289"/>
                  </a:moveTo>
                  <a:lnTo>
                    <a:pt x="171032" y="16289"/>
                  </a:lnTo>
                  <a:lnTo>
                    <a:pt x="206760" y="8570"/>
                  </a:lnTo>
                  <a:lnTo>
                    <a:pt x="211477" y="16289"/>
                  </a:lnTo>
                  <a:close/>
                </a:path>
                <a:path w="259080" h="144779">
                  <a:moveTo>
                    <a:pt x="214713" y="144469"/>
                  </a:moveTo>
                  <a:lnTo>
                    <a:pt x="212266" y="140796"/>
                  </a:lnTo>
                  <a:lnTo>
                    <a:pt x="207984" y="136511"/>
                  </a:lnTo>
                  <a:lnTo>
                    <a:pt x="93592" y="37953"/>
                  </a:lnTo>
                  <a:lnTo>
                    <a:pt x="224716" y="37953"/>
                  </a:lnTo>
                  <a:lnTo>
                    <a:pt x="258756" y="93660"/>
                  </a:lnTo>
                  <a:lnTo>
                    <a:pt x="214713" y="144469"/>
                  </a:lnTo>
                  <a:close/>
                </a:path>
              </a:pathLst>
            </a:custGeom>
            <a:solidFill>
              <a:srgbClr val="4E63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48333" y="3393186"/>
              <a:ext cx="586740" cy="588645"/>
            </a:xfrm>
            <a:custGeom>
              <a:avLst/>
              <a:gdLst/>
              <a:ahLst/>
              <a:cxnLst/>
              <a:rect l="l" t="t" r="r" b="b"/>
              <a:pathLst>
                <a:path w="586739" h="588645">
                  <a:moveTo>
                    <a:pt x="0" y="0"/>
                  </a:moveTo>
                  <a:lnTo>
                    <a:pt x="586740" y="0"/>
                  </a:lnTo>
                  <a:lnTo>
                    <a:pt x="586740" y="588263"/>
                  </a:lnTo>
                  <a:lnTo>
                    <a:pt x="0" y="588263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152270" y="1624350"/>
            <a:ext cx="2215515" cy="101282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60"/>
              </a:spcBef>
            </a:pPr>
            <a:r>
              <a:rPr sz="1600" spc="-145" dirty="0">
                <a:latin typeface="Arial"/>
                <a:cs typeface="Arial"/>
              </a:rPr>
              <a:t>A </a:t>
            </a:r>
            <a:r>
              <a:rPr sz="1600" spc="-35" dirty="0">
                <a:latin typeface="Arial"/>
                <a:cs typeface="Arial"/>
              </a:rPr>
              <a:t>formal </a:t>
            </a:r>
            <a:r>
              <a:rPr sz="1600" spc="-45" dirty="0">
                <a:latin typeface="Arial"/>
                <a:cs typeface="Arial"/>
              </a:rPr>
              <a:t>complaint </a:t>
            </a:r>
            <a:r>
              <a:rPr sz="1600" spc="-55" dirty="0">
                <a:latin typeface="Arial"/>
                <a:cs typeface="Arial"/>
              </a:rPr>
              <a:t>must  </a:t>
            </a:r>
            <a:r>
              <a:rPr sz="1600" spc="-10" dirty="0">
                <a:latin typeface="Arial"/>
                <a:cs typeface="Arial"/>
              </a:rPr>
              <a:t>first </a:t>
            </a:r>
            <a:r>
              <a:rPr sz="1600" spc="-100" dirty="0">
                <a:latin typeface="Arial"/>
                <a:cs typeface="Arial"/>
              </a:rPr>
              <a:t>have </a:t>
            </a:r>
            <a:r>
              <a:rPr sz="1600" spc="-80" dirty="0">
                <a:latin typeface="Arial"/>
                <a:cs typeface="Arial"/>
              </a:rPr>
              <a:t>been </a:t>
            </a:r>
            <a:r>
              <a:rPr sz="1600" spc="-15" dirty="0">
                <a:latin typeface="Arial"/>
                <a:cs typeface="Arial"/>
              </a:rPr>
              <a:t>filed </a:t>
            </a:r>
            <a:r>
              <a:rPr sz="1600" spc="-80" dirty="0">
                <a:latin typeface="Arial"/>
                <a:cs typeface="Arial"/>
              </a:rPr>
              <a:t>and  </a:t>
            </a:r>
            <a:r>
              <a:rPr sz="1600" dirty="0">
                <a:latin typeface="Arial"/>
                <a:cs typeface="Arial"/>
              </a:rPr>
              <a:t>written </a:t>
            </a:r>
            <a:r>
              <a:rPr sz="1600" spc="-40" dirty="0">
                <a:latin typeface="Arial"/>
                <a:cs typeface="Arial"/>
              </a:rPr>
              <a:t>notice </a:t>
            </a:r>
            <a:r>
              <a:rPr sz="1600" spc="-75" dirty="0">
                <a:latin typeface="Arial"/>
                <a:cs typeface="Arial"/>
              </a:rPr>
              <a:t>given </a:t>
            </a:r>
            <a:r>
              <a:rPr sz="1600" spc="15" dirty="0">
                <a:latin typeface="Arial"/>
                <a:cs typeface="Arial"/>
              </a:rPr>
              <a:t>to</a:t>
            </a:r>
            <a:r>
              <a:rPr sz="1600" spc="-29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the  </a:t>
            </a:r>
            <a:r>
              <a:rPr sz="1600" spc="-50" dirty="0">
                <a:latin typeface="Arial"/>
                <a:cs typeface="Arial"/>
              </a:rPr>
              <a:t>parties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52270" y="3293113"/>
            <a:ext cx="2329815" cy="7645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65"/>
              </a:spcBef>
            </a:pPr>
            <a:r>
              <a:rPr sz="1600" spc="-120" dirty="0">
                <a:latin typeface="Arial"/>
                <a:cs typeface="Arial"/>
              </a:rPr>
              <a:t>The </a:t>
            </a:r>
            <a:r>
              <a:rPr sz="1600" spc="-50" dirty="0">
                <a:latin typeface="Arial"/>
                <a:cs typeface="Arial"/>
              </a:rPr>
              <a:t>parties </a:t>
            </a:r>
            <a:r>
              <a:rPr sz="1600" spc="-55" dirty="0">
                <a:latin typeface="Arial"/>
                <a:cs typeface="Arial"/>
              </a:rPr>
              <a:t>must </a:t>
            </a:r>
            <a:r>
              <a:rPr sz="1600" spc="-35" dirty="0">
                <a:latin typeface="Arial"/>
                <a:cs typeface="Arial"/>
              </a:rPr>
              <a:t>voluntarily  </a:t>
            </a:r>
            <a:r>
              <a:rPr sz="1600" spc="-95" dirty="0">
                <a:latin typeface="Arial"/>
                <a:cs typeface="Arial"/>
              </a:rPr>
              <a:t>agree </a:t>
            </a:r>
            <a:r>
              <a:rPr sz="1600" spc="15" dirty="0">
                <a:latin typeface="Arial"/>
                <a:cs typeface="Arial"/>
              </a:rPr>
              <a:t>to </a:t>
            </a:r>
            <a:r>
              <a:rPr sz="1600" spc="-35" dirty="0">
                <a:latin typeface="Arial"/>
                <a:cs typeface="Arial"/>
              </a:rPr>
              <a:t>participate </a:t>
            </a:r>
            <a:r>
              <a:rPr sz="1600" spc="-20" dirty="0">
                <a:latin typeface="Arial"/>
                <a:cs typeface="Arial"/>
              </a:rPr>
              <a:t>in  </a:t>
            </a:r>
            <a:r>
              <a:rPr sz="1600" spc="-10" dirty="0">
                <a:latin typeface="Arial"/>
                <a:cs typeface="Arial"/>
              </a:rPr>
              <a:t>writing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 descr="Images of shapes"/>
          <p:cNvGrpSpPr/>
          <p:nvPr/>
        </p:nvGrpSpPr>
        <p:grpSpPr>
          <a:xfrm>
            <a:off x="4971288" y="1635251"/>
            <a:ext cx="1013460" cy="1013460"/>
            <a:chOff x="4971288" y="1635251"/>
            <a:chExt cx="1013460" cy="1013460"/>
          </a:xfrm>
        </p:grpSpPr>
        <p:sp>
          <p:nvSpPr>
            <p:cNvPr id="19" name="object 19"/>
            <p:cNvSpPr/>
            <p:nvPr/>
          </p:nvSpPr>
          <p:spPr>
            <a:xfrm>
              <a:off x="4971288" y="1635251"/>
              <a:ext cx="1013460" cy="1013460"/>
            </a:xfrm>
            <a:custGeom>
              <a:avLst/>
              <a:gdLst/>
              <a:ahLst/>
              <a:cxnLst/>
              <a:rect l="l" t="t" r="r" b="b"/>
              <a:pathLst>
                <a:path w="1013460" h="1013460">
                  <a:moveTo>
                    <a:pt x="506730" y="0"/>
                  </a:moveTo>
                  <a:lnTo>
                    <a:pt x="457928" y="2319"/>
                  </a:lnTo>
                  <a:lnTo>
                    <a:pt x="410440" y="9137"/>
                  </a:lnTo>
                  <a:lnTo>
                    <a:pt x="364476" y="20240"/>
                  </a:lnTo>
                  <a:lnTo>
                    <a:pt x="320249" y="35416"/>
                  </a:lnTo>
                  <a:lnTo>
                    <a:pt x="277971" y="54452"/>
                  </a:lnTo>
                  <a:lnTo>
                    <a:pt x="237856" y="77137"/>
                  </a:lnTo>
                  <a:lnTo>
                    <a:pt x="200114" y="103258"/>
                  </a:lnTo>
                  <a:lnTo>
                    <a:pt x="164959" y="132603"/>
                  </a:lnTo>
                  <a:lnTo>
                    <a:pt x="132603" y="164959"/>
                  </a:lnTo>
                  <a:lnTo>
                    <a:pt x="103258" y="200114"/>
                  </a:lnTo>
                  <a:lnTo>
                    <a:pt x="77137" y="237856"/>
                  </a:lnTo>
                  <a:lnTo>
                    <a:pt x="54452" y="277971"/>
                  </a:lnTo>
                  <a:lnTo>
                    <a:pt x="35416" y="320249"/>
                  </a:lnTo>
                  <a:lnTo>
                    <a:pt x="20240" y="364476"/>
                  </a:lnTo>
                  <a:lnTo>
                    <a:pt x="9137" y="410440"/>
                  </a:lnTo>
                  <a:lnTo>
                    <a:pt x="2319" y="457928"/>
                  </a:lnTo>
                  <a:lnTo>
                    <a:pt x="0" y="506730"/>
                  </a:lnTo>
                  <a:lnTo>
                    <a:pt x="2319" y="555531"/>
                  </a:lnTo>
                  <a:lnTo>
                    <a:pt x="9137" y="603019"/>
                  </a:lnTo>
                  <a:lnTo>
                    <a:pt x="20240" y="648983"/>
                  </a:lnTo>
                  <a:lnTo>
                    <a:pt x="35416" y="693210"/>
                  </a:lnTo>
                  <a:lnTo>
                    <a:pt x="54452" y="735488"/>
                  </a:lnTo>
                  <a:lnTo>
                    <a:pt x="77137" y="775603"/>
                  </a:lnTo>
                  <a:lnTo>
                    <a:pt x="103258" y="813345"/>
                  </a:lnTo>
                  <a:lnTo>
                    <a:pt x="132603" y="848500"/>
                  </a:lnTo>
                  <a:lnTo>
                    <a:pt x="164959" y="880856"/>
                  </a:lnTo>
                  <a:lnTo>
                    <a:pt x="200114" y="910201"/>
                  </a:lnTo>
                  <a:lnTo>
                    <a:pt x="237856" y="936322"/>
                  </a:lnTo>
                  <a:lnTo>
                    <a:pt x="277971" y="959007"/>
                  </a:lnTo>
                  <a:lnTo>
                    <a:pt x="320249" y="978043"/>
                  </a:lnTo>
                  <a:lnTo>
                    <a:pt x="364476" y="993219"/>
                  </a:lnTo>
                  <a:lnTo>
                    <a:pt x="410440" y="1004322"/>
                  </a:lnTo>
                  <a:lnTo>
                    <a:pt x="457928" y="1011140"/>
                  </a:lnTo>
                  <a:lnTo>
                    <a:pt x="506730" y="1013460"/>
                  </a:lnTo>
                  <a:lnTo>
                    <a:pt x="555531" y="1011140"/>
                  </a:lnTo>
                  <a:lnTo>
                    <a:pt x="603019" y="1004322"/>
                  </a:lnTo>
                  <a:lnTo>
                    <a:pt x="648983" y="993219"/>
                  </a:lnTo>
                  <a:lnTo>
                    <a:pt x="693210" y="978043"/>
                  </a:lnTo>
                  <a:lnTo>
                    <a:pt x="735488" y="959007"/>
                  </a:lnTo>
                  <a:lnTo>
                    <a:pt x="775603" y="936322"/>
                  </a:lnTo>
                  <a:lnTo>
                    <a:pt x="813345" y="910201"/>
                  </a:lnTo>
                  <a:lnTo>
                    <a:pt x="848500" y="880856"/>
                  </a:lnTo>
                  <a:lnTo>
                    <a:pt x="880856" y="848500"/>
                  </a:lnTo>
                  <a:lnTo>
                    <a:pt x="910201" y="813345"/>
                  </a:lnTo>
                  <a:lnTo>
                    <a:pt x="936322" y="775603"/>
                  </a:lnTo>
                  <a:lnTo>
                    <a:pt x="959007" y="735488"/>
                  </a:lnTo>
                  <a:lnTo>
                    <a:pt x="978043" y="693210"/>
                  </a:lnTo>
                  <a:lnTo>
                    <a:pt x="993219" y="648983"/>
                  </a:lnTo>
                  <a:lnTo>
                    <a:pt x="1004322" y="603019"/>
                  </a:lnTo>
                  <a:lnTo>
                    <a:pt x="1011140" y="555531"/>
                  </a:lnTo>
                  <a:lnTo>
                    <a:pt x="1013460" y="506730"/>
                  </a:lnTo>
                  <a:lnTo>
                    <a:pt x="1011140" y="457928"/>
                  </a:lnTo>
                  <a:lnTo>
                    <a:pt x="1004322" y="410440"/>
                  </a:lnTo>
                  <a:lnTo>
                    <a:pt x="993219" y="364476"/>
                  </a:lnTo>
                  <a:lnTo>
                    <a:pt x="978043" y="320249"/>
                  </a:lnTo>
                  <a:lnTo>
                    <a:pt x="959007" y="277971"/>
                  </a:lnTo>
                  <a:lnTo>
                    <a:pt x="936322" y="237856"/>
                  </a:lnTo>
                  <a:lnTo>
                    <a:pt x="910201" y="200114"/>
                  </a:lnTo>
                  <a:lnTo>
                    <a:pt x="880856" y="164959"/>
                  </a:lnTo>
                  <a:lnTo>
                    <a:pt x="848500" y="132603"/>
                  </a:lnTo>
                  <a:lnTo>
                    <a:pt x="813345" y="103258"/>
                  </a:lnTo>
                  <a:lnTo>
                    <a:pt x="775603" y="77137"/>
                  </a:lnTo>
                  <a:lnTo>
                    <a:pt x="735488" y="54452"/>
                  </a:lnTo>
                  <a:lnTo>
                    <a:pt x="693210" y="35416"/>
                  </a:lnTo>
                  <a:lnTo>
                    <a:pt x="648983" y="20240"/>
                  </a:lnTo>
                  <a:lnTo>
                    <a:pt x="603019" y="9137"/>
                  </a:lnTo>
                  <a:lnTo>
                    <a:pt x="555531" y="2319"/>
                  </a:lnTo>
                  <a:lnTo>
                    <a:pt x="506730" y="0"/>
                  </a:lnTo>
                  <a:close/>
                </a:path>
              </a:pathLst>
            </a:custGeom>
            <a:solidFill>
              <a:srgbClr val="CAC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58004" y="2235401"/>
              <a:ext cx="122661" cy="1224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69749" y="1935443"/>
              <a:ext cx="122661" cy="1224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69738" y="1931530"/>
              <a:ext cx="417195" cy="426084"/>
            </a:xfrm>
            <a:custGeom>
              <a:avLst/>
              <a:gdLst/>
              <a:ahLst/>
              <a:cxnLst/>
              <a:rect l="l" t="t" r="r" b="b"/>
              <a:pathLst>
                <a:path w="417195" h="426085">
                  <a:moveTo>
                    <a:pt x="122669" y="303504"/>
                  </a:moveTo>
                  <a:lnTo>
                    <a:pt x="0" y="303504"/>
                  </a:lnTo>
                  <a:lnTo>
                    <a:pt x="0" y="425945"/>
                  </a:lnTo>
                  <a:lnTo>
                    <a:pt x="122669" y="425945"/>
                  </a:lnTo>
                  <a:lnTo>
                    <a:pt x="122669" y="303504"/>
                  </a:lnTo>
                  <a:close/>
                </a:path>
                <a:path w="417195" h="426085">
                  <a:moveTo>
                    <a:pt x="416991" y="65074"/>
                  </a:moveTo>
                  <a:lnTo>
                    <a:pt x="349592" y="0"/>
                  </a:lnTo>
                  <a:lnTo>
                    <a:pt x="282181" y="65074"/>
                  </a:lnTo>
                  <a:lnTo>
                    <a:pt x="349592" y="132346"/>
                  </a:lnTo>
                  <a:lnTo>
                    <a:pt x="416991" y="65074"/>
                  </a:lnTo>
                  <a:close/>
                </a:path>
              </a:pathLst>
            </a:custGeom>
            <a:solidFill>
              <a:srgbClr val="184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183886" y="1849373"/>
              <a:ext cx="588645" cy="588645"/>
            </a:xfrm>
            <a:custGeom>
              <a:avLst/>
              <a:gdLst/>
              <a:ahLst/>
              <a:cxnLst/>
              <a:rect l="l" t="t" r="r" b="b"/>
              <a:pathLst>
                <a:path w="588645" h="588644">
                  <a:moveTo>
                    <a:pt x="0" y="0"/>
                  </a:moveTo>
                  <a:lnTo>
                    <a:pt x="588263" y="0"/>
                  </a:lnTo>
                  <a:lnTo>
                    <a:pt x="588263" y="588263"/>
                  </a:lnTo>
                  <a:lnTo>
                    <a:pt x="0" y="588263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 descr="undo arrow"/>
          <p:cNvGrpSpPr/>
          <p:nvPr/>
        </p:nvGrpSpPr>
        <p:grpSpPr>
          <a:xfrm>
            <a:off x="4971288" y="3180588"/>
            <a:ext cx="1013460" cy="1013460"/>
            <a:chOff x="4971288" y="3180588"/>
            <a:chExt cx="1013460" cy="1013460"/>
          </a:xfrm>
        </p:grpSpPr>
        <p:sp>
          <p:nvSpPr>
            <p:cNvPr id="25" name="object 25"/>
            <p:cNvSpPr/>
            <p:nvPr/>
          </p:nvSpPr>
          <p:spPr>
            <a:xfrm>
              <a:off x="4971288" y="3180588"/>
              <a:ext cx="1013460" cy="1013460"/>
            </a:xfrm>
            <a:custGeom>
              <a:avLst/>
              <a:gdLst/>
              <a:ahLst/>
              <a:cxnLst/>
              <a:rect l="l" t="t" r="r" b="b"/>
              <a:pathLst>
                <a:path w="1013460" h="1013460">
                  <a:moveTo>
                    <a:pt x="506730" y="0"/>
                  </a:moveTo>
                  <a:lnTo>
                    <a:pt x="457928" y="2319"/>
                  </a:lnTo>
                  <a:lnTo>
                    <a:pt x="410440" y="9137"/>
                  </a:lnTo>
                  <a:lnTo>
                    <a:pt x="364476" y="20240"/>
                  </a:lnTo>
                  <a:lnTo>
                    <a:pt x="320249" y="35416"/>
                  </a:lnTo>
                  <a:lnTo>
                    <a:pt x="277971" y="54452"/>
                  </a:lnTo>
                  <a:lnTo>
                    <a:pt x="237856" y="77137"/>
                  </a:lnTo>
                  <a:lnTo>
                    <a:pt x="200114" y="103258"/>
                  </a:lnTo>
                  <a:lnTo>
                    <a:pt x="164959" y="132603"/>
                  </a:lnTo>
                  <a:lnTo>
                    <a:pt x="132603" y="164959"/>
                  </a:lnTo>
                  <a:lnTo>
                    <a:pt x="103258" y="200114"/>
                  </a:lnTo>
                  <a:lnTo>
                    <a:pt x="77137" y="237856"/>
                  </a:lnTo>
                  <a:lnTo>
                    <a:pt x="54452" y="277971"/>
                  </a:lnTo>
                  <a:lnTo>
                    <a:pt x="35416" y="320249"/>
                  </a:lnTo>
                  <a:lnTo>
                    <a:pt x="20240" y="364476"/>
                  </a:lnTo>
                  <a:lnTo>
                    <a:pt x="9137" y="410440"/>
                  </a:lnTo>
                  <a:lnTo>
                    <a:pt x="2319" y="457928"/>
                  </a:lnTo>
                  <a:lnTo>
                    <a:pt x="0" y="506730"/>
                  </a:lnTo>
                  <a:lnTo>
                    <a:pt x="2319" y="555531"/>
                  </a:lnTo>
                  <a:lnTo>
                    <a:pt x="9137" y="603019"/>
                  </a:lnTo>
                  <a:lnTo>
                    <a:pt x="20240" y="648983"/>
                  </a:lnTo>
                  <a:lnTo>
                    <a:pt x="35416" y="693210"/>
                  </a:lnTo>
                  <a:lnTo>
                    <a:pt x="54452" y="735488"/>
                  </a:lnTo>
                  <a:lnTo>
                    <a:pt x="77137" y="775603"/>
                  </a:lnTo>
                  <a:lnTo>
                    <a:pt x="103258" y="813345"/>
                  </a:lnTo>
                  <a:lnTo>
                    <a:pt x="132603" y="848500"/>
                  </a:lnTo>
                  <a:lnTo>
                    <a:pt x="164959" y="880856"/>
                  </a:lnTo>
                  <a:lnTo>
                    <a:pt x="200114" y="910201"/>
                  </a:lnTo>
                  <a:lnTo>
                    <a:pt x="237856" y="936322"/>
                  </a:lnTo>
                  <a:lnTo>
                    <a:pt x="277971" y="959007"/>
                  </a:lnTo>
                  <a:lnTo>
                    <a:pt x="320249" y="978043"/>
                  </a:lnTo>
                  <a:lnTo>
                    <a:pt x="364476" y="993219"/>
                  </a:lnTo>
                  <a:lnTo>
                    <a:pt x="410440" y="1004322"/>
                  </a:lnTo>
                  <a:lnTo>
                    <a:pt x="457928" y="1011140"/>
                  </a:lnTo>
                  <a:lnTo>
                    <a:pt x="506730" y="1013460"/>
                  </a:lnTo>
                  <a:lnTo>
                    <a:pt x="555531" y="1011140"/>
                  </a:lnTo>
                  <a:lnTo>
                    <a:pt x="603019" y="1004322"/>
                  </a:lnTo>
                  <a:lnTo>
                    <a:pt x="648983" y="993219"/>
                  </a:lnTo>
                  <a:lnTo>
                    <a:pt x="693210" y="978043"/>
                  </a:lnTo>
                  <a:lnTo>
                    <a:pt x="735488" y="959007"/>
                  </a:lnTo>
                  <a:lnTo>
                    <a:pt x="775603" y="936322"/>
                  </a:lnTo>
                  <a:lnTo>
                    <a:pt x="813345" y="910201"/>
                  </a:lnTo>
                  <a:lnTo>
                    <a:pt x="848500" y="880856"/>
                  </a:lnTo>
                  <a:lnTo>
                    <a:pt x="880856" y="848500"/>
                  </a:lnTo>
                  <a:lnTo>
                    <a:pt x="910201" y="813345"/>
                  </a:lnTo>
                  <a:lnTo>
                    <a:pt x="936322" y="775603"/>
                  </a:lnTo>
                  <a:lnTo>
                    <a:pt x="959007" y="735488"/>
                  </a:lnTo>
                  <a:lnTo>
                    <a:pt x="978043" y="693210"/>
                  </a:lnTo>
                  <a:lnTo>
                    <a:pt x="993219" y="648983"/>
                  </a:lnTo>
                  <a:lnTo>
                    <a:pt x="1004322" y="603019"/>
                  </a:lnTo>
                  <a:lnTo>
                    <a:pt x="1011140" y="555531"/>
                  </a:lnTo>
                  <a:lnTo>
                    <a:pt x="1013460" y="506730"/>
                  </a:lnTo>
                  <a:lnTo>
                    <a:pt x="1011140" y="457928"/>
                  </a:lnTo>
                  <a:lnTo>
                    <a:pt x="1004322" y="410440"/>
                  </a:lnTo>
                  <a:lnTo>
                    <a:pt x="993219" y="364476"/>
                  </a:lnTo>
                  <a:lnTo>
                    <a:pt x="978043" y="320249"/>
                  </a:lnTo>
                  <a:lnTo>
                    <a:pt x="959007" y="277971"/>
                  </a:lnTo>
                  <a:lnTo>
                    <a:pt x="936322" y="237856"/>
                  </a:lnTo>
                  <a:lnTo>
                    <a:pt x="910201" y="200114"/>
                  </a:lnTo>
                  <a:lnTo>
                    <a:pt x="880856" y="164959"/>
                  </a:lnTo>
                  <a:lnTo>
                    <a:pt x="848500" y="132603"/>
                  </a:lnTo>
                  <a:lnTo>
                    <a:pt x="813345" y="103258"/>
                  </a:lnTo>
                  <a:lnTo>
                    <a:pt x="775603" y="77137"/>
                  </a:lnTo>
                  <a:lnTo>
                    <a:pt x="735488" y="54452"/>
                  </a:lnTo>
                  <a:lnTo>
                    <a:pt x="693210" y="35416"/>
                  </a:lnTo>
                  <a:lnTo>
                    <a:pt x="648983" y="20240"/>
                  </a:lnTo>
                  <a:lnTo>
                    <a:pt x="603019" y="9137"/>
                  </a:lnTo>
                  <a:lnTo>
                    <a:pt x="555531" y="2319"/>
                  </a:lnTo>
                  <a:lnTo>
                    <a:pt x="506730" y="0"/>
                  </a:lnTo>
                  <a:close/>
                </a:path>
              </a:pathLst>
            </a:custGeom>
            <a:solidFill>
              <a:srgbClr val="CAC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83886" y="3393198"/>
              <a:ext cx="588263" cy="5882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83886" y="3393186"/>
              <a:ext cx="588645" cy="588645"/>
            </a:xfrm>
            <a:custGeom>
              <a:avLst/>
              <a:gdLst/>
              <a:ahLst/>
              <a:cxnLst/>
              <a:rect l="l" t="t" r="r" b="b"/>
              <a:pathLst>
                <a:path w="588645" h="588645">
                  <a:moveTo>
                    <a:pt x="0" y="0"/>
                  </a:moveTo>
                  <a:lnTo>
                    <a:pt x="588263" y="0"/>
                  </a:lnTo>
                  <a:lnTo>
                    <a:pt x="588263" y="588263"/>
                  </a:lnTo>
                  <a:lnTo>
                    <a:pt x="0" y="588263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176530">
              <a:lnSpc>
                <a:spcPct val="101800"/>
              </a:lnSpc>
              <a:spcBef>
                <a:spcPts val="60"/>
              </a:spcBef>
            </a:pPr>
            <a:r>
              <a:rPr spc="-120" dirty="0"/>
              <a:t>The </a:t>
            </a:r>
            <a:r>
              <a:rPr spc="-50" dirty="0"/>
              <a:t>parties </a:t>
            </a:r>
            <a:r>
              <a:rPr spc="-55" dirty="0"/>
              <a:t>must </a:t>
            </a:r>
            <a:r>
              <a:rPr spc="-75" dirty="0"/>
              <a:t>be  </a:t>
            </a:r>
            <a:r>
              <a:rPr spc="-70" dirty="0"/>
              <a:t>apprised </a:t>
            </a:r>
            <a:r>
              <a:rPr spc="-20" dirty="0"/>
              <a:t>in </a:t>
            </a:r>
            <a:r>
              <a:rPr spc="-10" dirty="0"/>
              <a:t>writing of</a:t>
            </a:r>
            <a:r>
              <a:rPr spc="-285" dirty="0"/>
              <a:t> </a:t>
            </a:r>
            <a:r>
              <a:rPr spc="-45" dirty="0"/>
              <a:t>how  </a:t>
            </a:r>
            <a:r>
              <a:rPr spc="-20" dirty="0"/>
              <a:t>the </a:t>
            </a:r>
            <a:r>
              <a:rPr spc="-35" dirty="0"/>
              <a:t>informal </a:t>
            </a:r>
            <a:r>
              <a:rPr spc="-40" dirty="0"/>
              <a:t>resolution  </a:t>
            </a:r>
            <a:r>
              <a:rPr spc="-100" dirty="0"/>
              <a:t>process </a:t>
            </a:r>
            <a:r>
              <a:rPr spc="5" dirty="0"/>
              <a:t>will </a:t>
            </a:r>
            <a:r>
              <a:rPr spc="-40" dirty="0"/>
              <a:t>work </a:t>
            </a:r>
            <a:r>
              <a:rPr spc="-80" dirty="0"/>
              <a:t>and </a:t>
            </a:r>
            <a:r>
              <a:rPr spc="-20" dirty="0"/>
              <a:t>the  </a:t>
            </a:r>
            <a:r>
              <a:rPr spc="-100" dirty="0"/>
              <a:t>consequences </a:t>
            </a:r>
            <a:r>
              <a:rPr spc="-10" dirty="0"/>
              <a:t>of  </a:t>
            </a:r>
            <a:r>
              <a:rPr spc="-35" dirty="0"/>
              <a:t>participating </a:t>
            </a:r>
            <a:r>
              <a:rPr spc="-25" dirty="0"/>
              <a:t>in</a:t>
            </a:r>
            <a:r>
              <a:rPr spc="-165" dirty="0"/>
              <a:t> </a:t>
            </a:r>
            <a:r>
              <a:rPr spc="50" dirty="0"/>
              <a:t>it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/>
          </a:p>
          <a:p>
            <a:pPr marL="12700" marR="5080">
              <a:lnSpc>
                <a:spcPct val="101699"/>
              </a:lnSpc>
            </a:pPr>
            <a:r>
              <a:rPr spc="-120" dirty="0"/>
              <a:t>The </a:t>
            </a:r>
            <a:r>
              <a:rPr spc="-50" dirty="0"/>
              <a:t>parties </a:t>
            </a:r>
            <a:r>
              <a:rPr spc="-55" dirty="0"/>
              <a:t>must </a:t>
            </a:r>
            <a:r>
              <a:rPr spc="-75" dirty="0"/>
              <a:t>be</a:t>
            </a:r>
            <a:r>
              <a:rPr spc="-150" dirty="0"/>
              <a:t> </a:t>
            </a:r>
            <a:r>
              <a:rPr spc="-50" dirty="0"/>
              <a:t>allowed  </a:t>
            </a:r>
            <a:r>
              <a:rPr spc="15" dirty="0"/>
              <a:t>to </a:t>
            </a:r>
            <a:r>
              <a:rPr spc="-25" dirty="0"/>
              <a:t>withdraw </a:t>
            </a:r>
            <a:r>
              <a:rPr spc="-20" dirty="0"/>
              <a:t>from </a:t>
            </a:r>
            <a:r>
              <a:rPr spc="-35" dirty="0"/>
              <a:t>informal  </a:t>
            </a:r>
            <a:r>
              <a:rPr spc="-40" dirty="0"/>
              <a:t>resolution </a:t>
            </a:r>
            <a:r>
              <a:rPr spc="-55" dirty="0"/>
              <a:t>up </a:t>
            </a:r>
            <a:r>
              <a:rPr dirty="0"/>
              <a:t>until </a:t>
            </a:r>
            <a:r>
              <a:rPr spc="-20" dirty="0"/>
              <a:t>the</a:t>
            </a:r>
            <a:r>
              <a:rPr spc="-295" dirty="0"/>
              <a:t> </a:t>
            </a:r>
            <a:r>
              <a:rPr spc="-15" dirty="0"/>
              <a:t>point  </a:t>
            </a:r>
            <a:r>
              <a:rPr spc="50" dirty="0"/>
              <a:t>it </a:t>
            </a:r>
            <a:r>
              <a:rPr spc="-85" dirty="0"/>
              <a:t>is</a:t>
            </a:r>
            <a:r>
              <a:rPr spc="-240" dirty="0"/>
              <a:t> </a:t>
            </a:r>
            <a:r>
              <a:rPr spc="-25" dirty="0"/>
              <a:t>final</a:t>
            </a:r>
          </a:p>
        </p:txBody>
      </p:sp>
      <p:sp>
        <p:nvSpPr>
          <p:cNvPr id="29" name="object 29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3601" y="397255"/>
            <a:ext cx="50719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</a:t>
            </a:r>
            <a:r>
              <a:rPr dirty="0">
                <a:solidFill>
                  <a:srgbClr val="FFFFFF"/>
                </a:solidFill>
              </a:rPr>
              <a:t>am</a:t>
            </a:r>
            <a:r>
              <a:rPr spc="-5" dirty="0">
                <a:solidFill>
                  <a:srgbClr val="FFFFFF"/>
                </a:solidFill>
              </a:rPr>
              <a:t>ple</a:t>
            </a:r>
            <a:r>
              <a:rPr lang="en-US" spc="-5" dirty="0">
                <a:solidFill>
                  <a:srgbClr val="FFFFFF"/>
                </a:solidFill>
              </a:rPr>
              <a:t> (slide 209)</a:t>
            </a:r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7025" y="1362186"/>
            <a:ext cx="4598035" cy="307594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  <a:tabLst>
                <a:tab pos="2575560" algn="l"/>
              </a:tabLst>
            </a:pP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Parties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agree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engage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informal 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resolution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in the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form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mediation. 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Parties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meet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third-party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mediator 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three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times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over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course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two 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weeks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very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near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reaching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complete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agreement.	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morning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last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session,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complainant 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indicates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desire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stop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mediation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and  resume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formal</a:t>
            </a:r>
            <a:r>
              <a:rPr sz="22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investigation/hearing 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process.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8" name="object 8" descr="Notebook with Xs and Ox of a game plan"/>
          <p:cNvSpPr/>
          <p:nvPr/>
        </p:nvSpPr>
        <p:spPr>
          <a:xfrm>
            <a:off x="6610108" y="1751456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09" h="1564004">
                <a:moveTo>
                  <a:pt x="744143" y="321945"/>
                </a:moveTo>
                <a:lnTo>
                  <a:pt x="740689" y="304977"/>
                </a:lnTo>
                <a:lnTo>
                  <a:pt x="730313" y="289750"/>
                </a:lnTo>
                <a:lnTo>
                  <a:pt x="715060" y="279400"/>
                </a:lnTo>
                <a:lnTo>
                  <a:pt x="698068" y="275945"/>
                </a:lnTo>
                <a:lnTo>
                  <a:pt x="681075" y="279400"/>
                </a:lnTo>
                <a:lnTo>
                  <a:pt x="665810" y="289750"/>
                </a:lnTo>
                <a:lnTo>
                  <a:pt x="559828" y="395528"/>
                </a:lnTo>
                <a:lnTo>
                  <a:pt x="453859" y="289750"/>
                </a:lnTo>
                <a:lnTo>
                  <a:pt x="438594" y="279400"/>
                </a:lnTo>
                <a:lnTo>
                  <a:pt x="421601" y="275945"/>
                </a:lnTo>
                <a:lnTo>
                  <a:pt x="404609" y="279400"/>
                </a:lnTo>
                <a:lnTo>
                  <a:pt x="389343" y="289750"/>
                </a:lnTo>
                <a:lnTo>
                  <a:pt x="378980" y="304977"/>
                </a:lnTo>
                <a:lnTo>
                  <a:pt x="375526" y="321945"/>
                </a:lnTo>
                <a:lnTo>
                  <a:pt x="378980" y="338899"/>
                </a:lnTo>
                <a:lnTo>
                  <a:pt x="389343" y="354126"/>
                </a:lnTo>
                <a:lnTo>
                  <a:pt x="495325" y="459917"/>
                </a:lnTo>
                <a:lnTo>
                  <a:pt x="389343" y="565696"/>
                </a:lnTo>
                <a:lnTo>
                  <a:pt x="378980" y="580923"/>
                </a:lnTo>
                <a:lnTo>
                  <a:pt x="375526" y="597890"/>
                </a:lnTo>
                <a:lnTo>
                  <a:pt x="378980" y="614845"/>
                </a:lnTo>
                <a:lnTo>
                  <a:pt x="412991" y="643013"/>
                </a:lnTo>
                <a:lnTo>
                  <a:pt x="421601" y="643877"/>
                </a:lnTo>
                <a:lnTo>
                  <a:pt x="430199" y="643013"/>
                </a:lnTo>
                <a:lnTo>
                  <a:pt x="438594" y="640422"/>
                </a:lnTo>
                <a:lnTo>
                  <a:pt x="446544" y="636117"/>
                </a:lnTo>
                <a:lnTo>
                  <a:pt x="453859" y="630085"/>
                </a:lnTo>
                <a:lnTo>
                  <a:pt x="559828" y="524294"/>
                </a:lnTo>
                <a:lnTo>
                  <a:pt x="665810" y="630085"/>
                </a:lnTo>
                <a:lnTo>
                  <a:pt x="681075" y="640422"/>
                </a:lnTo>
                <a:lnTo>
                  <a:pt x="698068" y="643877"/>
                </a:lnTo>
                <a:lnTo>
                  <a:pt x="715060" y="640422"/>
                </a:lnTo>
                <a:lnTo>
                  <a:pt x="730313" y="630085"/>
                </a:lnTo>
                <a:lnTo>
                  <a:pt x="740689" y="614845"/>
                </a:lnTo>
                <a:lnTo>
                  <a:pt x="744143" y="597890"/>
                </a:lnTo>
                <a:lnTo>
                  <a:pt x="740689" y="580923"/>
                </a:lnTo>
                <a:lnTo>
                  <a:pt x="730313" y="565696"/>
                </a:lnTo>
                <a:lnTo>
                  <a:pt x="624344" y="459917"/>
                </a:lnTo>
                <a:lnTo>
                  <a:pt x="730313" y="354126"/>
                </a:lnTo>
                <a:lnTo>
                  <a:pt x="740689" y="338899"/>
                </a:lnTo>
                <a:lnTo>
                  <a:pt x="744143" y="321945"/>
                </a:lnTo>
                <a:close/>
              </a:path>
              <a:path w="1527809" h="1564004">
                <a:moveTo>
                  <a:pt x="1251000" y="965809"/>
                </a:moveTo>
                <a:lnTo>
                  <a:pt x="1229868" y="927582"/>
                </a:lnTo>
                <a:lnTo>
                  <a:pt x="1204912" y="919822"/>
                </a:lnTo>
                <a:lnTo>
                  <a:pt x="1196314" y="920686"/>
                </a:lnTo>
                <a:lnTo>
                  <a:pt x="1187932" y="923277"/>
                </a:lnTo>
                <a:lnTo>
                  <a:pt x="1179969" y="927582"/>
                </a:lnTo>
                <a:lnTo>
                  <a:pt x="1172667" y="933615"/>
                </a:lnTo>
                <a:lnTo>
                  <a:pt x="1066685" y="1039406"/>
                </a:lnTo>
                <a:lnTo>
                  <a:pt x="960704" y="933615"/>
                </a:lnTo>
                <a:lnTo>
                  <a:pt x="945438" y="923277"/>
                </a:lnTo>
                <a:lnTo>
                  <a:pt x="928458" y="919822"/>
                </a:lnTo>
                <a:lnTo>
                  <a:pt x="911466" y="923277"/>
                </a:lnTo>
                <a:lnTo>
                  <a:pt x="896200" y="933615"/>
                </a:lnTo>
                <a:lnTo>
                  <a:pt x="885837" y="948855"/>
                </a:lnTo>
                <a:lnTo>
                  <a:pt x="882370" y="965809"/>
                </a:lnTo>
                <a:lnTo>
                  <a:pt x="885837" y="982776"/>
                </a:lnTo>
                <a:lnTo>
                  <a:pt x="896200" y="998004"/>
                </a:lnTo>
                <a:lnTo>
                  <a:pt x="1002182" y="1103782"/>
                </a:lnTo>
                <a:lnTo>
                  <a:pt x="896200" y="1209573"/>
                </a:lnTo>
                <a:lnTo>
                  <a:pt x="885837" y="1224800"/>
                </a:lnTo>
                <a:lnTo>
                  <a:pt x="882370" y="1241767"/>
                </a:lnTo>
                <a:lnTo>
                  <a:pt x="885837" y="1258722"/>
                </a:lnTo>
                <a:lnTo>
                  <a:pt x="896200" y="1273949"/>
                </a:lnTo>
                <a:lnTo>
                  <a:pt x="911466" y="1284300"/>
                </a:lnTo>
                <a:lnTo>
                  <a:pt x="928458" y="1287754"/>
                </a:lnTo>
                <a:lnTo>
                  <a:pt x="945438" y="1284300"/>
                </a:lnTo>
                <a:lnTo>
                  <a:pt x="960704" y="1273949"/>
                </a:lnTo>
                <a:lnTo>
                  <a:pt x="1066685" y="1168171"/>
                </a:lnTo>
                <a:lnTo>
                  <a:pt x="1172667" y="1273949"/>
                </a:lnTo>
                <a:lnTo>
                  <a:pt x="1187932" y="1284300"/>
                </a:lnTo>
                <a:lnTo>
                  <a:pt x="1204912" y="1287754"/>
                </a:lnTo>
                <a:lnTo>
                  <a:pt x="1221905" y="1284300"/>
                </a:lnTo>
                <a:lnTo>
                  <a:pt x="1237170" y="1273949"/>
                </a:lnTo>
                <a:lnTo>
                  <a:pt x="1247533" y="1258722"/>
                </a:lnTo>
                <a:lnTo>
                  <a:pt x="1251000" y="1241767"/>
                </a:lnTo>
                <a:lnTo>
                  <a:pt x="1247533" y="1224800"/>
                </a:lnTo>
                <a:lnTo>
                  <a:pt x="1237170" y="1209573"/>
                </a:lnTo>
                <a:lnTo>
                  <a:pt x="1131189" y="1103782"/>
                </a:lnTo>
                <a:lnTo>
                  <a:pt x="1237170" y="998004"/>
                </a:lnTo>
                <a:lnTo>
                  <a:pt x="1247533" y="982776"/>
                </a:lnTo>
                <a:lnTo>
                  <a:pt x="1251000" y="965809"/>
                </a:lnTo>
                <a:close/>
              </a:path>
              <a:path w="1527809" h="1564004">
                <a:moveTo>
                  <a:pt x="1251000" y="459917"/>
                </a:moveTo>
                <a:lnTo>
                  <a:pt x="1098943" y="289750"/>
                </a:lnTo>
                <a:lnTo>
                  <a:pt x="1066685" y="275945"/>
                </a:lnTo>
                <a:lnTo>
                  <a:pt x="1058087" y="276809"/>
                </a:lnTo>
                <a:lnTo>
                  <a:pt x="896200" y="427723"/>
                </a:lnTo>
                <a:lnTo>
                  <a:pt x="882370" y="459917"/>
                </a:lnTo>
                <a:lnTo>
                  <a:pt x="885837" y="476872"/>
                </a:lnTo>
                <a:lnTo>
                  <a:pt x="896200" y="492099"/>
                </a:lnTo>
                <a:lnTo>
                  <a:pt x="911466" y="502450"/>
                </a:lnTo>
                <a:lnTo>
                  <a:pt x="928458" y="505904"/>
                </a:lnTo>
                <a:lnTo>
                  <a:pt x="945438" y="502450"/>
                </a:lnTo>
                <a:lnTo>
                  <a:pt x="960704" y="492099"/>
                </a:lnTo>
                <a:lnTo>
                  <a:pt x="1020610" y="432320"/>
                </a:lnTo>
                <a:lnTo>
                  <a:pt x="1020610" y="689864"/>
                </a:lnTo>
                <a:lnTo>
                  <a:pt x="1016977" y="707720"/>
                </a:lnTo>
                <a:lnTo>
                  <a:pt x="1007071" y="722350"/>
                </a:lnTo>
                <a:lnTo>
                  <a:pt x="992416" y="732231"/>
                </a:lnTo>
                <a:lnTo>
                  <a:pt x="974534" y="735863"/>
                </a:lnTo>
                <a:lnTo>
                  <a:pt x="651992" y="735863"/>
                </a:lnTo>
                <a:lnTo>
                  <a:pt x="608418" y="742924"/>
                </a:lnTo>
                <a:lnTo>
                  <a:pt x="570484" y="762571"/>
                </a:lnTo>
                <a:lnTo>
                  <a:pt x="540512" y="792480"/>
                </a:lnTo>
                <a:lnTo>
                  <a:pt x="520839" y="830338"/>
                </a:lnTo>
                <a:lnTo>
                  <a:pt x="513753" y="873836"/>
                </a:lnTo>
                <a:lnTo>
                  <a:pt x="513753" y="926719"/>
                </a:lnTo>
                <a:lnTo>
                  <a:pt x="471690" y="943292"/>
                </a:lnTo>
                <a:lnTo>
                  <a:pt x="436016" y="968883"/>
                </a:lnTo>
                <a:lnTo>
                  <a:pt x="407771" y="1001750"/>
                </a:lnTo>
                <a:lnTo>
                  <a:pt x="387985" y="1040168"/>
                </a:lnTo>
                <a:lnTo>
                  <a:pt x="377659" y="1082421"/>
                </a:lnTo>
                <a:lnTo>
                  <a:pt x="377825" y="1126782"/>
                </a:lnTo>
                <a:lnTo>
                  <a:pt x="388912" y="1170647"/>
                </a:lnTo>
                <a:lnTo>
                  <a:pt x="409651" y="1209395"/>
                </a:lnTo>
                <a:lnTo>
                  <a:pt x="438594" y="1241755"/>
                </a:lnTo>
                <a:lnTo>
                  <a:pt x="474243" y="1266456"/>
                </a:lnTo>
                <a:lnTo>
                  <a:pt x="515150" y="1282217"/>
                </a:lnTo>
                <a:lnTo>
                  <a:pt x="559828" y="1287754"/>
                </a:lnTo>
                <a:lnTo>
                  <a:pt x="604520" y="1282217"/>
                </a:lnTo>
                <a:lnTo>
                  <a:pt x="645414" y="1266456"/>
                </a:lnTo>
                <a:lnTo>
                  <a:pt x="681075" y="1241755"/>
                </a:lnTo>
                <a:lnTo>
                  <a:pt x="710006" y="1209395"/>
                </a:lnTo>
                <a:lnTo>
                  <a:pt x="730758" y="1170647"/>
                </a:lnTo>
                <a:lnTo>
                  <a:pt x="741845" y="1126782"/>
                </a:lnTo>
                <a:lnTo>
                  <a:pt x="742010" y="1081620"/>
                </a:lnTo>
                <a:lnTo>
                  <a:pt x="731685" y="1039139"/>
                </a:lnTo>
                <a:lnTo>
                  <a:pt x="717537" y="1011809"/>
                </a:lnTo>
                <a:lnTo>
                  <a:pt x="711885" y="1000887"/>
                </a:lnTo>
                <a:lnTo>
                  <a:pt x="683641" y="968375"/>
                </a:lnTo>
                <a:lnTo>
                  <a:pt x="651992" y="945984"/>
                </a:lnTo>
                <a:lnTo>
                  <a:pt x="651992" y="1103782"/>
                </a:lnTo>
                <a:lnTo>
                  <a:pt x="644715" y="1139507"/>
                </a:lnTo>
                <a:lnTo>
                  <a:pt x="624916" y="1168755"/>
                </a:lnTo>
                <a:lnTo>
                  <a:pt x="595617" y="1188516"/>
                </a:lnTo>
                <a:lnTo>
                  <a:pt x="559828" y="1195768"/>
                </a:lnTo>
                <a:lnTo>
                  <a:pt x="524052" y="1188516"/>
                </a:lnTo>
                <a:lnTo>
                  <a:pt x="494753" y="1168755"/>
                </a:lnTo>
                <a:lnTo>
                  <a:pt x="474954" y="1139507"/>
                </a:lnTo>
                <a:lnTo>
                  <a:pt x="467677" y="1103782"/>
                </a:lnTo>
                <a:lnTo>
                  <a:pt x="474954" y="1068070"/>
                </a:lnTo>
                <a:lnTo>
                  <a:pt x="494753" y="1038821"/>
                </a:lnTo>
                <a:lnTo>
                  <a:pt x="524052" y="1019060"/>
                </a:lnTo>
                <a:lnTo>
                  <a:pt x="559828" y="1011809"/>
                </a:lnTo>
                <a:lnTo>
                  <a:pt x="595617" y="1019060"/>
                </a:lnTo>
                <a:lnTo>
                  <a:pt x="624916" y="1038821"/>
                </a:lnTo>
                <a:lnTo>
                  <a:pt x="644715" y="1068070"/>
                </a:lnTo>
                <a:lnTo>
                  <a:pt x="651992" y="1103782"/>
                </a:lnTo>
                <a:lnTo>
                  <a:pt x="651992" y="945984"/>
                </a:lnTo>
                <a:lnTo>
                  <a:pt x="647979" y="943140"/>
                </a:lnTo>
                <a:lnTo>
                  <a:pt x="605917" y="926719"/>
                </a:lnTo>
                <a:lnTo>
                  <a:pt x="605917" y="873836"/>
                </a:lnTo>
                <a:lnTo>
                  <a:pt x="609549" y="855980"/>
                </a:lnTo>
                <a:lnTo>
                  <a:pt x="619442" y="841349"/>
                </a:lnTo>
                <a:lnTo>
                  <a:pt x="634098" y="831469"/>
                </a:lnTo>
                <a:lnTo>
                  <a:pt x="651992" y="827836"/>
                </a:lnTo>
                <a:lnTo>
                  <a:pt x="974534" y="827836"/>
                </a:lnTo>
                <a:lnTo>
                  <a:pt x="1018108" y="820775"/>
                </a:lnTo>
                <a:lnTo>
                  <a:pt x="1056030" y="801128"/>
                </a:lnTo>
                <a:lnTo>
                  <a:pt x="1086002" y="771220"/>
                </a:lnTo>
                <a:lnTo>
                  <a:pt x="1105687" y="733361"/>
                </a:lnTo>
                <a:lnTo>
                  <a:pt x="1112761" y="689864"/>
                </a:lnTo>
                <a:lnTo>
                  <a:pt x="1112761" y="432320"/>
                </a:lnTo>
                <a:lnTo>
                  <a:pt x="1172667" y="492099"/>
                </a:lnTo>
                <a:lnTo>
                  <a:pt x="1187932" y="502450"/>
                </a:lnTo>
                <a:lnTo>
                  <a:pt x="1204912" y="505904"/>
                </a:lnTo>
                <a:lnTo>
                  <a:pt x="1221905" y="502450"/>
                </a:lnTo>
                <a:lnTo>
                  <a:pt x="1237170" y="492099"/>
                </a:lnTo>
                <a:lnTo>
                  <a:pt x="1247546" y="476872"/>
                </a:lnTo>
                <a:lnTo>
                  <a:pt x="1251000" y="459917"/>
                </a:lnTo>
                <a:close/>
              </a:path>
              <a:path w="1527809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14"/>
                </a:lnTo>
                <a:lnTo>
                  <a:pt x="237299" y="1425714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13" y="137972"/>
                </a:lnTo>
                <a:lnTo>
                  <a:pt x="43853" y="144538"/>
                </a:lnTo>
                <a:lnTo>
                  <a:pt x="24193" y="159524"/>
                </a:lnTo>
                <a:lnTo>
                  <a:pt x="11455" y="180975"/>
                </a:lnTo>
                <a:lnTo>
                  <a:pt x="6908" y="206959"/>
                </a:lnTo>
                <a:lnTo>
                  <a:pt x="10477" y="232930"/>
                </a:lnTo>
                <a:lnTo>
                  <a:pt x="23329" y="254381"/>
                </a:lnTo>
                <a:lnTo>
                  <a:pt x="43522" y="269367"/>
                </a:lnTo>
                <a:lnTo>
                  <a:pt x="69113" y="275945"/>
                </a:lnTo>
                <a:lnTo>
                  <a:pt x="99072" y="275945"/>
                </a:lnTo>
                <a:lnTo>
                  <a:pt x="99072" y="367919"/>
                </a:lnTo>
                <a:lnTo>
                  <a:pt x="69113" y="367919"/>
                </a:lnTo>
                <a:lnTo>
                  <a:pt x="41795" y="373202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05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13" y="505891"/>
                </a:lnTo>
                <a:lnTo>
                  <a:pt x="99072" y="505891"/>
                </a:lnTo>
                <a:lnTo>
                  <a:pt x="99072" y="597877"/>
                </a:lnTo>
                <a:lnTo>
                  <a:pt x="69113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67"/>
                </a:lnTo>
                <a:lnTo>
                  <a:pt x="69113" y="735850"/>
                </a:lnTo>
                <a:lnTo>
                  <a:pt x="99072" y="735850"/>
                </a:lnTo>
                <a:lnTo>
                  <a:pt x="99072" y="827836"/>
                </a:lnTo>
                <a:lnTo>
                  <a:pt x="69113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090"/>
                </a:lnTo>
                <a:lnTo>
                  <a:pt x="19875" y="945972"/>
                </a:lnTo>
                <a:lnTo>
                  <a:pt x="41795" y="960526"/>
                </a:lnTo>
                <a:lnTo>
                  <a:pt x="69113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13" y="1057795"/>
                </a:lnTo>
                <a:lnTo>
                  <a:pt x="41795" y="1063078"/>
                </a:lnTo>
                <a:lnTo>
                  <a:pt x="19875" y="1077620"/>
                </a:lnTo>
                <a:lnTo>
                  <a:pt x="5295" y="1099502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13" y="1195768"/>
                </a:lnTo>
                <a:lnTo>
                  <a:pt x="99072" y="1195768"/>
                </a:lnTo>
                <a:lnTo>
                  <a:pt x="99072" y="1287741"/>
                </a:lnTo>
                <a:lnTo>
                  <a:pt x="69113" y="1287741"/>
                </a:lnTo>
                <a:lnTo>
                  <a:pt x="41795" y="1293025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28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13" y="1425714"/>
                </a:lnTo>
                <a:lnTo>
                  <a:pt x="99072" y="1425714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4760" marR="508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How do we determine if </a:t>
            </a:r>
            <a:r>
              <a:rPr sz="3300" dirty="0"/>
              <a:t>a </a:t>
            </a:r>
            <a:r>
              <a:rPr sz="3300" spc="-5" dirty="0"/>
              <a:t>hostile  environment</a:t>
            </a:r>
            <a:r>
              <a:rPr sz="3300" spc="-10" dirty="0"/>
              <a:t> </a:t>
            </a:r>
            <a:r>
              <a:rPr sz="3300" spc="-5" dirty="0"/>
              <a:t>exists?</a:t>
            </a:r>
            <a:endParaRPr sz="3300"/>
          </a:p>
        </p:txBody>
      </p:sp>
      <p:sp>
        <p:nvSpPr>
          <p:cNvPr id="6" name="object 6"/>
          <p:cNvSpPr txBox="1"/>
          <p:nvPr/>
        </p:nvSpPr>
        <p:spPr>
          <a:xfrm>
            <a:off x="1624075" y="1413001"/>
            <a:ext cx="6490970" cy="29038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6235" algn="l"/>
              </a:tabLst>
            </a:pPr>
            <a:r>
              <a:rPr sz="2600" spc="-140" dirty="0">
                <a:latin typeface="Arial"/>
                <a:cs typeface="Arial"/>
              </a:rPr>
              <a:t>Consider </a:t>
            </a:r>
            <a:r>
              <a:rPr sz="2600" spc="-55" dirty="0">
                <a:latin typeface="Arial"/>
                <a:cs typeface="Arial"/>
              </a:rPr>
              <a:t>all </a:t>
            </a:r>
            <a:r>
              <a:rPr sz="2600" spc="-30" dirty="0">
                <a:latin typeface="Arial"/>
                <a:cs typeface="Arial"/>
              </a:rPr>
              <a:t>the </a:t>
            </a:r>
            <a:r>
              <a:rPr sz="2600" spc="-105" dirty="0">
                <a:latin typeface="Arial"/>
                <a:cs typeface="Arial"/>
              </a:rPr>
              <a:t>facts </a:t>
            </a:r>
            <a:r>
              <a:rPr sz="2600" spc="-120" dirty="0">
                <a:latin typeface="Arial"/>
                <a:cs typeface="Arial"/>
              </a:rPr>
              <a:t>and </a:t>
            </a:r>
            <a:r>
              <a:rPr sz="2600" spc="-125" dirty="0">
                <a:latin typeface="Arial"/>
                <a:cs typeface="Arial"/>
              </a:rPr>
              <a:t>circumstances,</a:t>
            </a:r>
            <a:r>
              <a:rPr sz="2600" spc="-484" dirty="0">
                <a:latin typeface="Arial"/>
                <a:cs typeface="Arial"/>
              </a:rPr>
              <a:t> </a:t>
            </a:r>
            <a:r>
              <a:rPr sz="2600" spc="-165" dirty="0">
                <a:latin typeface="Arial"/>
                <a:cs typeface="Arial"/>
              </a:rPr>
              <a:t>such  </a:t>
            </a:r>
            <a:r>
              <a:rPr sz="2600" spc="-170" dirty="0">
                <a:latin typeface="Arial"/>
                <a:cs typeface="Arial"/>
              </a:rPr>
              <a:t>as:</a:t>
            </a:r>
            <a:endParaRPr sz="2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55"/>
              </a:spcBef>
              <a:buFont typeface="Wingdings"/>
              <a:buChar char=""/>
              <a:tabLst>
                <a:tab pos="756920" algn="l"/>
              </a:tabLst>
            </a:pPr>
            <a:r>
              <a:rPr sz="2200" spc="-165" dirty="0">
                <a:latin typeface="Arial"/>
                <a:cs typeface="Arial"/>
              </a:rPr>
              <a:t>The </a:t>
            </a:r>
            <a:r>
              <a:rPr sz="2200" spc="-50" dirty="0">
                <a:latin typeface="Arial"/>
                <a:cs typeface="Arial"/>
              </a:rPr>
              <a:t>type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misconduct</a:t>
            </a:r>
            <a:endParaRPr sz="2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25"/>
              </a:spcBef>
              <a:buFont typeface="Wingdings"/>
              <a:buChar char=""/>
              <a:tabLst>
                <a:tab pos="756920" algn="l"/>
              </a:tabLst>
            </a:pPr>
            <a:r>
              <a:rPr sz="2200" spc="-165" dirty="0">
                <a:latin typeface="Arial"/>
                <a:cs typeface="Arial"/>
              </a:rPr>
              <a:t>The </a:t>
            </a:r>
            <a:r>
              <a:rPr sz="2200" spc="-80" dirty="0">
                <a:latin typeface="Arial"/>
                <a:cs typeface="Arial"/>
              </a:rPr>
              <a:t>frequency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misconduct</a:t>
            </a:r>
            <a:endParaRPr sz="2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30"/>
              </a:spcBef>
              <a:buFont typeface="Wingdings"/>
              <a:buChar char=""/>
              <a:tabLst>
                <a:tab pos="756920" algn="l"/>
              </a:tabLst>
            </a:pPr>
            <a:r>
              <a:rPr sz="2200" spc="-95" dirty="0">
                <a:latin typeface="Arial"/>
                <a:cs typeface="Arial"/>
              </a:rPr>
              <a:t>Where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85" dirty="0">
                <a:latin typeface="Arial"/>
                <a:cs typeface="Arial"/>
              </a:rPr>
              <a:t>misconduct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125" dirty="0">
                <a:latin typeface="Arial"/>
                <a:cs typeface="Arial"/>
              </a:rPr>
              <a:t>occurs</a:t>
            </a:r>
            <a:endParaRPr sz="2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30"/>
              </a:spcBef>
              <a:buFont typeface="Wingdings"/>
              <a:buChar char=""/>
              <a:tabLst>
                <a:tab pos="756920" algn="l"/>
              </a:tabLst>
            </a:pPr>
            <a:r>
              <a:rPr sz="2200" spc="-60" dirty="0">
                <a:latin typeface="Arial"/>
                <a:cs typeface="Arial"/>
              </a:rPr>
              <a:t>Whether </a:t>
            </a:r>
            <a:r>
              <a:rPr sz="2200" spc="-175" dirty="0">
                <a:latin typeface="Arial"/>
                <a:cs typeface="Arial"/>
              </a:rPr>
              <a:t>a </a:t>
            </a:r>
            <a:r>
              <a:rPr sz="2200" spc="-60" dirty="0">
                <a:latin typeface="Arial"/>
                <a:cs typeface="Arial"/>
              </a:rPr>
              <a:t>power </a:t>
            </a:r>
            <a:r>
              <a:rPr sz="2200" spc="-35" dirty="0">
                <a:latin typeface="Arial"/>
                <a:cs typeface="Arial"/>
              </a:rPr>
              <a:t>differential </a:t>
            </a:r>
            <a:r>
              <a:rPr sz="2200" spc="-110" dirty="0">
                <a:latin typeface="Arial"/>
                <a:cs typeface="Arial"/>
              </a:rPr>
              <a:t>exists,</a:t>
            </a:r>
            <a:r>
              <a:rPr sz="2200" spc="-204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etc.</a:t>
            </a:r>
            <a:endParaRPr sz="22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95"/>
              </a:spcBef>
              <a:buChar char="•"/>
              <a:tabLst>
                <a:tab pos="354965" algn="l"/>
                <a:tab pos="356235" algn="l"/>
              </a:tabLst>
            </a:pPr>
            <a:r>
              <a:rPr sz="2600" spc="-140" dirty="0">
                <a:latin typeface="Arial"/>
                <a:cs typeface="Arial"/>
              </a:rPr>
              <a:t>From </a:t>
            </a:r>
            <a:r>
              <a:rPr sz="2600" spc="-30" dirty="0">
                <a:latin typeface="Arial"/>
                <a:cs typeface="Arial"/>
              </a:rPr>
              <a:t>the </a:t>
            </a:r>
            <a:r>
              <a:rPr sz="2600" spc="-105" dirty="0">
                <a:latin typeface="Arial"/>
                <a:cs typeface="Arial"/>
              </a:rPr>
              <a:t>perspective </a:t>
            </a:r>
            <a:r>
              <a:rPr sz="2600" spc="-10" dirty="0">
                <a:latin typeface="Arial"/>
                <a:cs typeface="Arial"/>
              </a:rPr>
              <a:t>of </a:t>
            </a:r>
            <a:r>
              <a:rPr sz="2600" spc="-200" dirty="0">
                <a:latin typeface="Arial"/>
                <a:cs typeface="Arial"/>
              </a:rPr>
              <a:t>a </a:t>
            </a:r>
            <a:r>
              <a:rPr sz="2600" spc="-125" dirty="0">
                <a:latin typeface="Arial"/>
                <a:cs typeface="Arial"/>
              </a:rPr>
              <a:t>reasonable</a:t>
            </a:r>
            <a:r>
              <a:rPr sz="2600" spc="-400" dirty="0">
                <a:latin typeface="Arial"/>
                <a:cs typeface="Arial"/>
              </a:rPr>
              <a:t> </a:t>
            </a:r>
            <a:r>
              <a:rPr sz="2600" spc="-114" dirty="0">
                <a:latin typeface="Arial"/>
                <a:cs typeface="Arial"/>
              </a:rPr>
              <a:t>person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24075" y="397255"/>
            <a:ext cx="6012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are the</a:t>
            </a:r>
            <a:r>
              <a:rPr spc="-60" dirty="0"/>
              <a:t> </a:t>
            </a:r>
            <a:r>
              <a:rPr spc="-5" dirty="0"/>
              <a:t>limitations?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24075" y="1338326"/>
            <a:ext cx="5002530" cy="3463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0353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5" dirty="0">
                <a:latin typeface="Arial"/>
                <a:cs typeface="Arial"/>
              </a:rPr>
              <a:t>Informal resolution </a:t>
            </a:r>
            <a:r>
              <a:rPr sz="2400" spc="-85" dirty="0">
                <a:latin typeface="Arial"/>
                <a:cs typeface="Arial"/>
              </a:rPr>
              <a:t>cannot </a:t>
            </a:r>
            <a:r>
              <a:rPr sz="2400" spc="-110" dirty="0">
                <a:latin typeface="Arial"/>
                <a:cs typeface="Arial"/>
              </a:rPr>
              <a:t>be</a:t>
            </a:r>
            <a:r>
              <a:rPr sz="2400" spc="-39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used  </a:t>
            </a:r>
            <a:r>
              <a:rPr sz="2400" spc="-75" dirty="0">
                <a:latin typeface="Arial"/>
                <a:cs typeface="Arial"/>
              </a:rPr>
              <a:t>where </a:t>
            </a:r>
            <a:r>
              <a:rPr sz="2400" spc="-130" dirty="0">
                <a:latin typeface="Arial"/>
                <a:cs typeface="Arial"/>
              </a:rPr>
              <a:t>an </a:t>
            </a:r>
            <a:r>
              <a:rPr sz="2400" spc="-100" dirty="0">
                <a:latin typeface="Arial"/>
                <a:cs typeface="Arial"/>
              </a:rPr>
              <a:t>employee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160" dirty="0">
                <a:latin typeface="Arial"/>
                <a:cs typeface="Arial"/>
              </a:rPr>
              <a:t>accused </a:t>
            </a:r>
            <a:r>
              <a:rPr sz="2400" spc="-10" dirty="0">
                <a:latin typeface="Arial"/>
                <a:cs typeface="Arial"/>
              </a:rPr>
              <a:t>of  </a:t>
            </a:r>
            <a:r>
              <a:rPr sz="2400" spc="-125" dirty="0">
                <a:latin typeface="Arial"/>
                <a:cs typeface="Arial"/>
              </a:rPr>
              <a:t>sexually </a:t>
            </a:r>
            <a:r>
              <a:rPr sz="2400" spc="-145" dirty="0">
                <a:latin typeface="Arial"/>
                <a:cs typeface="Arial"/>
              </a:rPr>
              <a:t>harassing </a:t>
            </a:r>
            <a:r>
              <a:rPr sz="2400" spc="-190" dirty="0">
                <a:latin typeface="Arial"/>
                <a:cs typeface="Arial"/>
              </a:rPr>
              <a:t>a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student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5" dirty="0">
                <a:latin typeface="Arial"/>
                <a:cs typeface="Arial"/>
              </a:rPr>
              <a:t>Informal resolution </a:t>
            </a:r>
            <a:r>
              <a:rPr sz="2400" spc="-85" dirty="0">
                <a:latin typeface="Arial"/>
                <a:cs typeface="Arial"/>
              </a:rPr>
              <a:t>cannot </a:t>
            </a:r>
            <a:r>
              <a:rPr sz="2400" spc="-110" dirty="0">
                <a:latin typeface="Arial"/>
                <a:cs typeface="Arial"/>
              </a:rPr>
              <a:t>be </a:t>
            </a:r>
            <a:r>
              <a:rPr sz="2400" spc="-140" dirty="0">
                <a:latin typeface="Arial"/>
                <a:cs typeface="Arial"/>
              </a:rPr>
              <a:t>used</a:t>
            </a:r>
            <a:r>
              <a:rPr sz="2400" spc="-40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in  the </a:t>
            </a:r>
            <a:r>
              <a:rPr sz="2400" spc="-155" dirty="0">
                <a:latin typeface="Arial"/>
                <a:cs typeface="Arial"/>
              </a:rPr>
              <a:t>absence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50" dirty="0">
                <a:latin typeface="Arial"/>
                <a:cs typeface="Arial"/>
              </a:rPr>
              <a:t>formal</a:t>
            </a:r>
            <a:r>
              <a:rPr sz="2400" spc="-27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complaint</a:t>
            </a:r>
            <a:endParaRPr sz="2400" dirty="0">
              <a:latin typeface="Arial"/>
              <a:cs typeface="Arial"/>
            </a:endParaRPr>
          </a:p>
          <a:p>
            <a:pPr marL="355600" marR="10096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Arial"/>
                <a:cs typeface="Arial"/>
              </a:rPr>
              <a:t>Institution </a:t>
            </a:r>
            <a:r>
              <a:rPr sz="2400" spc="-85" dirty="0">
                <a:latin typeface="Arial"/>
                <a:cs typeface="Arial"/>
              </a:rPr>
              <a:t>cannot </a:t>
            </a:r>
            <a:r>
              <a:rPr sz="2400" spc="-60" dirty="0">
                <a:latin typeface="Arial"/>
                <a:cs typeface="Arial"/>
              </a:rPr>
              <a:t>require </a:t>
            </a:r>
            <a:r>
              <a:rPr sz="2400" spc="-130" dirty="0">
                <a:latin typeface="Arial"/>
                <a:cs typeface="Arial"/>
              </a:rPr>
              <a:t>persons</a:t>
            </a:r>
            <a:r>
              <a:rPr sz="2400" spc="-43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  </a:t>
            </a:r>
            <a:r>
              <a:rPr sz="2400" spc="-105" dirty="0">
                <a:latin typeface="Arial"/>
                <a:cs typeface="Arial"/>
              </a:rPr>
              <a:t>consent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45" dirty="0">
                <a:latin typeface="Arial"/>
                <a:cs typeface="Arial"/>
              </a:rPr>
              <a:t>informal </a:t>
            </a:r>
            <a:r>
              <a:rPr sz="2400" spc="-55" dirty="0">
                <a:latin typeface="Arial"/>
                <a:cs typeface="Arial"/>
              </a:rPr>
              <a:t>resolution </a:t>
            </a:r>
            <a:r>
              <a:rPr sz="2400" spc="-225" dirty="0">
                <a:latin typeface="Arial"/>
                <a:cs typeface="Arial"/>
              </a:rPr>
              <a:t>as </a:t>
            </a:r>
            <a:r>
              <a:rPr sz="2400" spc="-190" dirty="0">
                <a:latin typeface="Arial"/>
                <a:cs typeface="Arial"/>
              </a:rPr>
              <a:t>a  </a:t>
            </a:r>
            <a:r>
              <a:rPr sz="2400" spc="-50" dirty="0">
                <a:latin typeface="Arial"/>
                <a:cs typeface="Arial"/>
              </a:rPr>
              <a:t>condition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70" dirty="0">
                <a:latin typeface="Arial"/>
                <a:cs typeface="Arial"/>
              </a:rPr>
              <a:t>employment </a:t>
            </a:r>
            <a:r>
              <a:rPr sz="2400" spc="-25" dirty="0">
                <a:latin typeface="Arial"/>
                <a:cs typeface="Arial"/>
              </a:rPr>
              <a:t>or  </a:t>
            </a:r>
            <a:r>
              <a:rPr sz="2400" spc="-45" dirty="0">
                <a:latin typeface="Arial"/>
                <a:cs typeface="Arial"/>
              </a:rPr>
              <a:t>enrollment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 descr="Road Sign indicating do not enter"/>
          <p:cNvSpPr/>
          <p:nvPr/>
        </p:nvSpPr>
        <p:spPr>
          <a:xfrm>
            <a:off x="7116914" y="1992890"/>
            <a:ext cx="1388745" cy="1386205"/>
          </a:xfrm>
          <a:custGeom>
            <a:avLst/>
            <a:gdLst/>
            <a:ahLst/>
            <a:cxnLst/>
            <a:rect l="l" t="t" r="r" b="b"/>
            <a:pathLst>
              <a:path w="1388745" h="1386204">
                <a:moveTo>
                  <a:pt x="694340" y="1386077"/>
                </a:moveTo>
                <a:lnTo>
                  <a:pt x="646773" y="1384480"/>
                </a:lnTo>
                <a:lnTo>
                  <a:pt x="600071" y="1379755"/>
                </a:lnTo>
                <a:lnTo>
                  <a:pt x="554337" y="1372007"/>
                </a:lnTo>
                <a:lnTo>
                  <a:pt x="509673" y="1361338"/>
                </a:lnTo>
                <a:lnTo>
                  <a:pt x="466183" y="1347851"/>
                </a:lnTo>
                <a:lnTo>
                  <a:pt x="423970" y="1331649"/>
                </a:lnTo>
                <a:lnTo>
                  <a:pt x="383136" y="1312834"/>
                </a:lnTo>
                <a:lnTo>
                  <a:pt x="343786" y="1291511"/>
                </a:lnTo>
                <a:lnTo>
                  <a:pt x="306022" y="1267780"/>
                </a:lnTo>
                <a:lnTo>
                  <a:pt x="269947" y="1241747"/>
                </a:lnTo>
                <a:lnTo>
                  <a:pt x="235664" y="1213513"/>
                </a:lnTo>
                <a:lnTo>
                  <a:pt x="203277" y="1183181"/>
                </a:lnTo>
                <a:lnTo>
                  <a:pt x="172888" y="1150854"/>
                </a:lnTo>
                <a:lnTo>
                  <a:pt x="144601" y="1116636"/>
                </a:lnTo>
                <a:lnTo>
                  <a:pt x="118518" y="1080629"/>
                </a:lnTo>
                <a:lnTo>
                  <a:pt x="94744" y="1042935"/>
                </a:lnTo>
                <a:lnTo>
                  <a:pt x="73380" y="1003659"/>
                </a:lnTo>
                <a:lnTo>
                  <a:pt x="54530" y="962902"/>
                </a:lnTo>
                <a:lnTo>
                  <a:pt x="38298" y="920768"/>
                </a:lnTo>
                <a:lnTo>
                  <a:pt x="24785" y="877359"/>
                </a:lnTo>
                <a:lnTo>
                  <a:pt x="14096" y="832779"/>
                </a:lnTo>
                <a:lnTo>
                  <a:pt x="6333" y="787130"/>
                </a:lnTo>
                <a:lnTo>
                  <a:pt x="1600" y="740516"/>
                </a:lnTo>
                <a:lnTo>
                  <a:pt x="0" y="693038"/>
                </a:lnTo>
                <a:lnTo>
                  <a:pt x="1600" y="645561"/>
                </a:lnTo>
                <a:lnTo>
                  <a:pt x="6333" y="598947"/>
                </a:lnTo>
                <a:lnTo>
                  <a:pt x="14096" y="553298"/>
                </a:lnTo>
                <a:lnTo>
                  <a:pt x="24785" y="508718"/>
                </a:lnTo>
                <a:lnTo>
                  <a:pt x="38298" y="465309"/>
                </a:lnTo>
                <a:lnTo>
                  <a:pt x="54530" y="423175"/>
                </a:lnTo>
                <a:lnTo>
                  <a:pt x="73380" y="382418"/>
                </a:lnTo>
                <a:lnTo>
                  <a:pt x="94744" y="343142"/>
                </a:lnTo>
                <a:lnTo>
                  <a:pt x="118518" y="305448"/>
                </a:lnTo>
                <a:lnTo>
                  <a:pt x="144601" y="269441"/>
                </a:lnTo>
                <a:lnTo>
                  <a:pt x="172888" y="235222"/>
                </a:lnTo>
                <a:lnTo>
                  <a:pt x="203277" y="202896"/>
                </a:lnTo>
                <a:lnTo>
                  <a:pt x="235664" y="172564"/>
                </a:lnTo>
                <a:lnTo>
                  <a:pt x="269947" y="144330"/>
                </a:lnTo>
                <a:lnTo>
                  <a:pt x="306022" y="118296"/>
                </a:lnTo>
                <a:lnTo>
                  <a:pt x="343786" y="94566"/>
                </a:lnTo>
                <a:lnTo>
                  <a:pt x="383136" y="73243"/>
                </a:lnTo>
                <a:lnTo>
                  <a:pt x="423970" y="54428"/>
                </a:lnTo>
                <a:lnTo>
                  <a:pt x="466183" y="38226"/>
                </a:lnTo>
                <a:lnTo>
                  <a:pt x="509673" y="24739"/>
                </a:lnTo>
                <a:lnTo>
                  <a:pt x="554337" y="14070"/>
                </a:lnTo>
                <a:lnTo>
                  <a:pt x="600071" y="6322"/>
                </a:lnTo>
                <a:lnTo>
                  <a:pt x="646773" y="1597"/>
                </a:lnTo>
                <a:lnTo>
                  <a:pt x="694340" y="0"/>
                </a:lnTo>
                <a:lnTo>
                  <a:pt x="741906" y="1597"/>
                </a:lnTo>
                <a:lnTo>
                  <a:pt x="788608" y="6322"/>
                </a:lnTo>
                <a:lnTo>
                  <a:pt x="834343" y="14070"/>
                </a:lnTo>
                <a:lnTo>
                  <a:pt x="879006" y="24739"/>
                </a:lnTo>
                <a:lnTo>
                  <a:pt x="922497" y="38226"/>
                </a:lnTo>
                <a:lnTo>
                  <a:pt x="964710" y="54428"/>
                </a:lnTo>
                <a:lnTo>
                  <a:pt x="1005543" y="73243"/>
                </a:lnTo>
                <a:lnTo>
                  <a:pt x="1044893" y="94566"/>
                </a:lnTo>
                <a:lnTo>
                  <a:pt x="1082658" y="118296"/>
                </a:lnTo>
                <a:lnTo>
                  <a:pt x="1118733" y="144330"/>
                </a:lnTo>
                <a:lnTo>
                  <a:pt x="1153015" y="172564"/>
                </a:lnTo>
                <a:lnTo>
                  <a:pt x="1185403" y="202896"/>
                </a:lnTo>
                <a:lnTo>
                  <a:pt x="1215791" y="235222"/>
                </a:lnTo>
                <a:lnTo>
                  <a:pt x="1244079" y="269441"/>
                </a:lnTo>
                <a:lnTo>
                  <a:pt x="1270161" y="305448"/>
                </a:lnTo>
                <a:lnTo>
                  <a:pt x="1293936" y="343142"/>
                </a:lnTo>
                <a:lnTo>
                  <a:pt x="1315299" y="382418"/>
                </a:lnTo>
                <a:lnTo>
                  <a:pt x="1334149" y="423175"/>
                </a:lnTo>
                <a:lnTo>
                  <a:pt x="1350382" y="465309"/>
                </a:lnTo>
                <a:lnTo>
                  <a:pt x="1363894" y="508718"/>
                </a:lnTo>
                <a:lnTo>
                  <a:pt x="1374583" y="553298"/>
                </a:lnTo>
                <a:lnTo>
                  <a:pt x="1382346" y="598947"/>
                </a:lnTo>
                <a:lnTo>
                  <a:pt x="1384493" y="620087"/>
                </a:lnTo>
                <a:lnTo>
                  <a:pt x="182721" y="620087"/>
                </a:lnTo>
                <a:lnTo>
                  <a:pt x="182721" y="765990"/>
                </a:lnTo>
                <a:lnTo>
                  <a:pt x="1384493" y="765990"/>
                </a:lnTo>
                <a:lnTo>
                  <a:pt x="1382346" y="787130"/>
                </a:lnTo>
                <a:lnTo>
                  <a:pt x="1374583" y="832779"/>
                </a:lnTo>
                <a:lnTo>
                  <a:pt x="1363894" y="877359"/>
                </a:lnTo>
                <a:lnTo>
                  <a:pt x="1350382" y="920768"/>
                </a:lnTo>
                <a:lnTo>
                  <a:pt x="1334149" y="962902"/>
                </a:lnTo>
                <a:lnTo>
                  <a:pt x="1315299" y="1003659"/>
                </a:lnTo>
                <a:lnTo>
                  <a:pt x="1293936" y="1042935"/>
                </a:lnTo>
                <a:lnTo>
                  <a:pt x="1270161" y="1080629"/>
                </a:lnTo>
                <a:lnTo>
                  <a:pt x="1244079" y="1116636"/>
                </a:lnTo>
                <a:lnTo>
                  <a:pt x="1215791" y="1150854"/>
                </a:lnTo>
                <a:lnTo>
                  <a:pt x="1185403" y="1183181"/>
                </a:lnTo>
                <a:lnTo>
                  <a:pt x="1153015" y="1213513"/>
                </a:lnTo>
                <a:lnTo>
                  <a:pt x="1118733" y="1241747"/>
                </a:lnTo>
                <a:lnTo>
                  <a:pt x="1082658" y="1267780"/>
                </a:lnTo>
                <a:lnTo>
                  <a:pt x="1044893" y="1291511"/>
                </a:lnTo>
                <a:lnTo>
                  <a:pt x="1005543" y="1312834"/>
                </a:lnTo>
                <a:lnTo>
                  <a:pt x="964710" y="1331649"/>
                </a:lnTo>
                <a:lnTo>
                  <a:pt x="922497" y="1347851"/>
                </a:lnTo>
                <a:lnTo>
                  <a:pt x="879006" y="1361338"/>
                </a:lnTo>
                <a:lnTo>
                  <a:pt x="834343" y="1372007"/>
                </a:lnTo>
                <a:lnTo>
                  <a:pt x="788608" y="1379755"/>
                </a:lnTo>
                <a:lnTo>
                  <a:pt x="741906" y="1384480"/>
                </a:lnTo>
                <a:lnTo>
                  <a:pt x="694340" y="1386077"/>
                </a:lnTo>
                <a:close/>
              </a:path>
              <a:path w="1388745" h="1386204">
                <a:moveTo>
                  <a:pt x="1384493" y="765990"/>
                </a:moveTo>
                <a:lnTo>
                  <a:pt x="1205959" y="765990"/>
                </a:lnTo>
                <a:lnTo>
                  <a:pt x="1205959" y="620087"/>
                </a:lnTo>
                <a:lnTo>
                  <a:pt x="1384493" y="620087"/>
                </a:lnTo>
                <a:lnTo>
                  <a:pt x="1387079" y="645561"/>
                </a:lnTo>
                <a:lnTo>
                  <a:pt x="1388680" y="693038"/>
                </a:lnTo>
                <a:lnTo>
                  <a:pt x="1387079" y="740516"/>
                </a:lnTo>
                <a:lnTo>
                  <a:pt x="1384493" y="765990"/>
                </a:lnTo>
                <a:close/>
              </a:path>
            </a:pathLst>
          </a:custGeom>
          <a:solidFill>
            <a:srgbClr val="C83B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3600" y="469884"/>
            <a:ext cx="74341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</a:rPr>
              <a:t>Example</a:t>
            </a:r>
            <a:r>
              <a:rPr sz="2800" spc="-1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(impermissible)</a:t>
            </a:r>
            <a:r>
              <a:rPr lang="en-US" sz="2800" spc="-5" dirty="0">
                <a:solidFill>
                  <a:srgbClr val="FFFFFF"/>
                </a:solidFill>
              </a:rPr>
              <a:t> (slide 211)</a:t>
            </a:r>
            <a:endParaRPr sz="2800" spc="-5" dirty="0">
              <a:solidFill>
                <a:srgbClr val="FFFFFF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7025" y="1362186"/>
            <a:ext cx="4485005" cy="307594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files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formal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complaint 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accusing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faculty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member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offering 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give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better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grades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exchange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sexual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favors.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Faculty 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member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proposes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informally</a:t>
            </a:r>
            <a:r>
              <a:rPr sz="22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resolve 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complaint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apologizing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spc="-4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“bad 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joke”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and having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colleague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grade 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student’s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product.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Student  indicates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amenable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faculty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member’s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proposal.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8" name="object 8" descr="Notebook with Xs and Ox of a game plan"/>
          <p:cNvSpPr/>
          <p:nvPr/>
        </p:nvSpPr>
        <p:spPr>
          <a:xfrm>
            <a:off x="6758216" y="1940763"/>
            <a:ext cx="1342390" cy="1372870"/>
          </a:xfrm>
          <a:custGeom>
            <a:avLst/>
            <a:gdLst/>
            <a:ahLst/>
            <a:cxnLst/>
            <a:rect l="l" t="t" r="r" b="b"/>
            <a:pathLst>
              <a:path w="1342390" h="1372870">
                <a:moveTo>
                  <a:pt x="653834" y="282638"/>
                </a:moveTo>
                <a:lnTo>
                  <a:pt x="650798" y="267741"/>
                </a:lnTo>
                <a:lnTo>
                  <a:pt x="641692" y="254368"/>
                </a:lnTo>
                <a:lnTo>
                  <a:pt x="628281" y="245287"/>
                </a:lnTo>
                <a:lnTo>
                  <a:pt x="613346" y="242252"/>
                </a:lnTo>
                <a:lnTo>
                  <a:pt x="598424" y="245287"/>
                </a:lnTo>
                <a:lnTo>
                  <a:pt x="585012" y="254368"/>
                </a:lnTo>
                <a:lnTo>
                  <a:pt x="491896" y="347243"/>
                </a:lnTo>
                <a:lnTo>
                  <a:pt x="398780" y="254368"/>
                </a:lnTo>
                <a:lnTo>
                  <a:pt x="385368" y="245287"/>
                </a:lnTo>
                <a:lnTo>
                  <a:pt x="370446" y="242252"/>
                </a:lnTo>
                <a:lnTo>
                  <a:pt x="355511" y="245287"/>
                </a:lnTo>
                <a:lnTo>
                  <a:pt x="342099" y="254368"/>
                </a:lnTo>
                <a:lnTo>
                  <a:pt x="332994" y="267741"/>
                </a:lnTo>
                <a:lnTo>
                  <a:pt x="329958" y="282638"/>
                </a:lnTo>
                <a:lnTo>
                  <a:pt x="332994" y="297522"/>
                </a:lnTo>
                <a:lnTo>
                  <a:pt x="342099" y="310896"/>
                </a:lnTo>
                <a:lnTo>
                  <a:pt x="435216" y="403771"/>
                </a:lnTo>
                <a:lnTo>
                  <a:pt x="342099" y="496633"/>
                </a:lnTo>
                <a:lnTo>
                  <a:pt x="332994" y="510006"/>
                </a:lnTo>
                <a:lnTo>
                  <a:pt x="329958" y="524891"/>
                </a:lnTo>
                <a:lnTo>
                  <a:pt x="332994" y="539788"/>
                </a:lnTo>
                <a:lnTo>
                  <a:pt x="362877" y="564515"/>
                </a:lnTo>
                <a:lnTo>
                  <a:pt x="370446" y="565277"/>
                </a:lnTo>
                <a:lnTo>
                  <a:pt x="378002" y="564515"/>
                </a:lnTo>
                <a:lnTo>
                  <a:pt x="385368" y="562241"/>
                </a:lnTo>
                <a:lnTo>
                  <a:pt x="392353" y="558457"/>
                </a:lnTo>
                <a:lnTo>
                  <a:pt x="398780" y="553161"/>
                </a:lnTo>
                <a:lnTo>
                  <a:pt x="491896" y="460298"/>
                </a:lnTo>
                <a:lnTo>
                  <a:pt x="585012" y="553161"/>
                </a:lnTo>
                <a:lnTo>
                  <a:pt x="598424" y="562241"/>
                </a:lnTo>
                <a:lnTo>
                  <a:pt x="613346" y="565277"/>
                </a:lnTo>
                <a:lnTo>
                  <a:pt x="628281" y="562241"/>
                </a:lnTo>
                <a:lnTo>
                  <a:pt x="641692" y="553161"/>
                </a:lnTo>
                <a:lnTo>
                  <a:pt x="650798" y="539788"/>
                </a:lnTo>
                <a:lnTo>
                  <a:pt x="653834" y="524891"/>
                </a:lnTo>
                <a:lnTo>
                  <a:pt x="650798" y="510006"/>
                </a:lnTo>
                <a:lnTo>
                  <a:pt x="641692" y="496633"/>
                </a:lnTo>
                <a:lnTo>
                  <a:pt x="548576" y="403771"/>
                </a:lnTo>
                <a:lnTo>
                  <a:pt x="641692" y="310896"/>
                </a:lnTo>
                <a:lnTo>
                  <a:pt x="650798" y="297522"/>
                </a:lnTo>
                <a:lnTo>
                  <a:pt x="653834" y="282638"/>
                </a:lnTo>
                <a:close/>
              </a:path>
              <a:path w="1342390" h="1372870">
                <a:moveTo>
                  <a:pt x="1099159" y="847915"/>
                </a:moveTo>
                <a:lnTo>
                  <a:pt x="1080592" y="814349"/>
                </a:lnTo>
                <a:lnTo>
                  <a:pt x="1058684" y="807542"/>
                </a:lnTo>
                <a:lnTo>
                  <a:pt x="1051115" y="808291"/>
                </a:lnTo>
                <a:lnTo>
                  <a:pt x="1043749" y="810564"/>
                </a:lnTo>
                <a:lnTo>
                  <a:pt x="1036764" y="814349"/>
                </a:lnTo>
                <a:lnTo>
                  <a:pt x="1030338" y="819645"/>
                </a:lnTo>
                <a:lnTo>
                  <a:pt x="937221" y="912520"/>
                </a:lnTo>
                <a:lnTo>
                  <a:pt x="844105" y="819645"/>
                </a:lnTo>
                <a:lnTo>
                  <a:pt x="830694" y="810564"/>
                </a:lnTo>
                <a:lnTo>
                  <a:pt x="815771" y="807542"/>
                </a:lnTo>
                <a:lnTo>
                  <a:pt x="800849" y="810564"/>
                </a:lnTo>
                <a:lnTo>
                  <a:pt x="787438" y="819645"/>
                </a:lnTo>
                <a:lnTo>
                  <a:pt x="778319" y="833018"/>
                </a:lnTo>
                <a:lnTo>
                  <a:pt x="775284" y="847915"/>
                </a:lnTo>
                <a:lnTo>
                  <a:pt x="778319" y="862799"/>
                </a:lnTo>
                <a:lnTo>
                  <a:pt x="787438" y="876173"/>
                </a:lnTo>
                <a:lnTo>
                  <a:pt x="880541" y="969048"/>
                </a:lnTo>
                <a:lnTo>
                  <a:pt x="787438" y="1061910"/>
                </a:lnTo>
                <a:lnTo>
                  <a:pt x="778319" y="1075283"/>
                </a:lnTo>
                <a:lnTo>
                  <a:pt x="775284" y="1090180"/>
                </a:lnTo>
                <a:lnTo>
                  <a:pt x="778319" y="1105065"/>
                </a:lnTo>
                <a:lnTo>
                  <a:pt x="787438" y="1118438"/>
                </a:lnTo>
                <a:lnTo>
                  <a:pt x="800849" y="1127518"/>
                </a:lnTo>
                <a:lnTo>
                  <a:pt x="815771" y="1130554"/>
                </a:lnTo>
                <a:lnTo>
                  <a:pt x="830694" y="1127518"/>
                </a:lnTo>
                <a:lnTo>
                  <a:pt x="844105" y="1118438"/>
                </a:lnTo>
                <a:lnTo>
                  <a:pt x="937221" y="1025575"/>
                </a:lnTo>
                <a:lnTo>
                  <a:pt x="1030338" y="1118438"/>
                </a:lnTo>
                <a:lnTo>
                  <a:pt x="1043749" y="1127518"/>
                </a:lnTo>
                <a:lnTo>
                  <a:pt x="1058684" y="1130554"/>
                </a:lnTo>
                <a:lnTo>
                  <a:pt x="1073607" y="1127518"/>
                </a:lnTo>
                <a:lnTo>
                  <a:pt x="1087018" y="1118438"/>
                </a:lnTo>
                <a:lnTo>
                  <a:pt x="1096124" y="1105065"/>
                </a:lnTo>
                <a:lnTo>
                  <a:pt x="1099159" y="1090180"/>
                </a:lnTo>
                <a:lnTo>
                  <a:pt x="1096124" y="1075283"/>
                </a:lnTo>
                <a:lnTo>
                  <a:pt x="1087018" y="1061910"/>
                </a:lnTo>
                <a:lnTo>
                  <a:pt x="993902" y="969048"/>
                </a:lnTo>
                <a:lnTo>
                  <a:pt x="1087018" y="876173"/>
                </a:lnTo>
                <a:lnTo>
                  <a:pt x="1096124" y="862799"/>
                </a:lnTo>
                <a:lnTo>
                  <a:pt x="1099159" y="847915"/>
                </a:lnTo>
                <a:close/>
              </a:path>
              <a:path w="1342390" h="1372870">
                <a:moveTo>
                  <a:pt x="1099159" y="403771"/>
                </a:moveTo>
                <a:lnTo>
                  <a:pt x="965568" y="254368"/>
                </a:lnTo>
                <a:lnTo>
                  <a:pt x="937221" y="242252"/>
                </a:lnTo>
                <a:lnTo>
                  <a:pt x="929665" y="243014"/>
                </a:lnTo>
                <a:lnTo>
                  <a:pt x="787438" y="375500"/>
                </a:lnTo>
                <a:lnTo>
                  <a:pt x="775284" y="403771"/>
                </a:lnTo>
                <a:lnTo>
                  <a:pt x="778319" y="418655"/>
                </a:lnTo>
                <a:lnTo>
                  <a:pt x="787438" y="432028"/>
                </a:lnTo>
                <a:lnTo>
                  <a:pt x="800849" y="441109"/>
                </a:lnTo>
                <a:lnTo>
                  <a:pt x="815771" y="444144"/>
                </a:lnTo>
                <a:lnTo>
                  <a:pt x="830694" y="441109"/>
                </a:lnTo>
                <a:lnTo>
                  <a:pt x="844105" y="432028"/>
                </a:lnTo>
                <a:lnTo>
                  <a:pt x="896747" y="379539"/>
                </a:lnTo>
                <a:lnTo>
                  <a:pt x="896747" y="605650"/>
                </a:lnTo>
                <a:lnTo>
                  <a:pt x="893546" y="621322"/>
                </a:lnTo>
                <a:lnTo>
                  <a:pt x="884847" y="634161"/>
                </a:lnTo>
                <a:lnTo>
                  <a:pt x="871982" y="642835"/>
                </a:lnTo>
                <a:lnTo>
                  <a:pt x="856259" y="646023"/>
                </a:lnTo>
                <a:lnTo>
                  <a:pt x="572858" y="646023"/>
                </a:lnTo>
                <a:lnTo>
                  <a:pt x="525703" y="655586"/>
                </a:lnTo>
                <a:lnTo>
                  <a:pt x="487083" y="681609"/>
                </a:lnTo>
                <a:lnTo>
                  <a:pt x="460997" y="720128"/>
                </a:lnTo>
                <a:lnTo>
                  <a:pt x="451408" y="767156"/>
                </a:lnTo>
                <a:lnTo>
                  <a:pt x="451408" y="813587"/>
                </a:lnTo>
                <a:lnTo>
                  <a:pt x="407708" y="832053"/>
                </a:lnTo>
                <a:lnTo>
                  <a:pt x="372351" y="861466"/>
                </a:lnTo>
                <a:lnTo>
                  <a:pt x="346913" y="899210"/>
                </a:lnTo>
                <a:lnTo>
                  <a:pt x="332930" y="942670"/>
                </a:lnTo>
                <a:lnTo>
                  <a:pt x="331978" y="989228"/>
                </a:lnTo>
                <a:lnTo>
                  <a:pt x="344728" y="1034935"/>
                </a:lnTo>
                <a:lnTo>
                  <a:pt x="369328" y="1073861"/>
                </a:lnTo>
                <a:lnTo>
                  <a:pt x="403542" y="1104061"/>
                </a:lnTo>
                <a:lnTo>
                  <a:pt x="445147" y="1123607"/>
                </a:lnTo>
                <a:lnTo>
                  <a:pt x="491896" y="1130554"/>
                </a:lnTo>
                <a:lnTo>
                  <a:pt x="538645" y="1123607"/>
                </a:lnTo>
                <a:lnTo>
                  <a:pt x="580250" y="1104061"/>
                </a:lnTo>
                <a:lnTo>
                  <a:pt x="614464" y="1073861"/>
                </a:lnTo>
                <a:lnTo>
                  <a:pt x="639064" y="1034935"/>
                </a:lnTo>
                <a:lnTo>
                  <a:pt x="651814" y="989228"/>
                </a:lnTo>
                <a:lnTo>
                  <a:pt x="650849" y="941895"/>
                </a:lnTo>
                <a:lnTo>
                  <a:pt x="636879" y="898334"/>
                </a:lnTo>
                <a:lnTo>
                  <a:pt x="611441" y="860882"/>
                </a:lnTo>
                <a:lnTo>
                  <a:pt x="576084" y="831862"/>
                </a:lnTo>
                <a:lnTo>
                  <a:pt x="572858" y="830516"/>
                </a:lnTo>
                <a:lnTo>
                  <a:pt x="572858" y="969048"/>
                </a:lnTo>
                <a:lnTo>
                  <a:pt x="566470" y="1000404"/>
                </a:lnTo>
                <a:lnTo>
                  <a:pt x="549084" y="1026071"/>
                </a:lnTo>
                <a:lnTo>
                  <a:pt x="523328" y="1043432"/>
                </a:lnTo>
                <a:lnTo>
                  <a:pt x="491896" y="1049794"/>
                </a:lnTo>
                <a:lnTo>
                  <a:pt x="460451" y="1043432"/>
                </a:lnTo>
                <a:lnTo>
                  <a:pt x="434708" y="1026071"/>
                </a:lnTo>
                <a:lnTo>
                  <a:pt x="417309" y="1000404"/>
                </a:lnTo>
                <a:lnTo>
                  <a:pt x="410921" y="969048"/>
                </a:lnTo>
                <a:lnTo>
                  <a:pt x="417309" y="937691"/>
                </a:lnTo>
                <a:lnTo>
                  <a:pt x="434708" y="912012"/>
                </a:lnTo>
                <a:lnTo>
                  <a:pt x="460451" y="894664"/>
                </a:lnTo>
                <a:lnTo>
                  <a:pt x="491896" y="888288"/>
                </a:lnTo>
                <a:lnTo>
                  <a:pt x="523328" y="894664"/>
                </a:lnTo>
                <a:lnTo>
                  <a:pt x="549084" y="912012"/>
                </a:lnTo>
                <a:lnTo>
                  <a:pt x="566470" y="937691"/>
                </a:lnTo>
                <a:lnTo>
                  <a:pt x="572858" y="969048"/>
                </a:lnTo>
                <a:lnTo>
                  <a:pt x="572858" y="830516"/>
                </a:lnTo>
                <a:lnTo>
                  <a:pt x="532384" y="813587"/>
                </a:lnTo>
                <a:lnTo>
                  <a:pt x="532384" y="767156"/>
                </a:lnTo>
                <a:lnTo>
                  <a:pt x="535571" y="751484"/>
                </a:lnTo>
                <a:lnTo>
                  <a:pt x="544271" y="738644"/>
                </a:lnTo>
                <a:lnTo>
                  <a:pt x="557149" y="729970"/>
                </a:lnTo>
                <a:lnTo>
                  <a:pt x="572858" y="726782"/>
                </a:lnTo>
                <a:lnTo>
                  <a:pt x="856259" y="726782"/>
                </a:lnTo>
                <a:lnTo>
                  <a:pt x="903414" y="717219"/>
                </a:lnTo>
                <a:lnTo>
                  <a:pt x="942035" y="691197"/>
                </a:lnTo>
                <a:lnTo>
                  <a:pt x="968121" y="652678"/>
                </a:lnTo>
                <a:lnTo>
                  <a:pt x="977709" y="605650"/>
                </a:lnTo>
                <a:lnTo>
                  <a:pt x="977709" y="379539"/>
                </a:lnTo>
                <a:lnTo>
                  <a:pt x="1030338" y="432028"/>
                </a:lnTo>
                <a:lnTo>
                  <a:pt x="1043749" y="441109"/>
                </a:lnTo>
                <a:lnTo>
                  <a:pt x="1058684" y="444144"/>
                </a:lnTo>
                <a:lnTo>
                  <a:pt x="1073607" y="441109"/>
                </a:lnTo>
                <a:lnTo>
                  <a:pt x="1087018" y="432028"/>
                </a:lnTo>
                <a:lnTo>
                  <a:pt x="1096124" y="418655"/>
                </a:lnTo>
                <a:lnTo>
                  <a:pt x="1099159" y="403771"/>
                </a:lnTo>
                <a:close/>
              </a:path>
              <a:path w="1342390" h="1372870">
                <a:moveTo>
                  <a:pt x="1342072" y="0"/>
                </a:moveTo>
                <a:lnTo>
                  <a:pt x="1220609" y="0"/>
                </a:lnTo>
                <a:lnTo>
                  <a:pt x="1220609" y="121119"/>
                </a:lnTo>
                <a:lnTo>
                  <a:pt x="1220609" y="1251686"/>
                </a:lnTo>
                <a:lnTo>
                  <a:pt x="208495" y="1251686"/>
                </a:lnTo>
                <a:lnTo>
                  <a:pt x="208495" y="121119"/>
                </a:lnTo>
                <a:lnTo>
                  <a:pt x="1220609" y="121119"/>
                </a:lnTo>
                <a:lnTo>
                  <a:pt x="1220609" y="0"/>
                </a:lnTo>
                <a:lnTo>
                  <a:pt x="87045" y="0"/>
                </a:lnTo>
                <a:lnTo>
                  <a:pt x="87045" y="121119"/>
                </a:lnTo>
                <a:lnTo>
                  <a:pt x="60731" y="121119"/>
                </a:lnTo>
                <a:lnTo>
                  <a:pt x="38519" y="126898"/>
                </a:lnTo>
                <a:lnTo>
                  <a:pt x="21259" y="140055"/>
                </a:lnTo>
                <a:lnTo>
                  <a:pt x="10058" y="158889"/>
                </a:lnTo>
                <a:lnTo>
                  <a:pt x="6070" y="181686"/>
                </a:lnTo>
                <a:lnTo>
                  <a:pt x="9207" y="204495"/>
                </a:lnTo>
                <a:lnTo>
                  <a:pt x="20497" y="223329"/>
                </a:lnTo>
                <a:lnTo>
                  <a:pt x="38239" y="236486"/>
                </a:lnTo>
                <a:lnTo>
                  <a:pt x="60731" y="242252"/>
                </a:lnTo>
                <a:lnTo>
                  <a:pt x="87045" y="242252"/>
                </a:lnTo>
                <a:lnTo>
                  <a:pt x="87045" y="323011"/>
                </a:lnTo>
                <a:lnTo>
                  <a:pt x="60731" y="323011"/>
                </a:lnTo>
                <a:lnTo>
                  <a:pt x="36715" y="327647"/>
                </a:lnTo>
                <a:lnTo>
                  <a:pt x="17462" y="340423"/>
                </a:lnTo>
                <a:lnTo>
                  <a:pt x="4648" y="359638"/>
                </a:lnTo>
                <a:lnTo>
                  <a:pt x="0" y="383578"/>
                </a:lnTo>
                <a:lnTo>
                  <a:pt x="4648" y="407517"/>
                </a:lnTo>
                <a:lnTo>
                  <a:pt x="17462" y="426732"/>
                </a:lnTo>
                <a:lnTo>
                  <a:pt x="36715" y="439508"/>
                </a:lnTo>
                <a:lnTo>
                  <a:pt x="60731" y="444144"/>
                </a:lnTo>
                <a:lnTo>
                  <a:pt x="87045" y="444144"/>
                </a:lnTo>
                <a:lnTo>
                  <a:pt x="87045" y="524891"/>
                </a:lnTo>
                <a:lnTo>
                  <a:pt x="60731" y="524891"/>
                </a:lnTo>
                <a:lnTo>
                  <a:pt x="36715" y="529539"/>
                </a:lnTo>
                <a:lnTo>
                  <a:pt x="17462" y="542302"/>
                </a:lnTo>
                <a:lnTo>
                  <a:pt x="4648" y="561517"/>
                </a:lnTo>
                <a:lnTo>
                  <a:pt x="0" y="585457"/>
                </a:lnTo>
                <a:lnTo>
                  <a:pt x="4648" y="609409"/>
                </a:lnTo>
                <a:lnTo>
                  <a:pt x="17462" y="628611"/>
                </a:lnTo>
                <a:lnTo>
                  <a:pt x="36715" y="641388"/>
                </a:lnTo>
                <a:lnTo>
                  <a:pt x="60731" y="646023"/>
                </a:lnTo>
                <a:lnTo>
                  <a:pt x="87045" y="646023"/>
                </a:lnTo>
                <a:lnTo>
                  <a:pt x="87045" y="726782"/>
                </a:lnTo>
                <a:lnTo>
                  <a:pt x="60731" y="726782"/>
                </a:lnTo>
                <a:lnTo>
                  <a:pt x="36715" y="731418"/>
                </a:lnTo>
                <a:lnTo>
                  <a:pt x="17462" y="744194"/>
                </a:lnTo>
                <a:lnTo>
                  <a:pt x="4648" y="763409"/>
                </a:lnTo>
                <a:lnTo>
                  <a:pt x="0" y="787349"/>
                </a:lnTo>
                <a:lnTo>
                  <a:pt x="4648" y="811288"/>
                </a:lnTo>
                <a:lnTo>
                  <a:pt x="17462" y="830503"/>
                </a:lnTo>
                <a:lnTo>
                  <a:pt x="36715" y="843280"/>
                </a:lnTo>
                <a:lnTo>
                  <a:pt x="60731" y="847915"/>
                </a:lnTo>
                <a:lnTo>
                  <a:pt x="87045" y="847915"/>
                </a:lnTo>
                <a:lnTo>
                  <a:pt x="87045" y="928662"/>
                </a:lnTo>
                <a:lnTo>
                  <a:pt x="60731" y="928662"/>
                </a:lnTo>
                <a:lnTo>
                  <a:pt x="36715" y="933297"/>
                </a:lnTo>
                <a:lnTo>
                  <a:pt x="17462" y="946073"/>
                </a:lnTo>
                <a:lnTo>
                  <a:pt x="4648" y="965288"/>
                </a:lnTo>
                <a:lnTo>
                  <a:pt x="0" y="989228"/>
                </a:lnTo>
                <a:lnTo>
                  <a:pt x="4648" y="1013180"/>
                </a:lnTo>
                <a:lnTo>
                  <a:pt x="17462" y="1032383"/>
                </a:lnTo>
                <a:lnTo>
                  <a:pt x="36715" y="1045159"/>
                </a:lnTo>
                <a:lnTo>
                  <a:pt x="60731" y="1049794"/>
                </a:lnTo>
                <a:lnTo>
                  <a:pt x="87045" y="1049794"/>
                </a:lnTo>
                <a:lnTo>
                  <a:pt x="87045" y="1130554"/>
                </a:lnTo>
                <a:lnTo>
                  <a:pt x="60731" y="1130554"/>
                </a:lnTo>
                <a:lnTo>
                  <a:pt x="36715" y="1135189"/>
                </a:lnTo>
                <a:lnTo>
                  <a:pt x="17462" y="1147965"/>
                </a:lnTo>
                <a:lnTo>
                  <a:pt x="4648" y="1167180"/>
                </a:lnTo>
                <a:lnTo>
                  <a:pt x="0" y="1191120"/>
                </a:lnTo>
                <a:lnTo>
                  <a:pt x="4648" y="1215059"/>
                </a:lnTo>
                <a:lnTo>
                  <a:pt x="17462" y="1234274"/>
                </a:lnTo>
                <a:lnTo>
                  <a:pt x="36715" y="1247051"/>
                </a:lnTo>
                <a:lnTo>
                  <a:pt x="60731" y="1251686"/>
                </a:lnTo>
                <a:lnTo>
                  <a:pt x="87045" y="1251686"/>
                </a:lnTo>
                <a:lnTo>
                  <a:pt x="87045" y="1372819"/>
                </a:lnTo>
                <a:lnTo>
                  <a:pt x="1342072" y="1372819"/>
                </a:lnTo>
                <a:lnTo>
                  <a:pt x="1342072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447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9159" rIns="0" bIns="0" rtlCol="0">
            <a:spAutoFit/>
          </a:bodyPr>
          <a:lstStyle/>
          <a:p>
            <a:pPr marL="1245235" marR="5080">
              <a:lnSpc>
                <a:spcPts val="3890"/>
              </a:lnSpc>
              <a:spcBef>
                <a:spcPts val="585"/>
              </a:spcBef>
            </a:pPr>
            <a:r>
              <a:rPr spc="-5" dirty="0">
                <a:solidFill>
                  <a:srgbClr val="FFFFFF"/>
                </a:solidFill>
              </a:rPr>
              <a:t>How would the prior example  </a:t>
            </a:r>
            <a:r>
              <a:rPr dirty="0">
                <a:solidFill>
                  <a:srgbClr val="FFFFFF"/>
                </a:solidFill>
              </a:rPr>
              <a:t>be</a:t>
            </a:r>
            <a:r>
              <a:rPr spc="-5" dirty="0">
                <a:solidFill>
                  <a:srgbClr val="FFFFFF"/>
                </a:solidFill>
              </a:rPr>
              <a:t> resolved?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97025" y="1362186"/>
            <a:ext cx="4271645" cy="290830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127000" indent="-343535">
              <a:lnSpc>
                <a:spcPts val="2380"/>
              </a:lnSpc>
              <a:spcBef>
                <a:spcPts val="390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Investigation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hearing 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process 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would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resume</a:t>
            </a:r>
            <a:endParaRPr sz="2200" dirty="0">
              <a:latin typeface="Arial"/>
              <a:cs typeface="Arial"/>
            </a:endParaRPr>
          </a:p>
          <a:p>
            <a:pPr marL="355600" marR="5080" indent="-343535">
              <a:lnSpc>
                <a:spcPts val="2380"/>
              </a:lnSpc>
              <a:spcBef>
                <a:spcPts val="520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student withdraws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complaint,</a:t>
            </a:r>
            <a:r>
              <a:rPr sz="2200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or 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refuses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participate,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institution 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might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elect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dismiss</a:t>
            </a:r>
            <a:r>
              <a:rPr sz="2200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complaint</a:t>
            </a:r>
            <a:endParaRPr sz="2200" dirty="0">
              <a:latin typeface="Arial"/>
              <a:cs typeface="Arial"/>
            </a:endParaRPr>
          </a:p>
          <a:p>
            <a:pPr marL="355600" marR="15240" indent="-343535">
              <a:lnSpc>
                <a:spcPts val="2380"/>
              </a:lnSpc>
              <a:spcBef>
                <a:spcPts val="515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Title </a:t>
            </a: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IX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Coordinator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might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also 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elect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file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formal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complaint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cause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issue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adjudicated 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fully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8" name="object 8" descr="Notebook with Xs and Ox of a game plan"/>
          <p:cNvSpPr/>
          <p:nvPr/>
        </p:nvSpPr>
        <p:spPr>
          <a:xfrm>
            <a:off x="6533896" y="1827656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09" h="1564004">
                <a:moveTo>
                  <a:pt x="744156" y="321932"/>
                </a:moveTo>
                <a:lnTo>
                  <a:pt x="740702" y="304977"/>
                </a:lnTo>
                <a:lnTo>
                  <a:pt x="730338" y="289750"/>
                </a:lnTo>
                <a:lnTo>
                  <a:pt x="715073" y="279400"/>
                </a:lnTo>
                <a:lnTo>
                  <a:pt x="698080" y="275945"/>
                </a:lnTo>
                <a:lnTo>
                  <a:pt x="681088" y="279400"/>
                </a:lnTo>
                <a:lnTo>
                  <a:pt x="665822" y="289750"/>
                </a:lnTo>
                <a:lnTo>
                  <a:pt x="559841" y="395528"/>
                </a:lnTo>
                <a:lnTo>
                  <a:pt x="453872" y="289750"/>
                </a:lnTo>
                <a:lnTo>
                  <a:pt x="438607" y="279400"/>
                </a:lnTo>
                <a:lnTo>
                  <a:pt x="421614" y="275945"/>
                </a:lnTo>
                <a:lnTo>
                  <a:pt x="404622" y="279400"/>
                </a:lnTo>
                <a:lnTo>
                  <a:pt x="389356" y="289750"/>
                </a:lnTo>
                <a:lnTo>
                  <a:pt x="378993" y="304977"/>
                </a:lnTo>
                <a:lnTo>
                  <a:pt x="375539" y="321932"/>
                </a:lnTo>
                <a:lnTo>
                  <a:pt x="378993" y="338899"/>
                </a:lnTo>
                <a:lnTo>
                  <a:pt x="389356" y="354126"/>
                </a:lnTo>
                <a:lnTo>
                  <a:pt x="495338" y="459917"/>
                </a:lnTo>
                <a:lnTo>
                  <a:pt x="389356" y="565696"/>
                </a:lnTo>
                <a:lnTo>
                  <a:pt x="378993" y="580923"/>
                </a:lnTo>
                <a:lnTo>
                  <a:pt x="375539" y="597890"/>
                </a:lnTo>
                <a:lnTo>
                  <a:pt x="378993" y="614845"/>
                </a:lnTo>
                <a:lnTo>
                  <a:pt x="413004" y="643013"/>
                </a:lnTo>
                <a:lnTo>
                  <a:pt x="421614" y="643877"/>
                </a:lnTo>
                <a:lnTo>
                  <a:pt x="430212" y="643013"/>
                </a:lnTo>
                <a:lnTo>
                  <a:pt x="438607" y="640422"/>
                </a:lnTo>
                <a:lnTo>
                  <a:pt x="446557" y="636117"/>
                </a:lnTo>
                <a:lnTo>
                  <a:pt x="453872" y="630085"/>
                </a:lnTo>
                <a:lnTo>
                  <a:pt x="559841" y="524294"/>
                </a:lnTo>
                <a:lnTo>
                  <a:pt x="665822" y="630085"/>
                </a:lnTo>
                <a:lnTo>
                  <a:pt x="681088" y="640422"/>
                </a:lnTo>
                <a:lnTo>
                  <a:pt x="698080" y="643877"/>
                </a:lnTo>
                <a:lnTo>
                  <a:pt x="715073" y="640422"/>
                </a:lnTo>
                <a:lnTo>
                  <a:pt x="730338" y="630085"/>
                </a:lnTo>
                <a:lnTo>
                  <a:pt x="740702" y="614845"/>
                </a:lnTo>
                <a:lnTo>
                  <a:pt x="744156" y="597890"/>
                </a:lnTo>
                <a:lnTo>
                  <a:pt x="740702" y="580923"/>
                </a:lnTo>
                <a:lnTo>
                  <a:pt x="730338" y="565696"/>
                </a:lnTo>
                <a:lnTo>
                  <a:pt x="624357" y="459917"/>
                </a:lnTo>
                <a:lnTo>
                  <a:pt x="730338" y="354126"/>
                </a:lnTo>
                <a:lnTo>
                  <a:pt x="740702" y="338899"/>
                </a:lnTo>
                <a:lnTo>
                  <a:pt x="744156" y="321932"/>
                </a:lnTo>
                <a:close/>
              </a:path>
              <a:path w="1527809" h="1564004">
                <a:moveTo>
                  <a:pt x="1251000" y="965809"/>
                </a:moveTo>
                <a:lnTo>
                  <a:pt x="1229880" y="927582"/>
                </a:lnTo>
                <a:lnTo>
                  <a:pt x="1204925" y="919822"/>
                </a:lnTo>
                <a:lnTo>
                  <a:pt x="1196327" y="920686"/>
                </a:lnTo>
                <a:lnTo>
                  <a:pt x="1187932" y="923277"/>
                </a:lnTo>
                <a:lnTo>
                  <a:pt x="1179982" y="927582"/>
                </a:lnTo>
                <a:lnTo>
                  <a:pt x="1172679" y="933615"/>
                </a:lnTo>
                <a:lnTo>
                  <a:pt x="1066698" y="1039406"/>
                </a:lnTo>
                <a:lnTo>
                  <a:pt x="960716" y="933615"/>
                </a:lnTo>
                <a:lnTo>
                  <a:pt x="945451" y="923277"/>
                </a:lnTo>
                <a:lnTo>
                  <a:pt x="928458" y="919822"/>
                </a:lnTo>
                <a:lnTo>
                  <a:pt x="911479" y="923277"/>
                </a:lnTo>
                <a:lnTo>
                  <a:pt x="896213" y="933615"/>
                </a:lnTo>
                <a:lnTo>
                  <a:pt x="885837" y="948855"/>
                </a:lnTo>
                <a:lnTo>
                  <a:pt x="882383" y="965809"/>
                </a:lnTo>
                <a:lnTo>
                  <a:pt x="885837" y="982776"/>
                </a:lnTo>
                <a:lnTo>
                  <a:pt x="896213" y="998004"/>
                </a:lnTo>
                <a:lnTo>
                  <a:pt x="1002182" y="1103782"/>
                </a:lnTo>
                <a:lnTo>
                  <a:pt x="896213" y="1209573"/>
                </a:lnTo>
                <a:lnTo>
                  <a:pt x="885837" y="1224800"/>
                </a:lnTo>
                <a:lnTo>
                  <a:pt x="882383" y="1241755"/>
                </a:lnTo>
                <a:lnTo>
                  <a:pt x="885837" y="1258722"/>
                </a:lnTo>
                <a:lnTo>
                  <a:pt x="896213" y="1273949"/>
                </a:lnTo>
                <a:lnTo>
                  <a:pt x="911479" y="1284300"/>
                </a:lnTo>
                <a:lnTo>
                  <a:pt x="928458" y="1287754"/>
                </a:lnTo>
                <a:lnTo>
                  <a:pt x="945451" y="1284300"/>
                </a:lnTo>
                <a:lnTo>
                  <a:pt x="960716" y="1273949"/>
                </a:lnTo>
                <a:lnTo>
                  <a:pt x="1066698" y="1168171"/>
                </a:lnTo>
                <a:lnTo>
                  <a:pt x="1172679" y="1273949"/>
                </a:lnTo>
                <a:lnTo>
                  <a:pt x="1187932" y="1284300"/>
                </a:lnTo>
                <a:lnTo>
                  <a:pt x="1204925" y="1287754"/>
                </a:lnTo>
                <a:lnTo>
                  <a:pt x="1221917" y="1284300"/>
                </a:lnTo>
                <a:lnTo>
                  <a:pt x="1237183" y="1273949"/>
                </a:lnTo>
                <a:lnTo>
                  <a:pt x="1247546" y="1258722"/>
                </a:lnTo>
                <a:lnTo>
                  <a:pt x="1251000" y="1241755"/>
                </a:lnTo>
                <a:lnTo>
                  <a:pt x="1247546" y="1224800"/>
                </a:lnTo>
                <a:lnTo>
                  <a:pt x="1237183" y="1209573"/>
                </a:lnTo>
                <a:lnTo>
                  <a:pt x="1131201" y="1103782"/>
                </a:lnTo>
                <a:lnTo>
                  <a:pt x="1237183" y="998004"/>
                </a:lnTo>
                <a:lnTo>
                  <a:pt x="1247546" y="982776"/>
                </a:lnTo>
                <a:lnTo>
                  <a:pt x="1251000" y="965809"/>
                </a:lnTo>
                <a:close/>
              </a:path>
              <a:path w="1527809" h="1564004">
                <a:moveTo>
                  <a:pt x="1251013" y="459917"/>
                </a:moveTo>
                <a:lnTo>
                  <a:pt x="1098956" y="289750"/>
                </a:lnTo>
                <a:lnTo>
                  <a:pt x="1066698" y="275945"/>
                </a:lnTo>
                <a:lnTo>
                  <a:pt x="1058100" y="276809"/>
                </a:lnTo>
                <a:lnTo>
                  <a:pt x="896213" y="427723"/>
                </a:lnTo>
                <a:lnTo>
                  <a:pt x="882396" y="459917"/>
                </a:lnTo>
                <a:lnTo>
                  <a:pt x="885850" y="476872"/>
                </a:lnTo>
                <a:lnTo>
                  <a:pt x="896213" y="492099"/>
                </a:lnTo>
                <a:lnTo>
                  <a:pt x="911479" y="502450"/>
                </a:lnTo>
                <a:lnTo>
                  <a:pt x="928471" y="505904"/>
                </a:lnTo>
                <a:lnTo>
                  <a:pt x="945464" y="502450"/>
                </a:lnTo>
                <a:lnTo>
                  <a:pt x="960716" y="492099"/>
                </a:lnTo>
                <a:lnTo>
                  <a:pt x="1020622" y="432320"/>
                </a:lnTo>
                <a:lnTo>
                  <a:pt x="1020622" y="689864"/>
                </a:lnTo>
                <a:lnTo>
                  <a:pt x="1016990" y="707720"/>
                </a:lnTo>
                <a:lnTo>
                  <a:pt x="1007084" y="722350"/>
                </a:lnTo>
                <a:lnTo>
                  <a:pt x="992441" y="732231"/>
                </a:lnTo>
                <a:lnTo>
                  <a:pt x="974547" y="735863"/>
                </a:lnTo>
                <a:lnTo>
                  <a:pt x="652005" y="735863"/>
                </a:lnTo>
                <a:lnTo>
                  <a:pt x="608431" y="742924"/>
                </a:lnTo>
                <a:lnTo>
                  <a:pt x="570496" y="762571"/>
                </a:lnTo>
                <a:lnTo>
                  <a:pt x="540537" y="792480"/>
                </a:lnTo>
                <a:lnTo>
                  <a:pt x="520852" y="830338"/>
                </a:lnTo>
                <a:lnTo>
                  <a:pt x="513765" y="873836"/>
                </a:lnTo>
                <a:lnTo>
                  <a:pt x="513765" y="926719"/>
                </a:lnTo>
                <a:lnTo>
                  <a:pt x="471703" y="943292"/>
                </a:lnTo>
                <a:lnTo>
                  <a:pt x="436029" y="968883"/>
                </a:lnTo>
                <a:lnTo>
                  <a:pt x="407797" y="1001750"/>
                </a:lnTo>
                <a:lnTo>
                  <a:pt x="387997" y="1040168"/>
                </a:lnTo>
                <a:lnTo>
                  <a:pt x="377672" y="1082421"/>
                </a:lnTo>
                <a:lnTo>
                  <a:pt x="377837" y="1126782"/>
                </a:lnTo>
                <a:lnTo>
                  <a:pt x="388924" y="1170647"/>
                </a:lnTo>
                <a:lnTo>
                  <a:pt x="409663" y="1209395"/>
                </a:lnTo>
                <a:lnTo>
                  <a:pt x="438607" y="1241755"/>
                </a:lnTo>
                <a:lnTo>
                  <a:pt x="474268" y="1266456"/>
                </a:lnTo>
                <a:lnTo>
                  <a:pt x="515162" y="1282217"/>
                </a:lnTo>
                <a:lnTo>
                  <a:pt x="559841" y="1287754"/>
                </a:lnTo>
                <a:lnTo>
                  <a:pt x="604532" y="1282217"/>
                </a:lnTo>
                <a:lnTo>
                  <a:pt x="645426" y="1266456"/>
                </a:lnTo>
                <a:lnTo>
                  <a:pt x="681088" y="1241755"/>
                </a:lnTo>
                <a:lnTo>
                  <a:pt x="710031" y="1209395"/>
                </a:lnTo>
                <a:lnTo>
                  <a:pt x="717321" y="1195768"/>
                </a:lnTo>
                <a:lnTo>
                  <a:pt x="730770" y="1170647"/>
                </a:lnTo>
                <a:lnTo>
                  <a:pt x="741857" y="1126782"/>
                </a:lnTo>
                <a:lnTo>
                  <a:pt x="742022" y="1081620"/>
                </a:lnTo>
                <a:lnTo>
                  <a:pt x="731697" y="1039139"/>
                </a:lnTo>
                <a:lnTo>
                  <a:pt x="717550" y="1011809"/>
                </a:lnTo>
                <a:lnTo>
                  <a:pt x="711898" y="1000887"/>
                </a:lnTo>
                <a:lnTo>
                  <a:pt x="683653" y="968375"/>
                </a:lnTo>
                <a:lnTo>
                  <a:pt x="652005" y="945984"/>
                </a:lnTo>
                <a:lnTo>
                  <a:pt x="652005" y="1103782"/>
                </a:lnTo>
                <a:lnTo>
                  <a:pt x="644728" y="1139507"/>
                </a:lnTo>
                <a:lnTo>
                  <a:pt x="624928" y="1168755"/>
                </a:lnTo>
                <a:lnTo>
                  <a:pt x="595630" y="1188516"/>
                </a:lnTo>
                <a:lnTo>
                  <a:pt x="559841" y="1195768"/>
                </a:lnTo>
                <a:lnTo>
                  <a:pt x="524065" y="1188516"/>
                </a:lnTo>
                <a:lnTo>
                  <a:pt x="494766" y="1168755"/>
                </a:lnTo>
                <a:lnTo>
                  <a:pt x="474967" y="1139507"/>
                </a:lnTo>
                <a:lnTo>
                  <a:pt x="467690" y="1103782"/>
                </a:lnTo>
                <a:lnTo>
                  <a:pt x="474967" y="1068070"/>
                </a:lnTo>
                <a:lnTo>
                  <a:pt x="494766" y="1038821"/>
                </a:lnTo>
                <a:lnTo>
                  <a:pt x="524065" y="1019060"/>
                </a:lnTo>
                <a:lnTo>
                  <a:pt x="559841" y="1011809"/>
                </a:lnTo>
                <a:lnTo>
                  <a:pt x="595630" y="1019060"/>
                </a:lnTo>
                <a:lnTo>
                  <a:pt x="624928" y="1038821"/>
                </a:lnTo>
                <a:lnTo>
                  <a:pt x="644728" y="1068070"/>
                </a:lnTo>
                <a:lnTo>
                  <a:pt x="652005" y="1103782"/>
                </a:lnTo>
                <a:lnTo>
                  <a:pt x="652005" y="945984"/>
                </a:lnTo>
                <a:lnTo>
                  <a:pt x="647992" y="943140"/>
                </a:lnTo>
                <a:lnTo>
                  <a:pt x="605929" y="926719"/>
                </a:lnTo>
                <a:lnTo>
                  <a:pt x="605929" y="873836"/>
                </a:lnTo>
                <a:lnTo>
                  <a:pt x="609561" y="855980"/>
                </a:lnTo>
                <a:lnTo>
                  <a:pt x="619455" y="841349"/>
                </a:lnTo>
                <a:lnTo>
                  <a:pt x="634111" y="831469"/>
                </a:lnTo>
                <a:lnTo>
                  <a:pt x="652005" y="827836"/>
                </a:lnTo>
                <a:lnTo>
                  <a:pt x="974547" y="827836"/>
                </a:lnTo>
                <a:lnTo>
                  <a:pt x="1018120" y="820775"/>
                </a:lnTo>
                <a:lnTo>
                  <a:pt x="1056043" y="801128"/>
                </a:lnTo>
                <a:lnTo>
                  <a:pt x="1086015" y="771220"/>
                </a:lnTo>
                <a:lnTo>
                  <a:pt x="1105700" y="733361"/>
                </a:lnTo>
                <a:lnTo>
                  <a:pt x="1112774" y="689864"/>
                </a:lnTo>
                <a:lnTo>
                  <a:pt x="1112774" y="432320"/>
                </a:lnTo>
                <a:lnTo>
                  <a:pt x="1172679" y="492099"/>
                </a:lnTo>
                <a:lnTo>
                  <a:pt x="1187945" y="502450"/>
                </a:lnTo>
                <a:lnTo>
                  <a:pt x="1204937" y="505904"/>
                </a:lnTo>
                <a:lnTo>
                  <a:pt x="1221917" y="502450"/>
                </a:lnTo>
                <a:lnTo>
                  <a:pt x="1237183" y="492099"/>
                </a:lnTo>
                <a:lnTo>
                  <a:pt x="1247559" y="476872"/>
                </a:lnTo>
                <a:lnTo>
                  <a:pt x="1251013" y="459917"/>
                </a:lnTo>
                <a:close/>
              </a:path>
              <a:path w="1527809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13" y="137972"/>
                </a:lnTo>
                <a:lnTo>
                  <a:pt x="43853" y="144551"/>
                </a:lnTo>
                <a:lnTo>
                  <a:pt x="24193" y="159537"/>
                </a:lnTo>
                <a:lnTo>
                  <a:pt x="11455" y="180987"/>
                </a:lnTo>
                <a:lnTo>
                  <a:pt x="6908" y="206959"/>
                </a:lnTo>
                <a:lnTo>
                  <a:pt x="10477" y="232943"/>
                </a:lnTo>
                <a:lnTo>
                  <a:pt x="23329" y="254393"/>
                </a:lnTo>
                <a:lnTo>
                  <a:pt x="43522" y="269379"/>
                </a:lnTo>
                <a:lnTo>
                  <a:pt x="69113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13" y="367931"/>
                </a:lnTo>
                <a:lnTo>
                  <a:pt x="41795" y="373214"/>
                </a:lnTo>
                <a:lnTo>
                  <a:pt x="19875" y="387769"/>
                </a:lnTo>
                <a:lnTo>
                  <a:pt x="5295" y="409651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13" y="505904"/>
                </a:lnTo>
                <a:lnTo>
                  <a:pt x="99072" y="505904"/>
                </a:lnTo>
                <a:lnTo>
                  <a:pt x="99072" y="597890"/>
                </a:lnTo>
                <a:lnTo>
                  <a:pt x="69113" y="597890"/>
                </a:lnTo>
                <a:lnTo>
                  <a:pt x="41795" y="603173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77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80"/>
                </a:lnTo>
                <a:lnTo>
                  <a:pt x="69113" y="735863"/>
                </a:lnTo>
                <a:lnTo>
                  <a:pt x="99072" y="735863"/>
                </a:lnTo>
                <a:lnTo>
                  <a:pt x="99072" y="827849"/>
                </a:lnTo>
                <a:lnTo>
                  <a:pt x="69113" y="827849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35"/>
                </a:lnTo>
                <a:lnTo>
                  <a:pt x="5295" y="924102"/>
                </a:lnTo>
                <a:lnTo>
                  <a:pt x="19875" y="945984"/>
                </a:lnTo>
                <a:lnTo>
                  <a:pt x="41795" y="960539"/>
                </a:lnTo>
                <a:lnTo>
                  <a:pt x="69113" y="965822"/>
                </a:lnTo>
                <a:lnTo>
                  <a:pt x="99072" y="965822"/>
                </a:lnTo>
                <a:lnTo>
                  <a:pt x="99072" y="1057795"/>
                </a:lnTo>
                <a:lnTo>
                  <a:pt x="69113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61"/>
                </a:lnTo>
                <a:lnTo>
                  <a:pt x="19875" y="1175943"/>
                </a:lnTo>
                <a:lnTo>
                  <a:pt x="41795" y="1190485"/>
                </a:lnTo>
                <a:lnTo>
                  <a:pt x="69113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13" y="1287754"/>
                </a:lnTo>
                <a:lnTo>
                  <a:pt x="41795" y="1293037"/>
                </a:lnTo>
                <a:lnTo>
                  <a:pt x="19875" y="1307592"/>
                </a:lnTo>
                <a:lnTo>
                  <a:pt x="5295" y="1329474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13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20502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75308" y="397255"/>
            <a:ext cx="749249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</a:rPr>
              <a:t>Example</a:t>
            </a:r>
            <a:r>
              <a:rPr sz="2800" spc="-1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(impermissible)</a:t>
            </a:r>
            <a:r>
              <a:rPr lang="en-US" sz="2800" spc="-5" dirty="0">
                <a:solidFill>
                  <a:srgbClr val="FFFFFF"/>
                </a:solidFill>
              </a:rPr>
              <a:t> (slide 213)</a:t>
            </a:r>
            <a:endParaRPr sz="2800" spc="-5" dirty="0">
              <a:solidFill>
                <a:srgbClr val="FFFFFF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756760" y="1228641"/>
            <a:ext cx="7629652" cy="3378200"/>
          </a:xfrm>
          <a:prstGeom prst="rect">
            <a:avLst/>
          </a:prstGeom>
        </p:spPr>
        <p:txBody>
          <a:bodyPr vert="horz" wrap="square" lIns="0" tIns="137895" rIns="0" bIns="0" rtlCol="0">
            <a:spAutoFit/>
          </a:bodyPr>
          <a:lstStyle/>
          <a:p>
            <a:pPr marL="3433445" marR="5080">
              <a:lnSpc>
                <a:spcPts val="2380"/>
              </a:lnSpc>
              <a:spcBef>
                <a:spcPts val="390"/>
              </a:spcBef>
            </a:pPr>
            <a:r>
              <a:rPr spc="-75" dirty="0"/>
              <a:t>Enrollment </a:t>
            </a:r>
            <a:r>
              <a:rPr spc="-95" dirty="0"/>
              <a:t>agreement </a:t>
            </a:r>
            <a:r>
              <a:rPr spc="-10" dirty="0"/>
              <a:t>for </a:t>
            </a:r>
            <a:r>
              <a:rPr spc="-85" dirty="0"/>
              <a:t>students  </a:t>
            </a:r>
            <a:r>
              <a:rPr spc="-95" dirty="0"/>
              <a:t>contains </a:t>
            </a:r>
            <a:r>
              <a:rPr spc="-175" dirty="0"/>
              <a:t>a </a:t>
            </a:r>
            <a:r>
              <a:rPr spc="-135" dirty="0"/>
              <a:t>clause </a:t>
            </a:r>
            <a:r>
              <a:rPr spc="-70" dirty="0"/>
              <a:t>stating: </a:t>
            </a:r>
            <a:r>
              <a:rPr spc="-55" dirty="0"/>
              <a:t>“Student  </a:t>
            </a:r>
            <a:r>
              <a:rPr spc="-90" dirty="0"/>
              <a:t>hereby </a:t>
            </a:r>
            <a:r>
              <a:rPr spc="-120" dirty="0"/>
              <a:t>waives </a:t>
            </a:r>
            <a:r>
              <a:rPr spc="-10" dirty="0"/>
              <a:t>their </a:t>
            </a:r>
            <a:r>
              <a:rPr spc="-30" dirty="0"/>
              <a:t>right </a:t>
            </a:r>
            <a:r>
              <a:rPr spc="10" dirty="0"/>
              <a:t>to</a:t>
            </a:r>
            <a:r>
              <a:rPr spc="-285" dirty="0"/>
              <a:t> </a:t>
            </a:r>
            <a:r>
              <a:rPr spc="-175" dirty="0"/>
              <a:t>a </a:t>
            </a:r>
            <a:r>
              <a:rPr spc="-45" dirty="0"/>
              <a:t>formal  </a:t>
            </a:r>
            <a:r>
              <a:rPr spc="-70" dirty="0"/>
              <a:t>investigation </a:t>
            </a:r>
            <a:r>
              <a:rPr spc="-110" dirty="0"/>
              <a:t>and </a:t>
            </a:r>
            <a:r>
              <a:rPr spc="-85" dirty="0"/>
              <a:t>hearing </a:t>
            </a:r>
            <a:r>
              <a:rPr spc="-210" dirty="0"/>
              <a:t>as  </a:t>
            </a:r>
            <a:r>
              <a:rPr spc="-75" dirty="0"/>
              <a:t>contemplated </a:t>
            </a:r>
            <a:r>
              <a:rPr spc="-100" dirty="0"/>
              <a:t>by </a:t>
            </a:r>
            <a:r>
              <a:rPr spc="-55" dirty="0"/>
              <a:t>Title </a:t>
            </a:r>
            <a:r>
              <a:rPr spc="-200" dirty="0"/>
              <a:t>IX </a:t>
            </a:r>
            <a:r>
              <a:rPr spc="-110" dirty="0"/>
              <a:t>and </a:t>
            </a:r>
            <a:r>
              <a:rPr spc="-90" dirty="0"/>
              <a:t>instead  </a:t>
            </a:r>
            <a:r>
              <a:rPr spc="-150" dirty="0"/>
              <a:t>agrees </a:t>
            </a:r>
            <a:r>
              <a:rPr spc="-10" dirty="0"/>
              <a:t>that </a:t>
            </a:r>
            <a:r>
              <a:rPr spc="-50" dirty="0"/>
              <a:t>all </a:t>
            </a:r>
            <a:r>
              <a:rPr spc="-55" dirty="0"/>
              <a:t>reports </a:t>
            </a:r>
            <a:r>
              <a:rPr spc="-5" dirty="0"/>
              <a:t>of </a:t>
            </a:r>
            <a:r>
              <a:rPr spc="-140" dirty="0"/>
              <a:t>sexual  </a:t>
            </a:r>
            <a:r>
              <a:rPr spc="-114" dirty="0"/>
              <a:t>harassment </a:t>
            </a:r>
            <a:r>
              <a:rPr dirty="0"/>
              <a:t>will </a:t>
            </a:r>
            <a:r>
              <a:rPr spc="-105" dirty="0"/>
              <a:t>be </a:t>
            </a:r>
            <a:r>
              <a:rPr spc="-80" dirty="0"/>
              <a:t>summarily  </a:t>
            </a:r>
            <a:r>
              <a:rPr spc="-95" dirty="0"/>
              <a:t>resolved </a:t>
            </a:r>
            <a:r>
              <a:rPr spc="-100" dirty="0"/>
              <a:t>by </a:t>
            </a:r>
            <a:r>
              <a:rPr spc="-175" dirty="0"/>
              <a:t>a </a:t>
            </a:r>
            <a:r>
              <a:rPr spc="-95" dirty="0"/>
              <a:t>decision </a:t>
            </a:r>
            <a:r>
              <a:rPr spc="-125" dirty="0"/>
              <a:t>issued </a:t>
            </a:r>
            <a:r>
              <a:rPr spc="-100" dirty="0"/>
              <a:t>by </a:t>
            </a:r>
            <a:r>
              <a:rPr spc="-35" dirty="0"/>
              <a:t>the  </a:t>
            </a:r>
            <a:r>
              <a:rPr spc="-155" dirty="0"/>
              <a:t>Dean </a:t>
            </a:r>
            <a:r>
              <a:rPr spc="-5" dirty="0"/>
              <a:t>of </a:t>
            </a:r>
            <a:r>
              <a:rPr spc="-110" dirty="0"/>
              <a:t>Students </a:t>
            </a:r>
            <a:r>
              <a:rPr spc="-30" dirty="0"/>
              <a:t>after </a:t>
            </a:r>
            <a:r>
              <a:rPr spc="-125" dirty="0"/>
              <a:t>an  </a:t>
            </a:r>
            <a:r>
              <a:rPr spc="-65" dirty="0"/>
              <a:t>investigation.”</a:t>
            </a: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1632153" y="1957857"/>
            <a:ext cx="1422400" cy="1456055"/>
          </a:xfrm>
          <a:custGeom>
            <a:avLst/>
            <a:gdLst/>
            <a:ahLst/>
            <a:cxnLst/>
            <a:rect l="l" t="t" r="r" b="b"/>
            <a:pathLst>
              <a:path w="1422400" h="1456054">
                <a:moveTo>
                  <a:pt x="692835" y="299732"/>
                </a:moveTo>
                <a:lnTo>
                  <a:pt x="689610" y="283946"/>
                </a:lnTo>
                <a:lnTo>
                  <a:pt x="679958" y="269760"/>
                </a:lnTo>
                <a:lnTo>
                  <a:pt x="665759" y="260121"/>
                </a:lnTo>
                <a:lnTo>
                  <a:pt x="649935" y="256921"/>
                </a:lnTo>
                <a:lnTo>
                  <a:pt x="634111" y="260121"/>
                </a:lnTo>
                <a:lnTo>
                  <a:pt x="619899" y="269760"/>
                </a:lnTo>
                <a:lnTo>
                  <a:pt x="521233" y="368249"/>
                </a:lnTo>
                <a:lnTo>
                  <a:pt x="422567" y="269760"/>
                </a:lnTo>
                <a:lnTo>
                  <a:pt x="408355" y="260121"/>
                </a:lnTo>
                <a:lnTo>
                  <a:pt x="392531" y="256921"/>
                </a:lnTo>
                <a:lnTo>
                  <a:pt x="376720" y="260121"/>
                </a:lnTo>
                <a:lnTo>
                  <a:pt x="362508" y="269760"/>
                </a:lnTo>
                <a:lnTo>
                  <a:pt x="352856" y="283946"/>
                </a:lnTo>
                <a:lnTo>
                  <a:pt x="349631" y="299732"/>
                </a:lnTo>
                <a:lnTo>
                  <a:pt x="352856" y="315518"/>
                </a:lnTo>
                <a:lnTo>
                  <a:pt x="362508" y="329704"/>
                </a:lnTo>
                <a:lnTo>
                  <a:pt x="461175" y="428193"/>
                </a:lnTo>
                <a:lnTo>
                  <a:pt x="362508" y="526681"/>
                </a:lnTo>
                <a:lnTo>
                  <a:pt x="352856" y="540854"/>
                </a:lnTo>
                <a:lnTo>
                  <a:pt x="349631" y="556653"/>
                </a:lnTo>
                <a:lnTo>
                  <a:pt x="352856" y="572439"/>
                </a:lnTo>
                <a:lnTo>
                  <a:pt x="384530" y="598665"/>
                </a:lnTo>
                <a:lnTo>
                  <a:pt x="392531" y="599465"/>
                </a:lnTo>
                <a:lnTo>
                  <a:pt x="400545" y="598665"/>
                </a:lnTo>
                <a:lnTo>
                  <a:pt x="408355" y="596252"/>
                </a:lnTo>
                <a:lnTo>
                  <a:pt x="415759" y="592239"/>
                </a:lnTo>
                <a:lnTo>
                  <a:pt x="422567" y="586625"/>
                </a:lnTo>
                <a:lnTo>
                  <a:pt x="521233" y="488137"/>
                </a:lnTo>
                <a:lnTo>
                  <a:pt x="619899" y="586625"/>
                </a:lnTo>
                <a:lnTo>
                  <a:pt x="634111" y="596252"/>
                </a:lnTo>
                <a:lnTo>
                  <a:pt x="649935" y="599465"/>
                </a:lnTo>
                <a:lnTo>
                  <a:pt x="665759" y="596252"/>
                </a:lnTo>
                <a:lnTo>
                  <a:pt x="679958" y="586625"/>
                </a:lnTo>
                <a:lnTo>
                  <a:pt x="689610" y="572439"/>
                </a:lnTo>
                <a:lnTo>
                  <a:pt x="692835" y="556653"/>
                </a:lnTo>
                <a:lnTo>
                  <a:pt x="689610" y="540854"/>
                </a:lnTo>
                <a:lnTo>
                  <a:pt x="679958" y="526681"/>
                </a:lnTo>
                <a:lnTo>
                  <a:pt x="581291" y="428193"/>
                </a:lnTo>
                <a:lnTo>
                  <a:pt x="679958" y="329704"/>
                </a:lnTo>
                <a:lnTo>
                  <a:pt x="689610" y="315518"/>
                </a:lnTo>
                <a:lnTo>
                  <a:pt x="692835" y="299732"/>
                </a:lnTo>
                <a:close/>
              </a:path>
              <a:path w="1422400" h="1456054">
                <a:moveTo>
                  <a:pt x="1164729" y="899210"/>
                </a:moveTo>
                <a:lnTo>
                  <a:pt x="1145057" y="863612"/>
                </a:lnTo>
                <a:lnTo>
                  <a:pt x="1121829" y="856386"/>
                </a:lnTo>
                <a:lnTo>
                  <a:pt x="1113815" y="857186"/>
                </a:lnTo>
                <a:lnTo>
                  <a:pt x="1106017" y="859599"/>
                </a:lnTo>
                <a:lnTo>
                  <a:pt x="1098600" y="863612"/>
                </a:lnTo>
                <a:lnTo>
                  <a:pt x="1091806" y="869226"/>
                </a:lnTo>
                <a:lnTo>
                  <a:pt x="993127" y="967714"/>
                </a:lnTo>
                <a:lnTo>
                  <a:pt x="894461" y="869226"/>
                </a:lnTo>
                <a:lnTo>
                  <a:pt x="880249" y="859599"/>
                </a:lnTo>
                <a:lnTo>
                  <a:pt x="864438" y="856386"/>
                </a:lnTo>
                <a:lnTo>
                  <a:pt x="848614" y="859599"/>
                </a:lnTo>
                <a:lnTo>
                  <a:pt x="834402" y="869226"/>
                </a:lnTo>
                <a:lnTo>
                  <a:pt x="824750" y="883412"/>
                </a:lnTo>
                <a:lnTo>
                  <a:pt x="821537" y="899210"/>
                </a:lnTo>
                <a:lnTo>
                  <a:pt x="824750" y="914996"/>
                </a:lnTo>
                <a:lnTo>
                  <a:pt x="834402" y="929182"/>
                </a:lnTo>
                <a:lnTo>
                  <a:pt x="933069" y="1027658"/>
                </a:lnTo>
                <a:lnTo>
                  <a:pt x="834402" y="1126147"/>
                </a:lnTo>
                <a:lnTo>
                  <a:pt x="824750" y="1140333"/>
                </a:lnTo>
                <a:lnTo>
                  <a:pt x="821537" y="1156119"/>
                </a:lnTo>
                <a:lnTo>
                  <a:pt x="824750" y="1171905"/>
                </a:lnTo>
                <a:lnTo>
                  <a:pt x="834402" y="1186091"/>
                </a:lnTo>
                <a:lnTo>
                  <a:pt x="848614" y="1195730"/>
                </a:lnTo>
                <a:lnTo>
                  <a:pt x="864438" y="1198943"/>
                </a:lnTo>
                <a:lnTo>
                  <a:pt x="880249" y="1195730"/>
                </a:lnTo>
                <a:lnTo>
                  <a:pt x="894461" y="1186091"/>
                </a:lnTo>
                <a:lnTo>
                  <a:pt x="993127" y="1087615"/>
                </a:lnTo>
                <a:lnTo>
                  <a:pt x="1091806" y="1186091"/>
                </a:lnTo>
                <a:lnTo>
                  <a:pt x="1106017" y="1195730"/>
                </a:lnTo>
                <a:lnTo>
                  <a:pt x="1121829" y="1198943"/>
                </a:lnTo>
                <a:lnTo>
                  <a:pt x="1137653" y="1195730"/>
                </a:lnTo>
                <a:lnTo>
                  <a:pt x="1151864" y="1186091"/>
                </a:lnTo>
                <a:lnTo>
                  <a:pt x="1161516" y="1171905"/>
                </a:lnTo>
                <a:lnTo>
                  <a:pt x="1164729" y="1156119"/>
                </a:lnTo>
                <a:lnTo>
                  <a:pt x="1161516" y="1140333"/>
                </a:lnTo>
                <a:lnTo>
                  <a:pt x="1151864" y="1126147"/>
                </a:lnTo>
                <a:lnTo>
                  <a:pt x="1053185" y="1027658"/>
                </a:lnTo>
                <a:lnTo>
                  <a:pt x="1151864" y="929182"/>
                </a:lnTo>
                <a:lnTo>
                  <a:pt x="1161516" y="914996"/>
                </a:lnTo>
                <a:lnTo>
                  <a:pt x="1164729" y="899210"/>
                </a:lnTo>
                <a:close/>
              </a:path>
              <a:path w="1422400" h="1456054">
                <a:moveTo>
                  <a:pt x="1164729" y="428193"/>
                </a:moveTo>
                <a:lnTo>
                  <a:pt x="1161516" y="412407"/>
                </a:lnTo>
                <a:lnTo>
                  <a:pt x="1154772" y="402501"/>
                </a:lnTo>
                <a:lnTo>
                  <a:pt x="1151864" y="398221"/>
                </a:lnTo>
                <a:lnTo>
                  <a:pt x="1023162" y="269760"/>
                </a:lnTo>
                <a:lnTo>
                  <a:pt x="993127" y="256908"/>
                </a:lnTo>
                <a:lnTo>
                  <a:pt x="985126" y="257721"/>
                </a:lnTo>
                <a:lnTo>
                  <a:pt x="834402" y="398221"/>
                </a:lnTo>
                <a:lnTo>
                  <a:pt x="821537" y="428193"/>
                </a:lnTo>
                <a:lnTo>
                  <a:pt x="824750" y="443979"/>
                </a:lnTo>
                <a:lnTo>
                  <a:pt x="834402" y="458165"/>
                </a:lnTo>
                <a:lnTo>
                  <a:pt x="848614" y="467804"/>
                </a:lnTo>
                <a:lnTo>
                  <a:pt x="864438" y="471004"/>
                </a:lnTo>
                <a:lnTo>
                  <a:pt x="880249" y="467804"/>
                </a:lnTo>
                <a:lnTo>
                  <a:pt x="894461" y="458165"/>
                </a:lnTo>
                <a:lnTo>
                  <a:pt x="950226" y="402501"/>
                </a:lnTo>
                <a:lnTo>
                  <a:pt x="950226" y="642289"/>
                </a:lnTo>
                <a:lnTo>
                  <a:pt x="946848" y="658914"/>
                </a:lnTo>
                <a:lnTo>
                  <a:pt x="937628" y="672528"/>
                </a:lnTo>
                <a:lnTo>
                  <a:pt x="923988" y="681723"/>
                </a:lnTo>
                <a:lnTo>
                  <a:pt x="907338" y="685101"/>
                </a:lnTo>
                <a:lnTo>
                  <a:pt x="607034" y="685101"/>
                </a:lnTo>
                <a:lnTo>
                  <a:pt x="557060" y="695248"/>
                </a:lnTo>
                <a:lnTo>
                  <a:pt x="516140" y="722845"/>
                </a:lnTo>
                <a:lnTo>
                  <a:pt x="488492" y="763689"/>
                </a:lnTo>
                <a:lnTo>
                  <a:pt x="478332" y="813562"/>
                </a:lnTo>
                <a:lnTo>
                  <a:pt x="478332" y="862812"/>
                </a:lnTo>
                <a:lnTo>
                  <a:pt x="432015" y="882383"/>
                </a:lnTo>
                <a:lnTo>
                  <a:pt x="394563" y="913574"/>
                </a:lnTo>
                <a:lnTo>
                  <a:pt x="367601" y="953604"/>
                </a:lnTo>
                <a:lnTo>
                  <a:pt x="352793" y="999693"/>
                </a:lnTo>
                <a:lnTo>
                  <a:pt x="351777" y="1049070"/>
                </a:lnTo>
                <a:lnTo>
                  <a:pt x="365290" y="1097546"/>
                </a:lnTo>
                <a:lnTo>
                  <a:pt x="391350" y="1138821"/>
                </a:lnTo>
                <a:lnTo>
                  <a:pt x="427609" y="1170851"/>
                </a:lnTo>
                <a:lnTo>
                  <a:pt x="471690" y="1191577"/>
                </a:lnTo>
                <a:lnTo>
                  <a:pt x="521233" y="1198943"/>
                </a:lnTo>
                <a:lnTo>
                  <a:pt x="570776" y="1191577"/>
                </a:lnTo>
                <a:lnTo>
                  <a:pt x="614857" y="1170851"/>
                </a:lnTo>
                <a:lnTo>
                  <a:pt x="651116" y="1138821"/>
                </a:lnTo>
                <a:lnTo>
                  <a:pt x="667232" y="1113294"/>
                </a:lnTo>
                <a:lnTo>
                  <a:pt x="677189" y="1097546"/>
                </a:lnTo>
                <a:lnTo>
                  <a:pt x="690689" y="1049070"/>
                </a:lnTo>
                <a:lnTo>
                  <a:pt x="689673" y="998867"/>
                </a:lnTo>
                <a:lnTo>
                  <a:pt x="674865" y="952677"/>
                </a:lnTo>
                <a:lnTo>
                  <a:pt x="667639" y="942022"/>
                </a:lnTo>
                <a:lnTo>
                  <a:pt x="647903" y="912952"/>
                </a:lnTo>
                <a:lnTo>
                  <a:pt x="610450" y="882180"/>
                </a:lnTo>
                <a:lnTo>
                  <a:pt x="607034" y="880757"/>
                </a:lnTo>
                <a:lnTo>
                  <a:pt x="607034" y="1027658"/>
                </a:lnTo>
                <a:lnTo>
                  <a:pt x="600265" y="1060919"/>
                </a:lnTo>
                <a:lnTo>
                  <a:pt x="581825" y="1088148"/>
                </a:lnTo>
                <a:lnTo>
                  <a:pt x="554545" y="1106538"/>
                </a:lnTo>
                <a:lnTo>
                  <a:pt x="521233" y="1113294"/>
                </a:lnTo>
                <a:lnTo>
                  <a:pt x="487921" y="1106538"/>
                </a:lnTo>
                <a:lnTo>
                  <a:pt x="460641" y="1088148"/>
                </a:lnTo>
                <a:lnTo>
                  <a:pt x="442201" y="1060919"/>
                </a:lnTo>
                <a:lnTo>
                  <a:pt x="435432" y="1027658"/>
                </a:lnTo>
                <a:lnTo>
                  <a:pt x="442201" y="994410"/>
                </a:lnTo>
                <a:lnTo>
                  <a:pt x="460641" y="967181"/>
                </a:lnTo>
                <a:lnTo>
                  <a:pt x="487921" y="948778"/>
                </a:lnTo>
                <a:lnTo>
                  <a:pt x="521233" y="942022"/>
                </a:lnTo>
                <a:lnTo>
                  <a:pt x="554545" y="948778"/>
                </a:lnTo>
                <a:lnTo>
                  <a:pt x="581825" y="967181"/>
                </a:lnTo>
                <a:lnTo>
                  <a:pt x="600265" y="994410"/>
                </a:lnTo>
                <a:lnTo>
                  <a:pt x="607034" y="1027658"/>
                </a:lnTo>
                <a:lnTo>
                  <a:pt x="607034" y="880757"/>
                </a:lnTo>
                <a:lnTo>
                  <a:pt x="564134" y="862812"/>
                </a:lnTo>
                <a:lnTo>
                  <a:pt x="564134" y="813562"/>
                </a:lnTo>
                <a:lnTo>
                  <a:pt x="567524" y="796937"/>
                </a:lnTo>
                <a:lnTo>
                  <a:pt x="576732" y="783323"/>
                </a:lnTo>
                <a:lnTo>
                  <a:pt x="590372" y="774128"/>
                </a:lnTo>
                <a:lnTo>
                  <a:pt x="607034" y="770750"/>
                </a:lnTo>
                <a:lnTo>
                  <a:pt x="907338" y="770750"/>
                </a:lnTo>
                <a:lnTo>
                  <a:pt x="957300" y="760615"/>
                </a:lnTo>
                <a:lnTo>
                  <a:pt x="998232" y="733005"/>
                </a:lnTo>
                <a:lnTo>
                  <a:pt x="1025880" y="692162"/>
                </a:lnTo>
                <a:lnTo>
                  <a:pt x="1036027" y="642289"/>
                </a:lnTo>
                <a:lnTo>
                  <a:pt x="1036027" y="402501"/>
                </a:lnTo>
                <a:lnTo>
                  <a:pt x="1091806" y="458165"/>
                </a:lnTo>
                <a:lnTo>
                  <a:pt x="1106017" y="467804"/>
                </a:lnTo>
                <a:lnTo>
                  <a:pt x="1121829" y="471004"/>
                </a:lnTo>
                <a:lnTo>
                  <a:pt x="1137653" y="467804"/>
                </a:lnTo>
                <a:lnTo>
                  <a:pt x="1151864" y="458165"/>
                </a:lnTo>
                <a:lnTo>
                  <a:pt x="1161516" y="443979"/>
                </a:lnTo>
                <a:lnTo>
                  <a:pt x="1164729" y="428193"/>
                </a:lnTo>
                <a:close/>
              </a:path>
              <a:path w="1422400" h="1456054">
                <a:moveTo>
                  <a:pt x="1422133" y="0"/>
                </a:moveTo>
                <a:lnTo>
                  <a:pt x="1293431" y="0"/>
                </a:lnTo>
                <a:lnTo>
                  <a:pt x="1293431" y="128460"/>
                </a:lnTo>
                <a:lnTo>
                  <a:pt x="1293431" y="1327391"/>
                </a:lnTo>
                <a:lnTo>
                  <a:pt x="220941" y="1327391"/>
                </a:lnTo>
                <a:lnTo>
                  <a:pt x="220941" y="128460"/>
                </a:lnTo>
                <a:lnTo>
                  <a:pt x="1293431" y="128460"/>
                </a:lnTo>
                <a:lnTo>
                  <a:pt x="1293431" y="0"/>
                </a:lnTo>
                <a:lnTo>
                  <a:pt x="92240" y="0"/>
                </a:lnTo>
                <a:lnTo>
                  <a:pt x="92240" y="128460"/>
                </a:lnTo>
                <a:lnTo>
                  <a:pt x="64350" y="128460"/>
                </a:lnTo>
                <a:lnTo>
                  <a:pt x="40830" y="134581"/>
                </a:lnTo>
                <a:lnTo>
                  <a:pt x="22529" y="148526"/>
                </a:lnTo>
                <a:lnTo>
                  <a:pt x="10655" y="168503"/>
                </a:lnTo>
                <a:lnTo>
                  <a:pt x="6438" y="192684"/>
                </a:lnTo>
                <a:lnTo>
                  <a:pt x="9753" y="216865"/>
                </a:lnTo>
                <a:lnTo>
                  <a:pt x="21717" y="236842"/>
                </a:lnTo>
                <a:lnTo>
                  <a:pt x="40525" y="250786"/>
                </a:lnTo>
                <a:lnTo>
                  <a:pt x="64350" y="256908"/>
                </a:lnTo>
                <a:lnTo>
                  <a:pt x="92240" y="256908"/>
                </a:lnTo>
                <a:lnTo>
                  <a:pt x="92240" y="342557"/>
                </a:lnTo>
                <a:lnTo>
                  <a:pt x="64350" y="342557"/>
                </a:lnTo>
                <a:lnTo>
                  <a:pt x="38912" y="347472"/>
                </a:lnTo>
                <a:lnTo>
                  <a:pt x="18503" y="361022"/>
                </a:lnTo>
                <a:lnTo>
                  <a:pt x="4927" y="381393"/>
                </a:lnTo>
                <a:lnTo>
                  <a:pt x="0" y="406781"/>
                </a:lnTo>
                <a:lnTo>
                  <a:pt x="4927" y="432168"/>
                </a:lnTo>
                <a:lnTo>
                  <a:pt x="18503" y="452539"/>
                </a:lnTo>
                <a:lnTo>
                  <a:pt x="38912" y="466090"/>
                </a:lnTo>
                <a:lnTo>
                  <a:pt x="64350" y="471004"/>
                </a:lnTo>
                <a:lnTo>
                  <a:pt x="92240" y="471004"/>
                </a:lnTo>
                <a:lnTo>
                  <a:pt x="92240" y="556653"/>
                </a:lnTo>
                <a:lnTo>
                  <a:pt x="64350" y="556653"/>
                </a:lnTo>
                <a:lnTo>
                  <a:pt x="38912" y="561568"/>
                </a:lnTo>
                <a:lnTo>
                  <a:pt x="18503" y="575119"/>
                </a:lnTo>
                <a:lnTo>
                  <a:pt x="4927" y="595490"/>
                </a:lnTo>
                <a:lnTo>
                  <a:pt x="0" y="620877"/>
                </a:lnTo>
                <a:lnTo>
                  <a:pt x="4927" y="646264"/>
                </a:lnTo>
                <a:lnTo>
                  <a:pt x="18503" y="666635"/>
                </a:lnTo>
                <a:lnTo>
                  <a:pt x="38912" y="680186"/>
                </a:lnTo>
                <a:lnTo>
                  <a:pt x="64350" y="685101"/>
                </a:lnTo>
                <a:lnTo>
                  <a:pt x="92240" y="685101"/>
                </a:lnTo>
                <a:lnTo>
                  <a:pt x="92240" y="770750"/>
                </a:lnTo>
                <a:lnTo>
                  <a:pt x="64350" y="770750"/>
                </a:lnTo>
                <a:lnTo>
                  <a:pt x="38912" y="775665"/>
                </a:lnTo>
                <a:lnTo>
                  <a:pt x="18503" y="789216"/>
                </a:lnTo>
                <a:lnTo>
                  <a:pt x="4927" y="809586"/>
                </a:lnTo>
                <a:lnTo>
                  <a:pt x="0" y="834974"/>
                </a:lnTo>
                <a:lnTo>
                  <a:pt x="4927" y="860361"/>
                </a:lnTo>
                <a:lnTo>
                  <a:pt x="18503" y="880732"/>
                </a:lnTo>
                <a:lnTo>
                  <a:pt x="38912" y="894283"/>
                </a:lnTo>
                <a:lnTo>
                  <a:pt x="64350" y="899198"/>
                </a:lnTo>
                <a:lnTo>
                  <a:pt x="92240" y="899198"/>
                </a:lnTo>
                <a:lnTo>
                  <a:pt x="92240" y="984846"/>
                </a:lnTo>
                <a:lnTo>
                  <a:pt x="64350" y="984846"/>
                </a:lnTo>
                <a:lnTo>
                  <a:pt x="38912" y="989761"/>
                </a:lnTo>
                <a:lnTo>
                  <a:pt x="18503" y="1003312"/>
                </a:lnTo>
                <a:lnTo>
                  <a:pt x="4927" y="1023683"/>
                </a:lnTo>
                <a:lnTo>
                  <a:pt x="0" y="1049070"/>
                </a:lnTo>
                <a:lnTo>
                  <a:pt x="4927" y="1074458"/>
                </a:lnTo>
                <a:lnTo>
                  <a:pt x="18503" y="1094828"/>
                </a:lnTo>
                <a:lnTo>
                  <a:pt x="38912" y="1108379"/>
                </a:lnTo>
                <a:lnTo>
                  <a:pt x="64350" y="1113294"/>
                </a:lnTo>
                <a:lnTo>
                  <a:pt x="92240" y="1113294"/>
                </a:lnTo>
                <a:lnTo>
                  <a:pt x="92240" y="1198943"/>
                </a:lnTo>
                <a:lnTo>
                  <a:pt x="64350" y="1198943"/>
                </a:lnTo>
                <a:lnTo>
                  <a:pt x="38912" y="1203858"/>
                </a:lnTo>
                <a:lnTo>
                  <a:pt x="18503" y="1217409"/>
                </a:lnTo>
                <a:lnTo>
                  <a:pt x="4927" y="1237780"/>
                </a:lnTo>
                <a:lnTo>
                  <a:pt x="0" y="1263167"/>
                </a:lnTo>
                <a:lnTo>
                  <a:pt x="4927" y="1288554"/>
                </a:lnTo>
                <a:lnTo>
                  <a:pt x="18503" y="1308925"/>
                </a:lnTo>
                <a:lnTo>
                  <a:pt x="38912" y="1322476"/>
                </a:lnTo>
                <a:lnTo>
                  <a:pt x="64350" y="1327391"/>
                </a:lnTo>
                <a:lnTo>
                  <a:pt x="92240" y="1327391"/>
                </a:lnTo>
                <a:lnTo>
                  <a:pt x="92240" y="1455851"/>
                </a:lnTo>
                <a:lnTo>
                  <a:pt x="1422133" y="1455851"/>
                </a:lnTo>
                <a:lnTo>
                  <a:pt x="1422133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Who </a:t>
            </a:r>
            <a:r>
              <a:rPr spc="-5" dirty="0"/>
              <a:t>facilitates </a:t>
            </a:r>
            <a:r>
              <a:rPr dirty="0"/>
              <a:t>an </a:t>
            </a:r>
            <a:r>
              <a:rPr spc="-5" dirty="0"/>
              <a:t>informal  resolution?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335278"/>
            <a:ext cx="6966584" cy="3182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80" dirty="0">
                <a:latin typeface="Arial"/>
                <a:cs typeface="Arial"/>
              </a:rPr>
              <a:t>Any </a:t>
            </a:r>
            <a:r>
              <a:rPr sz="2800" spc="-90" dirty="0">
                <a:latin typeface="Arial"/>
                <a:cs typeface="Arial"/>
              </a:rPr>
              <a:t>suitably </a:t>
            </a:r>
            <a:r>
              <a:rPr sz="2800" spc="-65" dirty="0">
                <a:latin typeface="Arial"/>
                <a:cs typeface="Arial"/>
              </a:rPr>
              <a:t>qualified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65" dirty="0">
                <a:latin typeface="Arial"/>
                <a:cs typeface="Arial"/>
              </a:rPr>
              <a:t>trained </a:t>
            </a:r>
            <a:r>
              <a:rPr sz="2800" spc="-130" dirty="0">
                <a:latin typeface="Arial"/>
                <a:cs typeface="Arial"/>
              </a:rPr>
              <a:t>person </a:t>
            </a:r>
            <a:r>
              <a:rPr sz="2800" spc="-170" dirty="0">
                <a:latin typeface="Arial"/>
                <a:cs typeface="Arial"/>
              </a:rPr>
              <a:t>may  </a:t>
            </a:r>
            <a:r>
              <a:rPr sz="2800" spc="-55" dirty="0">
                <a:latin typeface="Arial"/>
                <a:cs typeface="Arial"/>
              </a:rPr>
              <a:t>facilitate informal </a:t>
            </a:r>
            <a:r>
              <a:rPr sz="2800" spc="-70" dirty="0">
                <a:latin typeface="Arial"/>
                <a:cs typeface="Arial"/>
              </a:rPr>
              <a:t>resolution, </a:t>
            </a:r>
            <a:r>
              <a:rPr sz="2800" spc="-95" dirty="0">
                <a:latin typeface="Arial"/>
                <a:cs typeface="Arial"/>
              </a:rPr>
              <a:t>including </a:t>
            </a:r>
            <a:r>
              <a:rPr sz="2800" spc="-40" dirty="0">
                <a:latin typeface="Arial"/>
                <a:cs typeface="Arial"/>
              </a:rPr>
              <a:t>the  </a:t>
            </a:r>
            <a:r>
              <a:rPr sz="2800" spc="-70" dirty="0">
                <a:latin typeface="Arial"/>
                <a:cs typeface="Arial"/>
              </a:rPr>
              <a:t>Title </a:t>
            </a:r>
            <a:r>
              <a:rPr sz="2800" spc="-245" dirty="0">
                <a:latin typeface="Arial"/>
                <a:cs typeface="Arial"/>
              </a:rPr>
              <a:t>IX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Coordinator</a:t>
            </a:r>
            <a:endParaRPr sz="2800">
              <a:latin typeface="Arial"/>
              <a:cs typeface="Arial"/>
            </a:endParaRPr>
          </a:p>
          <a:p>
            <a:pPr marL="355600" marR="455295" indent="-343535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85" dirty="0">
                <a:latin typeface="Arial"/>
                <a:cs typeface="Arial"/>
              </a:rPr>
              <a:t>Facilitator </a:t>
            </a:r>
            <a:r>
              <a:rPr sz="2800" spc="-185" dirty="0">
                <a:latin typeface="Arial"/>
                <a:cs typeface="Arial"/>
              </a:rPr>
              <a:t>can </a:t>
            </a:r>
            <a:r>
              <a:rPr sz="2800" spc="-130" dirty="0">
                <a:latin typeface="Arial"/>
                <a:cs typeface="Arial"/>
              </a:rPr>
              <a:t>be </a:t>
            </a:r>
            <a:r>
              <a:rPr sz="2800" spc="-220" dirty="0">
                <a:latin typeface="Arial"/>
                <a:cs typeface="Arial"/>
              </a:rPr>
              <a:t>a </a:t>
            </a:r>
            <a:r>
              <a:rPr sz="2800" spc="-35" dirty="0">
                <a:latin typeface="Arial"/>
                <a:cs typeface="Arial"/>
              </a:rPr>
              <a:t>third-party </a:t>
            </a:r>
            <a:r>
              <a:rPr sz="2800" spc="-65" dirty="0">
                <a:latin typeface="Arial"/>
                <a:cs typeface="Arial"/>
              </a:rPr>
              <a:t>mediator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or  </a:t>
            </a:r>
            <a:r>
              <a:rPr sz="2800" spc="-65" dirty="0">
                <a:latin typeface="Arial"/>
                <a:cs typeface="Arial"/>
              </a:rPr>
              <a:t>alternative </a:t>
            </a:r>
            <a:r>
              <a:rPr sz="2800" spc="-90" dirty="0">
                <a:latin typeface="Arial"/>
                <a:cs typeface="Arial"/>
              </a:rPr>
              <a:t>dispute </a:t>
            </a:r>
            <a:r>
              <a:rPr sz="2800" spc="-70" dirty="0">
                <a:latin typeface="Arial"/>
                <a:cs typeface="Arial"/>
              </a:rPr>
              <a:t>resolution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specialist</a:t>
            </a:r>
            <a:endParaRPr sz="2800">
              <a:latin typeface="Arial"/>
              <a:cs typeface="Arial"/>
            </a:endParaRPr>
          </a:p>
          <a:p>
            <a:pPr marL="355600" marR="182245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95" dirty="0">
                <a:latin typeface="Arial"/>
                <a:cs typeface="Arial"/>
              </a:rPr>
              <a:t>Default </a:t>
            </a:r>
            <a:r>
              <a:rPr sz="2800" spc="-105" dirty="0">
                <a:latin typeface="Arial"/>
                <a:cs typeface="Arial"/>
              </a:rPr>
              <a:t>rules </a:t>
            </a:r>
            <a:r>
              <a:rPr sz="2800" spc="-90" dirty="0">
                <a:latin typeface="Arial"/>
                <a:cs typeface="Arial"/>
              </a:rPr>
              <a:t>on </a:t>
            </a:r>
            <a:r>
              <a:rPr sz="2800" spc="-80" dirty="0">
                <a:latin typeface="Arial"/>
                <a:cs typeface="Arial"/>
              </a:rPr>
              <a:t>conflicts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65" dirty="0">
                <a:latin typeface="Arial"/>
                <a:cs typeface="Arial"/>
              </a:rPr>
              <a:t>interest </a:t>
            </a:r>
            <a:r>
              <a:rPr sz="2800" spc="-135" dirty="0">
                <a:latin typeface="Arial"/>
                <a:cs typeface="Arial"/>
              </a:rPr>
              <a:t>and</a:t>
            </a:r>
            <a:r>
              <a:rPr sz="2800" spc="-490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bias  </a:t>
            </a:r>
            <a:r>
              <a:rPr sz="2800" spc="-110" dirty="0">
                <a:latin typeface="Arial"/>
                <a:cs typeface="Arial"/>
              </a:rPr>
              <a:t>apply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800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0675" y="397255"/>
            <a:ext cx="62245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Poll</a:t>
            </a:r>
            <a:r>
              <a:rPr spc="-70" dirty="0"/>
              <a:t> </a:t>
            </a:r>
            <a:r>
              <a:rPr spc="-5" dirty="0"/>
              <a:t>Question</a:t>
            </a:r>
            <a:r>
              <a:rPr lang="en-US" spc="-5" dirty="0"/>
              <a:t> (slide 215)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1054100" y="1431290"/>
            <a:ext cx="6814184" cy="139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85" dirty="0">
                <a:latin typeface="Arial"/>
                <a:cs typeface="Arial"/>
              </a:rPr>
              <a:t>What </a:t>
            </a:r>
            <a:r>
              <a:rPr sz="2800" spc="-130" dirty="0">
                <a:latin typeface="Arial"/>
                <a:cs typeface="Arial"/>
              </a:rPr>
              <a:t>are </a:t>
            </a:r>
            <a:r>
              <a:rPr sz="2800" spc="-170" dirty="0">
                <a:latin typeface="Arial"/>
                <a:cs typeface="Arial"/>
              </a:rPr>
              <a:t>some </a:t>
            </a:r>
            <a:r>
              <a:rPr sz="2800" spc="-114" dirty="0">
                <a:latin typeface="Arial"/>
                <a:cs typeface="Arial"/>
              </a:rPr>
              <a:t>types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55" dirty="0">
                <a:latin typeface="Arial"/>
                <a:cs typeface="Arial"/>
              </a:rPr>
              <a:t>informal</a:t>
            </a:r>
            <a:r>
              <a:rPr sz="2800" spc="-33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resolution?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i="1" spc="-220" dirty="0">
                <a:latin typeface="Arial"/>
                <a:cs typeface="Arial"/>
              </a:rPr>
              <a:t>Please </a:t>
            </a:r>
            <a:r>
              <a:rPr sz="2800" i="1" spc="-90" dirty="0">
                <a:latin typeface="Arial"/>
                <a:cs typeface="Arial"/>
              </a:rPr>
              <a:t>type </a:t>
            </a:r>
            <a:r>
              <a:rPr sz="2800" i="1" spc="-95" dirty="0">
                <a:latin typeface="Arial"/>
                <a:cs typeface="Arial"/>
              </a:rPr>
              <a:t>your </a:t>
            </a:r>
            <a:r>
              <a:rPr sz="2800" i="1" spc="-180" dirty="0">
                <a:latin typeface="Arial"/>
                <a:cs typeface="Arial"/>
              </a:rPr>
              <a:t>response </a:t>
            </a:r>
            <a:r>
              <a:rPr sz="2800" i="1" spc="-55" dirty="0">
                <a:latin typeface="Arial"/>
                <a:cs typeface="Arial"/>
              </a:rPr>
              <a:t>in </a:t>
            </a:r>
            <a:r>
              <a:rPr sz="2800" i="1" spc="-65" dirty="0">
                <a:latin typeface="Arial"/>
                <a:cs typeface="Arial"/>
              </a:rPr>
              <a:t>the </a:t>
            </a:r>
            <a:r>
              <a:rPr sz="2800" i="1" spc="-165" dirty="0">
                <a:latin typeface="Arial"/>
                <a:cs typeface="Arial"/>
              </a:rPr>
              <a:t>Chat</a:t>
            </a:r>
            <a:r>
              <a:rPr sz="2800" i="1" spc="-300" dirty="0">
                <a:latin typeface="Arial"/>
                <a:cs typeface="Arial"/>
              </a:rPr>
              <a:t> </a:t>
            </a:r>
            <a:r>
              <a:rPr sz="2800" i="1" spc="-200" dirty="0">
                <a:latin typeface="Arial"/>
                <a:cs typeface="Arial"/>
              </a:rPr>
              <a:t>Box.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 descr="HuschBlackwell Logo"/>
          <p:cNvGrpSpPr/>
          <p:nvPr/>
        </p:nvGrpSpPr>
        <p:grpSpPr>
          <a:xfrm>
            <a:off x="0" y="4568952"/>
            <a:ext cx="9144000" cy="574675"/>
            <a:chOff x="0" y="4568952"/>
            <a:chExt cx="9144000" cy="574675"/>
          </a:xfrm>
        </p:grpSpPr>
        <p:sp>
          <p:nvSpPr>
            <p:cNvPr id="6" name="object 6"/>
            <p:cNvSpPr/>
            <p:nvPr/>
          </p:nvSpPr>
          <p:spPr>
            <a:xfrm>
              <a:off x="0" y="4568952"/>
              <a:ext cx="9144000" cy="574675"/>
            </a:xfrm>
            <a:custGeom>
              <a:avLst/>
              <a:gdLst/>
              <a:ahLst/>
              <a:cxnLst/>
              <a:rect l="l" t="t" r="r" b="b"/>
              <a:pathLst>
                <a:path w="9144000" h="574675">
                  <a:moveTo>
                    <a:pt x="9144000" y="0"/>
                  </a:moveTo>
                  <a:lnTo>
                    <a:pt x="0" y="0"/>
                  </a:lnTo>
                  <a:lnTo>
                    <a:pt x="0" y="574548"/>
                  </a:lnTo>
                  <a:lnTo>
                    <a:pt x="9144000" y="5745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3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94804" y="4812792"/>
              <a:ext cx="1644395" cy="1005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39700" y="173990"/>
            <a:ext cx="1743075" cy="17011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</a:rPr>
              <a:t>What are  </a:t>
            </a:r>
            <a:r>
              <a:rPr sz="2200" spc="-5" dirty="0">
                <a:solidFill>
                  <a:srgbClr val="FFFFFF"/>
                </a:solidFill>
              </a:rPr>
              <a:t>some  examples</a:t>
            </a:r>
            <a:r>
              <a:rPr sz="2200" spc="-55" dirty="0">
                <a:solidFill>
                  <a:srgbClr val="FFFFFF"/>
                </a:solidFill>
              </a:rPr>
              <a:t> </a:t>
            </a:r>
            <a:r>
              <a:rPr sz="2200" spc="-5" dirty="0">
                <a:solidFill>
                  <a:srgbClr val="FFFFFF"/>
                </a:solidFill>
              </a:rPr>
              <a:t>of  informal  resolution?</a:t>
            </a:r>
            <a:endParaRPr sz="2200" dirty="0"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286000" cy="5143500"/>
          </a:xfrm>
          <a:custGeom>
            <a:avLst/>
            <a:gdLst/>
            <a:ahLst/>
            <a:cxnLst/>
            <a:rect l="l" t="t" r="r" b="b"/>
            <a:pathLst>
              <a:path w="2286000" h="5143500">
                <a:moveTo>
                  <a:pt x="2286000" y="0"/>
                </a:moveTo>
                <a:lnTo>
                  <a:pt x="0" y="0"/>
                </a:lnTo>
                <a:lnTo>
                  <a:pt x="0" y="5143500"/>
                </a:lnTo>
                <a:lnTo>
                  <a:pt x="2286000" y="5143500"/>
                </a:lnTo>
                <a:lnTo>
                  <a:pt x="2286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35579" y="949452"/>
            <a:ext cx="6006465" cy="3434079"/>
            <a:chOff x="2735579" y="949452"/>
            <a:chExt cx="6006465" cy="3434079"/>
          </a:xfrm>
        </p:grpSpPr>
        <p:sp>
          <p:nvSpPr>
            <p:cNvPr id="4" name="object 4"/>
            <p:cNvSpPr/>
            <p:nvPr/>
          </p:nvSpPr>
          <p:spPr>
            <a:xfrm>
              <a:off x="2748533" y="962406"/>
              <a:ext cx="5980430" cy="655320"/>
            </a:xfrm>
            <a:custGeom>
              <a:avLst/>
              <a:gdLst/>
              <a:ahLst/>
              <a:cxnLst/>
              <a:rect l="l" t="t" r="r" b="b"/>
              <a:pathLst>
                <a:path w="5980430" h="655319">
                  <a:moveTo>
                    <a:pt x="5980176" y="0"/>
                  </a:moveTo>
                  <a:lnTo>
                    <a:pt x="0" y="0"/>
                  </a:lnTo>
                  <a:lnTo>
                    <a:pt x="0" y="655320"/>
                  </a:lnTo>
                  <a:lnTo>
                    <a:pt x="5980176" y="655320"/>
                  </a:lnTo>
                  <a:lnTo>
                    <a:pt x="5980176" y="0"/>
                  </a:lnTo>
                  <a:close/>
                </a:path>
              </a:pathLst>
            </a:custGeom>
            <a:solidFill>
              <a:srgbClr val="0022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48533" y="962406"/>
              <a:ext cx="5980430" cy="655320"/>
            </a:xfrm>
            <a:custGeom>
              <a:avLst/>
              <a:gdLst/>
              <a:ahLst/>
              <a:cxnLst/>
              <a:rect l="l" t="t" r="r" b="b"/>
              <a:pathLst>
                <a:path w="5980430" h="655319">
                  <a:moveTo>
                    <a:pt x="0" y="0"/>
                  </a:moveTo>
                  <a:lnTo>
                    <a:pt x="5980176" y="0"/>
                  </a:lnTo>
                  <a:lnTo>
                    <a:pt x="5980176" y="655320"/>
                  </a:lnTo>
                  <a:lnTo>
                    <a:pt x="0" y="65532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48533" y="1649730"/>
              <a:ext cx="5980430" cy="655320"/>
            </a:xfrm>
            <a:custGeom>
              <a:avLst/>
              <a:gdLst/>
              <a:ahLst/>
              <a:cxnLst/>
              <a:rect l="l" t="t" r="r" b="b"/>
              <a:pathLst>
                <a:path w="5980430" h="655319">
                  <a:moveTo>
                    <a:pt x="5980176" y="0"/>
                  </a:moveTo>
                  <a:lnTo>
                    <a:pt x="0" y="0"/>
                  </a:lnTo>
                  <a:lnTo>
                    <a:pt x="0" y="655319"/>
                  </a:lnTo>
                  <a:lnTo>
                    <a:pt x="5980176" y="655319"/>
                  </a:lnTo>
                  <a:lnTo>
                    <a:pt x="5980176" y="0"/>
                  </a:lnTo>
                  <a:close/>
                </a:path>
              </a:pathLst>
            </a:custGeom>
            <a:solidFill>
              <a:srgbClr val="214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48533" y="1649730"/>
              <a:ext cx="5980430" cy="655320"/>
            </a:xfrm>
            <a:custGeom>
              <a:avLst/>
              <a:gdLst/>
              <a:ahLst/>
              <a:cxnLst/>
              <a:rect l="l" t="t" r="r" b="b"/>
              <a:pathLst>
                <a:path w="5980430" h="655319">
                  <a:moveTo>
                    <a:pt x="0" y="0"/>
                  </a:moveTo>
                  <a:lnTo>
                    <a:pt x="5980176" y="0"/>
                  </a:lnTo>
                  <a:lnTo>
                    <a:pt x="5980176" y="655319"/>
                  </a:lnTo>
                  <a:lnTo>
                    <a:pt x="0" y="65531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48533" y="2338577"/>
              <a:ext cx="5980430" cy="655320"/>
            </a:xfrm>
            <a:custGeom>
              <a:avLst/>
              <a:gdLst/>
              <a:ahLst/>
              <a:cxnLst/>
              <a:rect l="l" t="t" r="r" b="b"/>
              <a:pathLst>
                <a:path w="5980430" h="655319">
                  <a:moveTo>
                    <a:pt x="5980176" y="0"/>
                  </a:moveTo>
                  <a:lnTo>
                    <a:pt x="0" y="0"/>
                  </a:lnTo>
                  <a:lnTo>
                    <a:pt x="0" y="655319"/>
                  </a:lnTo>
                  <a:lnTo>
                    <a:pt x="5980176" y="655319"/>
                  </a:lnTo>
                  <a:lnTo>
                    <a:pt x="5980176" y="0"/>
                  </a:lnTo>
                  <a:close/>
                </a:path>
              </a:pathLst>
            </a:custGeom>
            <a:solidFill>
              <a:srgbClr val="848E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48533" y="2338577"/>
              <a:ext cx="5980430" cy="655320"/>
            </a:xfrm>
            <a:custGeom>
              <a:avLst/>
              <a:gdLst/>
              <a:ahLst/>
              <a:cxnLst/>
              <a:rect l="l" t="t" r="r" b="b"/>
              <a:pathLst>
                <a:path w="5980430" h="655319">
                  <a:moveTo>
                    <a:pt x="0" y="0"/>
                  </a:moveTo>
                  <a:lnTo>
                    <a:pt x="5980176" y="0"/>
                  </a:lnTo>
                  <a:lnTo>
                    <a:pt x="5980176" y="655319"/>
                  </a:lnTo>
                  <a:lnTo>
                    <a:pt x="0" y="65531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48533" y="3025902"/>
              <a:ext cx="5980430" cy="655320"/>
            </a:xfrm>
            <a:custGeom>
              <a:avLst/>
              <a:gdLst/>
              <a:ahLst/>
              <a:cxnLst/>
              <a:rect l="l" t="t" r="r" b="b"/>
              <a:pathLst>
                <a:path w="5980430" h="655320">
                  <a:moveTo>
                    <a:pt x="5980176" y="0"/>
                  </a:moveTo>
                  <a:lnTo>
                    <a:pt x="0" y="0"/>
                  </a:lnTo>
                  <a:lnTo>
                    <a:pt x="0" y="655319"/>
                  </a:lnTo>
                  <a:lnTo>
                    <a:pt x="5980176" y="655319"/>
                  </a:lnTo>
                  <a:lnTo>
                    <a:pt x="5980176" y="0"/>
                  </a:lnTo>
                  <a:close/>
                </a:path>
              </a:pathLst>
            </a:custGeom>
            <a:solidFill>
              <a:srgbClr val="214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48533" y="3025902"/>
              <a:ext cx="5980430" cy="655320"/>
            </a:xfrm>
            <a:custGeom>
              <a:avLst/>
              <a:gdLst/>
              <a:ahLst/>
              <a:cxnLst/>
              <a:rect l="l" t="t" r="r" b="b"/>
              <a:pathLst>
                <a:path w="5980430" h="655320">
                  <a:moveTo>
                    <a:pt x="0" y="0"/>
                  </a:moveTo>
                  <a:lnTo>
                    <a:pt x="5980176" y="0"/>
                  </a:lnTo>
                  <a:lnTo>
                    <a:pt x="5980176" y="655319"/>
                  </a:lnTo>
                  <a:lnTo>
                    <a:pt x="0" y="65531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48533" y="3714750"/>
              <a:ext cx="5980430" cy="655320"/>
            </a:xfrm>
            <a:custGeom>
              <a:avLst/>
              <a:gdLst/>
              <a:ahLst/>
              <a:cxnLst/>
              <a:rect l="l" t="t" r="r" b="b"/>
              <a:pathLst>
                <a:path w="5980430" h="655320">
                  <a:moveTo>
                    <a:pt x="5980176" y="0"/>
                  </a:moveTo>
                  <a:lnTo>
                    <a:pt x="0" y="0"/>
                  </a:lnTo>
                  <a:lnTo>
                    <a:pt x="0" y="655320"/>
                  </a:lnTo>
                  <a:lnTo>
                    <a:pt x="5980176" y="655320"/>
                  </a:lnTo>
                  <a:lnTo>
                    <a:pt x="5980176" y="0"/>
                  </a:lnTo>
                  <a:close/>
                </a:path>
              </a:pathLst>
            </a:custGeom>
            <a:solidFill>
              <a:srgbClr val="0025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48533" y="3714750"/>
              <a:ext cx="5980430" cy="655320"/>
            </a:xfrm>
            <a:custGeom>
              <a:avLst/>
              <a:gdLst/>
              <a:ahLst/>
              <a:cxnLst/>
              <a:rect l="l" t="t" r="r" b="b"/>
              <a:pathLst>
                <a:path w="5980430" h="655320">
                  <a:moveTo>
                    <a:pt x="0" y="0"/>
                  </a:moveTo>
                  <a:lnTo>
                    <a:pt x="5980176" y="0"/>
                  </a:lnTo>
                  <a:lnTo>
                    <a:pt x="5980176" y="655320"/>
                  </a:lnTo>
                  <a:lnTo>
                    <a:pt x="0" y="65532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201498"/>
              </p:ext>
            </p:extLst>
          </p:nvPr>
        </p:nvGraphicFramePr>
        <p:xfrm>
          <a:off x="2748533" y="962405"/>
          <a:ext cx="5980430" cy="34076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0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1322">
                <a:tc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400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Facilitated </a:t>
                      </a:r>
                      <a:r>
                        <a:rPr sz="2400" spc="-1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exchange 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24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resolution</a:t>
                      </a:r>
                      <a:r>
                        <a:rPr sz="2400" spc="-3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offers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086">
                <a:tc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24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Mediation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086">
                <a:tc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24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Arbitration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085">
                <a:tc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2400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Restorative</a:t>
                      </a:r>
                      <a:r>
                        <a:rPr sz="2400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justice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084">
                <a:tc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2400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Settlement </a:t>
                      </a:r>
                      <a:r>
                        <a:rPr sz="2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2400" spc="-4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2400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involvement 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2400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attorneys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T w="381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  <p:sp>
        <p:nvSpPr>
          <p:cNvPr id="16" name="object 16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Does every case </a:t>
            </a:r>
            <a:r>
              <a:rPr sz="3300" spc="-10" dirty="0"/>
              <a:t>with </a:t>
            </a:r>
            <a:r>
              <a:rPr sz="3300" spc="-5" dirty="0"/>
              <a:t>disputed  facts </a:t>
            </a:r>
            <a:r>
              <a:rPr sz="3300" dirty="0"/>
              <a:t>have </a:t>
            </a:r>
            <a:r>
              <a:rPr sz="3300" spc="-5" dirty="0"/>
              <a:t>to proceed to</a:t>
            </a:r>
            <a:r>
              <a:rPr sz="3300" spc="-35" dirty="0"/>
              <a:t> </a:t>
            </a:r>
            <a:r>
              <a:rPr sz="3300" spc="-5" dirty="0"/>
              <a:t>hearing?</a:t>
            </a:r>
            <a:endParaRPr sz="3300" dirty="0"/>
          </a:p>
        </p:txBody>
      </p:sp>
      <p:sp>
        <p:nvSpPr>
          <p:cNvPr id="6" name="object 6"/>
          <p:cNvSpPr txBox="1"/>
          <p:nvPr/>
        </p:nvSpPr>
        <p:spPr>
          <a:xfrm>
            <a:off x="1624075" y="1414526"/>
            <a:ext cx="6779259" cy="3025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0607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30" dirty="0">
                <a:latin typeface="Arial"/>
                <a:cs typeface="Arial"/>
              </a:rPr>
              <a:t>No </a:t>
            </a:r>
            <a:r>
              <a:rPr sz="2400" spc="-140" dirty="0">
                <a:latin typeface="Arial"/>
                <a:cs typeface="Arial"/>
              </a:rPr>
              <a:t>– </a:t>
            </a:r>
            <a:r>
              <a:rPr sz="2400" spc="-240" dirty="0">
                <a:latin typeface="Arial"/>
                <a:cs typeface="Arial"/>
              </a:rPr>
              <a:t>As </a:t>
            </a:r>
            <a:r>
              <a:rPr sz="2400" spc="-90" dirty="0">
                <a:latin typeface="Arial"/>
                <a:cs typeface="Arial"/>
              </a:rPr>
              <a:t>long </a:t>
            </a:r>
            <a:r>
              <a:rPr sz="2400" spc="-225" dirty="0">
                <a:latin typeface="Arial"/>
                <a:cs typeface="Arial"/>
              </a:rPr>
              <a:t>as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85" dirty="0">
                <a:latin typeface="Arial"/>
                <a:cs typeface="Arial"/>
              </a:rPr>
              <a:t>procedural </a:t>
            </a:r>
            <a:r>
              <a:rPr sz="2400" spc="-75" dirty="0">
                <a:latin typeface="Arial"/>
                <a:cs typeface="Arial"/>
              </a:rPr>
              <a:t>requirements </a:t>
            </a:r>
            <a:r>
              <a:rPr sz="2400" spc="20" dirty="0">
                <a:latin typeface="Arial"/>
                <a:cs typeface="Arial"/>
              </a:rPr>
              <a:t>to  </a:t>
            </a:r>
            <a:r>
              <a:rPr sz="2400" spc="-45" dirty="0">
                <a:latin typeface="Arial"/>
                <a:cs typeface="Arial"/>
              </a:rPr>
              <a:t>enter informal </a:t>
            </a:r>
            <a:r>
              <a:rPr sz="2400" spc="-55" dirty="0">
                <a:latin typeface="Arial"/>
                <a:cs typeface="Arial"/>
              </a:rPr>
              <a:t>resolution </a:t>
            </a:r>
            <a:r>
              <a:rPr sz="2400" spc="-110" dirty="0">
                <a:latin typeface="Arial"/>
                <a:cs typeface="Arial"/>
              </a:rPr>
              <a:t>are </a:t>
            </a:r>
            <a:r>
              <a:rPr sz="2400" spc="-45" dirty="0">
                <a:latin typeface="Arial"/>
                <a:cs typeface="Arial"/>
              </a:rPr>
              <a:t>met, </a:t>
            </a:r>
            <a:r>
              <a:rPr sz="2400" spc="-60" dirty="0">
                <a:latin typeface="Arial"/>
                <a:cs typeface="Arial"/>
              </a:rPr>
              <a:t>Title </a:t>
            </a:r>
            <a:r>
              <a:rPr sz="2400" spc="-215" dirty="0">
                <a:latin typeface="Arial"/>
                <a:cs typeface="Arial"/>
              </a:rPr>
              <a:t>IX  </a:t>
            </a:r>
            <a:r>
              <a:rPr sz="2400" spc="-80" dirty="0">
                <a:latin typeface="Arial"/>
                <a:cs typeface="Arial"/>
              </a:rPr>
              <a:t>regulations </a:t>
            </a:r>
            <a:r>
              <a:rPr sz="2400" spc="-20" dirty="0">
                <a:latin typeface="Arial"/>
                <a:cs typeface="Arial"/>
              </a:rPr>
              <a:t>permit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55" dirty="0">
                <a:latin typeface="Arial"/>
                <a:cs typeface="Arial"/>
              </a:rPr>
              <a:t>wide </a:t>
            </a:r>
            <a:r>
              <a:rPr sz="2400" spc="-130" dirty="0">
                <a:latin typeface="Arial"/>
                <a:cs typeface="Arial"/>
              </a:rPr>
              <a:t>range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55" dirty="0">
                <a:latin typeface="Arial"/>
                <a:cs typeface="Arial"/>
              </a:rPr>
              <a:t>alternative  </a:t>
            </a:r>
            <a:r>
              <a:rPr sz="2400" spc="-100" dirty="0">
                <a:latin typeface="Arial"/>
                <a:cs typeface="Arial"/>
              </a:rPr>
              <a:t>models, </a:t>
            </a:r>
            <a:r>
              <a:rPr sz="2400" spc="-75" dirty="0">
                <a:latin typeface="Arial"/>
                <a:cs typeface="Arial"/>
              </a:rPr>
              <a:t>including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100" dirty="0">
                <a:latin typeface="Arial"/>
                <a:cs typeface="Arial"/>
              </a:rPr>
              <a:t>decision </a:t>
            </a:r>
            <a:r>
              <a:rPr sz="2400" spc="-105" dirty="0">
                <a:latin typeface="Arial"/>
                <a:cs typeface="Arial"/>
              </a:rPr>
              <a:t>by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114" dirty="0">
                <a:latin typeface="Arial"/>
                <a:cs typeface="Arial"/>
              </a:rPr>
              <a:t>single </a:t>
            </a:r>
            <a:r>
              <a:rPr sz="2400" spc="-60" dirty="0">
                <a:latin typeface="Arial"/>
                <a:cs typeface="Arial"/>
              </a:rPr>
              <a:t>individual  </a:t>
            </a:r>
            <a:r>
              <a:rPr sz="2400" spc="-70" dirty="0">
                <a:latin typeface="Arial"/>
                <a:cs typeface="Arial"/>
              </a:rPr>
              <a:t>(i.e.,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“arbitration”)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35" dirty="0">
                <a:latin typeface="Arial"/>
                <a:cs typeface="Arial"/>
              </a:rPr>
              <a:t>It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is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especially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important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advise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parties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65" dirty="0">
                <a:latin typeface="Arial"/>
                <a:cs typeface="Arial"/>
              </a:rPr>
              <a:t>nature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50" dirty="0">
                <a:latin typeface="Arial"/>
                <a:cs typeface="Arial"/>
              </a:rPr>
              <a:t>this type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55" dirty="0">
                <a:latin typeface="Arial"/>
                <a:cs typeface="Arial"/>
              </a:rPr>
              <a:t>resolution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65" dirty="0">
                <a:latin typeface="Arial"/>
                <a:cs typeface="Arial"/>
              </a:rPr>
              <a:t>how </a:t>
            </a:r>
            <a:r>
              <a:rPr sz="2400" spc="75" dirty="0">
                <a:latin typeface="Arial"/>
                <a:cs typeface="Arial"/>
              </a:rPr>
              <a:t>it </a:t>
            </a:r>
            <a:r>
              <a:rPr sz="2400" spc="-60" dirty="0">
                <a:latin typeface="Arial"/>
                <a:cs typeface="Arial"/>
              </a:rPr>
              <a:t>differs  </a:t>
            </a:r>
            <a:r>
              <a:rPr sz="2400" spc="-25" dirty="0">
                <a:latin typeface="Arial"/>
                <a:cs typeface="Arial"/>
              </a:rPr>
              <a:t>from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50" dirty="0">
                <a:latin typeface="Arial"/>
                <a:cs typeface="Arial"/>
              </a:rPr>
              <a:t>default </a:t>
            </a:r>
            <a:r>
              <a:rPr sz="2400" spc="-80" dirty="0">
                <a:latin typeface="Arial"/>
                <a:cs typeface="Arial"/>
              </a:rPr>
              <a:t>investigation </a:t>
            </a:r>
            <a:r>
              <a:rPr sz="2400" spc="-114" dirty="0">
                <a:latin typeface="Arial"/>
                <a:cs typeface="Arial"/>
              </a:rPr>
              <a:t>and</a:t>
            </a:r>
            <a:r>
              <a:rPr sz="2400" spc="-47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hearing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How long can </a:t>
            </a:r>
            <a:r>
              <a:rPr dirty="0"/>
              <a:t>an </a:t>
            </a:r>
            <a:r>
              <a:rPr spc="-5" dirty="0"/>
              <a:t>informal  resolution</a:t>
            </a:r>
            <a:r>
              <a:rPr spc="-10" dirty="0"/>
              <a:t> </a:t>
            </a:r>
            <a:r>
              <a:rPr dirty="0"/>
              <a:t>take?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411478"/>
            <a:ext cx="6598920" cy="3183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17500" indent="-343535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56235" algn="l"/>
              </a:tabLst>
            </a:pPr>
            <a:r>
              <a:rPr sz="2800" spc="-65" dirty="0">
                <a:latin typeface="Arial"/>
                <a:cs typeface="Arial"/>
              </a:rPr>
              <a:t>Informal </a:t>
            </a:r>
            <a:r>
              <a:rPr sz="2800" spc="-70" dirty="0">
                <a:latin typeface="Arial"/>
                <a:cs typeface="Arial"/>
              </a:rPr>
              <a:t>resolution </a:t>
            </a:r>
            <a:r>
              <a:rPr sz="2800" spc="-110" dirty="0">
                <a:latin typeface="Arial"/>
                <a:cs typeface="Arial"/>
              </a:rPr>
              <a:t>should </a:t>
            </a:r>
            <a:r>
              <a:rPr sz="2800" spc="-130" dirty="0">
                <a:latin typeface="Arial"/>
                <a:cs typeface="Arial"/>
              </a:rPr>
              <a:t>be</a:t>
            </a:r>
            <a:r>
              <a:rPr sz="2800" spc="-29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reasonably  </a:t>
            </a:r>
            <a:r>
              <a:rPr sz="2800" spc="-45" dirty="0">
                <a:latin typeface="Arial"/>
                <a:cs typeface="Arial"/>
              </a:rPr>
              <a:t>prompt</a:t>
            </a:r>
            <a:endParaRPr sz="2800" dirty="0">
              <a:latin typeface="Arial"/>
              <a:cs typeface="Arial"/>
            </a:endParaRPr>
          </a:p>
          <a:p>
            <a:pPr marL="355600" marR="275590" indent="-343535" algn="just">
              <a:lnSpc>
                <a:spcPct val="100000"/>
              </a:lnSpc>
              <a:spcBef>
                <a:spcPts val="670"/>
              </a:spcBef>
              <a:buChar char="•"/>
              <a:tabLst>
                <a:tab pos="356235" algn="l"/>
              </a:tabLst>
            </a:pPr>
            <a:r>
              <a:rPr sz="2800" spc="-145" dirty="0">
                <a:latin typeface="Arial"/>
                <a:cs typeface="Arial"/>
              </a:rPr>
              <a:t>Typically </a:t>
            </a:r>
            <a:r>
              <a:rPr sz="2800" spc="-210" dirty="0">
                <a:latin typeface="Arial"/>
                <a:cs typeface="Arial"/>
              </a:rPr>
              <a:t>has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spc="-65" dirty="0">
                <a:latin typeface="Arial"/>
                <a:cs typeface="Arial"/>
              </a:rPr>
              <a:t>effect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150" dirty="0">
                <a:latin typeface="Arial"/>
                <a:cs typeface="Arial"/>
              </a:rPr>
              <a:t>suspending</a:t>
            </a:r>
            <a:r>
              <a:rPr sz="2800" spc="-310" dirty="0">
                <a:latin typeface="Arial"/>
                <a:cs typeface="Arial"/>
              </a:rPr>
              <a:t> </a:t>
            </a:r>
            <a:r>
              <a:rPr sz="2800" spc="-170" dirty="0">
                <a:latin typeface="Arial"/>
                <a:cs typeface="Arial"/>
              </a:rPr>
              <a:t>any  </a:t>
            </a:r>
            <a:r>
              <a:rPr sz="2800" spc="-65" dirty="0">
                <a:latin typeface="Arial"/>
                <a:cs typeface="Arial"/>
              </a:rPr>
              <a:t>default </a:t>
            </a:r>
            <a:r>
              <a:rPr sz="2800" spc="-95" dirty="0">
                <a:latin typeface="Arial"/>
                <a:cs typeface="Arial"/>
              </a:rPr>
              <a:t>investigation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110" dirty="0">
                <a:latin typeface="Arial"/>
                <a:cs typeface="Arial"/>
              </a:rPr>
              <a:t>hearing</a:t>
            </a:r>
            <a:r>
              <a:rPr sz="2800" spc="-245" dirty="0">
                <a:latin typeface="Arial"/>
                <a:cs typeface="Arial"/>
              </a:rPr>
              <a:t> </a:t>
            </a:r>
            <a:r>
              <a:rPr sz="2800" spc="-170" dirty="0">
                <a:latin typeface="Arial"/>
                <a:cs typeface="Arial"/>
              </a:rPr>
              <a:t>process</a:t>
            </a:r>
            <a:endParaRPr sz="28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If </a:t>
            </a:r>
            <a:r>
              <a:rPr sz="2800" spc="-55" dirty="0">
                <a:latin typeface="Arial"/>
                <a:cs typeface="Arial"/>
              </a:rPr>
              <a:t>informal </a:t>
            </a:r>
            <a:r>
              <a:rPr sz="2800" spc="-70" dirty="0">
                <a:latin typeface="Arial"/>
                <a:cs typeface="Arial"/>
              </a:rPr>
              <a:t>resolution </a:t>
            </a:r>
            <a:r>
              <a:rPr sz="2800" spc="-100" dirty="0">
                <a:latin typeface="Arial"/>
                <a:cs typeface="Arial"/>
              </a:rPr>
              <a:t>fails </a:t>
            </a:r>
            <a:r>
              <a:rPr sz="2800" spc="-25" dirty="0">
                <a:latin typeface="Arial"/>
                <a:cs typeface="Arial"/>
              </a:rPr>
              <a:t>or</a:t>
            </a:r>
            <a:r>
              <a:rPr sz="2800" spc="-465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appears </a:t>
            </a:r>
            <a:r>
              <a:rPr sz="2800" spc="-15" dirty="0">
                <a:latin typeface="Arial"/>
                <a:cs typeface="Arial"/>
              </a:rPr>
              <a:t>futile,  </a:t>
            </a:r>
            <a:r>
              <a:rPr sz="2800" spc="-20" dirty="0">
                <a:latin typeface="Arial"/>
                <a:cs typeface="Arial"/>
              </a:rPr>
              <a:t>institution </a:t>
            </a:r>
            <a:r>
              <a:rPr sz="2800" spc="-110" dirty="0">
                <a:latin typeface="Arial"/>
                <a:cs typeface="Arial"/>
              </a:rPr>
              <a:t>should </a:t>
            </a:r>
            <a:r>
              <a:rPr sz="2800" spc="-50" dirty="0">
                <a:latin typeface="Arial"/>
                <a:cs typeface="Arial"/>
              </a:rPr>
              <a:t>promptly </a:t>
            </a:r>
            <a:r>
              <a:rPr sz="2800" spc="-140" dirty="0">
                <a:latin typeface="Arial"/>
                <a:cs typeface="Arial"/>
              </a:rPr>
              <a:t>resume </a:t>
            </a:r>
            <a:r>
              <a:rPr sz="2800" spc="-65" dirty="0">
                <a:latin typeface="Arial"/>
                <a:cs typeface="Arial"/>
              </a:rPr>
              <a:t>default  </a:t>
            </a:r>
            <a:r>
              <a:rPr sz="2800" spc="-95" dirty="0">
                <a:latin typeface="Arial"/>
                <a:cs typeface="Arial"/>
              </a:rPr>
              <a:t>investigation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110" dirty="0">
                <a:latin typeface="Arial"/>
                <a:cs typeface="Arial"/>
              </a:rPr>
              <a:t>hearing</a:t>
            </a:r>
            <a:r>
              <a:rPr sz="2800" spc="-170" dirty="0">
                <a:latin typeface="Arial"/>
                <a:cs typeface="Arial"/>
              </a:rPr>
              <a:t> process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4075" y="427736"/>
            <a:ext cx="695896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5" dirty="0"/>
              <a:t>Is an </a:t>
            </a:r>
            <a:r>
              <a:rPr sz="3400" spc="-10" dirty="0"/>
              <a:t>informal resolution</a:t>
            </a:r>
            <a:r>
              <a:rPr sz="3400" spc="75" dirty="0"/>
              <a:t> </a:t>
            </a:r>
            <a:r>
              <a:rPr sz="3400" spc="-10" dirty="0"/>
              <a:t>final?</a:t>
            </a:r>
            <a:endParaRPr sz="3400" dirty="0"/>
          </a:p>
        </p:txBody>
      </p:sp>
      <p:sp>
        <p:nvSpPr>
          <p:cNvPr id="6" name="object 6"/>
          <p:cNvSpPr txBox="1"/>
          <p:nvPr/>
        </p:nvSpPr>
        <p:spPr>
          <a:xfrm>
            <a:off x="1624075" y="1410954"/>
            <a:ext cx="6701155" cy="3463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25" dirty="0">
                <a:latin typeface="Arial"/>
                <a:cs typeface="Arial"/>
              </a:rPr>
              <a:t>Generally, </a:t>
            </a:r>
            <a:r>
              <a:rPr sz="2400" spc="-180" dirty="0">
                <a:latin typeface="Arial"/>
                <a:cs typeface="Arial"/>
              </a:rPr>
              <a:t>yes </a:t>
            </a:r>
            <a:r>
              <a:rPr sz="2400" spc="-140" dirty="0">
                <a:latin typeface="Arial"/>
                <a:cs typeface="Arial"/>
              </a:rPr>
              <a:t>– </a:t>
            </a:r>
            <a:r>
              <a:rPr sz="2400" spc="-50" dirty="0">
                <a:latin typeface="Arial"/>
                <a:cs typeface="Arial"/>
              </a:rPr>
              <a:t>Most </a:t>
            </a:r>
            <a:r>
              <a:rPr sz="2400" spc="-45" dirty="0">
                <a:latin typeface="Arial"/>
                <a:cs typeface="Arial"/>
              </a:rPr>
              <a:t>informal </a:t>
            </a:r>
            <a:r>
              <a:rPr sz="2400" spc="-75" dirty="0">
                <a:latin typeface="Arial"/>
                <a:cs typeface="Arial"/>
              </a:rPr>
              <a:t>resolutions </a:t>
            </a:r>
            <a:r>
              <a:rPr sz="2400" spc="5" dirty="0">
                <a:latin typeface="Arial"/>
                <a:cs typeface="Arial"/>
              </a:rPr>
              <a:t>will  </a:t>
            </a:r>
            <a:r>
              <a:rPr sz="2400" spc="-55" dirty="0">
                <a:latin typeface="Arial"/>
                <a:cs typeface="Arial"/>
              </a:rPr>
              <a:t>result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130" dirty="0">
                <a:latin typeface="Arial"/>
                <a:cs typeface="Arial"/>
              </a:rPr>
              <a:t>an </a:t>
            </a:r>
            <a:r>
              <a:rPr sz="2400" spc="-95" dirty="0">
                <a:latin typeface="Arial"/>
                <a:cs typeface="Arial"/>
              </a:rPr>
              <a:t>agreement </a:t>
            </a:r>
            <a:r>
              <a:rPr sz="2400" spc="-5" dirty="0">
                <a:latin typeface="Arial"/>
                <a:cs typeface="Arial"/>
              </a:rPr>
              <a:t>that </a:t>
            </a:r>
            <a:r>
              <a:rPr sz="2400" spc="-130" dirty="0">
                <a:latin typeface="Arial"/>
                <a:cs typeface="Arial"/>
              </a:rPr>
              <a:t>resolves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48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allegations 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40" dirty="0">
                <a:latin typeface="Arial"/>
                <a:cs typeface="Arial"/>
              </a:rPr>
              <a:t>definitive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35" dirty="0">
                <a:latin typeface="Arial"/>
                <a:cs typeface="Arial"/>
              </a:rPr>
              <a:t>final</a:t>
            </a:r>
            <a:r>
              <a:rPr sz="2400" spc="-27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way</a:t>
            </a:r>
            <a:endParaRPr sz="2400" dirty="0">
              <a:latin typeface="Arial"/>
              <a:cs typeface="Arial"/>
            </a:endParaRPr>
          </a:p>
          <a:p>
            <a:pPr marL="355600" marR="877569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15" dirty="0">
                <a:latin typeface="Arial"/>
                <a:cs typeface="Arial"/>
              </a:rPr>
              <a:t>A </a:t>
            </a:r>
            <a:r>
              <a:rPr sz="2400" spc="-45" dirty="0">
                <a:latin typeface="Arial"/>
                <a:cs typeface="Arial"/>
              </a:rPr>
              <a:t>party </a:t>
            </a:r>
            <a:r>
              <a:rPr sz="2400" spc="-85" dirty="0">
                <a:latin typeface="Arial"/>
                <a:cs typeface="Arial"/>
              </a:rPr>
              <a:t>cannot </a:t>
            </a:r>
            <a:r>
              <a:rPr sz="2400" spc="-110" dirty="0">
                <a:latin typeface="Arial"/>
                <a:cs typeface="Arial"/>
              </a:rPr>
              <a:t>demand </a:t>
            </a:r>
            <a:r>
              <a:rPr sz="2400" spc="-130" dirty="0">
                <a:latin typeface="Arial"/>
                <a:cs typeface="Arial"/>
              </a:rPr>
              <a:t>an </a:t>
            </a:r>
            <a:r>
              <a:rPr sz="2400" spc="-80" dirty="0">
                <a:latin typeface="Arial"/>
                <a:cs typeface="Arial"/>
              </a:rPr>
              <a:t>investigation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and  </a:t>
            </a:r>
            <a:r>
              <a:rPr sz="2400" spc="-95" dirty="0">
                <a:latin typeface="Arial"/>
                <a:cs typeface="Arial"/>
              </a:rPr>
              <a:t>hearing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70" dirty="0">
                <a:latin typeface="Arial"/>
                <a:cs typeface="Arial"/>
              </a:rPr>
              <a:t>same </a:t>
            </a:r>
            <a:r>
              <a:rPr sz="2400" spc="-85" dirty="0">
                <a:latin typeface="Arial"/>
                <a:cs typeface="Arial"/>
              </a:rPr>
              <a:t>conduct </a:t>
            </a:r>
            <a:r>
              <a:rPr sz="2400" spc="-5" dirty="0">
                <a:latin typeface="Arial"/>
                <a:cs typeface="Arial"/>
              </a:rPr>
              <a:t>that </a:t>
            </a:r>
            <a:r>
              <a:rPr sz="2400" spc="-180" dirty="0">
                <a:latin typeface="Arial"/>
                <a:cs typeface="Arial"/>
              </a:rPr>
              <a:t>has </a:t>
            </a:r>
            <a:r>
              <a:rPr sz="2400" spc="-110" dirty="0">
                <a:latin typeface="Arial"/>
                <a:cs typeface="Arial"/>
              </a:rPr>
              <a:t>been  </a:t>
            </a:r>
            <a:r>
              <a:rPr sz="2400" spc="-105" dirty="0">
                <a:latin typeface="Arial"/>
                <a:cs typeface="Arial"/>
              </a:rPr>
              <a:t>resolved </a:t>
            </a:r>
            <a:r>
              <a:rPr sz="2400" spc="-55" dirty="0">
                <a:latin typeface="Arial"/>
                <a:cs typeface="Arial"/>
              </a:rPr>
              <a:t>through </a:t>
            </a:r>
            <a:r>
              <a:rPr sz="2400" spc="-45" dirty="0">
                <a:latin typeface="Arial"/>
                <a:cs typeface="Arial"/>
              </a:rPr>
              <a:t>informal</a:t>
            </a:r>
            <a:r>
              <a:rPr sz="2400" spc="-23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resolution</a:t>
            </a:r>
            <a:endParaRPr sz="2400" dirty="0">
              <a:latin typeface="Arial"/>
              <a:cs typeface="Arial"/>
            </a:endParaRPr>
          </a:p>
          <a:p>
            <a:pPr marL="355600" marR="11874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20" dirty="0">
                <a:latin typeface="Arial"/>
                <a:cs typeface="Arial"/>
              </a:rPr>
              <a:t>Exception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exists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40" dirty="0">
                <a:latin typeface="Arial"/>
                <a:cs typeface="Arial"/>
              </a:rPr>
              <a:t>if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terms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informal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resolution  </a:t>
            </a:r>
            <a:r>
              <a:rPr sz="2400" spc="-110" dirty="0">
                <a:latin typeface="Arial"/>
                <a:cs typeface="Arial"/>
              </a:rPr>
              <a:t>are </a:t>
            </a:r>
            <a:r>
              <a:rPr sz="2400" spc="-10" dirty="0">
                <a:latin typeface="Arial"/>
                <a:cs typeface="Arial"/>
              </a:rPr>
              <a:t>not </a:t>
            </a:r>
            <a:r>
              <a:rPr sz="2400" spc="-35" dirty="0">
                <a:latin typeface="Arial"/>
                <a:cs typeface="Arial"/>
              </a:rPr>
              <a:t>final </a:t>
            </a:r>
            <a:r>
              <a:rPr sz="2400" spc="-70" dirty="0">
                <a:latin typeface="Arial"/>
                <a:cs typeface="Arial"/>
              </a:rPr>
              <a:t>(i.e., </a:t>
            </a:r>
            <a:r>
              <a:rPr sz="2400" spc="-65" dirty="0">
                <a:latin typeface="Arial"/>
                <a:cs typeface="Arial"/>
              </a:rPr>
              <a:t>contingent)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75" dirty="0">
                <a:latin typeface="Arial"/>
                <a:cs typeface="Arial"/>
              </a:rPr>
              <a:t>contemplate </a:t>
            </a:r>
            <a:r>
              <a:rPr sz="2400" spc="-190" dirty="0">
                <a:latin typeface="Arial"/>
                <a:cs typeface="Arial"/>
              </a:rPr>
              <a:t>a  </a:t>
            </a:r>
            <a:r>
              <a:rPr sz="2400" spc="-35" dirty="0">
                <a:latin typeface="Arial"/>
                <a:cs typeface="Arial"/>
              </a:rPr>
              <a:t>potential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return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formal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process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3599" y="442976"/>
            <a:ext cx="693229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FFFFFF"/>
                </a:solidFill>
              </a:rPr>
              <a:t>Example </a:t>
            </a:r>
            <a:r>
              <a:rPr sz="3300" dirty="0">
                <a:solidFill>
                  <a:srgbClr val="FFFFFF"/>
                </a:solidFill>
              </a:rPr>
              <a:t>of </a:t>
            </a:r>
            <a:r>
              <a:rPr sz="3300" spc="-5" dirty="0">
                <a:solidFill>
                  <a:srgbClr val="FFFFFF"/>
                </a:solidFill>
              </a:rPr>
              <a:t>hostile</a:t>
            </a:r>
            <a:r>
              <a:rPr sz="3300" spc="-40" dirty="0">
                <a:solidFill>
                  <a:srgbClr val="FFFFFF"/>
                </a:solidFill>
              </a:rPr>
              <a:t> </a:t>
            </a:r>
            <a:r>
              <a:rPr sz="3300" spc="-5" dirty="0">
                <a:solidFill>
                  <a:srgbClr val="FFFFFF"/>
                </a:solidFill>
              </a:rPr>
              <a:t>environment</a:t>
            </a:r>
            <a:endParaRPr sz="3300"/>
          </a:p>
        </p:txBody>
      </p:sp>
      <p:sp>
        <p:nvSpPr>
          <p:cNvPr id="8" name="object 8"/>
          <p:cNvSpPr txBox="1"/>
          <p:nvPr/>
        </p:nvSpPr>
        <p:spPr>
          <a:xfrm>
            <a:off x="1597025" y="1392666"/>
            <a:ext cx="470598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1920" algn="just">
              <a:lnSpc>
                <a:spcPct val="100000"/>
              </a:lnSpc>
              <a:spcBef>
                <a:spcPts val="100"/>
              </a:spcBef>
            </a:pP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repeatedly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gropes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B’s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buttocks when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two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 the 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elevator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shared</a:t>
            </a:r>
            <a:r>
              <a:rPr sz="2400" spc="-4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dormitory.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760095" algn="l"/>
              </a:tabLst>
            </a:pP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300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romantic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interest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told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stop.	But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persists,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causing 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300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stairs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instead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elevator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avoid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400" spc="-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areas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dormitory.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6686296" y="1980056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09" h="1564004">
                <a:moveTo>
                  <a:pt x="744156" y="321932"/>
                </a:moveTo>
                <a:lnTo>
                  <a:pt x="740702" y="304977"/>
                </a:lnTo>
                <a:lnTo>
                  <a:pt x="730326" y="289737"/>
                </a:lnTo>
                <a:lnTo>
                  <a:pt x="715073" y="279400"/>
                </a:lnTo>
                <a:lnTo>
                  <a:pt x="698080" y="275945"/>
                </a:lnTo>
                <a:lnTo>
                  <a:pt x="681088" y="279400"/>
                </a:lnTo>
                <a:lnTo>
                  <a:pt x="665822" y="289737"/>
                </a:lnTo>
                <a:lnTo>
                  <a:pt x="559841" y="395528"/>
                </a:lnTo>
                <a:lnTo>
                  <a:pt x="453872" y="289737"/>
                </a:lnTo>
                <a:lnTo>
                  <a:pt x="438607" y="279400"/>
                </a:lnTo>
                <a:lnTo>
                  <a:pt x="421614" y="275945"/>
                </a:lnTo>
                <a:lnTo>
                  <a:pt x="404622" y="279400"/>
                </a:lnTo>
                <a:lnTo>
                  <a:pt x="389356" y="289737"/>
                </a:lnTo>
                <a:lnTo>
                  <a:pt x="378993" y="304977"/>
                </a:lnTo>
                <a:lnTo>
                  <a:pt x="375539" y="321932"/>
                </a:lnTo>
                <a:lnTo>
                  <a:pt x="378993" y="338899"/>
                </a:lnTo>
                <a:lnTo>
                  <a:pt x="389356" y="354126"/>
                </a:lnTo>
                <a:lnTo>
                  <a:pt x="495338" y="459905"/>
                </a:lnTo>
                <a:lnTo>
                  <a:pt x="389356" y="565696"/>
                </a:lnTo>
                <a:lnTo>
                  <a:pt x="378993" y="580923"/>
                </a:lnTo>
                <a:lnTo>
                  <a:pt x="375539" y="597877"/>
                </a:lnTo>
                <a:lnTo>
                  <a:pt x="378993" y="614845"/>
                </a:lnTo>
                <a:lnTo>
                  <a:pt x="413004" y="643013"/>
                </a:lnTo>
                <a:lnTo>
                  <a:pt x="421614" y="643877"/>
                </a:lnTo>
                <a:lnTo>
                  <a:pt x="430212" y="643013"/>
                </a:lnTo>
                <a:lnTo>
                  <a:pt x="438607" y="640422"/>
                </a:lnTo>
                <a:lnTo>
                  <a:pt x="446557" y="636117"/>
                </a:lnTo>
                <a:lnTo>
                  <a:pt x="453872" y="630072"/>
                </a:lnTo>
                <a:lnTo>
                  <a:pt x="559841" y="524294"/>
                </a:lnTo>
                <a:lnTo>
                  <a:pt x="665822" y="630072"/>
                </a:lnTo>
                <a:lnTo>
                  <a:pt x="681088" y="640422"/>
                </a:lnTo>
                <a:lnTo>
                  <a:pt x="698080" y="643877"/>
                </a:lnTo>
                <a:lnTo>
                  <a:pt x="715073" y="640422"/>
                </a:lnTo>
                <a:lnTo>
                  <a:pt x="730326" y="630072"/>
                </a:lnTo>
                <a:lnTo>
                  <a:pt x="740702" y="614845"/>
                </a:lnTo>
                <a:lnTo>
                  <a:pt x="744156" y="597877"/>
                </a:lnTo>
                <a:lnTo>
                  <a:pt x="740702" y="580923"/>
                </a:lnTo>
                <a:lnTo>
                  <a:pt x="730326" y="565696"/>
                </a:lnTo>
                <a:lnTo>
                  <a:pt x="624357" y="459905"/>
                </a:lnTo>
                <a:lnTo>
                  <a:pt x="730326" y="354126"/>
                </a:lnTo>
                <a:lnTo>
                  <a:pt x="740702" y="338899"/>
                </a:lnTo>
                <a:lnTo>
                  <a:pt x="744156" y="321932"/>
                </a:lnTo>
                <a:close/>
              </a:path>
              <a:path w="1527809" h="1564004">
                <a:moveTo>
                  <a:pt x="1251013" y="965809"/>
                </a:moveTo>
                <a:lnTo>
                  <a:pt x="1229880" y="927582"/>
                </a:lnTo>
                <a:lnTo>
                  <a:pt x="1204925" y="919822"/>
                </a:lnTo>
                <a:lnTo>
                  <a:pt x="1196327" y="920686"/>
                </a:lnTo>
                <a:lnTo>
                  <a:pt x="1187945" y="923277"/>
                </a:lnTo>
                <a:lnTo>
                  <a:pt x="1179982" y="927582"/>
                </a:lnTo>
                <a:lnTo>
                  <a:pt x="1172679" y="933615"/>
                </a:lnTo>
                <a:lnTo>
                  <a:pt x="1066698" y="1039393"/>
                </a:lnTo>
                <a:lnTo>
                  <a:pt x="960716" y="933615"/>
                </a:lnTo>
                <a:lnTo>
                  <a:pt x="945451" y="923277"/>
                </a:lnTo>
                <a:lnTo>
                  <a:pt x="928471" y="919822"/>
                </a:lnTo>
                <a:lnTo>
                  <a:pt x="911479" y="923277"/>
                </a:lnTo>
                <a:lnTo>
                  <a:pt x="896213" y="933615"/>
                </a:lnTo>
                <a:lnTo>
                  <a:pt x="885837" y="948855"/>
                </a:lnTo>
                <a:lnTo>
                  <a:pt x="882383" y="965809"/>
                </a:lnTo>
                <a:lnTo>
                  <a:pt x="885837" y="982776"/>
                </a:lnTo>
                <a:lnTo>
                  <a:pt x="896213" y="998004"/>
                </a:lnTo>
                <a:lnTo>
                  <a:pt x="1002195" y="1103782"/>
                </a:lnTo>
                <a:lnTo>
                  <a:pt x="896213" y="1209560"/>
                </a:lnTo>
                <a:lnTo>
                  <a:pt x="885837" y="1224800"/>
                </a:lnTo>
                <a:lnTo>
                  <a:pt x="882383" y="1241755"/>
                </a:lnTo>
                <a:lnTo>
                  <a:pt x="885837" y="1258722"/>
                </a:lnTo>
                <a:lnTo>
                  <a:pt x="896213" y="1273949"/>
                </a:lnTo>
                <a:lnTo>
                  <a:pt x="911479" y="1284300"/>
                </a:lnTo>
                <a:lnTo>
                  <a:pt x="928471" y="1287754"/>
                </a:lnTo>
                <a:lnTo>
                  <a:pt x="945451" y="1284300"/>
                </a:lnTo>
                <a:lnTo>
                  <a:pt x="960716" y="1273949"/>
                </a:lnTo>
                <a:lnTo>
                  <a:pt x="1066698" y="1168171"/>
                </a:lnTo>
                <a:lnTo>
                  <a:pt x="1172679" y="1273949"/>
                </a:lnTo>
                <a:lnTo>
                  <a:pt x="1187945" y="1284300"/>
                </a:lnTo>
                <a:lnTo>
                  <a:pt x="1204925" y="1287754"/>
                </a:lnTo>
                <a:lnTo>
                  <a:pt x="1221917" y="1284300"/>
                </a:lnTo>
                <a:lnTo>
                  <a:pt x="1237183" y="1273949"/>
                </a:lnTo>
                <a:lnTo>
                  <a:pt x="1247546" y="1258722"/>
                </a:lnTo>
                <a:lnTo>
                  <a:pt x="1251013" y="1241755"/>
                </a:lnTo>
                <a:lnTo>
                  <a:pt x="1247546" y="1224800"/>
                </a:lnTo>
                <a:lnTo>
                  <a:pt x="1237183" y="1209560"/>
                </a:lnTo>
                <a:lnTo>
                  <a:pt x="1131201" y="1103782"/>
                </a:lnTo>
                <a:lnTo>
                  <a:pt x="1237183" y="998004"/>
                </a:lnTo>
                <a:lnTo>
                  <a:pt x="1247546" y="982776"/>
                </a:lnTo>
                <a:lnTo>
                  <a:pt x="1251013" y="965809"/>
                </a:lnTo>
                <a:close/>
              </a:path>
              <a:path w="1527809" h="1564004">
                <a:moveTo>
                  <a:pt x="1251013" y="459905"/>
                </a:moveTo>
                <a:lnTo>
                  <a:pt x="1247559" y="442950"/>
                </a:lnTo>
                <a:lnTo>
                  <a:pt x="1240320" y="432320"/>
                </a:lnTo>
                <a:lnTo>
                  <a:pt x="1237183" y="427710"/>
                </a:lnTo>
                <a:lnTo>
                  <a:pt x="1098956" y="289737"/>
                </a:lnTo>
                <a:lnTo>
                  <a:pt x="1066698" y="275945"/>
                </a:lnTo>
                <a:lnTo>
                  <a:pt x="1058100" y="276809"/>
                </a:lnTo>
                <a:lnTo>
                  <a:pt x="896213" y="427710"/>
                </a:lnTo>
                <a:lnTo>
                  <a:pt x="882383" y="459905"/>
                </a:lnTo>
                <a:lnTo>
                  <a:pt x="885850" y="476872"/>
                </a:lnTo>
                <a:lnTo>
                  <a:pt x="896213" y="492099"/>
                </a:lnTo>
                <a:lnTo>
                  <a:pt x="911479" y="502450"/>
                </a:lnTo>
                <a:lnTo>
                  <a:pt x="928471" y="505904"/>
                </a:lnTo>
                <a:lnTo>
                  <a:pt x="945451" y="502450"/>
                </a:lnTo>
                <a:lnTo>
                  <a:pt x="960716" y="492099"/>
                </a:lnTo>
                <a:lnTo>
                  <a:pt x="1020622" y="432320"/>
                </a:lnTo>
                <a:lnTo>
                  <a:pt x="1020622" y="689864"/>
                </a:lnTo>
                <a:lnTo>
                  <a:pt x="1016990" y="707720"/>
                </a:lnTo>
                <a:lnTo>
                  <a:pt x="1007084" y="722350"/>
                </a:lnTo>
                <a:lnTo>
                  <a:pt x="992428" y="732231"/>
                </a:lnTo>
                <a:lnTo>
                  <a:pt x="974547" y="735863"/>
                </a:lnTo>
                <a:lnTo>
                  <a:pt x="652005" y="735863"/>
                </a:lnTo>
                <a:lnTo>
                  <a:pt x="608431" y="742924"/>
                </a:lnTo>
                <a:lnTo>
                  <a:pt x="570496" y="762571"/>
                </a:lnTo>
                <a:lnTo>
                  <a:pt x="540524" y="792480"/>
                </a:lnTo>
                <a:lnTo>
                  <a:pt x="520852" y="830338"/>
                </a:lnTo>
                <a:lnTo>
                  <a:pt x="513765" y="873836"/>
                </a:lnTo>
                <a:lnTo>
                  <a:pt x="513765" y="926719"/>
                </a:lnTo>
                <a:lnTo>
                  <a:pt x="471703" y="943292"/>
                </a:lnTo>
                <a:lnTo>
                  <a:pt x="436029" y="968883"/>
                </a:lnTo>
                <a:lnTo>
                  <a:pt x="407797" y="1001737"/>
                </a:lnTo>
                <a:lnTo>
                  <a:pt x="387997" y="1040168"/>
                </a:lnTo>
                <a:lnTo>
                  <a:pt x="377672" y="1082421"/>
                </a:lnTo>
                <a:lnTo>
                  <a:pt x="377837" y="1126782"/>
                </a:lnTo>
                <a:lnTo>
                  <a:pt x="388924" y="1170647"/>
                </a:lnTo>
                <a:lnTo>
                  <a:pt x="409663" y="1209395"/>
                </a:lnTo>
                <a:lnTo>
                  <a:pt x="438607" y="1241755"/>
                </a:lnTo>
                <a:lnTo>
                  <a:pt x="474256" y="1266456"/>
                </a:lnTo>
                <a:lnTo>
                  <a:pt x="515162" y="1282217"/>
                </a:lnTo>
                <a:lnTo>
                  <a:pt x="559841" y="1287754"/>
                </a:lnTo>
                <a:lnTo>
                  <a:pt x="604532" y="1282217"/>
                </a:lnTo>
                <a:lnTo>
                  <a:pt x="645426" y="1266456"/>
                </a:lnTo>
                <a:lnTo>
                  <a:pt x="681088" y="1241755"/>
                </a:lnTo>
                <a:lnTo>
                  <a:pt x="710018" y="1209395"/>
                </a:lnTo>
                <a:lnTo>
                  <a:pt x="730770" y="1170647"/>
                </a:lnTo>
                <a:lnTo>
                  <a:pt x="741857" y="1126782"/>
                </a:lnTo>
                <a:lnTo>
                  <a:pt x="742022" y="1081620"/>
                </a:lnTo>
                <a:lnTo>
                  <a:pt x="731697" y="1039139"/>
                </a:lnTo>
                <a:lnTo>
                  <a:pt x="717550" y="1011809"/>
                </a:lnTo>
                <a:lnTo>
                  <a:pt x="711898" y="1000887"/>
                </a:lnTo>
                <a:lnTo>
                  <a:pt x="683653" y="968362"/>
                </a:lnTo>
                <a:lnTo>
                  <a:pt x="652005" y="945984"/>
                </a:lnTo>
                <a:lnTo>
                  <a:pt x="652005" y="1103782"/>
                </a:lnTo>
                <a:lnTo>
                  <a:pt x="644728" y="1139507"/>
                </a:lnTo>
                <a:lnTo>
                  <a:pt x="624928" y="1168742"/>
                </a:lnTo>
                <a:lnTo>
                  <a:pt x="595630" y="1188516"/>
                </a:lnTo>
                <a:lnTo>
                  <a:pt x="559841" y="1195768"/>
                </a:lnTo>
                <a:lnTo>
                  <a:pt x="524065" y="1188516"/>
                </a:lnTo>
                <a:lnTo>
                  <a:pt x="494766" y="1168742"/>
                </a:lnTo>
                <a:lnTo>
                  <a:pt x="474967" y="1139507"/>
                </a:lnTo>
                <a:lnTo>
                  <a:pt x="467690" y="1103782"/>
                </a:lnTo>
                <a:lnTo>
                  <a:pt x="474967" y="1068070"/>
                </a:lnTo>
                <a:lnTo>
                  <a:pt x="494766" y="1038821"/>
                </a:lnTo>
                <a:lnTo>
                  <a:pt x="524065" y="1019060"/>
                </a:lnTo>
                <a:lnTo>
                  <a:pt x="559841" y="1011809"/>
                </a:lnTo>
                <a:lnTo>
                  <a:pt x="595630" y="1019060"/>
                </a:lnTo>
                <a:lnTo>
                  <a:pt x="624928" y="1038821"/>
                </a:lnTo>
                <a:lnTo>
                  <a:pt x="644728" y="1068070"/>
                </a:lnTo>
                <a:lnTo>
                  <a:pt x="652005" y="1103782"/>
                </a:lnTo>
                <a:lnTo>
                  <a:pt x="652005" y="945984"/>
                </a:lnTo>
                <a:lnTo>
                  <a:pt x="647992" y="943140"/>
                </a:lnTo>
                <a:lnTo>
                  <a:pt x="605929" y="926719"/>
                </a:lnTo>
                <a:lnTo>
                  <a:pt x="605929" y="873836"/>
                </a:lnTo>
                <a:lnTo>
                  <a:pt x="609561" y="855967"/>
                </a:lnTo>
                <a:lnTo>
                  <a:pt x="619455" y="841349"/>
                </a:lnTo>
                <a:lnTo>
                  <a:pt x="634111" y="831469"/>
                </a:lnTo>
                <a:lnTo>
                  <a:pt x="652005" y="827836"/>
                </a:lnTo>
                <a:lnTo>
                  <a:pt x="974547" y="827836"/>
                </a:lnTo>
                <a:lnTo>
                  <a:pt x="1018120" y="820775"/>
                </a:lnTo>
                <a:lnTo>
                  <a:pt x="1056043" y="801128"/>
                </a:lnTo>
                <a:lnTo>
                  <a:pt x="1086015" y="771220"/>
                </a:lnTo>
                <a:lnTo>
                  <a:pt x="1105700" y="733361"/>
                </a:lnTo>
                <a:lnTo>
                  <a:pt x="1112774" y="689864"/>
                </a:lnTo>
                <a:lnTo>
                  <a:pt x="1112774" y="432320"/>
                </a:lnTo>
                <a:lnTo>
                  <a:pt x="1172679" y="492099"/>
                </a:lnTo>
                <a:lnTo>
                  <a:pt x="1187945" y="502450"/>
                </a:lnTo>
                <a:lnTo>
                  <a:pt x="1204925" y="505904"/>
                </a:lnTo>
                <a:lnTo>
                  <a:pt x="1221917" y="502450"/>
                </a:lnTo>
                <a:lnTo>
                  <a:pt x="1237183" y="492099"/>
                </a:lnTo>
                <a:lnTo>
                  <a:pt x="1247559" y="476872"/>
                </a:lnTo>
                <a:lnTo>
                  <a:pt x="1251013" y="459905"/>
                </a:lnTo>
                <a:close/>
              </a:path>
              <a:path w="1527809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14"/>
                </a:lnTo>
                <a:lnTo>
                  <a:pt x="237299" y="1425714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26" y="137972"/>
                </a:lnTo>
                <a:lnTo>
                  <a:pt x="43853" y="144538"/>
                </a:lnTo>
                <a:lnTo>
                  <a:pt x="24193" y="159524"/>
                </a:lnTo>
                <a:lnTo>
                  <a:pt x="11455" y="180975"/>
                </a:lnTo>
                <a:lnTo>
                  <a:pt x="6921" y="206959"/>
                </a:lnTo>
                <a:lnTo>
                  <a:pt x="10477" y="232930"/>
                </a:lnTo>
                <a:lnTo>
                  <a:pt x="23329" y="254381"/>
                </a:lnTo>
                <a:lnTo>
                  <a:pt x="43522" y="269367"/>
                </a:lnTo>
                <a:lnTo>
                  <a:pt x="69126" y="275945"/>
                </a:lnTo>
                <a:lnTo>
                  <a:pt x="99072" y="275945"/>
                </a:lnTo>
                <a:lnTo>
                  <a:pt x="99072" y="367919"/>
                </a:lnTo>
                <a:lnTo>
                  <a:pt x="69126" y="367919"/>
                </a:lnTo>
                <a:lnTo>
                  <a:pt x="41795" y="373202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05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26" y="505891"/>
                </a:lnTo>
                <a:lnTo>
                  <a:pt x="99072" y="505891"/>
                </a:lnTo>
                <a:lnTo>
                  <a:pt x="99072" y="597877"/>
                </a:lnTo>
                <a:lnTo>
                  <a:pt x="69126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31"/>
                </a:lnTo>
                <a:lnTo>
                  <a:pt x="19875" y="716013"/>
                </a:lnTo>
                <a:lnTo>
                  <a:pt x="41795" y="730567"/>
                </a:lnTo>
                <a:lnTo>
                  <a:pt x="69126" y="735850"/>
                </a:lnTo>
                <a:lnTo>
                  <a:pt x="99072" y="735850"/>
                </a:lnTo>
                <a:lnTo>
                  <a:pt x="99072" y="827836"/>
                </a:lnTo>
                <a:lnTo>
                  <a:pt x="69126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090"/>
                </a:lnTo>
                <a:lnTo>
                  <a:pt x="19875" y="945972"/>
                </a:lnTo>
                <a:lnTo>
                  <a:pt x="41795" y="960526"/>
                </a:lnTo>
                <a:lnTo>
                  <a:pt x="69126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26" y="1057795"/>
                </a:lnTo>
                <a:lnTo>
                  <a:pt x="41795" y="1063066"/>
                </a:lnTo>
                <a:lnTo>
                  <a:pt x="19875" y="1077620"/>
                </a:lnTo>
                <a:lnTo>
                  <a:pt x="5295" y="1099502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26" y="1195768"/>
                </a:lnTo>
                <a:lnTo>
                  <a:pt x="99072" y="1195768"/>
                </a:lnTo>
                <a:lnTo>
                  <a:pt x="99072" y="1287741"/>
                </a:lnTo>
                <a:lnTo>
                  <a:pt x="69126" y="1287741"/>
                </a:lnTo>
                <a:lnTo>
                  <a:pt x="41795" y="1293025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28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26" y="1425714"/>
                </a:lnTo>
                <a:lnTo>
                  <a:pt x="99072" y="1425714"/>
                </a:lnTo>
                <a:lnTo>
                  <a:pt x="99072" y="1563687"/>
                </a:lnTo>
                <a:lnTo>
                  <a:pt x="1527467" y="1563687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3601" y="469884"/>
            <a:ext cx="60625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</a:t>
            </a:r>
            <a:r>
              <a:rPr dirty="0">
                <a:solidFill>
                  <a:srgbClr val="FFFFFF"/>
                </a:solidFill>
              </a:rPr>
              <a:t>am</a:t>
            </a:r>
            <a:r>
              <a:rPr spc="-5" dirty="0">
                <a:solidFill>
                  <a:srgbClr val="FFFFFF"/>
                </a:solidFill>
              </a:rPr>
              <a:t>ple</a:t>
            </a:r>
            <a:r>
              <a:rPr lang="en-US" spc="-5" dirty="0">
                <a:solidFill>
                  <a:srgbClr val="FFFFFF"/>
                </a:solidFill>
              </a:rPr>
              <a:t> (slide 220)</a:t>
            </a:r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7025" y="1395713"/>
            <a:ext cx="4168140" cy="3042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Informal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resolution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indicates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that,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lieu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investigation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hearing, 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respondent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apologize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for 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respondent’s misconduct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attend 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counseling,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should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respondent 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sexually 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harass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complainant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again, 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complainant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free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file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formal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complaint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encompassing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entire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range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220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harassment.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 descr="Notebook with Xs and Ox of a game plan"/>
          <p:cNvSpPr/>
          <p:nvPr/>
        </p:nvSpPr>
        <p:spPr>
          <a:xfrm>
            <a:off x="6457708" y="1903869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09" h="1564004">
                <a:moveTo>
                  <a:pt x="744143" y="321932"/>
                </a:moveTo>
                <a:lnTo>
                  <a:pt x="740689" y="304965"/>
                </a:lnTo>
                <a:lnTo>
                  <a:pt x="730326" y="289737"/>
                </a:lnTo>
                <a:lnTo>
                  <a:pt x="715060" y="279387"/>
                </a:lnTo>
                <a:lnTo>
                  <a:pt x="698068" y="275932"/>
                </a:lnTo>
                <a:lnTo>
                  <a:pt x="681075" y="279387"/>
                </a:lnTo>
                <a:lnTo>
                  <a:pt x="665810" y="289737"/>
                </a:lnTo>
                <a:lnTo>
                  <a:pt x="559828" y="395516"/>
                </a:lnTo>
                <a:lnTo>
                  <a:pt x="453859" y="289737"/>
                </a:lnTo>
                <a:lnTo>
                  <a:pt x="438594" y="279387"/>
                </a:lnTo>
                <a:lnTo>
                  <a:pt x="421601" y="275932"/>
                </a:lnTo>
                <a:lnTo>
                  <a:pt x="404609" y="279387"/>
                </a:lnTo>
                <a:lnTo>
                  <a:pt x="389343" y="289737"/>
                </a:lnTo>
                <a:lnTo>
                  <a:pt x="378980" y="304965"/>
                </a:lnTo>
                <a:lnTo>
                  <a:pt x="375526" y="321932"/>
                </a:lnTo>
                <a:lnTo>
                  <a:pt x="378980" y="338886"/>
                </a:lnTo>
                <a:lnTo>
                  <a:pt x="389343" y="354126"/>
                </a:lnTo>
                <a:lnTo>
                  <a:pt x="495325" y="459905"/>
                </a:lnTo>
                <a:lnTo>
                  <a:pt x="389343" y="565683"/>
                </a:lnTo>
                <a:lnTo>
                  <a:pt x="378980" y="580910"/>
                </a:lnTo>
                <a:lnTo>
                  <a:pt x="375526" y="597877"/>
                </a:lnTo>
                <a:lnTo>
                  <a:pt x="378980" y="614832"/>
                </a:lnTo>
                <a:lnTo>
                  <a:pt x="413004" y="643001"/>
                </a:lnTo>
                <a:lnTo>
                  <a:pt x="421601" y="643864"/>
                </a:lnTo>
                <a:lnTo>
                  <a:pt x="430199" y="643001"/>
                </a:lnTo>
                <a:lnTo>
                  <a:pt x="438594" y="640410"/>
                </a:lnTo>
                <a:lnTo>
                  <a:pt x="446544" y="636104"/>
                </a:lnTo>
                <a:lnTo>
                  <a:pt x="453859" y="630072"/>
                </a:lnTo>
                <a:lnTo>
                  <a:pt x="559828" y="524294"/>
                </a:lnTo>
                <a:lnTo>
                  <a:pt x="665810" y="630072"/>
                </a:lnTo>
                <a:lnTo>
                  <a:pt x="681075" y="640410"/>
                </a:lnTo>
                <a:lnTo>
                  <a:pt x="698068" y="643864"/>
                </a:lnTo>
                <a:lnTo>
                  <a:pt x="715060" y="640410"/>
                </a:lnTo>
                <a:lnTo>
                  <a:pt x="730326" y="630072"/>
                </a:lnTo>
                <a:lnTo>
                  <a:pt x="740689" y="614832"/>
                </a:lnTo>
                <a:lnTo>
                  <a:pt x="744143" y="597877"/>
                </a:lnTo>
                <a:lnTo>
                  <a:pt x="740689" y="580910"/>
                </a:lnTo>
                <a:lnTo>
                  <a:pt x="730326" y="565683"/>
                </a:lnTo>
                <a:lnTo>
                  <a:pt x="624344" y="459905"/>
                </a:lnTo>
                <a:lnTo>
                  <a:pt x="730326" y="354126"/>
                </a:lnTo>
                <a:lnTo>
                  <a:pt x="740689" y="338886"/>
                </a:lnTo>
                <a:lnTo>
                  <a:pt x="744143" y="321932"/>
                </a:lnTo>
                <a:close/>
              </a:path>
              <a:path w="1527809" h="1564004">
                <a:moveTo>
                  <a:pt x="1251000" y="965796"/>
                </a:moveTo>
                <a:lnTo>
                  <a:pt x="1229868" y="927569"/>
                </a:lnTo>
                <a:lnTo>
                  <a:pt x="1204925" y="919810"/>
                </a:lnTo>
                <a:lnTo>
                  <a:pt x="1196314" y="920673"/>
                </a:lnTo>
                <a:lnTo>
                  <a:pt x="1187932" y="923264"/>
                </a:lnTo>
                <a:lnTo>
                  <a:pt x="1179969" y="927569"/>
                </a:lnTo>
                <a:lnTo>
                  <a:pt x="1172667" y="933615"/>
                </a:lnTo>
                <a:lnTo>
                  <a:pt x="1066685" y="1039393"/>
                </a:lnTo>
                <a:lnTo>
                  <a:pt x="960704" y="933615"/>
                </a:lnTo>
                <a:lnTo>
                  <a:pt x="945451" y="923264"/>
                </a:lnTo>
                <a:lnTo>
                  <a:pt x="928458" y="919810"/>
                </a:lnTo>
                <a:lnTo>
                  <a:pt x="911466" y="923264"/>
                </a:lnTo>
                <a:lnTo>
                  <a:pt x="896200" y="933615"/>
                </a:lnTo>
                <a:lnTo>
                  <a:pt x="885837" y="948842"/>
                </a:lnTo>
                <a:lnTo>
                  <a:pt x="882383" y="965796"/>
                </a:lnTo>
                <a:lnTo>
                  <a:pt x="885837" y="982764"/>
                </a:lnTo>
                <a:lnTo>
                  <a:pt x="896200" y="997991"/>
                </a:lnTo>
                <a:lnTo>
                  <a:pt x="1002182" y="1103782"/>
                </a:lnTo>
                <a:lnTo>
                  <a:pt x="896200" y="1209560"/>
                </a:lnTo>
                <a:lnTo>
                  <a:pt x="885837" y="1224788"/>
                </a:lnTo>
                <a:lnTo>
                  <a:pt x="882383" y="1241755"/>
                </a:lnTo>
                <a:lnTo>
                  <a:pt x="885837" y="1258709"/>
                </a:lnTo>
                <a:lnTo>
                  <a:pt x="896200" y="1273949"/>
                </a:lnTo>
                <a:lnTo>
                  <a:pt x="911466" y="1284287"/>
                </a:lnTo>
                <a:lnTo>
                  <a:pt x="928458" y="1287741"/>
                </a:lnTo>
                <a:lnTo>
                  <a:pt x="945451" y="1284287"/>
                </a:lnTo>
                <a:lnTo>
                  <a:pt x="960704" y="1273949"/>
                </a:lnTo>
                <a:lnTo>
                  <a:pt x="1066685" y="1168158"/>
                </a:lnTo>
                <a:lnTo>
                  <a:pt x="1172667" y="1273949"/>
                </a:lnTo>
                <a:lnTo>
                  <a:pt x="1187932" y="1284287"/>
                </a:lnTo>
                <a:lnTo>
                  <a:pt x="1204925" y="1287741"/>
                </a:lnTo>
                <a:lnTo>
                  <a:pt x="1221905" y="1284287"/>
                </a:lnTo>
                <a:lnTo>
                  <a:pt x="1237170" y="1273949"/>
                </a:lnTo>
                <a:lnTo>
                  <a:pt x="1247546" y="1258709"/>
                </a:lnTo>
                <a:lnTo>
                  <a:pt x="1251000" y="1241755"/>
                </a:lnTo>
                <a:lnTo>
                  <a:pt x="1247546" y="1224788"/>
                </a:lnTo>
                <a:lnTo>
                  <a:pt x="1237170" y="1209560"/>
                </a:lnTo>
                <a:lnTo>
                  <a:pt x="1131201" y="1103782"/>
                </a:lnTo>
                <a:lnTo>
                  <a:pt x="1237170" y="997991"/>
                </a:lnTo>
                <a:lnTo>
                  <a:pt x="1247546" y="982764"/>
                </a:lnTo>
                <a:lnTo>
                  <a:pt x="1251000" y="965796"/>
                </a:lnTo>
                <a:close/>
              </a:path>
              <a:path w="1527809" h="1564004">
                <a:moveTo>
                  <a:pt x="1251000" y="459892"/>
                </a:moveTo>
                <a:lnTo>
                  <a:pt x="1247546" y="442937"/>
                </a:lnTo>
                <a:lnTo>
                  <a:pt x="1240307" y="432308"/>
                </a:lnTo>
                <a:lnTo>
                  <a:pt x="1237170" y="427697"/>
                </a:lnTo>
                <a:lnTo>
                  <a:pt x="1098943" y="289725"/>
                </a:lnTo>
                <a:lnTo>
                  <a:pt x="1066685" y="275932"/>
                </a:lnTo>
                <a:lnTo>
                  <a:pt x="1058087" y="276796"/>
                </a:lnTo>
                <a:lnTo>
                  <a:pt x="896200" y="427697"/>
                </a:lnTo>
                <a:lnTo>
                  <a:pt x="882383" y="459892"/>
                </a:lnTo>
                <a:lnTo>
                  <a:pt x="885837" y="476859"/>
                </a:lnTo>
                <a:lnTo>
                  <a:pt x="896200" y="492086"/>
                </a:lnTo>
                <a:lnTo>
                  <a:pt x="911466" y="502437"/>
                </a:lnTo>
                <a:lnTo>
                  <a:pt x="928458" y="505891"/>
                </a:lnTo>
                <a:lnTo>
                  <a:pt x="945451" y="502437"/>
                </a:lnTo>
                <a:lnTo>
                  <a:pt x="960704" y="492086"/>
                </a:lnTo>
                <a:lnTo>
                  <a:pt x="1020610" y="432308"/>
                </a:lnTo>
                <a:lnTo>
                  <a:pt x="1020610" y="689851"/>
                </a:lnTo>
                <a:lnTo>
                  <a:pt x="1016977" y="707707"/>
                </a:lnTo>
                <a:lnTo>
                  <a:pt x="1007071" y="722337"/>
                </a:lnTo>
                <a:lnTo>
                  <a:pt x="992428" y="732218"/>
                </a:lnTo>
                <a:lnTo>
                  <a:pt x="974534" y="735850"/>
                </a:lnTo>
                <a:lnTo>
                  <a:pt x="651992" y="735850"/>
                </a:lnTo>
                <a:lnTo>
                  <a:pt x="608418" y="742911"/>
                </a:lnTo>
                <a:lnTo>
                  <a:pt x="570484" y="762558"/>
                </a:lnTo>
                <a:lnTo>
                  <a:pt x="540524" y="792467"/>
                </a:lnTo>
                <a:lnTo>
                  <a:pt x="520839" y="830326"/>
                </a:lnTo>
                <a:lnTo>
                  <a:pt x="513753" y="873823"/>
                </a:lnTo>
                <a:lnTo>
                  <a:pt x="513753" y="926706"/>
                </a:lnTo>
                <a:lnTo>
                  <a:pt x="471690" y="943279"/>
                </a:lnTo>
                <a:lnTo>
                  <a:pt x="436029" y="968870"/>
                </a:lnTo>
                <a:lnTo>
                  <a:pt x="407784" y="1001725"/>
                </a:lnTo>
                <a:lnTo>
                  <a:pt x="387985" y="1040155"/>
                </a:lnTo>
                <a:lnTo>
                  <a:pt x="377659" y="1082408"/>
                </a:lnTo>
                <a:lnTo>
                  <a:pt x="377825" y="1126769"/>
                </a:lnTo>
                <a:lnTo>
                  <a:pt x="388912" y="1170635"/>
                </a:lnTo>
                <a:lnTo>
                  <a:pt x="409651" y="1209382"/>
                </a:lnTo>
                <a:lnTo>
                  <a:pt x="438594" y="1241742"/>
                </a:lnTo>
                <a:lnTo>
                  <a:pt x="474256" y="1266444"/>
                </a:lnTo>
                <a:lnTo>
                  <a:pt x="515150" y="1282204"/>
                </a:lnTo>
                <a:lnTo>
                  <a:pt x="559828" y="1287741"/>
                </a:lnTo>
                <a:lnTo>
                  <a:pt x="604520" y="1282204"/>
                </a:lnTo>
                <a:lnTo>
                  <a:pt x="645414" y="1266444"/>
                </a:lnTo>
                <a:lnTo>
                  <a:pt x="681075" y="1241742"/>
                </a:lnTo>
                <a:lnTo>
                  <a:pt x="710018" y="1209382"/>
                </a:lnTo>
                <a:lnTo>
                  <a:pt x="717308" y="1195755"/>
                </a:lnTo>
                <a:lnTo>
                  <a:pt x="730758" y="1170635"/>
                </a:lnTo>
                <a:lnTo>
                  <a:pt x="741845" y="1126769"/>
                </a:lnTo>
                <a:lnTo>
                  <a:pt x="742010" y="1081608"/>
                </a:lnTo>
                <a:lnTo>
                  <a:pt x="731685" y="1039126"/>
                </a:lnTo>
                <a:lnTo>
                  <a:pt x="717537" y="1011796"/>
                </a:lnTo>
                <a:lnTo>
                  <a:pt x="711885" y="1000874"/>
                </a:lnTo>
                <a:lnTo>
                  <a:pt x="683641" y="968349"/>
                </a:lnTo>
                <a:lnTo>
                  <a:pt x="651992" y="945972"/>
                </a:lnTo>
                <a:lnTo>
                  <a:pt x="651992" y="1103769"/>
                </a:lnTo>
                <a:lnTo>
                  <a:pt x="644715" y="1139494"/>
                </a:lnTo>
                <a:lnTo>
                  <a:pt x="624916" y="1168730"/>
                </a:lnTo>
                <a:lnTo>
                  <a:pt x="595617" y="1188504"/>
                </a:lnTo>
                <a:lnTo>
                  <a:pt x="559828" y="1195755"/>
                </a:lnTo>
                <a:lnTo>
                  <a:pt x="524052" y="1188504"/>
                </a:lnTo>
                <a:lnTo>
                  <a:pt x="494753" y="1168730"/>
                </a:lnTo>
                <a:lnTo>
                  <a:pt x="474954" y="1139494"/>
                </a:lnTo>
                <a:lnTo>
                  <a:pt x="467677" y="1103769"/>
                </a:lnTo>
                <a:lnTo>
                  <a:pt x="474954" y="1068057"/>
                </a:lnTo>
                <a:lnTo>
                  <a:pt x="494753" y="1038809"/>
                </a:lnTo>
                <a:lnTo>
                  <a:pt x="524052" y="1019048"/>
                </a:lnTo>
                <a:lnTo>
                  <a:pt x="559828" y="1011796"/>
                </a:lnTo>
                <a:lnTo>
                  <a:pt x="595617" y="1019048"/>
                </a:lnTo>
                <a:lnTo>
                  <a:pt x="624916" y="1038809"/>
                </a:lnTo>
                <a:lnTo>
                  <a:pt x="644715" y="1068057"/>
                </a:lnTo>
                <a:lnTo>
                  <a:pt x="651992" y="1103769"/>
                </a:lnTo>
                <a:lnTo>
                  <a:pt x="651992" y="945972"/>
                </a:lnTo>
                <a:lnTo>
                  <a:pt x="647979" y="943127"/>
                </a:lnTo>
                <a:lnTo>
                  <a:pt x="605917" y="926706"/>
                </a:lnTo>
                <a:lnTo>
                  <a:pt x="605917" y="873823"/>
                </a:lnTo>
                <a:lnTo>
                  <a:pt x="609549" y="855954"/>
                </a:lnTo>
                <a:lnTo>
                  <a:pt x="619442" y="841336"/>
                </a:lnTo>
                <a:lnTo>
                  <a:pt x="634098" y="831456"/>
                </a:lnTo>
                <a:lnTo>
                  <a:pt x="651992" y="827824"/>
                </a:lnTo>
                <a:lnTo>
                  <a:pt x="974534" y="827824"/>
                </a:lnTo>
                <a:lnTo>
                  <a:pt x="1018108" y="820762"/>
                </a:lnTo>
                <a:lnTo>
                  <a:pt x="1056030" y="801116"/>
                </a:lnTo>
                <a:lnTo>
                  <a:pt x="1086002" y="771207"/>
                </a:lnTo>
                <a:lnTo>
                  <a:pt x="1105687" y="733348"/>
                </a:lnTo>
                <a:lnTo>
                  <a:pt x="1112761" y="689851"/>
                </a:lnTo>
                <a:lnTo>
                  <a:pt x="1112761" y="432308"/>
                </a:lnTo>
                <a:lnTo>
                  <a:pt x="1172667" y="492086"/>
                </a:lnTo>
                <a:lnTo>
                  <a:pt x="1187932" y="502437"/>
                </a:lnTo>
                <a:lnTo>
                  <a:pt x="1204925" y="505891"/>
                </a:lnTo>
                <a:lnTo>
                  <a:pt x="1221905" y="502437"/>
                </a:lnTo>
                <a:lnTo>
                  <a:pt x="1237170" y="492086"/>
                </a:lnTo>
                <a:lnTo>
                  <a:pt x="1247546" y="476859"/>
                </a:lnTo>
                <a:lnTo>
                  <a:pt x="1251000" y="459892"/>
                </a:lnTo>
                <a:close/>
              </a:path>
              <a:path w="1527809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13" y="137972"/>
                </a:lnTo>
                <a:lnTo>
                  <a:pt x="43840" y="144551"/>
                </a:lnTo>
                <a:lnTo>
                  <a:pt x="24193" y="159524"/>
                </a:lnTo>
                <a:lnTo>
                  <a:pt x="11442" y="180975"/>
                </a:lnTo>
                <a:lnTo>
                  <a:pt x="6908" y="206959"/>
                </a:lnTo>
                <a:lnTo>
                  <a:pt x="10477" y="232930"/>
                </a:lnTo>
                <a:lnTo>
                  <a:pt x="23329" y="254381"/>
                </a:lnTo>
                <a:lnTo>
                  <a:pt x="43522" y="269367"/>
                </a:lnTo>
                <a:lnTo>
                  <a:pt x="69113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13" y="367931"/>
                </a:lnTo>
                <a:lnTo>
                  <a:pt x="41795" y="373202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13" y="505904"/>
                </a:lnTo>
                <a:lnTo>
                  <a:pt x="99072" y="505904"/>
                </a:lnTo>
                <a:lnTo>
                  <a:pt x="99072" y="597877"/>
                </a:lnTo>
                <a:lnTo>
                  <a:pt x="69113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67"/>
                </a:lnTo>
                <a:lnTo>
                  <a:pt x="69113" y="735850"/>
                </a:lnTo>
                <a:lnTo>
                  <a:pt x="99072" y="735850"/>
                </a:lnTo>
                <a:lnTo>
                  <a:pt x="99072" y="827836"/>
                </a:lnTo>
                <a:lnTo>
                  <a:pt x="69113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090"/>
                </a:lnTo>
                <a:lnTo>
                  <a:pt x="19875" y="945972"/>
                </a:lnTo>
                <a:lnTo>
                  <a:pt x="41795" y="960526"/>
                </a:lnTo>
                <a:lnTo>
                  <a:pt x="69113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13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13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13" y="1287754"/>
                </a:lnTo>
                <a:lnTo>
                  <a:pt x="41795" y="1293025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13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How is </a:t>
            </a:r>
            <a:r>
              <a:rPr dirty="0"/>
              <a:t>an </a:t>
            </a:r>
            <a:r>
              <a:rPr spc="-5" dirty="0"/>
              <a:t>informal resolution  documented?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414526"/>
            <a:ext cx="6611620" cy="2732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7973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14" dirty="0">
                <a:latin typeface="Arial"/>
                <a:cs typeface="Arial"/>
              </a:rPr>
              <a:t>Agreements </a:t>
            </a:r>
            <a:r>
              <a:rPr sz="2400" spc="-95" dirty="0">
                <a:latin typeface="Arial"/>
                <a:cs typeface="Arial"/>
              </a:rPr>
              <a:t>should </a:t>
            </a:r>
            <a:r>
              <a:rPr sz="2400" spc="-110" dirty="0">
                <a:latin typeface="Arial"/>
                <a:cs typeface="Arial"/>
              </a:rPr>
              <a:t>be </a:t>
            </a:r>
            <a:r>
              <a:rPr sz="2400" spc="-70" dirty="0">
                <a:latin typeface="Arial"/>
                <a:cs typeface="Arial"/>
              </a:rPr>
              <a:t>well-documented </a:t>
            </a:r>
            <a:r>
              <a:rPr sz="2400" spc="-105" dirty="0">
                <a:latin typeface="Arial"/>
                <a:cs typeface="Arial"/>
              </a:rPr>
              <a:t>by</a:t>
            </a:r>
            <a:r>
              <a:rPr sz="2400" spc="-32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45" dirty="0">
                <a:latin typeface="Arial"/>
                <a:cs typeface="Arial"/>
              </a:rPr>
              <a:t>informal </a:t>
            </a:r>
            <a:r>
              <a:rPr sz="2400" spc="-55" dirty="0">
                <a:latin typeface="Arial"/>
                <a:cs typeface="Arial"/>
              </a:rPr>
              <a:t>resolution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facilitator</a:t>
            </a:r>
            <a:endParaRPr sz="2400">
              <a:latin typeface="Arial"/>
              <a:cs typeface="Arial"/>
            </a:endParaRPr>
          </a:p>
          <a:p>
            <a:pPr marL="355600" marR="15811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0" dirty="0">
                <a:latin typeface="Arial"/>
                <a:cs typeface="Arial"/>
              </a:rPr>
              <a:t>Ideally,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parties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will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sign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agreement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or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provide  </a:t>
            </a:r>
            <a:r>
              <a:rPr sz="2400" spc="-145" dirty="0">
                <a:latin typeface="Arial"/>
                <a:cs typeface="Arial"/>
              </a:rPr>
              <a:t>some </a:t>
            </a:r>
            <a:r>
              <a:rPr sz="2400" spc="-25" dirty="0">
                <a:latin typeface="Arial"/>
                <a:cs typeface="Arial"/>
              </a:rPr>
              <a:t>other </a:t>
            </a:r>
            <a:r>
              <a:rPr sz="2400" spc="-30" dirty="0">
                <a:latin typeface="Arial"/>
                <a:cs typeface="Arial"/>
              </a:rPr>
              <a:t>form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5" dirty="0">
                <a:latin typeface="Arial"/>
                <a:cs typeface="Arial"/>
              </a:rPr>
              <a:t>written</a:t>
            </a:r>
            <a:r>
              <a:rPr sz="2400" spc="-45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confirmation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14" dirty="0">
                <a:latin typeface="Arial"/>
                <a:cs typeface="Arial"/>
              </a:rPr>
              <a:t>Formal </a:t>
            </a:r>
            <a:r>
              <a:rPr sz="2400" spc="-50" dirty="0">
                <a:latin typeface="Arial"/>
                <a:cs typeface="Arial"/>
              </a:rPr>
              <a:t>settlement </a:t>
            </a:r>
            <a:r>
              <a:rPr sz="2400" spc="-114" dirty="0">
                <a:latin typeface="Arial"/>
                <a:cs typeface="Arial"/>
              </a:rPr>
              <a:t>agreements </a:t>
            </a:r>
            <a:r>
              <a:rPr sz="2400" spc="-110" dirty="0">
                <a:latin typeface="Arial"/>
                <a:cs typeface="Arial"/>
              </a:rPr>
              <a:t>are </a:t>
            </a:r>
            <a:r>
              <a:rPr sz="2400" spc="-60" dirty="0">
                <a:latin typeface="Arial"/>
                <a:cs typeface="Arial"/>
              </a:rPr>
              <a:t>typically </a:t>
            </a:r>
            <a:r>
              <a:rPr sz="2400" spc="-10" dirty="0">
                <a:latin typeface="Arial"/>
                <a:cs typeface="Arial"/>
              </a:rPr>
              <a:t>not  </a:t>
            </a:r>
            <a:r>
              <a:rPr sz="2400" spc="-60" dirty="0">
                <a:latin typeface="Arial"/>
                <a:cs typeface="Arial"/>
              </a:rPr>
              <a:t>required </a:t>
            </a:r>
            <a:r>
              <a:rPr sz="2400" spc="-135" dirty="0">
                <a:latin typeface="Arial"/>
                <a:cs typeface="Arial"/>
              </a:rPr>
              <a:t>unless </a:t>
            </a:r>
            <a:r>
              <a:rPr sz="2400" spc="-55" dirty="0">
                <a:latin typeface="Arial"/>
                <a:cs typeface="Arial"/>
              </a:rPr>
              <a:t>they </a:t>
            </a:r>
            <a:r>
              <a:rPr sz="2400" spc="-110" dirty="0">
                <a:latin typeface="Arial"/>
                <a:cs typeface="Arial"/>
              </a:rPr>
              <a:t>are </a:t>
            </a:r>
            <a:r>
              <a:rPr sz="2400" spc="-95" dirty="0">
                <a:latin typeface="Arial"/>
                <a:cs typeface="Arial"/>
              </a:rPr>
              <a:t>resolving </a:t>
            </a:r>
            <a:r>
              <a:rPr sz="2400" spc="-110" dirty="0">
                <a:latin typeface="Arial"/>
                <a:cs typeface="Arial"/>
              </a:rPr>
              <a:t>legal </a:t>
            </a:r>
            <a:r>
              <a:rPr sz="2400" spc="-114" dirty="0">
                <a:latin typeface="Arial"/>
                <a:cs typeface="Arial"/>
              </a:rPr>
              <a:t>claims</a:t>
            </a:r>
            <a:r>
              <a:rPr sz="2400" spc="-409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that  </a:t>
            </a:r>
            <a:r>
              <a:rPr sz="2400" spc="-150" dirty="0">
                <a:latin typeface="Arial"/>
                <a:cs typeface="Arial"/>
              </a:rPr>
              <a:t>have </a:t>
            </a:r>
            <a:r>
              <a:rPr sz="2400" spc="-110" dirty="0">
                <a:latin typeface="Arial"/>
                <a:cs typeface="Arial"/>
              </a:rPr>
              <a:t>been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asserted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Group 9" descr="calendar">
            <a:extLst>
              <a:ext uri="{FF2B5EF4-FFF2-40B4-BE49-F238E27FC236}">
                <a16:creationId xmlns:a16="http://schemas.microsoft.com/office/drawing/2014/main" id="{EE282F7D-76B4-7644-9AFB-797920C41C73}"/>
              </a:ext>
            </a:extLst>
          </p:cNvPr>
          <p:cNvGrpSpPr/>
          <p:nvPr/>
        </p:nvGrpSpPr>
        <p:grpSpPr>
          <a:xfrm>
            <a:off x="7716888" y="4025515"/>
            <a:ext cx="648338" cy="647767"/>
            <a:chOff x="7716888" y="4025515"/>
            <a:chExt cx="648338" cy="647767"/>
          </a:xfrm>
        </p:grpSpPr>
        <p:sp>
          <p:nvSpPr>
            <p:cNvPr id="3" name="object 3"/>
            <p:cNvSpPr/>
            <p:nvPr/>
          </p:nvSpPr>
          <p:spPr>
            <a:xfrm>
              <a:off x="7716891" y="4025515"/>
              <a:ext cx="648335" cy="76200"/>
            </a:xfrm>
            <a:custGeom>
              <a:avLst/>
              <a:gdLst/>
              <a:ahLst/>
              <a:cxnLst/>
              <a:rect l="l" t="t" r="r" b="b"/>
              <a:pathLst>
                <a:path w="648334" h="76200">
                  <a:moveTo>
                    <a:pt x="648262" y="76123"/>
                  </a:moveTo>
                  <a:lnTo>
                    <a:pt x="0" y="76123"/>
                  </a:lnTo>
                  <a:lnTo>
                    <a:pt x="0" y="0"/>
                  </a:lnTo>
                  <a:lnTo>
                    <a:pt x="648262" y="0"/>
                  </a:lnTo>
                  <a:lnTo>
                    <a:pt x="648262" y="76123"/>
                  </a:lnTo>
                  <a:close/>
                </a:path>
              </a:pathLst>
            </a:custGeom>
            <a:solidFill>
              <a:srgbClr val="1F28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16888" y="4139882"/>
              <a:ext cx="648335" cy="533400"/>
            </a:xfrm>
            <a:custGeom>
              <a:avLst/>
              <a:gdLst/>
              <a:ahLst/>
              <a:cxnLst/>
              <a:rect l="l" t="t" r="r" b="b"/>
              <a:pathLst>
                <a:path w="648334" h="533400">
                  <a:moveTo>
                    <a:pt x="648258" y="0"/>
                  </a:moveTo>
                  <a:lnTo>
                    <a:pt x="0" y="0"/>
                  </a:lnTo>
                  <a:lnTo>
                    <a:pt x="0" y="57086"/>
                  </a:lnTo>
                  <a:lnTo>
                    <a:pt x="0" y="133223"/>
                  </a:lnTo>
                  <a:lnTo>
                    <a:pt x="0" y="532892"/>
                  </a:lnTo>
                  <a:lnTo>
                    <a:pt x="648258" y="532892"/>
                  </a:lnTo>
                  <a:lnTo>
                    <a:pt x="648258" y="475805"/>
                  </a:lnTo>
                  <a:lnTo>
                    <a:pt x="57200" y="475805"/>
                  </a:lnTo>
                  <a:lnTo>
                    <a:pt x="57200" y="399669"/>
                  </a:lnTo>
                  <a:lnTo>
                    <a:pt x="133451" y="399669"/>
                  </a:lnTo>
                  <a:lnTo>
                    <a:pt x="133451" y="475589"/>
                  </a:lnTo>
                  <a:lnTo>
                    <a:pt x="171589" y="475589"/>
                  </a:lnTo>
                  <a:lnTo>
                    <a:pt x="171589" y="399669"/>
                  </a:lnTo>
                  <a:lnTo>
                    <a:pt x="247865" y="399669"/>
                  </a:lnTo>
                  <a:lnTo>
                    <a:pt x="247865" y="475589"/>
                  </a:lnTo>
                  <a:lnTo>
                    <a:pt x="285991" y="475589"/>
                  </a:lnTo>
                  <a:lnTo>
                    <a:pt x="285991" y="399669"/>
                  </a:lnTo>
                  <a:lnTo>
                    <a:pt x="362254" y="399669"/>
                  </a:lnTo>
                  <a:lnTo>
                    <a:pt x="362254" y="475589"/>
                  </a:lnTo>
                  <a:lnTo>
                    <a:pt x="648258" y="475589"/>
                  </a:lnTo>
                  <a:lnTo>
                    <a:pt x="648258" y="399669"/>
                  </a:lnTo>
                  <a:lnTo>
                    <a:pt x="648258" y="399465"/>
                  </a:lnTo>
                  <a:lnTo>
                    <a:pt x="648258" y="361607"/>
                  </a:lnTo>
                  <a:lnTo>
                    <a:pt x="57200" y="361607"/>
                  </a:lnTo>
                  <a:lnTo>
                    <a:pt x="57200" y="285483"/>
                  </a:lnTo>
                  <a:lnTo>
                    <a:pt x="133451" y="285483"/>
                  </a:lnTo>
                  <a:lnTo>
                    <a:pt x="133451" y="361403"/>
                  </a:lnTo>
                  <a:lnTo>
                    <a:pt x="171589" y="361403"/>
                  </a:lnTo>
                  <a:lnTo>
                    <a:pt x="171589" y="285483"/>
                  </a:lnTo>
                  <a:lnTo>
                    <a:pt x="247865" y="285483"/>
                  </a:lnTo>
                  <a:lnTo>
                    <a:pt x="247865" y="361403"/>
                  </a:lnTo>
                  <a:lnTo>
                    <a:pt x="285991" y="361403"/>
                  </a:lnTo>
                  <a:lnTo>
                    <a:pt x="285991" y="285483"/>
                  </a:lnTo>
                  <a:lnTo>
                    <a:pt x="362254" y="285483"/>
                  </a:lnTo>
                  <a:lnTo>
                    <a:pt x="362254" y="361403"/>
                  </a:lnTo>
                  <a:lnTo>
                    <a:pt x="400392" y="361403"/>
                  </a:lnTo>
                  <a:lnTo>
                    <a:pt x="400392" y="285483"/>
                  </a:lnTo>
                  <a:lnTo>
                    <a:pt x="476643" y="285483"/>
                  </a:lnTo>
                  <a:lnTo>
                    <a:pt x="476643" y="361403"/>
                  </a:lnTo>
                  <a:lnTo>
                    <a:pt x="514794" y="361403"/>
                  </a:lnTo>
                  <a:lnTo>
                    <a:pt x="514794" y="285483"/>
                  </a:lnTo>
                  <a:lnTo>
                    <a:pt x="591058" y="285483"/>
                  </a:lnTo>
                  <a:lnTo>
                    <a:pt x="591058" y="361403"/>
                  </a:lnTo>
                  <a:lnTo>
                    <a:pt x="648258" y="361403"/>
                  </a:lnTo>
                  <a:lnTo>
                    <a:pt x="648258" y="285483"/>
                  </a:lnTo>
                  <a:lnTo>
                    <a:pt x="648258" y="285292"/>
                  </a:lnTo>
                  <a:lnTo>
                    <a:pt x="648258" y="247408"/>
                  </a:lnTo>
                  <a:lnTo>
                    <a:pt x="57200" y="247408"/>
                  </a:lnTo>
                  <a:lnTo>
                    <a:pt x="57200" y="171284"/>
                  </a:lnTo>
                  <a:lnTo>
                    <a:pt x="133451" y="171284"/>
                  </a:lnTo>
                  <a:lnTo>
                    <a:pt x="133451" y="247218"/>
                  </a:lnTo>
                  <a:lnTo>
                    <a:pt x="171589" y="247218"/>
                  </a:lnTo>
                  <a:lnTo>
                    <a:pt x="171589" y="171284"/>
                  </a:lnTo>
                  <a:lnTo>
                    <a:pt x="247865" y="171284"/>
                  </a:lnTo>
                  <a:lnTo>
                    <a:pt x="247865" y="247218"/>
                  </a:lnTo>
                  <a:lnTo>
                    <a:pt x="285991" y="247218"/>
                  </a:lnTo>
                  <a:lnTo>
                    <a:pt x="285991" y="171284"/>
                  </a:lnTo>
                  <a:lnTo>
                    <a:pt x="362254" y="171284"/>
                  </a:lnTo>
                  <a:lnTo>
                    <a:pt x="362254" y="247218"/>
                  </a:lnTo>
                  <a:lnTo>
                    <a:pt x="400392" y="247218"/>
                  </a:lnTo>
                  <a:lnTo>
                    <a:pt x="400392" y="171284"/>
                  </a:lnTo>
                  <a:lnTo>
                    <a:pt x="476643" y="171284"/>
                  </a:lnTo>
                  <a:lnTo>
                    <a:pt x="476643" y="247218"/>
                  </a:lnTo>
                  <a:lnTo>
                    <a:pt x="514794" y="247218"/>
                  </a:lnTo>
                  <a:lnTo>
                    <a:pt x="514794" y="171284"/>
                  </a:lnTo>
                  <a:lnTo>
                    <a:pt x="591058" y="171284"/>
                  </a:lnTo>
                  <a:lnTo>
                    <a:pt x="591058" y="247218"/>
                  </a:lnTo>
                  <a:lnTo>
                    <a:pt x="648258" y="247218"/>
                  </a:lnTo>
                  <a:lnTo>
                    <a:pt x="648258" y="171284"/>
                  </a:lnTo>
                  <a:lnTo>
                    <a:pt x="648258" y="171094"/>
                  </a:lnTo>
                  <a:lnTo>
                    <a:pt x="648258" y="133223"/>
                  </a:lnTo>
                  <a:lnTo>
                    <a:pt x="171589" y="133223"/>
                  </a:lnTo>
                  <a:lnTo>
                    <a:pt x="171589" y="57086"/>
                  </a:lnTo>
                  <a:lnTo>
                    <a:pt x="247865" y="57086"/>
                  </a:lnTo>
                  <a:lnTo>
                    <a:pt x="247865" y="133045"/>
                  </a:lnTo>
                  <a:lnTo>
                    <a:pt x="285991" y="133045"/>
                  </a:lnTo>
                  <a:lnTo>
                    <a:pt x="285991" y="57086"/>
                  </a:lnTo>
                  <a:lnTo>
                    <a:pt x="362254" y="57086"/>
                  </a:lnTo>
                  <a:lnTo>
                    <a:pt x="362254" y="133045"/>
                  </a:lnTo>
                  <a:lnTo>
                    <a:pt x="400392" y="133045"/>
                  </a:lnTo>
                  <a:lnTo>
                    <a:pt x="400392" y="57086"/>
                  </a:lnTo>
                  <a:lnTo>
                    <a:pt x="476643" y="57086"/>
                  </a:lnTo>
                  <a:lnTo>
                    <a:pt x="476643" y="133045"/>
                  </a:lnTo>
                  <a:lnTo>
                    <a:pt x="514794" y="133045"/>
                  </a:lnTo>
                  <a:lnTo>
                    <a:pt x="514794" y="57086"/>
                  </a:lnTo>
                  <a:lnTo>
                    <a:pt x="591058" y="57086"/>
                  </a:lnTo>
                  <a:lnTo>
                    <a:pt x="591058" y="133045"/>
                  </a:lnTo>
                  <a:lnTo>
                    <a:pt x="648258" y="133045"/>
                  </a:lnTo>
                  <a:lnTo>
                    <a:pt x="648258" y="57086"/>
                  </a:lnTo>
                  <a:lnTo>
                    <a:pt x="648258" y="56921"/>
                  </a:lnTo>
                  <a:lnTo>
                    <a:pt x="648258" y="0"/>
                  </a:lnTo>
                  <a:close/>
                </a:path>
              </a:pathLst>
            </a:custGeom>
            <a:solidFill>
              <a:srgbClr val="1F28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ED816F1-E898-C943-A2D1-83008766AA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4868" y="666750"/>
            <a:ext cx="1671269" cy="1015663"/>
          </a:xfrm>
        </p:spPr>
        <p:txBody>
          <a:bodyPr/>
          <a:lstStyle/>
          <a:p>
            <a:pPr rtl="0" eaLnBrk="1" latinLnBrk="0" hangingPunct="1"/>
            <a:r>
              <a:rPr lang="en-US" sz="2200" b="1" kern="1200" spc="-5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Group  S</a:t>
            </a:r>
            <a:r>
              <a:rPr lang="en-US" sz="2200" b="1" kern="1200" spc="-1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c</a:t>
            </a:r>
            <a:r>
              <a:rPr lang="en-US" sz="2200" b="1" kern="1200" spc="-5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e</a:t>
            </a:r>
            <a:r>
              <a:rPr lang="en-US" sz="2200" b="1" kern="1200" spc="-1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n</a:t>
            </a:r>
            <a:r>
              <a:rPr lang="en-US" sz="2200" b="1" kern="1200" spc="-5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a</a:t>
            </a:r>
            <a:r>
              <a:rPr lang="en-US" sz="2200" b="1" kern="1200" spc="-1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r</a:t>
            </a:r>
            <a:r>
              <a:rPr lang="en-US" sz="2200" b="1" kern="1200" spc="-5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io (slide 222)</a:t>
            </a:r>
            <a:endParaRPr lang="en-US" dirty="0">
              <a:effectLst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2348" y="530605"/>
            <a:ext cx="6231255" cy="331152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605"/>
              </a:spcBef>
              <a:tabLst>
                <a:tab pos="3416300" algn="l"/>
              </a:tabLst>
            </a:pP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200" dirty="0">
                <a:latin typeface="Arial"/>
                <a:cs typeface="Arial"/>
              </a:rPr>
              <a:t>A </a:t>
            </a:r>
            <a:r>
              <a:rPr sz="2200" spc="-165" dirty="0">
                <a:latin typeface="Arial"/>
                <a:cs typeface="Arial"/>
              </a:rPr>
              <a:t>makes </a:t>
            </a:r>
            <a:r>
              <a:rPr sz="2200" spc="-175" dirty="0">
                <a:latin typeface="Arial"/>
                <a:cs typeface="Arial"/>
              </a:rPr>
              <a:t>a </a:t>
            </a:r>
            <a:r>
              <a:rPr sz="2200" spc="-20" dirty="0">
                <a:latin typeface="Arial"/>
                <a:cs typeface="Arial"/>
              </a:rPr>
              <a:t>report </a:t>
            </a:r>
            <a:r>
              <a:rPr sz="2200" spc="-10" dirty="0">
                <a:latin typeface="Arial"/>
                <a:cs typeface="Arial"/>
              </a:rPr>
              <a:t>that 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275" dirty="0">
                <a:latin typeface="Arial"/>
                <a:cs typeface="Arial"/>
              </a:rPr>
              <a:t>B </a:t>
            </a:r>
            <a:r>
              <a:rPr sz="2200" spc="-105" dirty="0">
                <a:latin typeface="Arial"/>
                <a:cs typeface="Arial"/>
              </a:rPr>
              <a:t>slapped,  </a:t>
            </a:r>
            <a:r>
              <a:rPr sz="2200" spc="-95" dirty="0">
                <a:latin typeface="Arial"/>
                <a:cs typeface="Arial"/>
              </a:rPr>
              <a:t>punched, </a:t>
            </a:r>
            <a:r>
              <a:rPr sz="2200" spc="-110" dirty="0">
                <a:latin typeface="Arial"/>
                <a:cs typeface="Arial"/>
              </a:rPr>
              <a:t>and </a:t>
            </a:r>
            <a:r>
              <a:rPr sz="2200" spc="-120" dirty="0">
                <a:latin typeface="Arial"/>
                <a:cs typeface="Arial"/>
              </a:rPr>
              <a:t>shoved 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200" dirty="0">
                <a:latin typeface="Arial"/>
                <a:cs typeface="Arial"/>
              </a:rPr>
              <a:t>A </a:t>
            </a:r>
            <a:r>
              <a:rPr sz="2200" spc="-40" dirty="0">
                <a:latin typeface="Arial"/>
                <a:cs typeface="Arial"/>
              </a:rPr>
              <a:t>while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dirty="0">
                <a:latin typeface="Arial"/>
                <a:cs typeface="Arial"/>
              </a:rPr>
              <a:t>two </a:t>
            </a:r>
            <a:r>
              <a:rPr sz="2200" spc="-80" dirty="0">
                <a:latin typeface="Arial"/>
                <a:cs typeface="Arial"/>
              </a:rPr>
              <a:t>were  </a:t>
            </a:r>
            <a:r>
              <a:rPr sz="2200" spc="-70" dirty="0">
                <a:latin typeface="Arial"/>
                <a:cs typeface="Arial"/>
              </a:rPr>
              <a:t>dating. 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200" dirty="0">
                <a:latin typeface="Arial"/>
                <a:cs typeface="Arial"/>
              </a:rPr>
              <a:t>A </a:t>
            </a:r>
            <a:r>
              <a:rPr sz="2200" spc="-110" dirty="0">
                <a:latin typeface="Arial"/>
                <a:cs typeface="Arial"/>
              </a:rPr>
              <a:t>and 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275" dirty="0">
                <a:latin typeface="Arial"/>
                <a:cs typeface="Arial"/>
              </a:rPr>
              <a:t>B </a:t>
            </a:r>
            <a:r>
              <a:rPr sz="2200" spc="-70" dirty="0">
                <a:latin typeface="Arial"/>
                <a:cs typeface="Arial"/>
              </a:rPr>
              <a:t>verbally </a:t>
            </a:r>
            <a:r>
              <a:rPr sz="2200" spc="-130" dirty="0">
                <a:latin typeface="Arial"/>
                <a:cs typeface="Arial"/>
              </a:rPr>
              <a:t>agree </a:t>
            </a:r>
            <a:r>
              <a:rPr sz="2200" spc="-10" dirty="0">
                <a:latin typeface="Arial"/>
                <a:cs typeface="Arial"/>
              </a:rPr>
              <a:t>for </a:t>
            </a:r>
            <a:r>
              <a:rPr sz="2200" spc="-30" dirty="0">
                <a:latin typeface="Arial"/>
                <a:cs typeface="Arial"/>
              </a:rPr>
              <a:t>the  </a:t>
            </a:r>
            <a:r>
              <a:rPr sz="2200" spc="-55" dirty="0">
                <a:latin typeface="Arial"/>
                <a:cs typeface="Arial"/>
              </a:rPr>
              <a:t>Title </a:t>
            </a:r>
            <a:r>
              <a:rPr sz="2200" spc="-200" dirty="0">
                <a:latin typeface="Arial"/>
                <a:cs typeface="Arial"/>
              </a:rPr>
              <a:t>IX </a:t>
            </a:r>
            <a:r>
              <a:rPr sz="2200" spc="-75" dirty="0">
                <a:latin typeface="Arial"/>
                <a:cs typeface="Arial"/>
              </a:rPr>
              <a:t>Coordinator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30" dirty="0">
                <a:latin typeface="Arial"/>
                <a:cs typeface="Arial"/>
              </a:rPr>
              <a:t>attempt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75" dirty="0">
                <a:latin typeface="Arial"/>
                <a:cs typeface="Arial"/>
              </a:rPr>
              <a:t>mediate </a:t>
            </a:r>
            <a:r>
              <a:rPr sz="2200" spc="-175" dirty="0">
                <a:latin typeface="Arial"/>
                <a:cs typeface="Arial"/>
              </a:rPr>
              <a:t>a  </a:t>
            </a:r>
            <a:r>
              <a:rPr sz="2200" spc="-55" dirty="0">
                <a:latin typeface="Arial"/>
                <a:cs typeface="Arial"/>
              </a:rPr>
              <a:t>resolution. Title </a:t>
            </a:r>
            <a:r>
              <a:rPr sz="2200" spc="-200" dirty="0">
                <a:latin typeface="Arial"/>
                <a:cs typeface="Arial"/>
              </a:rPr>
              <a:t>IX </a:t>
            </a:r>
            <a:r>
              <a:rPr sz="2200" spc="-75" dirty="0">
                <a:latin typeface="Arial"/>
                <a:cs typeface="Arial"/>
              </a:rPr>
              <a:t>Coordinator </a:t>
            </a:r>
            <a:r>
              <a:rPr sz="2200" spc="-100" dirty="0">
                <a:latin typeface="Arial"/>
                <a:cs typeface="Arial"/>
              </a:rPr>
              <a:t>meets separately </a:t>
            </a:r>
            <a:r>
              <a:rPr sz="2200" spc="10" dirty="0">
                <a:latin typeface="Arial"/>
                <a:cs typeface="Arial"/>
              </a:rPr>
              <a:t>with  </a:t>
            </a:r>
            <a:r>
              <a:rPr sz="2200" spc="-140" dirty="0">
                <a:latin typeface="Arial"/>
                <a:cs typeface="Arial"/>
              </a:rPr>
              <a:t>each </a:t>
            </a:r>
            <a:r>
              <a:rPr sz="2200" spc="-40" dirty="0">
                <a:latin typeface="Arial"/>
                <a:cs typeface="Arial"/>
              </a:rPr>
              <a:t>party </a:t>
            </a:r>
            <a:r>
              <a:rPr sz="2200" spc="-110" dirty="0">
                <a:latin typeface="Arial"/>
                <a:cs typeface="Arial"/>
              </a:rPr>
              <a:t>and </a:t>
            </a:r>
            <a:r>
              <a:rPr sz="2200" spc="-100" dirty="0">
                <a:latin typeface="Arial"/>
                <a:cs typeface="Arial"/>
              </a:rPr>
              <a:t>mediates </a:t>
            </a:r>
            <a:r>
              <a:rPr sz="2200" spc="-175" dirty="0">
                <a:latin typeface="Arial"/>
                <a:cs typeface="Arial"/>
              </a:rPr>
              <a:t>a </a:t>
            </a:r>
            <a:r>
              <a:rPr sz="2200" spc="-50" dirty="0">
                <a:latin typeface="Arial"/>
                <a:cs typeface="Arial"/>
              </a:rPr>
              <a:t>resolution </a:t>
            </a:r>
            <a:r>
              <a:rPr sz="2200" spc="-10" dirty="0">
                <a:latin typeface="Arial"/>
                <a:cs typeface="Arial"/>
              </a:rPr>
              <a:t>that </a:t>
            </a:r>
            <a:r>
              <a:rPr sz="2200" spc="-100" dirty="0">
                <a:latin typeface="Arial"/>
                <a:cs typeface="Arial"/>
              </a:rPr>
              <a:t>involves  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275" dirty="0">
                <a:latin typeface="Arial"/>
                <a:cs typeface="Arial"/>
              </a:rPr>
              <a:t>B </a:t>
            </a:r>
            <a:r>
              <a:rPr sz="2200" spc="-95" dirty="0">
                <a:latin typeface="Arial"/>
                <a:cs typeface="Arial"/>
              </a:rPr>
              <a:t>apologizing </a:t>
            </a:r>
            <a:r>
              <a:rPr sz="2200" spc="-110" dirty="0">
                <a:latin typeface="Arial"/>
                <a:cs typeface="Arial"/>
              </a:rPr>
              <a:t>and </a:t>
            </a:r>
            <a:r>
              <a:rPr sz="2200" spc="-65" dirty="0">
                <a:latin typeface="Arial"/>
                <a:cs typeface="Arial"/>
              </a:rPr>
              <a:t>attending </a:t>
            </a:r>
            <a:r>
              <a:rPr sz="2200" spc="-114" dirty="0">
                <a:latin typeface="Arial"/>
                <a:cs typeface="Arial"/>
              </a:rPr>
              <a:t>anger  </a:t>
            </a:r>
            <a:r>
              <a:rPr sz="2200" spc="-105" dirty="0">
                <a:latin typeface="Arial"/>
                <a:cs typeface="Arial"/>
              </a:rPr>
              <a:t>management </a:t>
            </a:r>
            <a:r>
              <a:rPr sz="2200" spc="-155" dirty="0">
                <a:latin typeface="Arial"/>
                <a:cs typeface="Arial"/>
              </a:rPr>
              <a:t>classes. </a:t>
            </a:r>
            <a:r>
              <a:rPr sz="2200" spc="-215" dirty="0">
                <a:latin typeface="Arial"/>
                <a:cs typeface="Arial"/>
              </a:rPr>
              <a:t>Each </a:t>
            </a:r>
            <a:r>
              <a:rPr sz="2200" spc="-60" dirty="0">
                <a:latin typeface="Arial"/>
                <a:cs typeface="Arial"/>
              </a:rPr>
              <a:t>student </a:t>
            </a:r>
            <a:r>
              <a:rPr sz="2200" spc="-150" dirty="0">
                <a:latin typeface="Arial"/>
                <a:cs typeface="Arial"/>
              </a:rPr>
              <a:t>signs </a:t>
            </a:r>
            <a:r>
              <a:rPr sz="2200" spc="-175" dirty="0">
                <a:latin typeface="Arial"/>
                <a:cs typeface="Arial"/>
              </a:rPr>
              <a:t>a </a:t>
            </a:r>
            <a:r>
              <a:rPr sz="2200" spc="-25" dirty="0">
                <a:latin typeface="Arial"/>
                <a:cs typeface="Arial"/>
              </a:rPr>
              <a:t>term </a:t>
            </a:r>
            <a:r>
              <a:rPr sz="2200" spc="-90" dirty="0">
                <a:latin typeface="Arial"/>
                <a:cs typeface="Arial"/>
              </a:rPr>
              <a:t>sheet.  Student </a:t>
            </a:r>
            <a:r>
              <a:rPr sz="2200" spc="-275" dirty="0">
                <a:latin typeface="Arial"/>
                <a:cs typeface="Arial"/>
              </a:rPr>
              <a:t>B </a:t>
            </a:r>
            <a:r>
              <a:rPr sz="2200" spc="-80" dirty="0">
                <a:latin typeface="Arial"/>
                <a:cs typeface="Arial"/>
              </a:rPr>
              <a:t>attends </a:t>
            </a:r>
            <a:r>
              <a:rPr sz="2200" dirty="0">
                <a:latin typeface="Arial"/>
                <a:cs typeface="Arial"/>
              </a:rPr>
              <a:t>two </a:t>
            </a:r>
            <a:r>
              <a:rPr sz="2200" spc="-140" dirty="0">
                <a:latin typeface="Arial"/>
                <a:cs typeface="Arial"/>
              </a:rPr>
              <a:t>weeks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114" dirty="0">
                <a:latin typeface="Arial"/>
                <a:cs typeface="Arial"/>
              </a:rPr>
              <a:t>anger </a:t>
            </a:r>
            <a:r>
              <a:rPr sz="2200" spc="-105" dirty="0">
                <a:latin typeface="Arial"/>
                <a:cs typeface="Arial"/>
              </a:rPr>
              <a:t>management  </a:t>
            </a:r>
            <a:r>
              <a:rPr sz="2200" spc="-170" dirty="0">
                <a:latin typeface="Arial"/>
                <a:cs typeface="Arial"/>
              </a:rPr>
              <a:t>classes </a:t>
            </a:r>
            <a:r>
              <a:rPr sz="2200" spc="-110" dirty="0">
                <a:latin typeface="Arial"/>
                <a:cs typeface="Arial"/>
              </a:rPr>
              <a:t>and </a:t>
            </a:r>
            <a:r>
              <a:rPr sz="2200" spc="-45" dirty="0">
                <a:latin typeface="Arial"/>
                <a:cs typeface="Arial"/>
              </a:rPr>
              <a:t>then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stops</a:t>
            </a:r>
            <a:r>
              <a:rPr sz="2200" spc="-100" dirty="0">
                <a:latin typeface="Arial"/>
                <a:cs typeface="Arial"/>
              </a:rPr>
              <a:t> going.	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200" dirty="0">
                <a:latin typeface="Arial"/>
                <a:cs typeface="Arial"/>
              </a:rPr>
              <a:t>A </a:t>
            </a:r>
            <a:r>
              <a:rPr sz="2200" spc="-45" dirty="0">
                <a:latin typeface="Arial"/>
                <a:cs typeface="Arial"/>
              </a:rPr>
              <a:t>then </a:t>
            </a:r>
            <a:r>
              <a:rPr sz="2200" spc="-60" dirty="0">
                <a:latin typeface="Arial"/>
                <a:cs typeface="Arial"/>
              </a:rPr>
              <a:t>files </a:t>
            </a:r>
            <a:r>
              <a:rPr sz="2200" spc="-175" dirty="0">
                <a:latin typeface="Arial"/>
                <a:cs typeface="Arial"/>
              </a:rPr>
              <a:t>a  </a:t>
            </a:r>
            <a:r>
              <a:rPr sz="2200" spc="-45" dirty="0">
                <a:latin typeface="Arial"/>
                <a:cs typeface="Arial"/>
              </a:rPr>
              <a:t>formal </a:t>
            </a:r>
            <a:r>
              <a:rPr sz="2200" spc="-65" dirty="0">
                <a:latin typeface="Arial"/>
                <a:cs typeface="Arial"/>
              </a:rPr>
              <a:t>complaint </a:t>
            </a:r>
            <a:r>
              <a:rPr sz="2200" spc="-140" dirty="0">
                <a:latin typeface="Arial"/>
                <a:cs typeface="Arial"/>
              </a:rPr>
              <a:t>based </a:t>
            </a:r>
            <a:r>
              <a:rPr sz="2200" spc="-70" dirty="0">
                <a:latin typeface="Arial"/>
                <a:cs typeface="Arial"/>
              </a:rPr>
              <a:t>on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90" dirty="0">
                <a:latin typeface="Arial"/>
                <a:cs typeface="Arial"/>
              </a:rPr>
              <a:t>allegations </a:t>
            </a:r>
            <a:r>
              <a:rPr sz="2200" spc="-30" dirty="0">
                <a:latin typeface="Arial"/>
                <a:cs typeface="Arial"/>
              </a:rPr>
              <a:t>in </a:t>
            </a:r>
            <a:r>
              <a:rPr sz="2200" spc="-35" dirty="0">
                <a:latin typeface="Arial"/>
                <a:cs typeface="Arial"/>
              </a:rPr>
              <a:t>the  </a:t>
            </a:r>
            <a:r>
              <a:rPr sz="2200" spc="-90" dirty="0">
                <a:latin typeface="Arial"/>
                <a:cs typeface="Arial"/>
              </a:rPr>
              <a:t>previous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report.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 descr="gears"/>
          <p:cNvSpPr/>
          <p:nvPr/>
        </p:nvSpPr>
        <p:spPr>
          <a:xfrm>
            <a:off x="188798" y="1903183"/>
            <a:ext cx="1883410" cy="2275205"/>
          </a:xfrm>
          <a:custGeom>
            <a:avLst/>
            <a:gdLst/>
            <a:ahLst/>
            <a:cxnLst/>
            <a:rect l="l" t="t" r="r" b="b"/>
            <a:pathLst>
              <a:path w="1883410" h="2275204">
                <a:moveTo>
                  <a:pt x="1230541" y="1591513"/>
                </a:moveTo>
                <a:lnTo>
                  <a:pt x="1103439" y="1528089"/>
                </a:lnTo>
                <a:lnTo>
                  <a:pt x="1094193" y="1498346"/>
                </a:lnTo>
                <a:lnTo>
                  <a:pt x="1083589" y="1469694"/>
                </a:lnTo>
                <a:lnTo>
                  <a:pt x="1073670" y="1447355"/>
                </a:lnTo>
                <a:lnTo>
                  <a:pt x="1071346" y="1442123"/>
                </a:lnTo>
                <a:lnTo>
                  <a:pt x="1057224" y="1415643"/>
                </a:lnTo>
                <a:lnTo>
                  <a:pt x="1103439" y="1280134"/>
                </a:lnTo>
                <a:lnTo>
                  <a:pt x="1045667" y="1222463"/>
                </a:lnTo>
                <a:lnTo>
                  <a:pt x="999451" y="1176337"/>
                </a:lnTo>
                <a:lnTo>
                  <a:pt x="863688" y="1222463"/>
                </a:lnTo>
                <a:lnTo>
                  <a:pt x="836752" y="1208366"/>
                </a:lnTo>
                <a:lnTo>
                  <a:pt x="831913" y="1206284"/>
                </a:lnTo>
                <a:lnTo>
                  <a:pt x="831913" y="1663598"/>
                </a:lnTo>
                <a:lnTo>
                  <a:pt x="826287" y="1712785"/>
                </a:lnTo>
                <a:lnTo>
                  <a:pt x="810183" y="1758162"/>
                </a:lnTo>
                <a:lnTo>
                  <a:pt x="784847" y="1798332"/>
                </a:lnTo>
                <a:lnTo>
                  <a:pt x="751471" y="1831936"/>
                </a:lnTo>
                <a:lnTo>
                  <a:pt x="711276" y="1857641"/>
                </a:lnTo>
                <a:lnTo>
                  <a:pt x="665467" y="1874050"/>
                </a:lnTo>
                <a:lnTo>
                  <a:pt x="615276" y="1879828"/>
                </a:lnTo>
                <a:lnTo>
                  <a:pt x="565073" y="1874050"/>
                </a:lnTo>
                <a:lnTo>
                  <a:pt x="519264" y="1857641"/>
                </a:lnTo>
                <a:lnTo>
                  <a:pt x="479069" y="1831936"/>
                </a:lnTo>
                <a:lnTo>
                  <a:pt x="445693" y="1798332"/>
                </a:lnTo>
                <a:lnTo>
                  <a:pt x="420357" y="1758162"/>
                </a:lnTo>
                <a:lnTo>
                  <a:pt x="404266" y="1712785"/>
                </a:lnTo>
                <a:lnTo>
                  <a:pt x="398627" y="1663598"/>
                </a:lnTo>
                <a:lnTo>
                  <a:pt x="404418" y="1613484"/>
                </a:lnTo>
                <a:lnTo>
                  <a:pt x="420865" y="1567764"/>
                </a:lnTo>
                <a:lnTo>
                  <a:pt x="446608" y="1527644"/>
                </a:lnTo>
                <a:lnTo>
                  <a:pt x="480288" y="1494332"/>
                </a:lnTo>
                <a:lnTo>
                  <a:pt x="520534" y="1469047"/>
                </a:lnTo>
                <a:lnTo>
                  <a:pt x="565975" y="1452981"/>
                </a:lnTo>
                <a:lnTo>
                  <a:pt x="615276" y="1447355"/>
                </a:lnTo>
                <a:lnTo>
                  <a:pt x="665467" y="1453134"/>
                </a:lnTo>
                <a:lnTo>
                  <a:pt x="711276" y="1469542"/>
                </a:lnTo>
                <a:lnTo>
                  <a:pt x="751471" y="1495247"/>
                </a:lnTo>
                <a:lnTo>
                  <a:pt x="784847" y="1528851"/>
                </a:lnTo>
                <a:lnTo>
                  <a:pt x="810183" y="1569021"/>
                </a:lnTo>
                <a:lnTo>
                  <a:pt x="826287" y="1614398"/>
                </a:lnTo>
                <a:lnTo>
                  <a:pt x="831913" y="1663598"/>
                </a:lnTo>
                <a:lnTo>
                  <a:pt x="831913" y="1206284"/>
                </a:lnTo>
                <a:lnTo>
                  <a:pt x="808443" y="1196162"/>
                </a:lnTo>
                <a:lnTo>
                  <a:pt x="779602" y="1185570"/>
                </a:lnTo>
                <a:lnTo>
                  <a:pt x="751039" y="1176337"/>
                </a:lnTo>
                <a:lnTo>
                  <a:pt x="687489" y="1049477"/>
                </a:lnTo>
                <a:lnTo>
                  <a:pt x="543052" y="1049477"/>
                </a:lnTo>
                <a:lnTo>
                  <a:pt x="479513" y="1176337"/>
                </a:lnTo>
                <a:lnTo>
                  <a:pt x="449719" y="1185570"/>
                </a:lnTo>
                <a:lnTo>
                  <a:pt x="421017" y="1196162"/>
                </a:lnTo>
                <a:lnTo>
                  <a:pt x="393395" y="1208366"/>
                </a:lnTo>
                <a:lnTo>
                  <a:pt x="366852" y="1222463"/>
                </a:lnTo>
                <a:lnTo>
                  <a:pt x="231089" y="1176337"/>
                </a:lnTo>
                <a:lnTo>
                  <a:pt x="129997" y="1277251"/>
                </a:lnTo>
                <a:lnTo>
                  <a:pt x="173316" y="1412760"/>
                </a:lnTo>
                <a:lnTo>
                  <a:pt x="159194" y="1439646"/>
                </a:lnTo>
                <a:lnTo>
                  <a:pt x="146964" y="1467891"/>
                </a:lnTo>
                <a:lnTo>
                  <a:pt x="136359" y="1496682"/>
                </a:lnTo>
                <a:lnTo>
                  <a:pt x="127101" y="1525206"/>
                </a:lnTo>
                <a:lnTo>
                  <a:pt x="0" y="1588630"/>
                </a:lnTo>
                <a:lnTo>
                  <a:pt x="0" y="1732788"/>
                </a:lnTo>
                <a:lnTo>
                  <a:pt x="127101" y="1796211"/>
                </a:lnTo>
                <a:lnTo>
                  <a:pt x="136359" y="1825955"/>
                </a:lnTo>
                <a:lnTo>
                  <a:pt x="146964" y="1854606"/>
                </a:lnTo>
                <a:lnTo>
                  <a:pt x="159194" y="1882178"/>
                </a:lnTo>
                <a:lnTo>
                  <a:pt x="173316" y="1908657"/>
                </a:lnTo>
                <a:lnTo>
                  <a:pt x="129997" y="2044166"/>
                </a:lnTo>
                <a:lnTo>
                  <a:pt x="231089" y="2145080"/>
                </a:lnTo>
                <a:lnTo>
                  <a:pt x="366852" y="2101837"/>
                </a:lnTo>
                <a:lnTo>
                  <a:pt x="393395" y="2115934"/>
                </a:lnTo>
                <a:lnTo>
                  <a:pt x="421017" y="2128139"/>
                </a:lnTo>
                <a:lnTo>
                  <a:pt x="449719" y="2138730"/>
                </a:lnTo>
                <a:lnTo>
                  <a:pt x="479513" y="2147963"/>
                </a:lnTo>
                <a:lnTo>
                  <a:pt x="543052" y="2274824"/>
                </a:lnTo>
                <a:lnTo>
                  <a:pt x="687489" y="2274824"/>
                </a:lnTo>
                <a:lnTo>
                  <a:pt x="751039" y="2147963"/>
                </a:lnTo>
                <a:lnTo>
                  <a:pt x="780821" y="2138730"/>
                </a:lnTo>
                <a:lnTo>
                  <a:pt x="809536" y="2128139"/>
                </a:lnTo>
                <a:lnTo>
                  <a:pt x="837145" y="2115934"/>
                </a:lnTo>
                <a:lnTo>
                  <a:pt x="863688" y="2101837"/>
                </a:lnTo>
                <a:lnTo>
                  <a:pt x="999451" y="2147963"/>
                </a:lnTo>
                <a:lnTo>
                  <a:pt x="1044384" y="2101837"/>
                </a:lnTo>
                <a:lnTo>
                  <a:pt x="1100556" y="2044166"/>
                </a:lnTo>
                <a:lnTo>
                  <a:pt x="1057224" y="1911540"/>
                </a:lnTo>
                <a:lnTo>
                  <a:pt x="1071346" y="1885061"/>
                </a:lnTo>
                <a:lnTo>
                  <a:pt x="1073670" y="1879828"/>
                </a:lnTo>
                <a:lnTo>
                  <a:pt x="1083513" y="1857641"/>
                </a:lnTo>
                <a:lnTo>
                  <a:pt x="1094193" y="1828838"/>
                </a:lnTo>
                <a:lnTo>
                  <a:pt x="1103439" y="1799107"/>
                </a:lnTo>
                <a:lnTo>
                  <a:pt x="1230541" y="1735670"/>
                </a:lnTo>
                <a:lnTo>
                  <a:pt x="1230541" y="1591513"/>
                </a:lnTo>
                <a:close/>
              </a:path>
              <a:path w="1883410" h="2275204">
                <a:moveTo>
                  <a:pt x="1883359" y="542036"/>
                </a:moveTo>
                <a:lnTo>
                  <a:pt x="1756257" y="478612"/>
                </a:lnTo>
                <a:lnTo>
                  <a:pt x="1747012" y="448881"/>
                </a:lnTo>
                <a:lnTo>
                  <a:pt x="1736407" y="420230"/>
                </a:lnTo>
                <a:lnTo>
                  <a:pt x="1726488" y="397878"/>
                </a:lnTo>
                <a:lnTo>
                  <a:pt x="1724177" y="392658"/>
                </a:lnTo>
                <a:lnTo>
                  <a:pt x="1710042" y="366166"/>
                </a:lnTo>
                <a:lnTo>
                  <a:pt x="1756257" y="230657"/>
                </a:lnTo>
                <a:lnTo>
                  <a:pt x="1698485" y="172999"/>
                </a:lnTo>
                <a:lnTo>
                  <a:pt x="1652270" y="126860"/>
                </a:lnTo>
                <a:lnTo>
                  <a:pt x="1516507" y="172999"/>
                </a:lnTo>
                <a:lnTo>
                  <a:pt x="1489976" y="158889"/>
                </a:lnTo>
                <a:lnTo>
                  <a:pt x="1484731" y="156578"/>
                </a:lnTo>
                <a:lnTo>
                  <a:pt x="1484731" y="614121"/>
                </a:lnTo>
                <a:lnTo>
                  <a:pt x="1478953" y="663321"/>
                </a:lnTo>
                <a:lnTo>
                  <a:pt x="1462506" y="708685"/>
                </a:lnTo>
                <a:lnTo>
                  <a:pt x="1436763" y="748855"/>
                </a:lnTo>
                <a:lnTo>
                  <a:pt x="1403083" y="782472"/>
                </a:lnTo>
                <a:lnTo>
                  <a:pt x="1362837" y="808164"/>
                </a:lnTo>
                <a:lnTo>
                  <a:pt x="1317383" y="824585"/>
                </a:lnTo>
                <a:lnTo>
                  <a:pt x="1268095" y="830351"/>
                </a:lnTo>
                <a:lnTo>
                  <a:pt x="1217891" y="824585"/>
                </a:lnTo>
                <a:lnTo>
                  <a:pt x="1172083" y="808164"/>
                </a:lnTo>
                <a:lnTo>
                  <a:pt x="1131887" y="782472"/>
                </a:lnTo>
                <a:lnTo>
                  <a:pt x="1098511" y="748855"/>
                </a:lnTo>
                <a:lnTo>
                  <a:pt x="1073175" y="708685"/>
                </a:lnTo>
                <a:lnTo>
                  <a:pt x="1057084" y="663321"/>
                </a:lnTo>
                <a:lnTo>
                  <a:pt x="1051445" y="614121"/>
                </a:lnTo>
                <a:lnTo>
                  <a:pt x="1057236" y="564921"/>
                </a:lnTo>
                <a:lnTo>
                  <a:pt x="1073683" y="519557"/>
                </a:lnTo>
                <a:lnTo>
                  <a:pt x="1099426" y="479386"/>
                </a:lnTo>
                <a:lnTo>
                  <a:pt x="1133106" y="445770"/>
                </a:lnTo>
                <a:lnTo>
                  <a:pt x="1173353" y="420077"/>
                </a:lnTo>
                <a:lnTo>
                  <a:pt x="1218806" y="403656"/>
                </a:lnTo>
                <a:lnTo>
                  <a:pt x="1268095" y="397878"/>
                </a:lnTo>
                <a:lnTo>
                  <a:pt x="1318298" y="403656"/>
                </a:lnTo>
                <a:lnTo>
                  <a:pt x="1364094" y="420077"/>
                </a:lnTo>
                <a:lnTo>
                  <a:pt x="1404289" y="445770"/>
                </a:lnTo>
                <a:lnTo>
                  <a:pt x="1437665" y="479386"/>
                </a:lnTo>
                <a:lnTo>
                  <a:pt x="1463014" y="519557"/>
                </a:lnTo>
                <a:lnTo>
                  <a:pt x="1479105" y="564921"/>
                </a:lnTo>
                <a:lnTo>
                  <a:pt x="1484731" y="614121"/>
                </a:lnTo>
                <a:lnTo>
                  <a:pt x="1484731" y="156578"/>
                </a:lnTo>
                <a:lnTo>
                  <a:pt x="1462354" y="146685"/>
                </a:lnTo>
                <a:lnTo>
                  <a:pt x="1433639" y="136093"/>
                </a:lnTo>
                <a:lnTo>
                  <a:pt x="1403858" y="126860"/>
                </a:lnTo>
                <a:lnTo>
                  <a:pt x="1340307" y="0"/>
                </a:lnTo>
                <a:lnTo>
                  <a:pt x="1195882" y="0"/>
                </a:lnTo>
                <a:lnTo>
                  <a:pt x="1132332" y="126860"/>
                </a:lnTo>
                <a:lnTo>
                  <a:pt x="1102537" y="136093"/>
                </a:lnTo>
                <a:lnTo>
                  <a:pt x="1073835" y="146685"/>
                </a:lnTo>
                <a:lnTo>
                  <a:pt x="1046213" y="158889"/>
                </a:lnTo>
                <a:lnTo>
                  <a:pt x="1019670" y="172999"/>
                </a:lnTo>
                <a:lnTo>
                  <a:pt x="883907" y="126860"/>
                </a:lnTo>
                <a:lnTo>
                  <a:pt x="779919" y="230657"/>
                </a:lnTo>
                <a:lnTo>
                  <a:pt x="826135" y="366166"/>
                </a:lnTo>
                <a:lnTo>
                  <a:pt x="812012" y="392658"/>
                </a:lnTo>
                <a:lnTo>
                  <a:pt x="799846" y="420077"/>
                </a:lnTo>
                <a:lnTo>
                  <a:pt x="789178" y="448881"/>
                </a:lnTo>
                <a:lnTo>
                  <a:pt x="779919" y="478612"/>
                </a:lnTo>
                <a:lnTo>
                  <a:pt x="652818" y="542036"/>
                </a:lnTo>
                <a:lnTo>
                  <a:pt x="652818" y="686193"/>
                </a:lnTo>
                <a:lnTo>
                  <a:pt x="779919" y="749630"/>
                </a:lnTo>
                <a:lnTo>
                  <a:pt x="789178" y="779360"/>
                </a:lnTo>
                <a:lnTo>
                  <a:pt x="799782" y="808012"/>
                </a:lnTo>
                <a:lnTo>
                  <a:pt x="812012" y="835583"/>
                </a:lnTo>
                <a:lnTo>
                  <a:pt x="826135" y="862076"/>
                </a:lnTo>
                <a:lnTo>
                  <a:pt x="779919" y="997585"/>
                </a:lnTo>
                <a:lnTo>
                  <a:pt x="881024" y="1098486"/>
                </a:lnTo>
                <a:lnTo>
                  <a:pt x="1016787" y="1052360"/>
                </a:lnTo>
                <a:lnTo>
                  <a:pt x="1043330" y="1066457"/>
                </a:lnTo>
                <a:lnTo>
                  <a:pt x="1070952" y="1078674"/>
                </a:lnTo>
                <a:lnTo>
                  <a:pt x="1099654" y="1089253"/>
                </a:lnTo>
                <a:lnTo>
                  <a:pt x="1129436" y="1098486"/>
                </a:lnTo>
                <a:lnTo>
                  <a:pt x="1192987" y="1225346"/>
                </a:lnTo>
                <a:lnTo>
                  <a:pt x="1337424" y="1225346"/>
                </a:lnTo>
                <a:lnTo>
                  <a:pt x="1400962" y="1098486"/>
                </a:lnTo>
                <a:lnTo>
                  <a:pt x="1430756" y="1089253"/>
                </a:lnTo>
                <a:lnTo>
                  <a:pt x="1459458" y="1078674"/>
                </a:lnTo>
                <a:lnTo>
                  <a:pt x="1487081" y="1066457"/>
                </a:lnTo>
                <a:lnTo>
                  <a:pt x="1513624" y="1052360"/>
                </a:lnTo>
                <a:lnTo>
                  <a:pt x="1649387" y="1098486"/>
                </a:lnTo>
                <a:lnTo>
                  <a:pt x="1696923" y="1052360"/>
                </a:lnTo>
                <a:lnTo>
                  <a:pt x="1753374" y="997585"/>
                </a:lnTo>
                <a:lnTo>
                  <a:pt x="1707159" y="862076"/>
                </a:lnTo>
                <a:lnTo>
                  <a:pt x="1721739" y="835177"/>
                </a:lnTo>
                <a:lnTo>
                  <a:pt x="1723986" y="830351"/>
                </a:lnTo>
                <a:lnTo>
                  <a:pt x="1734959" y="806932"/>
                </a:lnTo>
                <a:lnTo>
                  <a:pt x="1746554" y="778141"/>
                </a:lnTo>
                <a:lnTo>
                  <a:pt x="1756257" y="749630"/>
                </a:lnTo>
                <a:lnTo>
                  <a:pt x="1883359" y="686193"/>
                </a:lnTo>
                <a:lnTo>
                  <a:pt x="1883359" y="542036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546" y="1149730"/>
            <a:ext cx="2053654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Questions</a:t>
            </a:r>
            <a:r>
              <a:rPr lang="en-US" sz="2500" spc="-5" dirty="0">
                <a:solidFill>
                  <a:srgbClr val="FFFFFF"/>
                </a:solidFill>
              </a:rPr>
              <a:t> (slide 223)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506666" y="1468247"/>
            <a:ext cx="1272540" cy="2753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900" b="1" dirty="0">
                <a:solidFill>
                  <a:srgbClr val="FFFFFF"/>
                </a:solidFill>
                <a:latin typeface="Georgia"/>
                <a:cs typeface="Georgia"/>
              </a:rPr>
              <a:t>?</a:t>
            </a:r>
            <a:endParaRPr sz="17900">
              <a:latin typeface="Georgia"/>
              <a:cs typeface="Georgia"/>
            </a:endParaRPr>
          </a:p>
        </p:txBody>
      </p:sp>
      <p:grpSp>
        <p:nvGrpSpPr>
          <p:cNvPr id="10" name="Group 9" descr="Talking heads">
            <a:extLst>
              <a:ext uri="{FF2B5EF4-FFF2-40B4-BE49-F238E27FC236}">
                <a16:creationId xmlns:a16="http://schemas.microsoft.com/office/drawing/2014/main" id="{A13B2581-52C0-6E49-90A9-237FEAF2BAE9}"/>
              </a:ext>
            </a:extLst>
          </p:cNvPr>
          <p:cNvGrpSpPr/>
          <p:nvPr/>
        </p:nvGrpSpPr>
        <p:grpSpPr>
          <a:xfrm>
            <a:off x="4143082" y="561478"/>
            <a:ext cx="3355201" cy="3679572"/>
            <a:chOff x="4143082" y="561478"/>
            <a:chExt cx="3355201" cy="3679572"/>
          </a:xfrm>
        </p:grpSpPr>
        <p:sp>
          <p:nvSpPr>
            <p:cNvPr id="4" name="object 4"/>
            <p:cNvSpPr/>
            <p:nvPr/>
          </p:nvSpPr>
          <p:spPr>
            <a:xfrm>
              <a:off x="4510322" y="2435614"/>
              <a:ext cx="717550" cy="715645"/>
            </a:xfrm>
            <a:custGeom>
              <a:avLst/>
              <a:gdLst/>
              <a:ahLst/>
              <a:cxnLst/>
              <a:rect l="l" t="t" r="r" b="b"/>
              <a:pathLst>
                <a:path w="717550" h="715644">
                  <a:moveTo>
                    <a:pt x="358482" y="715622"/>
                  </a:moveTo>
                  <a:lnTo>
                    <a:pt x="309836" y="712356"/>
                  </a:lnTo>
                  <a:lnTo>
                    <a:pt x="263180" y="702841"/>
                  </a:lnTo>
                  <a:lnTo>
                    <a:pt x="218940" y="687505"/>
                  </a:lnTo>
                  <a:lnTo>
                    <a:pt x="177545" y="666772"/>
                  </a:lnTo>
                  <a:lnTo>
                    <a:pt x="139420" y="641070"/>
                  </a:lnTo>
                  <a:lnTo>
                    <a:pt x="104993" y="610825"/>
                  </a:lnTo>
                  <a:lnTo>
                    <a:pt x="74691" y="576463"/>
                  </a:lnTo>
                  <a:lnTo>
                    <a:pt x="48941" y="538409"/>
                  </a:lnTo>
                  <a:lnTo>
                    <a:pt x="28169" y="497091"/>
                  </a:lnTo>
                  <a:lnTo>
                    <a:pt x="12804" y="452935"/>
                  </a:lnTo>
                  <a:lnTo>
                    <a:pt x="3272" y="406366"/>
                  </a:lnTo>
                  <a:lnTo>
                    <a:pt x="0" y="357811"/>
                  </a:lnTo>
                  <a:lnTo>
                    <a:pt x="3272" y="309256"/>
                  </a:lnTo>
                  <a:lnTo>
                    <a:pt x="12804" y="262687"/>
                  </a:lnTo>
                  <a:lnTo>
                    <a:pt x="28169" y="218530"/>
                  </a:lnTo>
                  <a:lnTo>
                    <a:pt x="48941" y="177212"/>
                  </a:lnTo>
                  <a:lnTo>
                    <a:pt x="74691" y="139159"/>
                  </a:lnTo>
                  <a:lnTo>
                    <a:pt x="104993" y="104796"/>
                  </a:lnTo>
                  <a:lnTo>
                    <a:pt x="139420" y="74551"/>
                  </a:lnTo>
                  <a:lnTo>
                    <a:pt x="177545" y="48849"/>
                  </a:lnTo>
                  <a:lnTo>
                    <a:pt x="218940" y="28117"/>
                  </a:lnTo>
                  <a:lnTo>
                    <a:pt x="263180" y="12780"/>
                  </a:lnTo>
                  <a:lnTo>
                    <a:pt x="309836" y="3266"/>
                  </a:lnTo>
                  <a:lnTo>
                    <a:pt x="358482" y="0"/>
                  </a:lnTo>
                  <a:lnTo>
                    <a:pt x="407129" y="3266"/>
                  </a:lnTo>
                  <a:lnTo>
                    <a:pt x="453785" y="12780"/>
                  </a:lnTo>
                  <a:lnTo>
                    <a:pt x="498025" y="28117"/>
                  </a:lnTo>
                  <a:lnTo>
                    <a:pt x="539420" y="48849"/>
                  </a:lnTo>
                  <a:lnTo>
                    <a:pt x="577545" y="74551"/>
                  </a:lnTo>
                  <a:lnTo>
                    <a:pt x="611972" y="104796"/>
                  </a:lnTo>
                  <a:lnTo>
                    <a:pt x="642274" y="139159"/>
                  </a:lnTo>
                  <a:lnTo>
                    <a:pt x="668024" y="177212"/>
                  </a:lnTo>
                  <a:lnTo>
                    <a:pt x="688795" y="218530"/>
                  </a:lnTo>
                  <a:lnTo>
                    <a:pt x="704161" y="262687"/>
                  </a:lnTo>
                  <a:lnTo>
                    <a:pt x="713693" y="309256"/>
                  </a:lnTo>
                  <a:lnTo>
                    <a:pt x="716965" y="357811"/>
                  </a:lnTo>
                  <a:lnTo>
                    <a:pt x="713693" y="406366"/>
                  </a:lnTo>
                  <a:lnTo>
                    <a:pt x="704161" y="452935"/>
                  </a:lnTo>
                  <a:lnTo>
                    <a:pt x="688795" y="497091"/>
                  </a:lnTo>
                  <a:lnTo>
                    <a:pt x="668024" y="538409"/>
                  </a:lnTo>
                  <a:lnTo>
                    <a:pt x="642274" y="576463"/>
                  </a:lnTo>
                  <a:lnTo>
                    <a:pt x="611972" y="610825"/>
                  </a:lnTo>
                  <a:lnTo>
                    <a:pt x="577545" y="641070"/>
                  </a:lnTo>
                  <a:lnTo>
                    <a:pt x="539420" y="666772"/>
                  </a:lnTo>
                  <a:lnTo>
                    <a:pt x="498025" y="687505"/>
                  </a:lnTo>
                  <a:lnTo>
                    <a:pt x="453785" y="702841"/>
                  </a:lnTo>
                  <a:lnTo>
                    <a:pt x="407129" y="712356"/>
                  </a:lnTo>
                  <a:lnTo>
                    <a:pt x="358482" y="715622"/>
                  </a:lnTo>
                  <a:close/>
                </a:path>
              </a:pathLst>
            </a:custGeom>
            <a:solidFill>
              <a:srgbClr val="F1B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2077" y="2435615"/>
              <a:ext cx="717550" cy="715645"/>
            </a:xfrm>
            <a:custGeom>
              <a:avLst/>
              <a:gdLst/>
              <a:ahLst/>
              <a:cxnLst/>
              <a:rect l="l" t="t" r="r" b="b"/>
              <a:pathLst>
                <a:path w="717550" h="715644">
                  <a:moveTo>
                    <a:pt x="358482" y="715622"/>
                  </a:moveTo>
                  <a:lnTo>
                    <a:pt x="309836" y="712356"/>
                  </a:lnTo>
                  <a:lnTo>
                    <a:pt x="263180" y="702841"/>
                  </a:lnTo>
                  <a:lnTo>
                    <a:pt x="218940" y="687505"/>
                  </a:lnTo>
                  <a:lnTo>
                    <a:pt x="177545" y="666772"/>
                  </a:lnTo>
                  <a:lnTo>
                    <a:pt x="139420" y="641070"/>
                  </a:lnTo>
                  <a:lnTo>
                    <a:pt x="104993" y="610825"/>
                  </a:lnTo>
                  <a:lnTo>
                    <a:pt x="74691" y="576463"/>
                  </a:lnTo>
                  <a:lnTo>
                    <a:pt x="48941" y="538409"/>
                  </a:lnTo>
                  <a:lnTo>
                    <a:pt x="28169" y="497091"/>
                  </a:lnTo>
                  <a:lnTo>
                    <a:pt x="12804" y="452935"/>
                  </a:lnTo>
                  <a:lnTo>
                    <a:pt x="3272" y="406366"/>
                  </a:lnTo>
                  <a:lnTo>
                    <a:pt x="0" y="357811"/>
                  </a:lnTo>
                  <a:lnTo>
                    <a:pt x="3272" y="309256"/>
                  </a:lnTo>
                  <a:lnTo>
                    <a:pt x="12804" y="262687"/>
                  </a:lnTo>
                  <a:lnTo>
                    <a:pt x="28169" y="218530"/>
                  </a:lnTo>
                  <a:lnTo>
                    <a:pt x="48941" y="177212"/>
                  </a:lnTo>
                  <a:lnTo>
                    <a:pt x="74691" y="139159"/>
                  </a:lnTo>
                  <a:lnTo>
                    <a:pt x="104993" y="104796"/>
                  </a:lnTo>
                  <a:lnTo>
                    <a:pt x="139420" y="74551"/>
                  </a:lnTo>
                  <a:lnTo>
                    <a:pt x="177545" y="48849"/>
                  </a:lnTo>
                  <a:lnTo>
                    <a:pt x="218940" y="28117"/>
                  </a:lnTo>
                  <a:lnTo>
                    <a:pt x="263180" y="12780"/>
                  </a:lnTo>
                  <a:lnTo>
                    <a:pt x="309836" y="3266"/>
                  </a:lnTo>
                  <a:lnTo>
                    <a:pt x="358482" y="0"/>
                  </a:lnTo>
                  <a:lnTo>
                    <a:pt x="407129" y="3266"/>
                  </a:lnTo>
                  <a:lnTo>
                    <a:pt x="453785" y="12780"/>
                  </a:lnTo>
                  <a:lnTo>
                    <a:pt x="498025" y="28117"/>
                  </a:lnTo>
                  <a:lnTo>
                    <a:pt x="539420" y="48849"/>
                  </a:lnTo>
                  <a:lnTo>
                    <a:pt x="577545" y="74551"/>
                  </a:lnTo>
                  <a:lnTo>
                    <a:pt x="611972" y="104796"/>
                  </a:lnTo>
                  <a:lnTo>
                    <a:pt x="642274" y="139159"/>
                  </a:lnTo>
                  <a:lnTo>
                    <a:pt x="668024" y="177212"/>
                  </a:lnTo>
                  <a:lnTo>
                    <a:pt x="688795" y="218530"/>
                  </a:lnTo>
                  <a:lnTo>
                    <a:pt x="704161" y="262687"/>
                  </a:lnTo>
                  <a:lnTo>
                    <a:pt x="713693" y="309256"/>
                  </a:lnTo>
                  <a:lnTo>
                    <a:pt x="716965" y="357811"/>
                  </a:lnTo>
                  <a:lnTo>
                    <a:pt x="713693" y="406366"/>
                  </a:lnTo>
                  <a:lnTo>
                    <a:pt x="704161" y="452935"/>
                  </a:lnTo>
                  <a:lnTo>
                    <a:pt x="688795" y="497091"/>
                  </a:lnTo>
                  <a:lnTo>
                    <a:pt x="668024" y="538409"/>
                  </a:lnTo>
                  <a:lnTo>
                    <a:pt x="642274" y="576463"/>
                  </a:lnTo>
                  <a:lnTo>
                    <a:pt x="611972" y="610825"/>
                  </a:lnTo>
                  <a:lnTo>
                    <a:pt x="577545" y="641070"/>
                  </a:lnTo>
                  <a:lnTo>
                    <a:pt x="539420" y="666772"/>
                  </a:lnTo>
                  <a:lnTo>
                    <a:pt x="498025" y="687505"/>
                  </a:lnTo>
                  <a:lnTo>
                    <a:pt x="453785" y="702841"/>
                  </a:lnTo>
                  <a:lnTo>
                    <a:pt x="407129" y="712356"/>
                  </a:lnTo>
                  <a:lnTo>
                    <a:pt x="358482" y="715622"/>
                  </a:lnTo>
                  <a:close/>
                </a:path>
              </a:pathLst>
            </a:custGeom>
            <a:solidFill>
              <a:srgbClr val="F1B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51833" y="2713875"/>
              <a:ext cx="3346450" cy="1527175"/>
            </a:xfrm>
            <a:custGeom>
              <a:avLst/>
              <a:gdLst/>
              <a:ahLst/>
              <a:cxnLst/>
              <a:rect l="l" t="t" r="r" b="b"/>
              <a:pathLst>
                <a:path w="3346450" h="1527175">
                  <a:moveTo>
                    <a:pt x="1298003" y="715149"/>
                  </a:moveTo>
                  <a:lnTo>
                    <a:pt x="1238910" y="671563"/>
                  </a:lnTo>
                  <a:lnTo>
                    <a:pt x="1195298" y="648957"/>
                  </a:lnTo>
                  <a:lnTo>
                    <a:pt x="1150658" y="628497"/>
                  </a:lnTo>
                  <a:lnTo>
                    <a:pt x="1105077" y="610235"/>
                  </a:lnTo>
                  <a:lnTo>
                    <a:pt x="1058633" y="594194"/>
                  </a:lnTo>
                  <a:lnTo>
                    <a:pt x="963510" y="566331"/>
                  </a:lnTo>
                  <a:lnTo>
                    <a:pt x="915009" y="554799"/>
                  </a:lnTo>
                  <a:lnTo>
                    <a:pt x="866000" y="545833"/>
                  </a:lnTo>
                  <a:lnTo>
                    <a:pt x="816584" y="539432"/>
                  </a:lnTo>
                  <a:lnTo>
                    <a:pt x="766876" y="535622"/>
                  </a:lnTo>
                  <a:lnTo>
                    <a:pt x="716965" y="534416"/>
                  </a:lnTo>
                  <a:lnTo>
                    <a:pt x="667105" y="536790"/>
                  </a:lnTo>
                  <a:lnTo>
                    <a:pt x="617435" y="541299"/>
                  </a:lnTo>
                  <a:lnTo>
                    <a:pt x="568032" y="547916"/>
                  </a:lnTo>
                  <a:lnTo>
                    <a:pt x="518947" y="556653"/>
                  </a:lnTo>
                  <a:lnTo>
                    <a:pt x="470268" y="567486"/>
                  </a:lnTo>
                  <a:lnTo>
                    <a:pt x="374611" y="592797"/>
                  </a:lnTo>
                  <a:lnTo>
                    <a:pt x="327990" y="607707"/>
                  </a:lnTo>
                  <a:lnTo>
                    <a:pt x="282321" y="625081"/>
                  </a:lnTo>
                  <a:lnTo>
                    <a:pt x="237667" y="644867"/>
                  </a:lnTo>
                  <a:lnTo>
                    <a:pt x="194170" y="667042"/>
                  </a:lnTo>
                  <a:lnTo>
                    <a:pt x="151892" y="691540"/>
                  </a:lnTo>
                  <a:lnTo>
                    <a:pt x="110934" y="718324"/>
                  </a:lnTo>
                  <a:lnTo>
                    <a:pt x="71424" y="747344"/>
                  </a:lnTo>
                  <a:lnTo>
                    <a:pt x="40652" y="775792"/>
                  </a:lnTo>
                  <a:lnTo>
                    <a:pt x="17945" y="810285"/>
                  </a:lnTo>
                  <a:lnTo>
                    <a:pt x="4127" y="849185"/>
                  </a:lnTo>
                  <a:lnTo>
                    <a:pt x="0" y="890841"/>
                  </a:lnTo>
                  <a:lnTo>
                    <a:pt x="0" y="1250950"/>
                  </a:lnTo>
                  <a:lnTo>
                    <a:pt x="794842" y="1250950"/>
                  </a:lnTo>
                  <a:lnTo>
                    <a:pt x="794842" y="1169085"/>
                  </a:lnTo>
                  <a:lnTo>
                    <a:pt x="798385" y="1116533"/>
                  </a:lnTo>
                  <a:lnTo>
                    <a:pt x="810056" y="1065834"/>
                  </a:lnTo>
                  <a:lnTo>
                    <a:pt x="829437" y="1017879"/>
                  </a:lnTo>
                  <a:lnTo>
                    <a:pt x="856068" y="973518"/>
                  </a:lnTo>
                  <a:lnTo>
                    <a:pt x="889533" y="933640"/>
                  </a:lnTo>
                  <a:lnTo>
                    <a:pt x="929386" y="899121"/>
                  </a:lnTo>
                  <a:lnTo>
                    <a:pt x="971067" y="868121"/>
                  </a:lnTo>
                  <a:lnTo>
                    <a:pt x="1014183" y="839330"/>
                  </a:lnTo>
                  <a:lnTo>
                    <a:pt x="1058646" y="812774"/>
                  </a:lnTo>
                  <a:lnTo>
                    <a:pt x="1104366" y="788504"/>
                  </a:lnTo>
                  <a:lnTo>
                    <a:pt x="1151242" y="766572"/>
                  </a:lnTo>
                  <a:lnTo>
                    <a:pt x="1199210" y="747001"/>
                  </a:lnTo>
                  <a:lnTo>
                    <a:pt x="1248156" y="729856"/>
                  </a:lnTo>
                  <a:lnTo>
                    <a:pt x="1298003" y="715149"/>
                  </a:lnTo>
                  <a:close/>
                </a:path>
                <a:path w="3346450" h="1527175">
                  <a:moveTo>
                    <a:pt x="2031555" y="357809"/>
                  </a:moveTo>
                  <a:lnTo>
                    <a:pt x="2028278" y="309245"/>
                  </a:lnTo>
                  <a:lnTo>
                    <a:pt x="2018753" y="262686"/>
                  </a:lnTo>
                  <a:lnTo>
                    <a:pt x="2003386" y="218528"/>
                  </a:lnTo>
                  <a:lnTo>
                    <a:pt x="1982609" y="177203"/>
                  </a:lnTo>
                  <a:lnTo>
                    <a:pt x="1956866" y="139153"/>
                  </a:lnTo>
                  <a:lnTo>
                    <a:pt x="1926564" y="104787"/>
                  </a:lnTo>
                  <a:lnTo>
                    <a:pt x="1892134" y="74549"/>
                  </a:lnTo>
                  <a:lnTo>
                    <a:pt x="1854009" y="48844"/>
                  </a:lnTo>
                  <a:lnTo>
                    <a:pt x="1812620" y="28105"/>
                  </a:lnTo>
                  <a:lnTo>
                    <a:pt x="1768373" y="12776"/>
                  </a:lnTo>
                  <a:lnTo>
                    <a:pt x="1721713" y="3263"/>
                  </a:lnTo>
                  <a:lnTo>
                    <a:pt x="1673072" y="0"/>
                  </a:lnTo>
                  <a:lnTo>
                    <a:pt x="1624431" y="3263"/>
                  </a:lnTo>
                  <a:lnTo>
                    <a:pt x="1577771" y="12776"/>
                  </a:lnTo>
                  <a:lnTo>
                    <a:pt x="1533525" y="28105"/>
                  </a:lnTo>
                  <a:lnTo>
                    <a:pt x="1492135" y="48844"/>
                  </a:lnTo>
                  <a:lnTo>
                    <a:pt x="1454010" y="74549"/>
                  </a:lnTo>
                  <a:lnTo>
                    <a:pt x="1419580" y="104787"/>
                  </a:lnTo>
                  <a:lnTo>
                    <a:pt x="1389278" y="139153"/>
                  </a:lnTo>
                  <a:lnTo>
                    <a:pt x="1363535" y="177203"/>
                  </a:lnTo>
                  <a:lnTo>
                    <a:pt x="1342758" y="218528"/>
                  </a:lnTo>
                  <a:lnTo>
                    <a:pt x="1327391" y="262686"/>
                  </a:lnTo>
                  <a:lnTo>
                    <a:pt x="1317866" y="309245"/>
                  </a:lnTo>
                  <a:lnTo>
                    <a:pt x="1314589" y="357809"/>
                  </a:lnTo>
                  <a:lnTo>
                    <a:pt x="1317866" y="406361"/>
                  </a:lnTo>
                  <a:lnTo>
                    <a:pt x="1327391" y="452932"/>
                  </a:lnTo>
                  <a:lnTo>
                    <a:pt x="1342758" y="497090"/>
                  </a:lnTo>
                  <a:lnTo>
                    <a:pt x="1363535" y="538403"/>
                  </a:lnTo>
                  <a:lnTo>
                    <a:pt x="1389278" y="576453"/>
                  </a:lnTo>
                  <a:lnTo>
                    <a:pt x="1419580" y="610819"/>
                  </a:lnTo>
                  <a:lnTo>
                    <a:pt x="1454010" y="641070"/>
                  </a:lnTo>
                  <a:lnTo>
                    <a:pt x="1492135" y="666762"/>
                  </a:lnTo>
                  <a:lnTo>
                    <a:pt x="1533525" y="687501"/>
                  </a:lnTo>
                  <a:lnTo>
                    <a:pt x="1577771" y="702830"/>
                  </a:lnTo>
                  <a:lnTo>
                    <a:pt x="1624431" y="712355"/>
                  </a:lnTo>
                  <a:lnTo>
                    <a:pt x="1673072" y="715619"/>
                  </a:lnTo>
                  <a:lnTo>
                    <a:pt x="1721713" y="712355"/>
                  </a:lnTo>
                  <a:lnTo>
                    <a:pt x="1768373" y="702830"/>
                  </a:lnTo>
                  <a:lnTo>
                    <a:pt x="1812620" y="687501"/>
                  </a:lnTo>
                  <a:lnTo>
                    <a:pt x="1854009" y="666762"/>
                  </a:lnTo>
                  <a:lnTo>
                    <a:pt x="1892134" y="641070"/>
                  </a:lnTo>
                  <a:lnTo>
                    <a:pt x="1926564" y="610819"/>
                  </a:lnTo>
                  <a:lnTo>
                    <a:pt x="1956866" y="576453"/>
                  </a:lnTo>
                  <a:lnTo>
                    <a:pt x="1982609" y="538403"/>
                  </a:lnTo>
                  <a:lnTo>
                    <a:pt x="2003386" y="497090"/>
                  </a:lnTo>
                  <a:lnTo>
                    <a:pt x="2018753" y="452932"/>
                  </a:lnTo>
                  <a:lnTo>
                    <a:pt x="2028278" y="406361"/>
                  </a:lnTo>
                  <a:lnTo>
                    <a:pt x="2031555" y="357809"/>
                  </a:lnTo>
                  <a:close/>
                </a:path>
                <a:path w="3346450" h="1527175">
                  <a:moveTo>
                    <a:pt x="2390038" y="1169085"/>
                  </a:moveTo>
                  <a:lnTo>
                    <a:pt x="2385098" y="1127734"/>
                  </a:lnTo>
                  <a:lnTo>
                    <a:pt x="2370963" y="1089126"/>
                  </a:lnTo>
                  <a:lnTo>
                    <a:pt x="2348395" y="1054735"/>
                  </a:lnTo>
                  <a:lnTo>
                    <a:pt x="2318156" y="1026058"/>
                  </a:lnTo>
                  <a:lnTo>
                    <a:pt x="2277872" y="998385"/>
                  </a:lnTo>
                  <a:lnTo>
                    <a:pt x="2236444" y="972604"/>
                  </a:lnTo>
                  <a:lnTo>
                    <a:pt x="2193925" y="948715"/>
                  </a:lnTo>
                  <a:lnTo>
                    <a:pt x="2150402" y="926782"/>
                  </a:lnTo>
                  <a:lnTo>
                    <a:pt x="2105926" y="906818"/>
                  </a:lnTo>
                  <a:lnTo>
                    <a:pt x="2060575" y="888873"/>
                  </a:lnTo>
                  <a:lnTo>
                    <a:pt x="2014410" y="872947"/>
                  </a:lnTo>
                  <a:lnTo>
                    <a:pt x="1919630" y="844956"/>
                  </a:lnTo>
                  <a:lnTo>
                    <a:pt x="1871141" y="833374"/>
                  </a:lnTo>
                  <a:lnTo>
                    <a:pt x="1822145" y="824382"/>
                  </a:lnTo>
                  <a:lnTo>
                    <a:pt x="1772716" y="817994"/>
                  </a:lnTo>
                  <a:lnTo>
                    <a:pt x="1722996" y="814235"/>
                  </a:lnTo>
                  <a:lnTo>
                    <a:pt x="1673072" y="813117"/>
                  </a:lnTo>
                  <a:lnTo>
                    <a:pt x="1623199" y="815403"/>
                  </a:lnTo>
                  <a:lnTo>
                    <a:pt x="1573517" y="819848"/>
                  </a:lnTo>
                  <a:lnTo>
                    <a:pt x="1524101" y="826452"/>
                  </a:lnTo>
                  <a:lnTo>
                    <a:pt x="1475028" y="835202"/>
                  </a:lnTo>
                  <a:lnTo>
                    <a:pt x="1426362" y="846099"/>
                  </a:lnTo>
                  <a:lnTo>
                    <a:pt x="1330693" y="871448"/>
                  </a:lnTo>
                  <a:lnTo>
                    <a:pt x="1284046" y="886307"/>
                  </a:lnTo>
                  <a:lnTo>
                    <a:pt x="1238364" y="903655"/>
                  </a:lnTo>
                  <a:lnTo>
                    <a:pt x="1193711" y="923442"/>
                  </a:lnTo>
                  <a:lnTo>
                    <a:pt x="1150200" y="945616"/>
                  </a:lnTo>
                  <a:lnTo>
                    <a:pt x="1107948" y="970140"/>
                  </a:lnTo>
                  <a:lnTo>
                    <a:pt x="1067015" y="996975"/>
                  </a:lnTo>
                  <a:lnTo>
                    <a:pt x="1027531" y="1026058"/>
                  </a:lnTo>
                  <a:lnTo>
                    <a:pt x="996518" y="1054227"/>
                  </a:lnTo>
                  <a:lnTo>
                    <a:pt x="973632" y="1088580"/>
                  </a:lnTo>
                  <a:lnTo>
                    <a:pt x="959726" y="1127429"/>
                  </a:lnTo>
                  <a:lnTo>
                    <a:pt x="955649" y="1169085"/>
                  </a:lnTo>
                  <a:lnTo>
                    <a:pt x="955649" y="1526895"/>
                  </a:lnTo>
                  <a:lnTo>
                    <a:pt x="2390038" y="1526895"/>
                  </a:lnTo>
                  <a:lnTo>
                    <a:pt x="2390038" y="1169085"/>
                  </a:lnTo>
                  <a:close/>
                </a:path>
                <a:path w="3346450" h="1527175">
                  <a:moveTo>
                    <a:pt x="3346145" y="890841"/>
                  </a:moveTo>
                  <a:lnTo>
                    <a:pt x="3340912" y="849503"/>
                  </a:lnTo>
                  <a:lnTo>
                    <a:pt x="3326714" y="810856"/>
                  </a:lnTo>
                  <a:lnTo>
                    <a:pt x="3304260" y="776325"/>
                  </a:lnTo>
                  <a:lnTo>
                    <a:pt x="3274263" y="747344"/>
                  </a:lnTo>
                  <a:lnTo>
                    <a:pt x="3233902" y="719785"/>
                  </a:lnTo>
                  <a:lnTo>
                    <a:pt x="3192424" y="694080"/>
                  </a:lnTo>
                  <a:lnTo>
                    <a:pt x="3149879" y="670255"/>
                  </a:lnTo>
                  <a:lnTo>
                    <a:pt x="3106356" y="648335"/>
                  </a:lnTo>
                  <a:lnTo>
                    <a:pt x="3061893" y="628357"/>
                  </a:lnTo>
                  <a:lnTo>
                    <a:pt x="3016580" y="610362"/>
                  </a:lnTo>
                  <a:lnTo>
                    <a:pt x="2970466" y="594360"/>
                  </a:lnTo>
                  <a:lnTo>
                    <a:pt x="2875661" y="566254"/>
                  </a:lnTo>
                  <a:lnTo>
                    <a:pt x="2827083" y="554685"/>
                  </a:lnTo>
                  <a:lnTo>
                    <a:pt x="2777998" y="545693"/>
                  </a:lnTo>
                  <a:lnTo>
                    <a:pt x="2728506" y="539318"/>
                  </a:lnTo>
                  <a:lnTo>
                    <a:pt x="2678722" y="535546"/>
                  </a:lnTo>
                  <a:lnTo>
                    <a:pt x="2628722" y="534416"/>
                  </a:lnTo>
                  <a:lnTo>
                    <a:pt x="2578938" y="536790"/>
                  </a:lnTo>
                  <a:lnTo>
                    <a:pt x="2529344" y="541299"/>
                  </a:lnTo>
                  <a:lnTo>
                    <a:pt x="2480018" y="547916"/>
                  </a:lnTo>
                  <a:lnTo>
                    <a:pt x="2431021" y="556653"/>
                  </a:lnTo>
                  <a:lnTo>
                    <a:pt x="2382418" y="567486"/>
                  </a:lnTo>
                  <a:lnTo>
                    <a:pt x="2288692" y="592721"/>
                  </a:lnTo>
                  <a:lnTo>
                    <a:pt x="2243798" y="607174"/>
                  </a:lnTo>
                  <a:lnTo>
                    <a:pt x="2199652" y="623735"/>
                  </a:lnTo>
                  <a:lnTo>
                    <a:pt x="2156358" y="642366"/>
                  </a:lnTo>
                  <a:lnTo>
                    <a:pt x="2113978" y="663028"/>
                  </a:lnTo>
                  <a:lnTo>
                    <a:pt x="2072563" y="685723"/>
                  </a:lnTo>
                  <a:lnTo>
                    <a:pt x="2046300" y="715619"/>
                  </a:lnTo>
                  <a:lnTo>
                    <a:pt x="2094547" y="731697"/>
                  </a:lnTo>
                  <a:lnTo>
                    <a:pt x="2142058" y="749642"/>
                  </a:lnTo>
                  <a:lnTo>
                    <a:pt x="2188794" y="769429"/>
                  </a:lnTo>
                  <a:lnTo>
                    <a:pt x="2234704" y="791019"/>
                  </a:lnTo>
                  <a:lnTo>
                    <a:pt x="2279713" y="814400"/>
                  </a:lnTo>
                  <a:lnTo>
                    <a:pt x="2323795" y="839533"/>
                  </a:lnTo>
                  <a:lnTo>
                    <a:pt x="2366886" y="866406"/>
                  </a:lnTo>
                  <a:lnTo>
                    <a:pt x="2414917" y="899121"/>
                  </a:lnTo>
                  <a:lnTo>
                    <a:pt x="2457907" y="938403"/>
                  </a:lnTo>
                  <a:lnTo>
                    <a:pt x="2489797" y="977938"/>
                  </a:lnTo>
                  <a:lnTo>
                    <a:pt x="2515273" y="1021549"/>
                  </a:lnTo>
                  <a:lnTo>
                    <a:pt x="2533967" y="1068476"/>
                  </a:lnTo>
                  <a:lnTo>
                    <a:pt x="2545499" y="1117917"/>
                  </a:lnTo>
                  <a:lnTo>
                    <a:pt x="2549461" y="1169085"/>
                  </a:lnTo>
                  <a:lnTo>
                    <a:pt x="2549461" y="1250950"/>
                  </a:lnTo>
                  <a:lnTo>
                    <a:pt x="3346145" y="1250950"/>
                  </a:lnTo>
                  <a:lnTo>
                    <a:pt x="3346145" y="890841"/>
                  </a:lnTo>
                  <a:close/>
                </a:path>
              </a:pathLst>
            </a:custGeom>
            <a:solidFill>
              <a:srgbClr val="F1B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43082" y="561478"/>
              <a:ext cx="3352165" cy="1656080"/>
            </a:xfrm>
            <a:custGeom>
              <a:avLst/>
              <a:gdLst/>
              <a:ahLst/>
              <a:cxnLst/>
              <a:rect l="l" t="t" r="r" b="b"/>
              <a:pathLst>
                <a:path w="3352165" h="1656080">
                  <a:moveTo>
                    <a:pt x="3167828" y="1379734"/>
                  </a:moveTo>
                  <a:lnTo>
                    <a:pt x="184309" y="1379734"/>
                  </a:lnTo>
                  <a:lnTo>
                    <a:pt x="135315" y="1373162"/>
                  </a:lnTo>
                  <a:lnTo>
                    <a:pt x="91288" y="1354616"/>
                  </a:lnTo>
                  <a:lnTo>
                    <a:pt x="53985" y="1325850"/>
                  </a:lnTo>
                  <a:lnTo>
                    <a:pt x="25165" y="1288617"/>
                  </a:lnTo>
                  <a:lnTo>
                    <a:pt x="6584" y="1244672"/>
                  </a:lnTo>
                  <a:lnTo>
                    <a:pt x="0" y="1195769"/>
                  </a:lnTo>
                  <a:lnTo>
                    <a:pt x="0" y="183964"/>
                  </a:lnTo>
                  <a:lnTo>
                    <a:pt x="6584" y="135061"/>
                  </a:lnTo>
                  <a:lnTo>
                    <a:pt x="25165" y="91116"/>
                  </a:lnTo>
                  <a:lnTo>
                    <a:pt x="53985" y="53884"/>
                  </a:lnTo>
                  <a:lnTo>
                    <a:pt x="91288" y="25117"/>
                  </a:lnTo>
                  <a:lnTo>
                    <a:pt x="135315" y="6571"/>
                  </a:lnTo>
                  <a:lnTo>
                    <a:pt x="184309" y="0"/>
                  </a:lnTo>
                  <a:lnTo>
                    <a:pt x="3167828" y="0"/>
                  </a:lnTo>
                  <a:lnTo>
                    <a:pt x="3216822" y="6571"/>
                  </a:lnTo>
                  <a:lnTo>
                    <a:pt x="3260850" y="25117"/>
                  </a:lnTo>
                  <a:lnTo>
                    <a:pt x="3298152" y="53884"/>
                  </a:lnTo>
                  <a:lnTo>
                    <a:pt x="3326972" y="91116"/>
                  </a:lnTo>
                  <a:lnTo>
                    <a:pt x="3345553" y="135061"/>
                  </a:lnTo>
                  <a:lnTo>
                    <a:pt x="3352138" y="183964"/>
                  </a:lnTo>
                  <a:lnTo>
                    <a:pt x="3352138" y="413920"/>
                  </a:lnTo>
                  <a:lnTo>
                    <a:pt x="737239" y="413920"/>
                  </a:lnTo>
                  <a:lnTo>
                    <a:pt x="737239" y="505902"/>
                  </a:lnTo>
                  <a:lnTo>
                    <a:pt x="3352138" y="505902"/>
                  </a:lnTo>
                  <a:lnTo>
                    <a:pt x="3352138" y="643876"/>
                  </a:lnTo>
                  <a:lnTo>
                    <a:pt x="460774" y="643876"/>
                  </a:lnTo>
                  <a:lnTo>
                    <a:pt x="460774" y="735858"/>
                  </a:lnTo>
                  <a:lnTo>
                    <a:pt x="3352138" y="735858"/>
                  </a:lnTo>
                  <a:lnTo>
                    <a:pt x="3352138" y="873831"/>
                  </a:lnTo>
                  <a:lnTo>
                    <a:pt x="1198014" y="873831"/>
                  </a:lnTo>
                  <a:lnTo>
                    <a:pt x="1198014" y="965814"/>
                  </a:lnTo>
                  <a:lnTo>
                    <a:pt x="3352138" y="965814"/>
                  </a:lnTo>
                  <a:lnTo>
                    <a:pt x="3352138" y="1195769"/>
                  </a:lnTo>
                  <a:lnTo>
                    <a:pt x="3345553" y="1244672"/>
                  </a:lnTo>
                  <a:lnTo>
                    <a:pt x="3326972" y="1288617"/>
                  </a:lnTo>
                  <a:lnTo>
                    <a:pt x="3298152" y="1325850"/>
                  </a:lnTo>
                  <a:lnTo>
                    <a:pt x="3260850" y="1354616"/>
                  </a:lnTo>
                  <a:lnTo>
                    <a:pt x="3216822" y="1373162"/>
                  </a:lnTo>
                  <a:lnTo>
                    <a:pt x="3167828" y="1379734"/>
                  </a:lnTo>
                  <a:close/>
                </a:path>
                <a:path w="3352165" h="1656080">
                  <a:moveTo>
                    <a:pt x="3352138" y="505902"/>
                  </a:moveTo>
                  <a:lnTo>
                    <a:pt x="2891363" y="505902"/>
                  </a:lnTo>
                  <a:lnTo>
                    <a:pt x="2891363" y="413920"/>
                  </a:lnTo>
                  <a:lnTo>
                    <a:pt x="3352138" y="413920"/>
                  </a:lnTo>
                  <a:lnTo>
                    <a:pt x="3352138" y="505902"/>
                  </a:lnTo>
                  <a:close/>
                </a:path>
                <a:path w="3352165" h="1656080">
                  <a:moveTo>
                    <a:pt x="3352138" y="735858"/>
                  </a:moveTo>
                  <a:lnTo>
                    <a:pt x="2891363" y="735858"/>
                  </a:lnTo>
                  <a:lnTo>
                    <a:pt x="2891363" y="643876"/>
                  </a:lnTo>
                  <a:lnTo>
                    <a:pt x="3352138" y="643876"/>
                  </a:lnTo>
                  <a:lnTo>
                    <a:pt x="3352138" y="735858"/>
                  </a:lnTo>
                  <a:close/>
                </a:path>
                <a:path w="3352165" h="1656080">
                  <a:moveTo>
                    <a:pt x="3352138" y="965814"/>
                  </a:moveTo>
                  <a:lnTo>
                    <a:pt x="2891363" y="965814"/>
                  </a:lnTo>
                  <a:lnTo>
                    <a:pt x="2891363" y="873831"/>
                  </a:lnTo>
                  <a:lnTo>
                    <a:pt x="3352138" y="873831"/>
                  </a:lnTo>
                  <a:lnTo>
                    <a:pt x="3352138" y="965814"/>
                  </a:lnTo>
                  <a:close/>
                </a:path>
                <a:path w="3352165" h="1656080">
                  <a:moveTo>
                    <a:pt x="921549" y="1655681"/>
                  </a:moveTo>
                  <a:lnTo>
                    <a:pt x="921549" y="1379734"/>
                  </a:lnTo>
                  <a:lnTo>
                    <a:pt x="1211838" y="1379734"/>
                  </a:lnTo>
                  <a:lnTo>
                    <a:pt x="921549" y="1655681"/>
                  </a:lnTo>
                  <a:close/>
                </a:path>
                <a:path w="3352165" h="1656080">
                  <a:moveTo>
                    <a:pt x="1704867" y="1655681"/>
                  </a:moveTo>
                  <a:lnTo>
                    <a:pt x="1538988" y="1379734"/>
                  </a:lnTo>
                  <a:lnTo>
                    <a:pt x="1884569" y="1379734"/>
                  </a:lnTo>
                  <a:lnTo>
                    <a:pt x="1704867" y="1655681"/>
                  </a:lnTo>
                  <a:close/>
                </a:path>
                <a:path w="3352165" h="1656080">
                  <a:moveTo>
                    <a:pt x="2488184" y="1655681"/>
                  </a:moveTo>
                  <a:lnTo>
                    <a:pt x="2197896" y="1379734"/>
                  </a:lnTo>
                  <a:lnTo>
                    <a:pt x="2488184" y="1379734"/>
                  </a:lnTo>
                  <a:lnTo>
                    <a:pt x="2488184" y="1655681"/>
                  </a:lnTo>
                  <a:close/>
                </a:path>
              </a:pathLst>
            </a:custGeom>
            <a:solidFill>
              <a:srgbClr val="F1B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95676" y="2424841"/>
            <a:ext cx="4633595" cy="742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00" spc="-5" dirty="0">
                <a:solidFill>
                  <a:srgbClr val="FFFFFF"/>
                </a:solidFill>
              </a:rPr>
              <a:t>Confidentiality</a:t>
            </a:r>
            <a:endParaRPr sz="4700"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26664" y="3496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224027" y="408432"/>
            <a:ext cx="1312163" cy="4326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54104" y="1130216"/>
            <a:ext cx="33655" cy="50800"/>
          </a:xfrm>
          <a:custGeom>
            <a:avLst/>
            <a:gdLst/>
            <a:ahLst/>
            <a:cxnLst/>
            <a:rect l="l" t="t" r="r" b="b"/>
            <a:pathLst>
              <a:path w="33655" h="50800">
                <a:moveTo>
                  <a:pt x="0" y="0"/>
                </a:moveTo>
                <a:lnTo>
                  <a:pt x="33515" y="0"/>
                </a:lnTo>
                <a:lnTo>
                  <a:pt x="33515" y="50700"/>
                </a:lnTo>
                <a:lnTo>
                  <a:pt x="0" y="5070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oup 8" descr="HuschBlackwell Logo">
            <a:extLst>
              <a:ext uri="{FF2B5EF4-FFF2-40B4-BE49-F238E27FC236}">
                <a16:creationId xmlns:a16="http://schemas.microsoft.com/office/drawing/2014/main" id="{9CB97B6F-6D3A-3849-8CFF-2DB32C0AC3F3}"/>
              </a:ext>
            </a:extLst>
          </p:cNvPr>
          <p:cNvGrpSpPr/>
          <p:nvPr/>
        </p:nvGrpSpPr>
        <p:grpSpPr>
          <a:xfrm>
            <a:off x="3026803" y="1126775"/>
            <a:ext cx="2317035" cy="140335"/>
            <a:chOff x="3026803" y="1126775"/>
            <a:chExt cx="2317035" cy="140335"/>
          </a:xfrm>
        </p:grpSpPr>
        <p:sp>
          <p:nvSpPr>
            <p:cNvPr id="3" name="object 3"/>
            <p:cNvSpPr/>
            <p:nvPr/>
          </p:nvSpPr>
          <p:spPr>
            <a:xfrm>
              <a:off x="3226748" y="1126775"/>
              <a:ext cx="2117090" cy="140335"/>
            </a:xfrm>
            <a:custGeom>
              <a:avLst/>
              <a:gdLst/>
              <a:ahLst/>
              <a:cxnLst/>
              <a:rect l="l" t="t" r="r" b="b"/>
              <a:pathLst>
                <a:path w="2117090" h="140334">
                  <a:moveTo>
                    <a:pt x="815561" y="135951"/>
                  </a:moveTo>
                  <a:lnTo>
                    <a:pt x="722947" y="135951"/>
                  </a:lnTo>
                  <a:lnTo>
                    <a:pt x="722947" y="3441"/>
                  </a:lnTo>
                  <a:lnTo>
                    <a:pt x="808995" y="3441"/>
                  </a:lnTo>
                  <a:lnTo>
                    <a:pt x="828499" y="5506"/>
                  </a:lnTo>
                  <a:lnTo>
                    <a:pt x="842430" y="11702"/>
                  </a:lnTo>
                  <a:lnTo>
                    <a:pt x="850789" y="22027"/>
                  </a:lnTo>
                  <a:lnTo>
                    <a:pt x="852447" y="30632"/>
                  </a:lnTo>
                  <a:lnTo>
                    <a:pt x="756122" y="30632"/>
                  </a:lnTo>
                  <a:lnTo>
                    <a:pt x="756122" y="56789"/>
                  </a:lnTo>
                  <a:lnTo>
                    <a:pt x="846395" y="56789"/>
                  </a:lnTo>
                  <a:lnTo>
                    <a:pt x="843369" y="60393"/>
                  </a:lnTo>
                  <a:lnTo>
                    <a:pt x="835605" y="65738"/>
                  </a:lnTo>
                  <a:lnTo>
                    <a:pt x="845637" y="70557"/>
                  </a:lnTo>
                  <a:lnTo>
                    <a:pt x="852884" y="77698"/>
                  </a:lnTo>
                  <a:lnTo>
                    <a:pt x="853896" y="79850"/>
                  </a:lnTo>
                  <a:lnTo>
                    <a:pt x="756122" y="79850"/>
                  </a:lnTo>
                  <a:lnTo>
                    <a:pt x="756122" y="108761"/>
                  </a:lnTo>
                  <a:lnTo>
                    <a:pt x="856845" y="108761"/>
                  </a:lnTo>
                  <a:lnTo>
                    <a:pt x="855897" y="113881"/>
                  </a:lnTo>
                  <a:lnTo>
                    <a:pt x="847527" y="125712"/>
                  </a:lnTo>
                  <a:lnTo>
                    <a:pt x="833974" y="133284"/>
                  </a:lnTo>
                  <a:lnTo>
                    <a:pt x="815561" y="135951"/>
                  </a:lnTo>
                  <a:close/>
                </a:path>
                <a:path w="2117090" h="140334">
                  <a:moveTo>
                    <a:pt x="846395" y="56789"/>
                  </a:moveTo>
                  <a:lnTo>
                    <a:pt x="795518" y="56789"/>
                  </a:lnTo>
                  <a:lnTo>
                    <a:pt x="805896" y="56236"/>
                  </a:lnTo>
                  <a:lnTo>
                    <a:pt x="813229" y="54165"/>
                  </a:lnTo>
                  <a:lnTo>
                    <a:pt x="817581" y="49965"/>
                  </a:lnTo>
                  <a:lnTo>
                    <a:pt x="819017" y="43022"/>
                  </a:lnTo>
                  <a:lnTo>
                    <a:pt x="817581" y="36730"/>
                  </a:lnTo>
                  <a:lnTo>
                    <a:pt x="813229" y="32955"/>
                  </a:lnTo>
                  <a:lnTo>
                    <a:pt x="805896" y="31116"/>
                  </a:lnTo>
                  <a:lnTo>
                    <a:pt x="795518" y="30632"/>
                  </a:lnTo>
                  <a:lnTo>
                    <a:pt x="852447" y="30632"/>
                  </a:lnTo>
                  <a:lnTo>
                    <a:pt x="853575" y="36483"/>
                  </a:lnTo>
                  <a:lnTo>
                    <a:pt x="852419" y="45700"/>
                  </a:lnTo>
                  <a:lnTo>
                    <a:pt x="848996" y="53692"/>
                  </a:lnTo>
                  <a:lnTo>
                    <a:pt x="846395" y="56789"/>
                  </a:lnTo>
                  <a:close/>
                </a:path>
                <a:path w="2117090" h="140334">
                  <a:moveTo>
                    <a:pt x="856845" y="108761"/>
                  </a:moveTo>
                  <a:lnTo>
                    <a:pt x="800701" y="108761"/>
                  </a:lnTo>
                  <a:lnTo>
                    <a:pt x="810880" y="108357"/>
                  </a:lnTo>
                  <a:lnTo>
                    <a:pt x="818110" y="106567"/>
                  </a:lnTo>
                  <a:lnTo>
                    <a:pt x="822424" y="102517"/>
                  </a:lnTo>
                  <a:lnTo>
                    <a:pt x="823855" y="95338"/>
                  </a:lnTo>
                  <a:lnTo>
                    <a:pt x="822473" y="88126"/>
                  </a:lnTo>
                  <a:lnTo>
                    <a:pt x="818240" y="83334"/>
                  </a:lnTo>
                  <a:lnTo>
                    <a:pt x="811026" y="80672"/>
                  </a:lnTo>
                  <a:lnTo>
                    <a:pt x="800701" y="79850"/>
                  </a:lnTo>
                  <a:lnTo>
                    <a:pt x="853896" y="79850"/>
                  </a:lnTo>
                  <a:lnTo>
                    <a:pt x="857279" y="87034"/>
                  </a:lnTo>
                  <a:lnTo>
                    <a:pt x="858758" y="98435"/>
                  </a:lnTo>
                  <a:lnTo>
                    <a:pt x="856845" y="108761"/>
                  </a:lnTo>
                  <a:close/>
                </a:path>
                <a:path w="2117090" h="140334">
                  <a:moveTo>
                    <a:pt x="2116659" y="135951"/>
                  </a:moveTo>
                  <a:lnTo>
                    <a:pt x="2014714" y="135951"/>
                  </a:lnTo>
                  <a:lnTo>
                    <a:pt x="2014714" y="3441"/>
                  </a:lnTo>
                  <a:lnTo>
                    <a:pt x="2047889" y="3441"/>
                  </a:lnTo>
                  <a:lnTo>
                    <a:pt x="2047889" y="108761"/>
                  </a:lnTo>
                  <a:lnTo>
                    <a:pt x="2116659" y="108761"/>
                  </a:lnTo>
                  <a:lnTo>
                    <a:pt x="2116659" y="135951"/>
                  </a:lnTo>
                  <a:close/>
                </a:path>
                <a:path w="2117090" h="140334">
                  <a:moveTo>
                    <a:pt x="1989832" y="135951"/>
                  </a:moveTo>
                  <a:lnTo>
                    <a:pt x="1887887" y="135951"/>
                  </a:lnTo>
                  <a:lnTo>
                    <a:pt x="1887887" y="3441"/>
                  </a:lnTo>
                  <a:lnTo>
                    <a:pt x="1921408" y="3441"/>
                  </a:lnTo>
                  <a:lnTo>
                    <a:pt x="1921408" y="108761"/>
                  </a:lnTo>
                  <a:lnTo>
                    <a:pt x="1989832" y="108761"/>
                  </a:lnTo>
                  <a:lnTo>
                    <a:pt x="1989832" y="135951"/>
                  </a:lnTo>
                  <a:close/>
                </a:path>
                <a:path w="2117090" h="140334">
                  <a:moveTo>
                    <a:pt x="1852293" y="135951"/>
                  </a:moveTo>
                  <a:lnTo>
                    <a:pt x="1734105" y="135951"/>
                  </a:lnTo>
                  <a:lnTo>
                    <a:pt x="1734105" y="3441"/>
                  </a:lnTo>
                  <a:lnTo>
                    <a:pt x="1852293" y="3441"/>
                  </a:lnTo>
                  <a:lnTo>
                    <a:pt x="1852293" y="30632"/>
                  </a:lnTo>
                  <a:lnTo>
                    <a:pt x="1767626" y="30632"/>
                  </a:lnTo>
                  <a:lnTo>
                    <a:pt x="1767626" y="52659"/>
                  </a:lnTo>
                  <a:lnTo>
                    <a:pt x="1843307" y="52659"/>
                  </a:lnTo>
                  <a:lnTo>
                    <a:pt x="1843307" y="79850"/>
                  </a:lnTo>
                  <a:lnTo>
                    <a:pt x="1767626" y="79850"/>
                  </a:lnTo>
                  <a:lnTo>
                    <a:pt x="1767626" y="108761"/>
                  </a:lnTo>
                  <a:lnTo>
                    <a:pt x="1852293" y="108761"/>
                  </a:lnTo>
                  <a:lnTo>
                    <a:pt x="1852293" y="135951"/>
                  </a:lnTo>
                  <a:close/>
                </a:path>
                <a:path w="2117090" h="140334">
                  <a:moveTo>
                    <a:pt x="1570302" y="135951"/>
                  </a:moveTo>
                  <a:lnTo>
                    <a:pt x="1537472" y="135951"/>
                  </a:lnTo>
                  <a:lnTo>
                    <a:pt x="1495312" y="3441"/>
                  </a:lnTo>
                  <a:lnTo>
                    <a:pt x="1529869" y="3441"/>
                  </a:lnTo>
                  <a:lnTo>
                    <a:pt x="1556478" y="92928"/>
                  </a:lnTo>
                  <a:lnTo>
                    <a:pt x="1585267" y="92928"/>
                  </a:lnTo>
                  <a:lnTo>
                    <a:pt x="1570302" y="135951"/>
                  </a:lnTo>
                  <a:close/>
                </a:path>
                <a:path w="2117090" h="140334">
                  <a:moveTo>
                    <a:pt x="1585267" y="92928"/>
                  </a:moveTo>
                  <a:lnTo>
                    <a:pt x="1556478" y="92928"/>
                  </a:lnTo>
                  <a:lnTo>
                    <a:pt x="1587581" y="3441"/>
                  </a:lnTo>
                  <a:lnTo>
                    <a:pt x="1620410" y="3441"/>
                  </a:lnTo>
                  <a:lnTo>
                    <a:pt x="1632692" y="39580"/>
                  </a:lnTo>
                  <a:lnTo>
                    <a:pt x="1603823" y="39580"/>
                  </a:lnTo>
                  <a:lnTo>
                    <a:pt x="1585267" y="92928"/>
                  </a:lnTo>
                  <a:close/>
                </a:path>
                <a:path w="2117090" h="140334">
                  <a:moveTo>
                    <a:pt x="1683507" y="92928"/>
                  </a:moveTo>
                  <a:lnTo>
                    <a:pt x="1650821" y="92928"/>
                  </a:lnTo>
                  <a:lnTo>
                    <a:pt x="1677776" y="3441"/>
                  </a:lnTo>
                  <a:lnTo>
                    <a:pt x="1712679" y="3441"/>
                  </a:lnTo>
                  <a:lnTo>
                    <a:pt x="1683507" y="92928"/>
                  </a:lnTo>
                  <a:close/>
                </a:path>
                <a:path w="2117090" h="140334">
                  <a:moveTo>
                    <a:pt x="1669482" y="135951"/>
                  </a:moveTo>
                  <a:lnTo>
                    <a:pt x="1635616" y="135951"/>
                  </a:lnTo>
                  <a:lnTo>
                    <a:pt x="1603823" y="39580"/>
                  </a:lnTo>
                  <a:lnTo>
                    <a:pt x="1632692" y="39580"/>
                  </a:lnTo>
                  <a:lnTo>
                    <a:pt x="1650821" y="92928"/>
                  </a:lnTo>
                  <a:lnTo>
                    <a:pt x="1683507" y="92928"/>
                  </a:lnTo>
                  <a:lnTo>
                    <a:pt x="1669482" y="135951"/>
                  </a:lnTo>
                  <a:close/>
                </a:path>
                <a:path w="2117090" h="140334">
                  <a:moveTo>
                    <a:pt x="1384727" y="135951"/>
                  </a:moveTo>
                  <a:lnTo>
                    <a:pt x="1351551" y="135951"/>
                  </a:lnTo>
                  <a:lnTo>
                    <a:pt x="1351551" y="3441"/>
                  </a:lnTo>
                  <a:lnTo>
                    <a:pt x="1384727" y="3441"/>
                  </a:lnTo>
                  <a:lnTo>
                    <a:pt x="1384727" y="54380"/>
                  </a:lnTo>
                  <a:lnTo>
                    <a:pt x="1425938" y="54380"/>
                  </a:lnTo>
                  <a:lnTo>
                    <a:pt x="1425159" y="55069"/>
                  </a:lnTo>
                  <a:lnTo>
                    <a:pt x="1441644" y="75375"/>
                  </a:lnTo>
                  <a:lnTo>
                    <a:pt x="1401660" y="75375"/>
                  </a:lnTo>
                  <a:lnTo>
                    <a:pt x="1384727" y="90175"/>
                  </a:lnTo>
                  <a:lnTo>
                    <a:pt x="1384727" y="135951"/>
                  </a:lnTo>
                  <a:close/>
                </a:path>
                <a:path w="2117090" h="140334">
                  <a:moveTo>
                    <a:pt x="1425938" y="54380"/>
                  </a:moveTo>
                  <a:lnTo>
                    <a:pt x="1384727" y="54380"/>
                  </a:lnTo>
                  <a:lnTo>
                    <a:pt x="1440710" y="3441"/>
                  </a:lnTo>
                  <a:lnTo>
                    <a:pt x="1483562" y="3441"/>
                  </a:lnTo>
                  <a:lnTo>
                    <a:pt x="1425938" y="54380"/>
                  </a:lnTo>
                  <a:close/>
                </a:path>
                <a:path w="2117090" h="140334">
                  <a:moveTo>
                    <a:pt x="1490819" y="135951"/>
                  </a:moveTo>
                  <a:lnTo>
                    <a:pt x="1450041" y="135951"/>
                  </a:lnTo>
                  <a:lnTo>
                    <a:pt x="1401660" y="75375"/>
                  </a:lnTo>
                  <a:lnTo>
                    <a:pt x="1441644" y="75375"/>
                  </a:lnTo>
                  <a:lnTo>
                    <a:pt x="1490819" y="135951"/>
                  </a:lnTo>
                  <a:close/>
                </a:path>
                <a:path w="2117090" h="140334">
                  <a:moveTo>
                    <a:pt x="1247878" y="139737"/>
                  </a:moveTo>
                  <a:lnTo>
                    <a:pt x="1214703" y="134725"/>
                  </a:lnTo>
                  <a:lnTo>
                    <a:pt x="1189562" y="120549"/>
                  </a:lnTo>
                  <a:lnTo>
                    <a:pt x="1173622" y="98500"/>
                  </a:lnTo>
                  <a:lnTo>
                    <a:pt x="1168050" y="69868"/>
                  </a:lnTo>
                  <a:lnTo>
                    <a:pt x="1173622" y="41237"/>
                  </a:lnTo>
                  <a:lnTo>
                    <a:pt x="1189562" y="19188"/>
                  </a:lnTo>
                  <a:lnTo>
                    <a:pt x="1214703" y="5012"/>
                  </a:lnTo>
                  <a:lnTo>
                    <a:pt x="1247878" y="0"/>
                  </a:lnTo>
                  <a:lnTo>
                    <a:pt x="1277836" y="3909"/>
                  </a:lnTo>
                  <a:lnTo>
                    <a:pt x="1301184" y="14756"/>
                  </a:lnTo>
                  <a:lnTo>
                    <a:pt x="1313044" y="27190"/>
                  </a:lnTo>
                  <a:lnTo>
                    <a:pt x="1247878" y="27190"/>
                  </a:lnTo>
                  <a:lnTo>
                    <a:pt x="1229903" y="30132"/>
                  </a:lnTo>
                  <a:lnTo>
                    <a:pt x="1216301" y="38591"/>
                  </a:lnTo>
                  <a:lnTo>
                    <a:pt x="1207689" y="52019"/>
                  </a:lnTo>
                  <a:lnTo>
                    <a:pt x="1204681" y="69868"/>
                  </a:lnTo>
                  <a:lnTo>
                    <a:pt x="1207689" y="87664"/>
                  </a:lnTo>
                  <a:lnTo>
                    <a:pt x="1216301" y="100974"/>
                  </a:lnTo>
                  <a:lnTo>
                    <a:pt x="1229903" y="109315"/>
                  </a:lnTo>
                  <a:lnTo>
                    <a:pt x="1247878" y="112203"/>
                  </a:lnTo>
                  <a:lnTo>
                    <a:pt x="1312622" y="112203"/>
                  </a:lnTo>
                  <a:lnTo>
                    <a:pt x="1301400" y="124464"/>
                  </a:lnTo>
                  <a:lnTo>
                    <a:pt x="1277895" y="135731"/>
                  </a:lnTo>
                  <a:lnTo>
                    <a:pt x="1247878" y="139737"/>
                  </a:lnTo>
                  <a:close/>
                </a:path>
                <a:path w="2117090" h="140334">
                  <a:moveTo>
                    <a:pt x="1323905" y="51971"/>
                  </a:moveTo>
                  <a:lnTo>
                    <a:pt x="1287620" y="51971"/>
                  </a:lnTo>
                  <a:lnTo>
                    <a:pt x="1282576" y="41274"/>
                  </a:lnTo>
                  <a:lnTo>
                    <a:pt x="1274229" y="33514"/>
                  </a:lnTo>
                  <a:lnTo>
                    <a:pt x="1262641" y="28787"/>
                  </a:lnTo>
                  <a:lnTo>
                    <a:pt x="1247878" y="27190"/>
                  </a:lnTo>
                  <a:lnTo>
                    <a:pt x="1313044" y="27190"/>
                  </a:lnTo>
                  <a:lnTo>
                    <a:pt x="1316886" y="31218"/>
                  </a:lnTo>
                  <a:lnTo>
                    <a:pt x="1323905" y="51971"/>
                  </a:lnTo>
                  <a:close/>
                </a:path>
                <a:path w="2117090" h="140334">
                  <a:moveTo>
                    <a:pt x="1312622" y="112203"/>
                  </a:moveTo>
                  <a:lnTo>
                    <a:pt x="1247878" y="112203"/>
                  </a:lnTo>
                  <a:lnTo>
                    <a:pt x="1263764" y="110320"/>
                  </a:lnTo>
                  <a:lnTo>
                    <a:pt x="1275956" y="104889"/>
                  </a:lnTo>
                  <a:lnTo>
                    <a:pt x="1284131" y="96230"/>
                  </a:lnTo>
                  <a:lnTo>
                    <a:pt x="1287965" y="84668"/>
                  </a:lnTo>
                  <a:lnTo>
                    <a:pt x="1324596" y="84668"/>
                  </a:lnTo>
                  <a:lnTo>
                    <a:pt x="1317323" y="107067"/>
                  </a:lnTo>
                  <a:lnTo>
                    <a:pt x="1312622" y="112203"/>
                  </a:lnTo>
                  <a:close/>
                </a:path>
                <a:path w="2117090" h="140334">
                  <a:moveTo>
                    <a:pt x="1040532" y="135951"/>
                  </a:moveTo>
                  <a:lnTo>
                    <a:pt x="1004592" y="135951"/>
                  </a:lnTo>
                  <a:lnTo>
                    <a:pt x="1067487" y="3441"/>
                  </a:lnTo>
                  <a:lnTo>
                    <a:pt x="1099626" y="3441"/>
                  </a:lnTo>
                  <a:lnTo>
                    <a:pt x="1116433" y="40269"/>
                  </a:lnTo>
                  <a:lnTo>
                    <a:pt x="1080965" y="40269"/>
                  </a:lnTo>
                  <a:lnTo>
                    <a:pt x="1063686" y="81226"/>
                  </a:lnTo>
                  <a:lnTo>
                    <a:pt x="1135126" y="81226"/>
                  </a:lnTo>
                  <a:lnTo>
                    <a:pt x="1147378" y="108072"/>
                  </a:lnTo>
                  <a:lnTo>
                    <a:pt x="1052282" y="108072"/>
                  </a:lnTo>
                  <a:lnTo>
                    <a:pt x="1040532" y="135951"/>
                  </a:lnTo>
                  <a:close/>
                </a:path>
                <a:path w="2117090" h="140334">
                  <a:moveTo>
                    <a:pt x="1135126" y="81226"/>
                  </a:moveTo>
                  <a:lnTo>
                    <a:pt x="1098935" y="81226"/>
                  </a:lnTo>
                  <a:lnTo>
                    <a:pt x="1080965" y="40269"/>
                  </a:lnTo>
                  <a:lnTo>
                    <a:pt x="1116433" y="40269"/>
                  </a:lnTo>
                  <a:lnTo>
                    <a:pt x="1135126" y="81226"/>
                  </a:lnTo>
                  <a:close/>
                </a:path>
                <a:path w="2117090" h="140334">
                  <a:moveTo>
                    <a:pt x="1160102" y="135951"/>
                  </a:moveTo>
                  <a:lnTo>
                    <a:pt x="1123125" y="135951"/>
                  </a:lnTo>
                  <a:lnTo>
                    <a:pt x="1111030" y="108072"/>
                  </a:lnTo>
                  <a:lnTo>
                    <a:pt x="1147378" y="108072"/>
                  </a:lnTo>
                  <a:lnTo>
                    <a:pt x="1160102" y="135951"/>
                  </a:lnTo>
                  <a:close/>
                </a:path>
                <a:path w="2117090" h="140334">
                  <a:moveTo>
                    <a:pt x="991806" y="135951"/>
                  </a:moveTo>
                  <a:lnTo>
                    <a:pt x="889861" y="135951"/>
                  </a:lnTo>
                  <a:lnTo>
                    <a:pt x="889861" y="3441"/>
                  </a:lnTo>
                  <a:lnTo>
                    <a:pt x="923036" y="3441"/>
                  </a:lnTo>
                  <a:lnTo>
                    <a:pt x="923036" y="108761"/>
                  </a:lnTo>
                  <a:lnTo>
                    <a:pt x="991806" y="108761"/>
                  </a:lnTo>
                  <a:lnTo>
                    <a:pt x="991806" y="135951"/>
                  </a:lnTo>
                  <a:close/>
                </a:path>
                <a:path w="2117090" h="140334">
                  <a:moveTo>
                    <a:pt x="557761" y="135951"/>
                  </a:moveTo>
                  <a:lnTo>
                    <a:pt x="524240" y="135951"/>
                  </a:lnTo>
                  <a:lnTo>
                    <a:pt x="524240" y="3441"/>
                  </a:lnTo>
                  <a:lnTo>
                    <a:pt x="557761" y="3441"/>
                  </a:lnTo>
                  <a:lnTo>
                    <a:pt x="557761" y="53692"/>
                  </a:lnTo>
                  <a:lnTo>
                    <a:pt x="654868" y="53692"/>
                  </a:lnTo>
                  <a:lnTo>
                    <a:pt x="654868" y="80882"/>
                  </a:lnTo>
                  <a:lnTo>
                    <a:pt x="557761" y="80882"/>
                  </a:lnTo>
                  <a:lnTo>
                    <a:pt x="557761" y="135951"/>
                  </a:lnTo>
                  <a:close/>
                </a:path>
                <a:path w="2117090" h="140334">
                  <a:moveTo>
                    <a:pt x="654868" y="53692"/>
                  </a:moveTo>
                  <a:lnTo>
                    <a:pt x="621693" y="53692"/>
                  </a:lnTo>
                  <a:lnTo>
                    <a:pt x="621693" y="3441"/>
                  </a:lnTo>
                  <a:lnTo>
                    <a:pt x="654868" y="3441"/>
                  </a:lnTo>
                  <a:lnTo>
                    <a:pt x="654868" y="53692"/>
                  </a:lnTo>
                  <a:close/>
                </a:path>
                <a:path w="2117090" h="140334">
                  <a:moveTo>
                    <a:pt x="654868" y="135951"/>
                  </a:moveTo>
                  <a:lnTo>
                    <a:pt x="621693" y="135951"/>
                  </a:lnTo>
                  <a:lnTo>
                    <a:pt x="621693" y="80882"/>
                  </a:lnTo>
                  <a:lnTo>
                    <a:pt x="654868" y="80882"/>
                  </a:lnTo>
                  <a:lnTo>
                    <a:pt x="654868" y="135951"/>
                  </a:lnTo>
                  <a:close/>
                </a:path>
                <a:path w="2117090" h="140334">
                  <a:moveTo>
                    <a:pt x="412619" y="139737"/>
                  </a:moveTo>
                  <a:lnTo>
                    <a:pt x="379643" y="134725"/>
                  </a:lnTo>
                  <a:lnTo>
                    <a:pt x="354605" y="120549"/>
                  </a:lnTo>
                  <a:lnTo>
                    <a:pt x="338703" y="98500"/>
                  </a:lnTo>
                  <a:lnTo>
                    <a:pt x="333136" y="69868"/>
                  </a:lnTo>
                  <a:lnTo>
                    <a:pt x="338703" y="41237"/>
                  </a:lnTo>
                  <a:lnTo>
                    <a:pt x="354605" y="19188"/>
                  </a:lnTo>
                  <a:lnTo>
                    <a:pt x="379643" y="5012"/>
                  </a:lnTo>
                  <a:lnTo>
                    <a:pt x="412619" y="0"/>
                  </a:lnTo>
                  <a:lnTo>
                    <a:pt x="442581" y="3909"/>
                  </a:lnTo>
                  <a:lnTo>
                    <a:pt x="465967" y="14756"/>
                  </a:lnTo>
                  <a:lnTo>
                    <a:pt x="477905" y="27190"/>
                  </a:lnTo>
                  <a:lnTo>
                    <a:pt x="412619" y="27190"/>
                  </a:lnTo>
                  <a:lnTo>
                    <a:pt x="394843" y="30132"/>
                  </a:lnTo>
                  <a:lnTo>
                    <a:pt x="381344" y="38591"/>
                  </a:lnTo>
                  <a:lnTo>
                    <a:pt x="372769" y="52019"/>
                  </a:lnTo>
                  <a:lnTo>
                    <a:pt x="369767" y="69868"/>
                  </a:lnTo>
                  <a:lnTo>
                    <a:pt x="372769" y="87664"/>
                  </a:lnTo>
                  <a:lnTo>
                    <a:pt x="381344" y="100974"/>
                  </a:lnTo>
                  <a:lnTo>
                    <a:pt x="394843" y="109315"/>
                  </a:lnTo>
                  <a:lnTo>
                    <a:pt x="412619" y="112203"/>
                  </a:lnTo>
                  <a:lnTo>
                    <a:pt x="477363" y="112203"/>
                  </a:lnTo>
                  <a:lnTo>
                    <a:pt x="466140" y="124464"/>
                  </a:lnTo>
                  <a:lnTo>
                    <a:pt x="442635" y="135731"/>
                  </a:lnTo>
                  <a:lnTo>
                    <a:pt x="412619" y="139737"/>
                  </a:lnTo>
                  <a:close/>
                </a:path>
                <a:path w="2117090" h="140334">
                  <a:moveTo>
                    <a:pt x="488991" y="51971"/>
                  </a:moveTo>
                  <a:lnTo>
                    <a:pt x="452706" y="51971"/>
                  </a:lnTo>
                  <a:lnTo>
                    <a:pt x="447657" y="41274"/>
                  </a:lnTo>
                  <a:lnTo>
                    <a:pt x="439271" y="33514"/>
                  </a:lnTo>
                  <a:lnTo>
                    <a:pt x="427581" y="28787"/>
                  </a:lnTo>
                  <a:lnTo>
                    <a:pt x="412619" y="27190"/>
                  </a:lnTo>
                  <a:lnTo>
                    <a:pt x="477905" y="27190"/>
                  </a:lnTo>
                  <a:lnTo>
                    <a:pt x="481772" y="31218"/>
                  </a:lnTo>
                  <a:lnTo>
                    <a:pt x="488991" y="51971"/>
                  </a:lnTo>
                  <a:close/>
                </a:path>
                <a:path w="2117090" h="140334">
                  <a:moveTo>
                    <a:pt x="477363" y="112203"/>
                  </a:moveTo>
                  <a:lnTo>
                    <a:pt x="412619" y="112203"/>
                  </a:lnTo>
                  <a:lnTo>
                    <a:pt x="428510" y="110320"/>
                  </a:lnTo>
                  <a:lnTo>
                    <a:pt x="440740" y="104889"/>
                  </a:lnTo>
                  <a:lnTo>
                    <a:pt x="449018" y="96230"/>
                  </a:lnTo>
                  <a:lnTo>
                    <a:pt x="453051" y="84668"/>
                  </a:lnTo>
                  <a:lnTo>
                    <a:pt x="489337" y="84668"/>
                  </a:lnTo>
                  <a:lnTo>
                    <a:pt x="482063" y="107067"/>
                  </a:lnTo>
                  <a:lnTo>
                    <a:pt x="477363" y="112203"/>
                  </a:lnTo>
                  <a:close/>
                </a:path>
                <a:path w="2117090" h="140334">
                  <a:moveTo>
                    <a:pt x="302960" y="114268"/>
                  </a:moveTo>
                  <a:lnTo>
                    <a:pt x="241212" y="114268"/>
                  </a:lnTo>
                  <a:lnTo>
                    <a:pt x="254274" y="113192"/>
                  </a:lnTo>
                  <a:lnTo>
                    <a:pt x="263804" y="110052"/>
                  </a:lnTo>
                  <a:lnTo>
                    <a:pt x="269641" y="104975"/>
                  </a:lnTo>
                  <a:lnTo>
                    <a:pt x="271623" y="98091"/>
                  </a:lnTo>
                  <a:lnTo>
                    <a:pt x="270046" y="91912"/>
                  </a:lnTo>
                  <a:lnTo>
                    <a:pt x="265230" y="87895"/>
                  </a:lnTo>
                  <a:lnTo>
                    <a:pt x="257044" y="85362"/>
                  </a:lnTo>
                  <a:lnTo>
                    <a:pt x="245359" y="83636"/>
                  </a:lnTo>
                  <a:lnTo>
                    <a:pt x="221860" y="81570"/>
                  </a:lnTo>
                  <a:lnTo>
                    <a:pt x="199689" y="77257"/>
                  </a:lnTo>
                  <a:lnTo>
                    <a:pt x="183933" y="69782"/>
                  </a:lnTo>
                  <a:lnTo>
                    <a:pt x="174527" y="58822"/>
                  </a:lnTo>
                  <a:lnTo>
                    <a:pt x="171406" y="44055"/>
                  </a:lnTo>
                  <a:lnTo>
                    <a:pt x="175812" y="26717"/>
                  </a:lnTo>
                  <a:lnTo>
                    <a:pt x="188512" y="12734"/>
                  </a:lnTo>
                  <a:lnTo>
                    <a:pt x="208728" y="3398"/>
                  </a:lnTo>
                  <a:lnTo>
                    <a:pt x="235683" y="0"/>
                  </a:lnTo>
                  <a:lnTo>
                    <a:pt x="263983" y="3097"/>
                  </a:lnTo>
                  <a:lnTo>
                    <a:pt x="284798" y="11874"/>
                  </a:lnTo>
                  <a:lnTo>
                    <a:pt x="296594" y="24436"/>
                  </a:lnTo>
                  <a:lnTo>
                    <a:pt x="236374" y="24436"/>
                  </a:lnTo>
                  <a:lnTo>
                    <a:pt x="223566" y="25501"/>
                  </a:lnTo>
                  <a:lnTo>
                    <a:pt x="214257" y="28567"/>
                  </a:lnTo>
                  <a:lnTo>
                    <a:pt x="208577" y="33439"/>
                  </a:lnTo>
                  <a:lnTo>
                    <a:pt x="206655" y="39925"/>
                  </a:lnTo>
                  <a:lnTo>
                    <a:pt x="208291" y="45743"/>
                  </a:lnTo>
                  <a:lnTo>
                    <a:pt x="213264" y="49303"/>
                  </a:lnTo>
                  <a:lnTo>
                    <a:pt x="221671" y="51444"/>
                  </a:lnTo>
                  <a:lnTo>
                    <a:pt x="233610" y="53003"/>
                  </a:lnTo>
                  <a:lnTo>
                    <a:pt x="258491" y="55413"/>
                  </a:lnTo>
                  <a:lnTo>
                    <a:pt x="280354" y="59844"/>
                  </a:lnTo>
                  <a:lnTo>
                    <a:pt x="295770" y="67631"/>
                  </a:lnTo>
                  <a:lnTo>
                    <a:pt x="304901" y="79032"/>
                  </a:lnTo>
                  <a:lnTo>
                    <a:pt x="307909" y="94305"/>
                  </a:lnTo>
                  <a:lnTo>
                    <a:pt x="303449" y="113746"/>
                  </a:lnTo>
                  <a:lnTo>
                    <a:pt x="302960" y="114268"/>
                  </a:lnTo>
                  <a:close/>
                </a:path>
                <a:path w="2117090" h="140334">
                  <a:moveTo>
                    <a:pt x="302034" y="44399"/>
                  </a:moveTo>
                  <a:lnTo>
                    <a:pt x="268859" y="44399"/>
                  </a:lnTo>
                  <a:lnTo>
                    <a:pt x="266018" y="35617"/>
                  </a:lnTo>
                  <a:lnTo>
                    <a:pt x="259614" y="29384"/>
                  </a:lnTo>
                  <a:lnTo>
                    <a:pt x="249711" y="25668"/>
                  </a:lnTo>
                  <a:lnTo>
                    <a:pt x="236374" y="24436"/>
                  </a:lnTo>
                  <a:lnTo>
                    <a:pt x="296594" y="24436"/>
                  </a:lnTo>
                  <a:lnTo>
                    <a:pt x="297594" y="25501"/>
                  </a:lnTo>
                  <a:lnTo>
                    <a:pt x="297672" y="25668"/>
                  </a:lnTo>
                  <a:lnTo>
                    <a:pt x="302034" y="43366"/>
                  </a:lnTo>
                  <a:lnTo>
                    <a:pt x="302034" y="44399"/>
                  </a:lnTo>
                  <a:close/>
                </a:path>
                <a:path w="2117090" h="140334">
                  <a:moveTo>
                    <a:pt x="237065" y="139737"/>
                  </a:moveTo>
                  <a:lnTo>
                    <a:pt x="207367" y="136537"/>
                  </a:lnTo>
                  <a:lnTo>
                    <a:pt x="185834" y="127304"/>
                  </a:lnTo>
                  <a:lnTo>
                    <a:pt x="172723" y="112584"/>
                  </a:lnTo>
                  <a:lnTo>
                    <a:pt x="168296" y="92928"/>
                  </a:lnTo>
                  <a:lnTo>
                    <a:pt x="168296" y="90175"/>
                  </a:lnTo>
                  <a:lnTo>
                    <a:pt x="202508" y="90175"/>
                  </a:lnTo>
                  <a:lnTo>
                    <a:pt x="202598" y="91912"/>
                  </a:lnTo>
                  <a:lnTo>
                    <a:pt x="204959" y="101345"/>
                  </a:lnTo>
                  <a:lnTo>
                    <a:pt x="212270" y="108460"/>
                  </a:lnTo>
                  <a:lnTo>
                    <a:pt x="224376" y="112800"/>
                  </a:lnTo>
                  <a:lnTo>
                    <a:pt x="241212" y="114268"/>
                  </a:lnTo>
                  <a:lnTo>
                    <a:pt x="302960" y="114268"/>
                  </a:lnTo>
                  <a:lnTo>
                    <a:pt x="290112" y="127992"/>
                  </a:lnTo>
                  <a:lnTo>
                    <a:pt x="267962" y="136752"/>
                  </a:lnTo>
                  <a:lnTo>
                    <a:pt x="237065" y="139737"/>
                  </a:lnTo>
                  <a:close/>
                </a:path>
                <a:path w="2117090" h="140334">
                  <a:moveTo>
                    <a:pt x="68078" y="139737"/>
                  </a:moveTo>
                  <a:lnTo>
                    <a:pt x="38488" y="135774"/>
                  </a:lnTo>
                  <a:lnTo>
                    <a:pt x="17192" y="124034"/>
                  </a:lnTo>
                  <a:lnTo>
                    <a:pt x="4319" y="104744"/>
                  </a:lnTo>
                  <a:lnTo>
                    <a:pt x="0" y="78129"/>
                  </a:lnTo>
                  <a:lnTo>
                    <a:pt x="0" y="3441"/>
                  </a:lnTo>
                  <a:lnTo>
                    <a:pt x="33175" y="3441"/>
                  </a:lnTo>
                  <a:lnTo>
                    <a:pt x="33175" y="74687"/>
                  </a:lnTo>
                  <a:lnTo>
                    <a:pt x="35130" y="91493"/>
                  </a:lnTo>
                  <a:lnTo>
                    <a:pt x="41296" y="103297"/>
                  </a:lnTo>
                  <a:lnTo>
                    <a:pt x="52128" y="110261"/>
                  </a:lnTo>
                  <a:lnTo>
                    <a:pt x="68078" y="112547"/>
                  </a:lnTo>
                  <a:lnTo>
                    <a:pt x="126549" y="112547"/>
                  </a:lnTo>
                  <a:lnTo>
                    <a:pt x="118835" y="124034"/>
                  </a:lnTo>
                  <a:lnTo>
                    <a:pt x="97522" y="135774"/>
                  </a:lnTo>
                  <a:lnTo>
                    <a:pt x="68078" y="139737"/>
                  </a:lnTo>
                  <a:close/>
                </a:path>
                <a:path w="2117090" h="140334">
                  <a:moveTo>
                    <a:pt x="126549" y="112547"/>
                  </a:moveTo>
                  <a:lnTo>
                    <a:pt x="68078" y="112547"/>
                  </a:lnTo>
                  <a:lnTo>
                    <a:pt x="77220" y="111789"/>
                  </a:lnTo>
                  <a:lnTo>
                    <a:pt x="84968" y="109578"/>
                  </a:lnTo>
                  <a:lnTo>
                    <a:pt x="102981" y="3441"/>
                  </a:lnTo>
                  <a:lnTo>
                    <a:pt x="136157" y="3441"/>
                  </a:lnTo>
                  <a:lnTo>
                    <a:pt x="136157" y="78129"/>
                  </a:lnTo>
                  <a:lnTo>
                    <a:pt x="131789" y="104744"/>
                  </a:lnTo>
                  <a:lnTo>
                    <a:pt x="126549" y="112547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26803" y="1130223"/>
              <a:ext cx="158115" cy="133350"/>
            </a:xfrm>
            <a:custGeom>
              <a:avLst/>
              <a:gdLst/>
              <a:ahLst/>
              <a:cxnLst/>
              <a:rect l="l" t="t" r="r" b="b"/>
              <a:pathLst>
                <a:path w="158114" h="133350">
                  <a:moveTo>
                    <a:pt x="157899" y="0"/>
                  </a:moveTo>
                  <a:lnTo>
                    <a:pt x="124726" y="0"/>
                  </a:lnTo>
                  <a:lnTo>
                    <a:pt x="124726" y="50698"/>
                  </a:lnTo>
                  <a:lnTo>
                    <a:pt x="0" y="50698"/>
                  </a:lnTo>
                  <a:lnTo>
                    <a:pt x="0" y="77317"/>
                  </a:lnTo>
                  <a:lnTo>
                    <a:pt x="27292" y="77317"/>
                  </a:lnTo>
                  <a:lnTo>
                    <a:pt x="27292" y="133083"/>
                  </a:lnTo>
                  <a:lnTo>
                    <a:pt x="60807" y="133083"/>
                  </a:lnTo>
                  <a:lnTo>
                    <a:pt x="60807" y="77317"/>
                  </a:lnTo>
                  <a:lnTo>
                    <a:pt x="124726" y="77317"/>
                  </a:lnTo>
                  <a:lnTo>
                    <a:pt x="124726" y="133083"/>
                  </a:lnTo>
                  <a:lnTo>
                    <a:pt x="157899" y="133083"/>
                  </a:lnTo>
                  <a:lnTo>
                    <a:pt x="157899" y="77317"/>
                  </a:lnTo>
                  <a:lnTo>
                    <a:pt x="157899" y="50698"/>
                  </a:lnTo>
                  <a:lnTo>
                    <a:pt x="15789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0200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35710" marR="5080">
              <a:lnSpc>
                <a:spcPts val="3890"/>
              </a:lnSpc>
              <a:spcBef>
                <a:spcPts val="585"/>
              </a:spcBef>
            </a:pPr>
            <a:r>
              <a:rPr spc="-5" dirty="0"/>
              <a:t>Are sexual </a:t>
            </a:r>
            <a:r>
              <a:rPr dirty="0"/>
              <a:t>harassment cases  </a:t>
            </a:r>
            <a:r>
              <a:rPr spc="-5" dirty="0"/>
              <a:t>confidential?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23938" y="1333754"/>
            <a:ext cx="4951730" cy="31769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 marR="5080" indent="-343535">
              <a:lnSpc>
                <a:spcPts val="2110"/>
              </a:lnSpc>
              <a:spcBef>
                <a:spcPts val="605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175" dirty="0">
                <a:latin typeface="Arial"/>
                <a:cs typeface="Arial"/>
              </a:rPr>
              <a:t>Sexual </a:t>
            </a:r>
            <a:r>
              <a:rPr sz="2200" spc="-114" dirty="0">
                <a:latin typeface="Arial"/>
                <a:cs typeface="Arial"/>
              </a:rPr>
              <a:t>harassment </a:t>
            </a:r>
            <a:r>
              <a:rPr sz="2200" spc="-200" dirty="0">
                <a:latin typeface="Arial"/>
                <a:cs typeface="Arial"/>
              </a:rPr>
              <a:t>cases </a:t>
            </a:r>
            <a:r>
              <a:rPr sz="2200" spc="-85" dirty="0">
                <a:latin typeface="Arial"/>
                <a:cs typeface="Arial"/>
              </a:rPr>
              <a:t>should </a:t>
            </a:r>
            <a:r>
              <a:rPr sz="2200" spc="-105" dirty="0">
                <a:latin typeface="Arial"/>
                <a:cs typeface="Arial"/>
              </a:rPr>
              <a:t>be  </a:t>
            </a:r>
            <a:r>
              <a:rPr sz="2200" spc="-50" dirty="0">
                <a:latin typeface="Arial"/>
                <a:cs typeface="Arial"/>
              </a:rPr>
              <a:t>treated </a:t>
            </a:r>
            <a:r>
              <a:rPr sz="2200" spc="-210" dirty="0">
                <a:latin typeface="Arial"/>
                <a:cs typeface="Arial"/>
              </a:rPr>
              <a:t>as </a:t>
            </a:r>
            <a:r>
              <a:rPr sz="2200" spc="-55" dirty="0">
                <a:latin typeface="Arial"/>
                <a:cs typeface="Arial"/>
              </a:rPr>
              <a:t>confidential </a:t>
            </a:r>
            <a:r>
              <a:rPr sz="2200" spc="-100" dirty="0">
                <a:latin typeface="Arial"/>
                <a:cs typeface="Arial"/>
              </a:rPr>
              <a:t>by </a:t>
            </a:r>
            <a:r>
              <a:rPr sz="2200" spc="-35" dirty="0">
                <a:latin typeface="Arial"/>
                <a:cs typeface="Arial"/>
              </a:rPr>
              <a:t>the  </a:t>
            </a:r>
            <a:r>
              <a:rPr sz="2200" spc="-20" dirty="0">
                <a:latin typeface="Arial"/>
                <a:cs typeface="Arial"/>
              </a:rPr>
              <a:t>institution, </a:t>
            </a:r>
            <a:r>
              <a:rPr sz="2200" spc="10" dirty="0">
                <a:latin typeface="Arial"/>
                <a:cs typeface="Arial"/>
              </a:rPr>
              <a:t>with </a:t>
            </a:r>
            <a:r>
              <a:rPr sz="2200" spc="-35" dirty="0">
                <a:latin typeface="Arial"/>
                <a:cs typeface="Arial"/>
              </a:rPr>
              <a:t>information </a:t>
            </a:r>
            <a:r>
              <a:rPr sz="2200" spc="-60" dirty="0">
                <a:latin typeface="Arial"/>
                <a:cs typeface="Arial"/>
              </a:rPr>
              <a:t>only</a:t>
            </a:r>
            <a:r>
              <a:rPr sz="2200" spc="-430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shared  </a:t>
            </a:r>
            <a:r>
              <a:rPr sz="2200" spc="-210" dirty="0">
                <a:latin typeface="Arial"/>
                <a:cs typeface="Arial"/>
              </a:rPr>
              <a:t>as </a:t>
            </a:r>
            <a:r>
              <a:rPr sz="2200" spc="-140" dirty="0">
                <a:latin typeface="Arial"/>
                <a:cs typeface="Arial"/>
              </a:rPr>
              <a:t>necessary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65" dirty="0">
                <a:latin typeface="Arial"/>
                <a:cs typeface="Arial"/>
              </a:rPr>
              <a:t>effectuate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policy</a:t>
            </a:r>
            <a:endParaRPr sz="2200">
              <a:latin typeface="Arial"/>
              <a:cs typeface="Arial"/>
            </a:endParaRPr>
          </a:p>
          <a:p>
            <a:pPr marL="355600" marR="237490" indent="-343535">
              <a:lnSpc>
                <a:spcPts val="2110"/>
              </a:lnSpc>
              <a:spcBef>
                <a:spcPts val="535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165" dirty="0">
                <a:latin typeface="Arial"/>
                <a:cs typeface="Arial"/>
              </a:rPr>
              <a:t>Records </a:t>
            </a:r>
            <a:r>
              <a:rPr sz="2200" spc="-75" dirty="0">
                <a:latin typeface="Arial"/>
                <a:cs typeface="Arial"/>
              </a:rPr>
              <a:t>containing </a:t>
            </a:r>
            <a:r>
              <a:rPr sz="2200" spc="-45" dirty="0">
                <a:latin typeface="Arial"/>
                <a:cs typeface="Arial"/>
              </a:rPr>
              <a:t>identifying  </a:t>
            </a:r>
            <a:r>
              <a:rPr sz="2200" spc="-35" dirty="0">
                <a:latin typeface="Arial"/>
                <a:cs typeface="Arial"/>
              </a:rPr>
              <a:t>information </a:t>
            </a:r>
            <a:r>
              <a:rPr sz="2200" spc="-70" dirty="0">
                <a:latin typeface="Arial"/>
                <a:cs typeface="Arial"/>
              </a:rPr>
              <a:t>on </a:t>
            </a:r>
            <a:r>
              <a:rPr sz="2200" spc="-85" dirty="0">
                <a:latin typeface="Arial"/>
                <a:cs typeface="Arial"/>
              </a:rPr>
              <a:t>students </a:t>
            </a:r>
            <a:r>
              <a:rPr sz="2200" spc="-100" dirty="0">
                <a:latin typeface="Arial"/>
                <a:cs typeface="Arial"/>
              </a:rPr>
              <a:t>are </a:t>
            </a:r>
            <a:r>
              <a:rPr sz="2200" spc="-80" dirty="0">
                <a:latin typeface="Arial"/>
                <a:cs typeface="Arial"/>
              </a:rPr>
              <a:t>subject</a:t>
            </a:r>
            <a:r>
              <a:rPr sz="2200" spc="-275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to  </a:t>
            </a:r>
            <a:r>
              <a:rPr sz="2200" spc="-370" dirty="0">
                <a:latin typeface="Arial"/>
                <a:cs typeface="Arial"/>
              </a:rPr>
              <a:t>FERPA</a:t>
            </a:r>
            <a:r>
              <a:rPr sz="2200" spc="-340" dirty="0">
                <a:latin typeface="Arial"/>
                <a:cs typeface="Arial"/>
              </a:rPr>
              <a:t> </a:t>
            </a:r>
            <a:r>
              <a:rPr sz="2200" spc="-130" dirty="0">
                <a:latin typeface="Arial"/>
                <a:cs typeface="Arial"/>
              </a:rPr>
              <a:t>analysis</a:t>
            </a:r>
            <a:endParaRPr sz="2200">
              <a:latin typeface="Arial"/>
              <a:cs typeface="Arial"/>
            </a:endParaRPr>
          </a:p>
          <a:p>
            <a:pPr marL="355600" marR="154305" indent="-343535">
              <a:lnSpc>
                <a:spcPts val="2110"/>
              </a:lnSpc>
              <a:spcBef>
                <a:spcPts val="535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165" dirty="0">
                <a:latin typeface="Arial"/>
                <a:cs typeface="Arial"/>
              </a:rPr>
              <a:t>The </a:t>
            </a:r>
            <a:r>
              <a:rPr sz="2200" spc="-55" dirty="0">
                <a:latin typeface="Arial"/>
                <a:cs typeface="Arial"/>
              </a:rPr>
              <a:t>Title </a:t>
            </a:r>
            <a:r>
              <a:rPr sz="2200" spc="-200" dirty="0">
                <a:latin typeface="Arial"/>
                <a:cs typeface="Arial"/>
              </a:rPr>
              <a:t>IX </a:t>
            </a:r>
            <a:r>
              <a:rPr sz="2200" spc="-60" dirty="0">
                <a:latin typeface="Arial"/>
                <a:cs typeface="Arial"/>
              </a:rPr>
              <a:t>regulation </a:t>
            </a:r>
            <a:r>
              <a:rPr sz="2200" spc="-95" dirty="0">
                <a:latin typeface="Arial"/>
                <a:cs typeface="Arial"/>
              </a:rPr>
              <a:t>contains </a:t>
            </a:r>
            <a:r>
              <a:rPr sz="2200" spc="-125" dirty="0">
                <a:latin typeface="Arial"/>
                <a:cs typeface="Arial"/>
              </a:rPr>
              <a:t>an  </a:t>
            </a:r>
            <a:r>
              <a:rPr sz="2200" spc="-145" dirty="0">
                <a:latin typeface="Arial"/>
                <a:cs typeface="Arial"/>
              </a:rPr>
              <a:t>express </a:t>
            </a:r>
            <a:r>
              <a:rPr sz="2200" spc="-55" dirty="0">
                <a:latin typeface="Arial"/>
                <a:cs typeface="Arial"/>
              </a:rPr>
              <a:t>preemption, </a:t>
            </a:r>
            <a:r>
              <a:rPr sz="2200" spc="-30" dirty="0">
                <a:latin typeface="Arial"/>
                <a:cs typeface="Arial"/>
              </a:rPr>
              <a:t>permitting </a:t>
            </a:r>
            <a:r>
              <a:rPr sz="2200" spc="-320" dirty="0">
                <a:latin typeface="Arial"/>
                <a:cs typeface="Arial"/>
              </a:rPr>
              <a:t>FERPA-  </a:t>
            </a:r>
            <a:r>
              <a:rPr sz="2200" spc="-55" dirty="0">
                <a:latin typeface="Arial"/>
                <a:cs typeface="Arial"/>
              </a:rPr>
              <a:t>protected material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105" dirty="0">
                <a:latin typeface="Arial"/>
                <a:cs typeface="Arial"/>
              </a:rPr>
              <a:t>be </a:t>
            </a:r>
            <a:r>
              <a:rPr sz="2200" spc="-135" dirty="0">
                <a:latin typeface="Arial"/>
                <a:cs typeface="Arial"/>
              </a:rPr>
              <a:t>used </a:t>
            </a:r>
            <a:r>
              <a:rPr sz="2200" spc="-210" dirty="0">
                <a:latin typeface="Arial"/>
                <a:cs typeface="Arial"/>
              </a:rPr>
              <a:t>as  </a:t>
            </a:r>
            <a:r>
              <a:rPr sz="2200" spc="-60" dirty="0">
                <a:latin typeface="Arial"/>
                <a:cs typeface="Arial"/>
              </a:rPr>
              <a:t>required </a:t>
            </a:r>
            <a:r>
              <a:rPr sz="2200" spc="-100" dirty="0">
                <a:latin typeface="Arial"/>
                <a:cs typeface="Arial"/>
              </a:rPr>
              <a:t>by </a:t>
            </a:r>
            <a:r>
              <a:rPr sz="2200" spc="-55" dirty="0">
                <a:latin typeface="Arial"/>
                <a:cs typeface="Arial"/>
              </a:rPr>
              <a:t>Title </a:t>
            </a:r>
            <a:r>
              <a:rPr sz="2200" spc="-200" dirty="0">
                <a:latin typeface="Arial"/>
                <a:cs typeface="Arial"/>
              </a:rPr>
              <a:t>IX</a:t>
            </a:r>
            <a:r>
              <a:rPr sz="2200" spc="-254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itself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 descr="Bell with line through it"/>
          <p:cNvSpPr/>
          <p:nvPr/>
        </p:nvSpPr>
        <p:spPr>
          <a:xfrm>
            <a:off x="6943318" y="1686775"/>
            <a:ext cx="1634489" cy="1651000"/>
          </a:xfrm>
          <a:custGeom>
            <a:avLst/>
            <a:gdLst/>
            <a:ahLst/>
            <a:cxnLst/>
            <a:rect l="l" t="t" r="r" b="b"/>
            <a:pathLst>
              <a:path w="1634490" h="1651000">
                <a:moveTo>
                  <a:pt x="1107833" y="479044"/>
                </a:moveTo>
                <a:lnTo>
                  <a:pt x="1095273" y="418388"/>
                </a:lnTo>
                <a:lnTo>
                  <a:pt x="1075220" y="365975"/>
                </a:lnTo>
                <a:lnTo>
                  <a:pt x="1048956" y="321246"/>
                </a:lnTo>
                <a:lnTo>
                  <a:pt x="1017828" y="283603"/>
                </a:lnTo>
                <a:lnTo>
                  <a:pt x="983107" y="252488"/>
                </a:lnTo>
                <a:lnTo>
                  <a:pt x="946137" y="227304"/>
                </a:lnTo>
                <a:lnTo>
                  <a:pt x="908189" y="207467"/>
                </a:lnTo>
                <a:lnTo>
                  <a:pt x="870610" y="192417"/>
                </a:lnTo>
                <a:lnTo>
                  <a:pt x="873226" y="182079"/>
                </a:lnTo>
                <a:lnTo>
                  <a:pt x="875093" y="171602"/>
                </a:lnTo>
                <a:lnTo>
                  <a:pt x="875157" y="170967"/>
                </a:lnTo>
                <a:lnTo>
                  <a:pt x="876185" y="161023"/>
                </a:lnTo>
                <a:lnTo>
                  <a:pt x="876503" y="150355"/>
                </a:lnTo>
                <a:lnTo>
                  <a:pt x="868832" y="102831"/>
                </a:lnTo>
                <a:lnTo>
                  <a:pt x="859675" y="85166"/>
                </a:lnTo>
                <a:lnTo>
                  <a:pt x="847445" y="61556"/>
                </a:lnTo>
                <a:lnTo>
                  <a:pt x="814832" y="29006"/>
                </a:lnTo>
                <a:lnTo>
                  <a:pt x="792238" y="17360"/>
                </a:lnTo>
                <a:lnTo>
                  <a:pt x="792238" y="151409"/>
                </a:lnTo>
                <a:lnTo>
                  <a:pt x="792124" y="158203"/>
                </a:lnTo>
                <a:lnTo>
                  <a:pt x="791070" y="164642"/>
                </a:lnTo>
                <a:lnTo>
                  <a:pt x="789076" y="170967"/>
                </a:lnTo>
                <a:lnTo>
                  <a:pt x="773391" y="168249"/>
                </a:lnTo>
                <a:lnTo>
                  <a:pt x="757618" y="166154"/>
                </a:lnTo>
                <a:lnTo>
                  <a:pt x="741768" y="164668"/>
                </a:lnTo>
                <a:lnTo>
                  <a:pt x="725868" y="163817"/>
                </a:lnTo>
                <a:lnTo>
                  <a:pt x="709980" y="164757"/>
                </a:lnTo>
                <a:lnTo>
                  <a:pt x="694143" y="166255"/>
                </a:lnTo>
                <a:lnTo>
                  <a:pt x="678357" y="168325"/>
                </a:lnTo>
                <a:lnTo>
                  <a:pt x="662660" y="170967"/>
                </a:lnTo>
                <a:lnTo>
                  <a:pt x="660654" y="164757"/>
                </a:lnTo>
                <a:lnTo>
                  <a:pt x="659561" y="158203"/>
                </a:lnTo>
                <a:lnTo>
                  <a:pt x="659549" y="151409"/>
                </a:lnTo>
                <a:lnTo>
                  <a:pt x="664641" y="125818"/>
                </a:lnTo>
                <a:lnTo>
                  <a:pt x="678789" y="104711"/>
                </a:lnTo>
                <a:lnTo>
                  <a:pt x="699833" y="90449"/>
                </a:lnTo>
                <a:lnTo>
                  <a:pt x="725652" y="85166"/>
                </a:lnTo>
                <a:lnTo>
                  <a:pt x="725868" y="85166"/>
                </a:lnTo>
                <a:lnTo>
                  <a:pt x="751700" y="90373"/>
                </a:lnTo>
                <a:lnTo>
                  <a:pt x="772795" y="104571"/>
                </a:lnTo>
                <a:lnTo>
                  <a:pt x="787019" y="125628"/>
                </a:lnTo>
                <a:lnTo>
                  <a:pt x="792238" y="151409"/>
                </a:lnTo>
                <a:lnTo>
                  <a:pt x="792238" y="17360"/>
                </a:lnTo>
                <a:lnTo>
                  <a:pt x="773480" y="7670"/>
                </a:lnTo>
                <a:lnTo>
                  <a:pt x="725868" y="0"/>
                </a:lnTo>
                <a:lnTo>
                  <a:pt x="678256" y="7670"/>
                </a:lnTo>
                <a:lnTo>
                  <a:pt x="636905" y="29006"/>
                </a:lnTo>
                <a:lnTo>
                  <a:pt x="604291" y="61556"/>
                </a:lnTo>
                <a:lnTo>
                  <a:pt x="582904" y="102831"/>
                </a:lnTo>
                <a:lnTo>
                  <a:pt x="575221" y="150355"/>
                </a:lnTo>
                <a:lnTo>
                  <a:pt x="575551" y="161023"/>
                </a:lnTo>
                <a:lnTo>
                  <a:pt x="576656" y="171602"/>
                </a:lnTo>
                <a:lnTo>
                  <a:pt x="578510" y="182079"/>
                </a:lnTo>
                <a:lnTo>
                  <a:pt x="581126" y="192417"/>
                </a:lnTo>
                <a:lnTo>
                  <a:pt x="544868" y="206997"/>
                </a:lnTo>
                <a:lnTo>
                  <a:pt x="508254" y="225869"/>
                </a:lnTo>
                <a:lnTo>
                  <a:pt x="472427" y="249593"/>
                </a:lnTo>
                <a:lnTo>
                  <a:pt x="438581" y="278701"/>
                </a:lnTo>
                <a:lnTo>
                  <a:pt x="407885" y="313778"/>
                </a:lnTo>
                <a:lnTo>
                  <a:pt x="381520" y="355358"/>
                </a:lnTo>
                <a:lnTo>
                  <a:pt x="360654" y="403999"/>
                </a:lnTo>
                <a:lnTo>
                  <a:pt x="346456" y="460248"/>
                </a:lnTo>
                <a:lnTo>
                  <a:pt x="340106" y="524675"/>
                </a:lnTo>
                <a:lnTo>
                  <a:pt x="335838" y="614184"/>
                </a:lnTo>
                <a:lnTo>
                  <a:pt x="328815" y="696455"/>
                </a:lnTo>
                <a:lnTo>
                  <a:pt x="319265" y="771829"/>
                </a:lnTo>
                <a:lnTo>
                  <a:pt x="307403" y="840625"/>
                </a:lnTo>
                <a:lnTo>
                  <a:pt x="293471" y="903160"/>
                </a:lnTo>
                <a:lnTo>
                  <a:pt x="277698" y="959764"/>
                </a:lnTo>
                <a:lnTo>
                  <a:pt x="260286" y="1010767"/>
                </a:lnTo>
                <a:lnTo>
                  <a:pt x="241490" y="1056487"/>
                </a:lnTo>
                <a:lnTo>
                  <a:pt x="221513" y="1097241"/>
                </a:lnTo>
                <a:lnTo>
                  <a:pt x="200596" y="1133386"/>
                </a:lnTo>
                <a:lnTo>
                  <a:pt x="178968" y="1165212"/>
                </a:lnTo>
                <a:lnTo>
                  <a:pt x="134480" y="1217256"/>
                </a:lnTo>
                <a:lnTo>
                  <a:pt x="89839" y="1255979"/>
                </a:lnTo>
                <a:lnTo>
                  <a:pt x="46888" y="1283970"/>
                </a:lnTo>
                <a:lnTo>
                  <a:pt x="26606" y="1294765"/>
                </a:lnTo>
                <a:lnTo>
                  <a:pt x="2933" y="1317421"/>
                </a:lnTo>
                <a:lnTo>
                  <a:pt x="0" y="1343914"/>
                </a:lnTo>
                <a:lnTo>
                  <a:pt x="11379" y="1365910"/>
                </a:lnTo>
                <a:lnTo>
                  <a:pt x="30607" y="1375092"/>
                </a:lnTo>
                <a:lnTo>
                  <a:pt x="210108" y="1375092"/>
                </a:lnTo>
                <a:lnTo>
                  <a:pt x="1107833" y="479044"/>
                </a:lnTo>
                <a:close/>
              </a:path>
              <a:path w="1634490" h="1651000">
                <a:moveTo>
                  <a:pt x="1633918" y="221018"/>
                </a:moveTo>
                <a:lnTo>
                  <a:pt x="1544586" y="131851"/>
                </a:lnTo>
                <a:lnTo>
                  <a:pt x="111925" y="1561833"/>
                </a:lnTo>
                <a:lnTo>
                  <a:pt x="201256" y="1651000"/>
                </a:lnTo>
                <a:lnTo>
                  <a:pt x="478104" y="1375092"/>
                </a:lnTo>
                <a:lnTo>
                  <a:pt x="567855" y="1375092"/>
                </a:lnTo>
                <a:lnTo>
                  <a:pt x="581075" y="1424114"/>
                </a:lnTo>
                <a:lnTo>
                  <a:pt x="607987" y="1465097"/>
                </a:lnTo>
                <a:lnTo>
                  <a:pt x="645744" y="1495704"/>
                </a:lnTo>
                <a:lnTo>
                  <a:pt x="691438" y="1513611"/>
                </a:lnTo>
                <a:lnTo>
                  <a:pt x="742213" y="1516494"/>
                </a:lnTo>
                <a:lnTo>
                  <a:pt x="784923" y="1505991"/>
                </a:lnTo>
                <a:lnTo>
                  <a:pt x="822159" y="1484896"/>
                </a:lnTo>
                <a:lnTo>
                  <a:pt x="852220" y="1454899"/>
                </a:lnTo>
                <a:lnTo>
                  <a:pt x="873353" y="1417739"/>
                </a:lnTo>
                <a:lnTo>
                  <a:pt x="883881" y="1375092"/>
                </a:lnTo>
                <a:lnTo>
                  <a:pt x="1421130" y="1375092"/>
                </a:lnTo>
                <a:lnTo>
                  <a:pt x="1440357" y="1365948"/>
                </a:lnTo>
                <a:lnTo>
                  <a:pt x="1451724" y="1344028"/>
                </a:lnTo>
                <a:lnTo>
                  <a:pt x="1448803" y="1317599"/>
                </a:lnTo>
                <a:lnTo>
                  <a:pt x="1425130" y="1294968"/>
                </a:lnTo>
                <a:lnTo>
                  <a:pt x="1402473" y="1282839"/>
                </a:lnTo>
                <a:lnTo>
                  <a:pt x="1378775" y="1268120"/>
                </a:lnTo>
                <a:lnTo>
                  <a:pt x="1329486" y="1229182"/>
                </a:lnTo>
                <a:lnTo>
                  <a:pt x="1279753" y="1174559"/>
                </a:lnTo>
                <a:lnTo>
                  <a:pt x="1255509" y="1140256"/>
                </a:lnTo>
                <a:lnTo>
                  <a:pt x="1232077" y="1100683"/>
                </a:lnTo>
                <a:lnTo>
                  <a:pt x="1209776" y="1055420"/>
                </a:lnTo>
                <a:lnTo>
                  <a:pt x="1188923" y="1003985"/>
                </a:lnTo>
                <a:lnTo>
                  <a:pt x="1169822" y="945959"/>
                </a:lnTo>
                <a:lnTo>
                  <a:pt x="1152791" y="880897"/>
                </a:lnTo>
                <a:lnTo>
                  <a:pt x="1138135" y="808329"/>
                </a:lnTo>
                <a:lnTo>
                  <a:pt x="1126172" y="727824"/>
                </a:lnTo>
                <a:lnTo>
                  <a:pt x="1633918" y="221018"/>
                </a:lnTo>
                <a:close/>
              </a:path>
            </a:pathLst>
          </a:custGeom>
          <a:solidFill>
            <a:srgbClr val="437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4075" y="0"/>
            <a:ext cx="61944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Are parties allowed to </a:t>
            </a:r>
            <a:r>
              <a:rPr spc="-10" dirty="0"/>
              <a:t>talk  </a:t>
            </a:r>
            <a:r>
              <a:rPr spc="-5" dirty="0"/>
              <a:t>about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case?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414526"/>
            <a:ext cx="6561455" cy="3098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67359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5" dirty="0">
                <a:latin typeface="Arial"/>
                <a:cs typeface="Arial"/>
              </a:rPr>
              <a:t>Title </a:t>
            </a:r>
            <a:r>
              <a:rPr sz="2400" spc="-215" dirty="0">
                <a:latin typeface="Arial"/>
                <a:cs typeface="Arial"/>
              </a:rPr>
              <a:t>IX </a:t>
            </a:r>
            <a:r>
              <a:rPr sz="2400" spc="-65" dirty="0">
                <a:latin typeface="Arial"/>
                <a:cs typeface="Arial"/>
              </a:rPr>
              <a:t>regulation </a:t>
            </a:r>
            <a:r>
              <a:rPr sz="2400" spc="-45" dirty="0">
                <a:latin typeface="Arial"/>
                <a:cs typeface="Arial"/>
              </a:rPr>
              <a:t>prohibits </a:t>
            </a:r>
            <a:r>
              <a:rPr sz="2400" spc="-130" dirty="0">
                <a:latin typeface="Arial"/>
                <a:cs typeface="Arial"/>
              </a:rPr>
              <a:t>an </a:t>
            </a:r>
            <a:r>
              <a:rPr sz="2400" spc="-15" dirty="0">
                <a:latin typeface="Arial"/>
                <a:cs typeface="Arial"/>
              </a:rPr>
              <a:t>institution</a:t>
            </a:r>
            <a:r>
              <a:rPr sz="2400" spc="-3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from  </a:t>
            </a:r>
            <a:r>
              <a:rPr sz="2400" spc="-50" dirty="0">
                <a:latin typeface="Arial"/>
                <a:cs typeface="Arial"/>
              </a:rPr>
              <a:t>restricting </a:t>
            </a:r>
            <a:r>
              <a:rPr sz="2400" spc="-30" dirty="0">
                <a:latin typeface="Arial"/>
                <a:cs typeface="Arial"/>
              </a:rPr>
              <a:t>the ability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45" dirty="0">
                <a:latin typeface="Arial"/>
                <a:cs typeface="Arial"/>
              </a:rPr>
              <a:t>party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160" dirty="0">
                <a:latin typeface="Arial"/>
                <a:cs typeface="Arial"/>
              </a:rPr>
              <a:t>discuss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95" dirty="0">
                <a:latin typeface="Arial"/>
                <a:cs typeface="Arial"/>
              </a:rPr>
              <a:t>allegations </a:t>
            </a:r>
            <a:r>
              <a:rPr sz="2400" spc="-70" dirty="0">
                <a:latin typeface="Arial"/>
                <a:cs typeface="Arial"/>
              </a:rPr>
              <a:t>under </a:t>
            </a:r>
            <a:r>
              <a:rPr sz="2400" spc="-80" dirty="0">
                <a:latin typeface="Arial"/>
                <a:cs typeface="Arial"/>
              </a:rPr>
              <a:t>investigation </a:t>
            </a:r>
            <a:r>
              <a:rPr sz="2400" spc="-25" dirty="0">
                <a:latin typeface="Arial"/>
                <a:cs typeface="Arial"/>
              </a:rPr>
              <a:t>or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85" dirty="0">
                <a:latin typeface="Arial"/>
                <a:cs typeface="Arial"/>
              </a:rPr>
              <a:t>gather </a:t>
            </a:r>
            <a:r>
              <a:rPr sz="2400" spc="-25" dirty="0">
                <a:latin typeface="Arial"/>
                <a:cs typeface="Arial"/>
              </a:rPr>
              <a:t>or  </a:t>
            </a:r>
            <a:r>
              <a:rPr sz="2400" spc="-85" dirty="0">
                <a:latin typeface="Arial"/>
                <a:cs typeface="Arial"/>
              </a:rPr>
              <a:t>present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evidence</a:t>
            </a:r>
            <a:endParaRPr sz="2400" dirty="0">
              <a:latin typeface="Arial"/>
              <a:cs typeface="Arial"/>
            </a:endParaRPr>
          </a:p>
          <a:p>
            <a:pPr marL="355600" marR="6921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0" dirty="0">
                <a:latin typeface="Arial"/>
                <a:cs typeface="Arial"/>
              </a:rPr>
              <a:t>First </a:t>
            </a:r>
            <a:r>
              <a:rPr sz="2400" spc="-90" dirty="0">
                <a:latin typeface="Arial"/>
                <a:cs typeface="Arial"/>
              </a:rPr>
              <a:t>Amendment </a:t>
            </a:r>
            <a:r>
              <a:rPr sz="2400" spc="-50" dirty="0">
                <a:latin typeface="Arial"/>
                <a:cs typeface="Arial"/>
              </a:rPr>
              <a:t>additionally </a:t>
            </a:r>
            <a:r>
              <a:rPr sz="2400" spc="-30" dirty="0">
                <a:latin typeface="Arial"/>
                <a:cs typeface="Arial"/>
              </a:rPr>
              <a:t>limits </a:t>
            </a:r>
            <a:r>
              <a:rPr sz="2400" spc="-65" dirty="0">
                <a:latin typeface="Arial"/>
                <a:cs typeface="Arial"/>
              </a:rPr>
              <a:t>public  </a:t>
            </a:r>
            <a:r>
              <a:rPr sz="2400" spc="-30" dirty="0">
                <a:latin typeface="Arial"/>
                <a:cs typeface="Arial"/>
              </a:rPr>
              <a:t>institutions’ ability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35" dirty="0">
                <a:latin typeface="Arial"/>
                <a:cs typeface="Arial"/>
              </a:rPr>
              <a:t>restrict</a:t>
            </a:r>
            <a:r>
              <a:rPr sz="2400" spc="-49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speech </a:t>
            </a:r>
            <a:r>
              <a:rPr sz="2400" spc="-60" dirty="0">
                <a:latin typeface="Arial"/>
                <a:cs typeface="Arial"/>
              </a:rPr>
              <a:t>about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200" dirty="0">
                <a:latin typeface="Arial"/>
                <a:cs typeface="Arial"/>
              </a:rPr>
              <a:t>case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5" dirty="0">
                <a:latin typeface="Arial"/>
                <a:cs typeface="Arial"/>
              </a:rPr>
              <a:t>Witness </a:t>
            </a:r>
            <a:r>
              <a:rPr sz="2400" spc="-60" dirty="0">
                <a:latin typeface="Arial"/>
                <a:cs typeface="Arial"/>
              </a:rPr>
              <a:t>manipulation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25" dirty="0">
                <a:latin typeface="Arial"/>
                <a:cs typeface="Arial"/>
              </a:rPr>
              <a:t>intimidation </a:t>
            </a:r>
            <a:r>
              <a:rPr sz="2400" spc="-155" dirty="0">
                <a:latin typeface="Arial"/>
                <a:cs typeface="Arial"/>
              </a:rPr>
              <a:t>can </a:t>
            </a:r>
            <a:r>
              <a:rPr sz="2400" spc="-25" dirty="0">
                <a:latin typeface="Arial"/>
                <a:cs typeface="Arial"/>
              </a:rPr>
              <a:t>still</a:t>
            </a:r>
            <a:r>
              <a:rPr sz="2400" spc="-36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be  </a:t>
            </a:r>
            <a:r>
              <a:rPr sz="2400" spc="-140" dirty="0">
                <a:latin typeface="Arial"/>
                <a:cs typeface="Arial"/>
              </a:rPr>
              <a:t>addressed </a:t>
            </a:r>
            <a:r>
              <a:rPr sz="2400" spc="-105" dirty="0">
                <a:latin typeface="Arial"/>
                <a:cs typeface="Arial"/>
              </a:rPr>
              <a:t>by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institution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3601" y="505459"/>
            <a:ext cx="709168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FFFFFF"/>
                </a:solidFill>
              </a:rPr>
              <a:t>Example </a:t>
            </a:r>
            <a:r>
              <a:rPr sz="2900" spc="-5" dirty="0">
                <a:solidFill>
                  <a:srgbClr val="FFFFFF"/>
                </a:solidFill>
              </a:rPr>
              <a:t>(permitted</a:t>
            </a:r>
            <a:r>
              <a:rPr sz="2900" spc="5" dirty="0">
                <a:solidFill>
                  <a:srgbClr val="FFFFFF"/>
                </a:solidFill>
              </a:rPr>
              <a:t> </a:t>
            </a:r>
            <a:r>
              <a:rPr sz="2900" spc="-5" dirty="0">
                <a:solidFill>
                  <a:srgbClr val="FFFFFF"/>
                </a:solidFill>
              </a:rPr>
              <a:t>communication)</a:t>
            </a:r>
            <a:endParaRPr sz="2900" dirty="0"/>
          </a:p>
        </p:txBody>
      </p:sp>
      <p:sp>
        <p:nvSpPr>
          <p:cNvPr id="8" name="object 8"/>
          <p:cNvSpPr txBox="1"/>
          <p:nvPr/>
        </p:nvSpPr>
        <p:spPr>
          <a:xfrm>
            <a:off x="1597025" y="1395713"/>
            <a:ext cx="4762500" cy="2707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Respondent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sexual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harassment </a:t>
            </a:r>
            <a:r>
              <a:rPr sz="2200" spc="-190" dirty="0">
                <a:solidFill>
                  <a:srgbClr val="FFFFFF"/>
                </a:solidFill>
                <a:latin typeface="Arial"/>
                <a:cs typeface="Arial"/>
              </a:rPr>
              <a:t>case 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affirmatively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calls several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students 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know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complainant.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Respondent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tells  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such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persons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he 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been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accused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sexual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harassment and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attempting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determine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whether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complainant 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discussed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effect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respondent’s  actions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any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them.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7004926" y="1924557"/>
            <a:ext cx="1264285" cy="1294130"/>
          </a:xfrm>
          <a:custGeom>
            <a:avLst/>
            <a:gdLst/>
            <a:ahLst/>
            <a:cxnLst/>
            <a:rect l="l" t="t" r="r" b="b"/>
            <a:pathLst>
              <a:path w="1264284" h="1294130">
                <a:moveTo>
                  <a:pt x="615861" y="266420"/>
                </a:moveTo>
                <a:lnTo>
                  <a:pt x="613003" y="252387"/>
                </a:lnTo>
                <a:lnTo>
                  <a:pt x="604418" y="239776"/>
                </a:lnTo>
                <a:lnTo>
                  <a:pt x="591794" y="231216"/>
                </a:lnTo>
                <a:lnTo>
                  <a:pt x="577723" y="228358"/>
                </a:lnTo>
                <a:lnTo>
                  <a:pt x="563664" y="231216"/>
                </a:lnTo>
                <a:lnTo>
                  <a:pt x="551040" y="239776"/>
                </a:lnTo>
                <a:lnTo>
                  <a:pt x="463334" y="327317"/>
                </a:lnTo>
                <a:lnTo>
                  <a:pt x="375627" y="239776"/>
                </a:lnTo>
                <a:lnTo>
                  <a:pt x="362991" y="231216"/>
                </a:lnTo>
                <a:lnTo>
                  <a:pt x="348932" y="228358"/>
                </a:lnTo>
                <a:lnTo>
                  <a:pt x="334873" y="231216"/>
                </a:lnTo>
                <a:lnTo>
                  <a:pt x="322237" y="239776"/>
                </a:lnTo>
                <a:lnTo>
                  <a:pt x="313651" y="252387"/>
                </a:lnTo>
                <a:lnTo>
                  <a:pt x="310794" y="266420"/>
                </a:lnTo>
                <a:lnTo>
                  <a:pt x="313651" y="280454"/>
                </a:lnTo>
                <a:lnTo>
                  <a:pt x="322237" y="293065"/>
                </a:lnTo>
                <a:lnTo>
                  <a:pt x="409943" y="380606"/>
                </a:lnTo>
                <a:lnTo>
                  <a:pt x="322237" y="468147"/>
                </a:lnTo>
                <a:lnTo>
                  <a:pt x="313651" y="480758"/>
                </a:lnTo>
                <a:lnTo>
                  <a:pt x="310794" y="494792"/>
                </a:lnTo>
                <a:lnTo>
                  <a:pt x="313651" y="508825"/>
                </a:lnTo>
                <a:lnTo>
                  <a:pt x="348932" y="532853"/>
                </a:lnTo>
                <a:lnTo>
                  <a:pt x="356044" y="532142"/>
                </a:lnTo>
                <a:lnTo>
                  <a:pt x="362991" y="529996"/>
                </a:lnTo>
                <a:lnTo>
                  <a:pt x="369570" y="526427"/>
                </a:lnTo>
                <a:lnTo>
                  <a:pt x="375627" y="521436"/>
                </a:lnTo>
                <a:lnTo>
                  <a:pt x="463334" y="433895"/>
                </a:lnTo>
                <a:lnTo>
                  <a:pt x="551040" y="521436"/>
                </a:lnTo>
                <a:lnTo>
                  <a:pt x="563664" y="529996"/>
                </a:lnTo>
                <a:lnTo>
                  <a:pt x="577723" y="532853"/>
                </a:lnTo>
                <a:lnTo>
                  <a:pt x="591794" y="529996"/>
                </a:lnTo>
                <a:lnTo>
                  <a:pt x="604418" y="521436"/>
                </a:lnTo>
                <a:lnTo>
                  <a:pt x="613003" y="508825"/>
                </a:lnTo>
                <a:lnTo>
                  <a:pt x="615861" y="494792"/>
                </a:lnTo>
                <a:lnTo>
                  <a:pt x="613003" y="480758"/>
                </a:lnTo>
                <a:lnTo>
                  <a:pt x="604418" y="468147"/>
                </a:lnTo>
                <a:lnTo>
                  <a:pt x="516712" y="380606"/>
                </a:lnTo>
                <a:lnTo>
                  <a:pt x="604418" y="293065"/>
                </a:lnTo>
                <a:lnTo>
                  <a:pt x="613003" y="280454"/>
                </a:lnTo>
                <a:lnTo>
                  <a:pt x="615861" y="266420"/>
                </a:lnTo>
                <a:close/>
              </a:path>
              <a:path w="1264284" h="1294130">
                <a:moveTo>
                  <a:pt x="1035329" y="799287"/>
                </a:moveTo>
                <a:lnTo>
                  <a:pt x="1011250" y="764082"/>
                </a:lnTo>
                <a:lnTo>
                  <a:pt x="997191" y="761225"/>
                </a:lnTo>
                <a:lnTo>
                  <a:pt x="990066" y="761936"/>
                </a:lnTo>
                <a:lnTo>
                  <a:pt x="983132" y="764082"/>
                </a:lnTo>
                <a:lnTo>
                  <a:pt x="976553" y="767651"/>
                </a:lnTo>
                <a:lnTo>
                  <a:pt x="970495" y="772642"/>
                </a:lnTo>
                <a:lnTo>
                  <a:pt x="882789" y="860183"/>
                </a:lnTo>
                <a:lnTo>
                  <a:pt x="795083" y="772642"/>
                </a:lnTo>
                <a:lnTo>
                  <a:pt x="782459" y="764082"/>
                </a:lnTo>
                <a:lnTo>
                  <a:pt x="768388" y="761225"/>
                </a:lnTo>
                <a:lnTo>
                  <a:pt x="754329" y="764082"/>
                </a:lnTo>
                <a:lnTo>
                  <a:pt x="741705" y="772642"/>
                </a:lnTo>
                <a:lnTo>
                  <a:pt x="733120" y="785253"/>
                </a:lnTo>
                <a:lnTo>
                  <a:pt x="730262" y="799287"/>
                </a:lnTo>
                <a:lnTo>
                  <a:pt x="733120" y="813320"/>
                </a:lnTo>
                <a:lnTo>
                  <a:pt x="741705" y="825931"/>
                </a:lnTo>
                <a:lnTo>
                  <a:pt x="829411" y="913472"/>
                </a:lnTo>
                <a:lnTo>
                  <a:pt x="741705" y="1001014"/>
                </a:lnTo>
                <a:lnTo>
                  <a:pt x="733120" y="1013625"/>
                </a:lnTo>
                <a:lnTo>
                  <a:pt x="730262" y="1027658"/>
                </a:lnTo>
                <a:lnTo>
                  <a:pt x="733120" y="1041692"/>
                </a:lnTo>
                <a:lnTo>
                  <a:pt x="741705" y="1054303"/>
                </a:lnTo>
                <a:lnTo>
                  <a:pt x="754329" y="1062863"/>
                </a:lnTo>
                <a:lnTo>
                  <a:pt x="768388" y="1065720"/>
                </a:lnTo>
                <a:lnTo>
                  <a:pt x="782459" y="1062863"/>
                </a:lnTo>
                <a:lnTo>
                  <a:pt x="795083" y="1054303"/>
                </a:lnTo>
                <a:lnTo>
                  <a:pt x="882789" y="966762"/>
                </a:lnTo>
                <a:lnTo>
                  <a:pt x="970495" y="1054303"/>
                </a:lnTo>
                <a:lnTo>
                  <a:pt x="983132" y="1062863"/>
                </a:lnTo>
                <a:lnTo>
                  <a:pt x="997191" y="1065720"/>
                </a:lnTo>
                <a:lnTo>
                  <a:pt x="1011250" y="1062863"/>
                </a:lnTo>
                <a:lnTo>
                  <a:pt x="1023886" y="1054303"/>
                </a:lnTo>
                <a:lnTo>
                  <a:pt x="1032471" y="1041692"/>
                </a:lnTo>
                <a:lnTo>
                  <a:pt x="1035329" y="1027658"/>
                </a:lnTo>
                <a:lnTo>
                  <a:pt x="1032471" y="1013625"/>
                </a:lnTo>
                <a:lnTo>
                  <a:pt x="1023886" y="1001014"/>
                </a:lnTo>
                <a:lnTo>
                  <a:pt x="936180" y="913472"/>
                </a:lnTo>
                <a:lnTo>
                  <a:pt x="1023886" y="825931"/>
                </a:lnTo>
                <a:lnTo>
                  <a:pt x="1032471" y="813320"/>
                </a:lnTo>
                <a:lnTo>
                  <a:pt x="1035329" y="799287"/>
                </a:lnTo>
                <a:close/>
              </a:path>
              <a:path w="1264284" h="1294130">
                <a:moveTo>
                  <a:pt x="1035329" y="380606"/>
                </a:moveTo>
                <a:lnTo>
                  <a:pt x="1032471" y="366572"/>
                </a:lnTo>
                <a:lnTo>
                  <a:pt x="1026477" y="357771"/>
                </a:lnTo>
                <a:lnTo>
                  <a:pt x="1023886" y="353961"/>
                </a:lnTo>
                <a:lnTo>
                  <a:pt x="909485" y="239776"/>
                </a:lnTo>
                <a:lnTo>
                  <a:pt x="882789" y="228358"/>
                </a:lnTo>
                <a:lnTo>
                  <a:pt x="875677" y="229069"/>
                </a:lnTo>
                <a:lnTo>
                  <a:pt x="741705" y="353961"/>
                </a:lnTo>
                <a:lnTo>
                  <a:pt x="730262" y="380606"/>
                </a:lnTo>
                <a:lnTo>
                  <a:pt x="733120" y="394639"/>
                </a:lnTo>
                <a:lnTo>
                  <a:pt x="741705" y="407250"/>
                </a:lnTo>
                <a:lnTo>
                  <a:pt x="754329" y="415810"/>
                </a:lnTo>
                <a:lnTo>
                  <a:pt x="768388" y="418668"/>
                </a:lnTo>
                <a:lnTo>
                  <a:pt x="782459" y="415810"/>
                </a:lnTo>
                <a:lnTo>
                  <a:pt x="795083" y="407250"/>
                </a:lnTo>
                <a:lnTo>
                  <a:pt x="844664" y="357771"/>
                </a:lnTo>
                <a:lnTo>
                  <a:pt x="844664" y="570915"/>
                </a:lnTo>
                <a:lnTo>
                  <a:pt x="841654" y="585698"/>
                </a:lnTo>
                <a:lnTo>
                  <a:pt x="833462" y="597801"/>
                </a:lnTo>
                <a:lnTo>
                  <a:pt x="821334" y="605980"/>
                </a:lnTo>
                <a:lnTo>
                  <a:pt x="806526" y="608977"/>
                </a:lnTo>
                <a:lnTo>
                  <a:pt x="539597" y="608977"/>
                </a:lnTo>
                <a:lnTo>
                  <a:pt x="495173" y="617982"/>
                </a:lnTo>
                <a:lnTo>
                  <a:pt x="458800" y="642518"/>
                </a:lnTo>
                <a:lnTo>
                  <a:pt x="434225" y="678827"/>
                </a:lnTo>
                <a:lnTo>
                  <a:pt x="425196" y="723163"/>
                </a:lnTo>
                <a:lnTo>
                  <a:pt x="425196" y="766927"/>
                </a:lnTo>
                <a:lnTo>
                  <a:pt x="384022" y="784339"/>
                </a:lnTo>
                <a:lnTo>
                  <a:pt x="350735" y="812063"/>
                </a:lnTo>
                <a:lnTo>
                  <a:pt x="326771" y="847636"/>
                </a:lnTo>
                <a:lnTo>
                  <a:pt x="313601" y="888606"/>
                </a:lnTo>
                <a:lnTo>
                  <a:pt x="312699" y="932497"/>
                </a:lnTo>
                <a:lnTo>
                  <a:pt x="324713" y="975588"/>
                </a:lnTo>
                <a:lnTo>
                  <a:pt x="347878" y="1012278"/>
                </a:lnTo>
                <a:lnTo>
                  <a:pt x="380111" y="1040752"/>
                </a:lnTo>
                <a:lnTo>
                  <a:pt x="419290" y="1059167"/>
                </a:lnTo>
                <a:lnTo>
                  <a:pt x="463334" y="1065720"/>
                </a:lnTo>
                <a:lnTo>
                  <a:pt x="507365" y="1059167"/>
                </a:lnTo>
                <a:lnTo>
                  <a:pt x="546557" y="1040752"/>
                </a:lnTo>
                <a:lnTo>
                  <a:pt x="578777" y="1012278"/>
                </a:lnTo>
                <a:lnTo>
                  <a:pt x="593102" y="989596"/>
                </a:lnTo>
                <a:lnTo>
                  <a:pt x="601954" y="975588"/>
                </a:lnTo>
                <a:lnTo>
                  <a:pt x="613956" y="932497"/>
                </a:lnTo>
                <a:lnTo>
                  <a:pt x="613054" y="887882"/>
                </a:lnTo>
                <a:lnTo>
                  <a:pt x="599897" y="846823"/>
                </a:lnTo>
                <a:lnTo>
                  <a:pt x="593458" y="837349"/>
                </a:lnTo>
                <a:lnTo>
                  <a:pt x="575932" y="811517"/>
                </a:lnTo>
                <a:lnTo>
                  <a:pt x="542632" y="784148"/>
                </a:lnTo>
                <a:lnTo>
                  <a:pt x="539597" y="782891"/>
                </a:lnTo>
                <a:lnTo>
                  <a:pt x="539597" y="913472"/>
                </a:lnTo>
                <a:lnTo>
                  <a:pt x="533577" y="943025"/>
                </a:lnTo>
                <a:lnTo>
                  <a:pt x="517194" y="967232"/>
                </a:lnTo>
                <a:lnTo>
                  <a:pt x="492937" y="983589"/>
                </a:lnTo>
                <a:lnTo>
                  <a:pt x="463334" y="989596"/>
                </a:lnTo>
                <a:lnTo>
                  <a:pt x="433717" y="983589"/>
                </a:lnTo>
                <a:lnTo>
                  <a:pt x="409460" y="967232"/>
                </a:lnTo>
                <a:lnTo>
                  <a:pt x="393077" y="943025"/>
                </a:lnTo>
                <a:lnTo>
                  <a:pt x="387057" y="913472"/>
                </a:lnTo>
                <a:lnTo>
                  <a:pt x="393077" y="883920"/>
                </a:lnTo>
                <a:lnTo>
                  <a:pt x="409460" y="859713"/>
                </a:lnTo>
                <a:lnTo>
                  <a:pt x="433717" y="843356"/>
                </a:lnTo>
                <a:lnTo>
                  <a:pt x="463334" y="837349"/>
                </a:lnTo>
                <a:lnTo>
                  <a:pt x="492937" y="843356"/>
                </a:lnTo>
                <a:lnTo>
                  <a:pt x="517194" y="859713"/>
                </a:lnTo>
                <a:lnTo>
                  <a:pt x="533577" y="883920"/>
                </a:lnTo>
                <a:lnTo>
                  <a:pt x="539597" y="913472"/>
                </a:lnTo>
                <a:lnTo>
                  <a:pt x="539597" y="782891"/>
                </a:lnTo>
                <a:lnTo>
                  <a:pt x="501459" y="766927"/>
                </a:lnTo>
                <a:lnTo>
                  <a:pt x="501459" y="723163"/>
                </a:lnTo>
                <a:lnTo>
                  <a:pt x="504469" y="708380"/>
                </a:lnTo>
                <a:lnTo>
                  <a:pt x="512660" y="696277"/>
                </a:lnTo>
                <a:lnTo>
                  <a:pt x="524789" y="688098"/>
                </a:lnTo>
                <a:lnTo>
                  <a:pt x="539597" y="685101"/>
                </a:lnTo>
                <a:lnTo>
                  <a:pt x="806526" y="685101"/>
                </a:lnTo>
                <a:lnTo>
                  <a:pt x="850950" y="676097"/>
                </a:lnTo>
                <a:lnTo>
                  <a:pt x="887323" y="651560"/>
                </a:lnTo>
                <a:lnTo>
                  <a:pt x="911898" y="615251"/>
                </a:lnTo>
                <a:lnTo>
                  <a:pt x="920927" y="570915"/>
                </a:lnTo>
                <a:lnTo>
                  <a:pt x="920927" y="357771"/>
                </a:lnTo>
                <a:lnTo>
                  <a:pt x="970495" y="407250"/>
                </a:lnTo>
                <a:lnTo>
                  <a:pt x="983132" y="415810"/>
                </a:lnTo>
                <a:lnTo>
                  <a:pt x="997191" y="418668"/>
                </a:lnTo>
                <a:lnTo>
                  <a:pt x="1011250" y="415810"/>
                </a:lnTo>
                <a:lnTo>
                  <a:pt x="1023886" y="407250"/>
                </a:lnTo>
                <a:lnTo>
                  <a:pt x="1032471" y="394639"/>
                </a:lnTo>
                <a:lnTo>
                  <a:pt x="1035329" y="380606"/>
                </a:lnTo>
                <a:close/>
              </a:path>
              <a:path w="1264284" h="1294130">
                <a:moveTo>
                  <a:pt x="1264119" y="0"/>
                </a:moveTo>
                <a:lnTo>
                  <a:pt x="1149718" y="0"/>
                </a:lnTo>
                <a:lnTo>
                  <a:pt x="1149718" y="114185"/>
                </a:lnTo>
                <a:lnTo>
                  <a:pt x="1149718" y="1179906"/>
                </a:lnTo>
                <a:lnTo>
                  <a:pt x="196392" y="1179906"/>
                </a:lnTo>
                <a:lnTo>
                  <a:pt x="196392" y="114185"/>
                </a:lnTo>
                <a:lnTo>
                  <a:pt x="1149718" y="114185"/>
                </a:lnTo>
                <a:lnTo>
                  <a:pt x="1149718" y="0"/>
                </a:lnTo>
                <a:lnTo>
                  <a:pt x="81991" y="0"/>
                </a:lnTo>
                <a:lnTo>
                  <a:pt x="81991" y="114185"/>
                </a:lnTo>
                <a:lnTo>
                  <a:pt x="57200" y="114185"/>
                </a:lnTo>
                <a:lnTo>
                  <a:pt x="36283" y="119621"/>
                </a:lnTo>
                <a:lnTo>
                  <a:pt x="20027" y="132029"/>
                </a:lnTo>
                <a:lnTo>
                  <a:pt x="9474" y="149783"/>
                </a:lnTo>
                <a:lnTo>
                  <a:pt x="5727" y="171272"/>
                </a:lnTo>
                <a:lnTo>
                  <a:pt x="8674" y="192773"/>
                </a:lnTo>
                <a:lnTo>
                  <a:pt x="19304" y="210527"/>
                </a:lnTo>
                <a:lnTo>
                  <a:pt x="36017" y="222923"/>
                </a:lnTo>
                <a:lnTo>
                  <a:pt x="57200" y="228371"/>
                </a:lnTo>
                <a:lnTo>
                  <a:pt x="81991" y="228371"/>
                </a:lnTo>
                <a:lnTo>
                  <a:pt x="81991" y="304495"/>
                </a:lnTo>
                <a:lnTo>
                  <a:pt x="57200" y="304495"/>
                </a:lnTo>
                <a:lnTo>
                  <a:pt x="34594" y="308864"/>
                </a:lnTo>
                <a:lnTo>
                  <a:pt x="16446" y="320903"/>
                </a:lnTo>
                <a:lnTo>
                  <a:pt x="4381" y="339013"/>
                </a:lnTo>
                <a:lnTo>
                  <a:pt x="0" y="361581"/>
                </a:lnTo>
                <a:lnTo>
                  <a:pt x="4381" y="384149"/>
                </a:lnTo>
                <a:lnTo>
                  <a:pt x="16446" y="402259"/>
                </a:lnTo>
                <a:lnTo>
                  <a:pt x="34594" y="414312"/>
                </a:lnTo>
                <a:lnTo>
                  <a:pt x="57200" y="418680"/>
                </a:lnTo>
                <a:lnTo>
                  <a:pt x="81991" y="418680"/>
                </a:lnTo>
                <a:lnTo>
                  <a:pt x="81991" y="494804"/>
                </a:lnTo>
                <a:lnTo>
                  <a:pt x="57200" y="494804"/>
                </a:lnTo>
                <a:lnTo>
                  <a:pt x="34594" y="499173"/>
                </a:lnTo>
                <a:lnTo>
                  <a:pt x="16446" y="511213"/>
                </a:lnTo>
                <a:lnTo>
                  <a:pt x="4381" y="529323"/>
                </a:lnTo>
                <a:lnTo>
                  <a:pt x="0" y="551891"/>
                </a:lnTo>
                <a:lnTo>
                  <a:pt x="4381" y="574459"/>
                </a:lnTo>
                <a:lnTo>
                  <a:pt x="16446" y="592569"/>
                </a:lnTo>
                <a:lnTo>
                  <a:pt x="34594" y="604608"/>
                </a:lnTo>
                <a:lnTo>
                  <a:pt x="57200" y="608990"/>
                </a:lnTo>
                <a:lnTo>
                  <a:pt x="81991" y="608990"/>
                </a:lnTo>
                <a:lnTo>
                  <a:pt x="81991" y="685114"/>
                </a:lnTo>
                <a:lnTo>
                  <a:pt x="57200" y="685114"/>
                </a:lnTo>
                <a:lnTo>
                  <a:pt x="34594" y="689483"/>
                </a:lnTo>
                <a:lnTo>
                  <a:pt x="16446" y="701522"/>
                </a:lnTo>
                <a:lnTo>
                  <a:pt x="4381" y="719632"/>
                </a:lnTo>
                <a:lnTo>
                  <a:pt x="0" y="742200"/>
                </a:lnTo>
                <a:lnTo>
                  <a:pt x="4381" y="764768"/>
                </a:lnTo>
                <a:lnTo>
                  <a:pt x="16446" y="782878"/>
                </a:lnTo>
                <a:lnTo>
                  <a:pt x="34594" y="794918"/>
                </a:lnTo>
                <a:lnTo>
                  <a:pt x="57200" y="799299"/>
                </a:lnTo>
                <a:lnTo>
                  <a:pt x="81991" y="799299"/>
                </a:lnTo>
                <a:lnTo>
                  <a:pt x="81991" y="875411"/>
                </a:lnTo>
                <a:lnTo>
                  <a:pt x="57200" y="875411"/>
                </a:lnTo>
                <a:lnTo>
                  <a:pt x="34594" y="879792"/>
                </a:lnTo>
                <a:lnTo>
                  <a:pt x="16446" y="891832"/>
                </a:lnTo>
                <a:lnTo>
                  <a:pt x="4381" y="909942"/>
                </a:lnTo>
                <a:lnTo>
                  <a:pt x="0" y="932510"/>
                </a:lnTo>
                <a:lnTo>
                  <a:pt x="4381" y="955078"/>
                </a:lnTo>
                <a:lnTo>
                  <a:pt x="16446" y="973188"/>
                </a:lnTo>
                <a:lnTo>
                  <a:pt x="34594" y="985227"/>
                </a:lnTo>
                <a:lnTo>
                  <a:pt x="57200" y="989596"/>
                </a:lnTo>
                <a:lnTo>
                  <a:pt x="81991" y="989596"/>
                </a:lnTo>
                <a:lnTo>
                  <a:pt x="81991" y="1065720"/>
                </a:lnTo>
                <a:lnTo>
                  <a:pt x="57200" y="1065720"/>
                </a:lnTo>
                <a:lnTo>
                  <a:pt x="34594" y="1070102"/>
                </a:lnTo>
                <a:lnTo>
                  <a:pt x="16446" y="1082141"/>
                </a:lnTo>
                <a:lnTo>
                  <a:pt x="4381" y="1100251"/>
                </a:lnTo>
                <a:lnTo>
                  <a:pt x="0" y="1122819"/>
                </a:lnTo>
                <a:lnTo>
                  <a:pt x="4381" y="1145387"/>
                </a:lnTo>
                <a:lnTo>
                  <a:pt x="16446" y="1163497"/>
                </a:lnTo>
                <a:lnTo>
                  <a:pt x="34594" y="1175537"/>
                </a:lnTo>
                <a:lnTo>
                  <a:pt x="57200" y="1179906"/>
                </a:lnTo>
                <a:lnTo>
                  <a:pt x="81991" y="1179906"/>
                </a:lnTo>
                <a:lnTo>
                  <a:pt x="81991" y="1294091"/>
                </a:lnTo>
                <a:lnTo>
                  <a:pt x="1264119" y="1294091"/>
                </a:lnTo>
                <a:lnTo>
                  <a:pt x="1264119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3601" y="505459"/>
            <a:ext cx="650494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FFFFFF"/>
                </a:solidFill>
              </a:rPr>
              <a:t>Example </a:t>
            </a:r>
            <a:r>
              <a:rPr sz="2900" spc="-5" dirty="0">
                <a:solidFill>
                  <a:srgbClr val="FFFFFF"/>
                </a:solidFill>
              </a:rPr>
              <a:t>(institution </a:t>
            </a:r>
            <a:r>
              <a:rPr sz="2900" dirty="0">
                <a:solidFill>
                  <a:srgbClr val="FFFFFF"/>
                </a:solidFill>
              </a:rPr>
              <a:t>may</a:t>
            </a:r>
            <a:r>
              <a:rPr sz="2900" spc="-75" dirty="0">
                <a:solidFill>
                  <a:srgbClr val="FFFFFF"/>
                </a:solidFill>
              </a:rPr>
              <a:t> </a:t>
            </a:r>
            <a:r>
              <a:rPr sz="2900" dirty="0">
                <a:solidFill>
                  <a:srgbClr val="FFFFFF"/>
                </a:solidFill>
              </a:rPr>
              <a:t>restrict)</a:t>
            </a:r>
            <a:endParaRPr sz="2900" dirty="0"/>
          </a:p>
        </p:txBody>
      </p:sp>
      <p:sp>
        <p:nvSpPr>
          <p:cNvPr id="8" name="object 8"/>
          <p:cNvSpPr txBox="1"/>
          <p:nvPr/>
        </p:nvSpPr>
        <p:spPr>
          <a:xfrm>
            <a:off x="1597025" y="1362186"/>
            <a:ext cx="4814570" cy="307594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74930">
              <a:lnSpc>
                <a:spcPts val="2380"/>
              </a:lnSpc>
              <a:spcBef>
                <a:spcPts val="390"/>
              </a:spcBef>
            </a:pP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Complainant contacts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witness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who 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complainant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knows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testify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witness’ 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belief,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based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observation,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that 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complainant 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incapacitated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desired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200" spc="-190" dirty="0">
                <a:solidFill>
                  <a:srgbClr val="FFFFFF"/>
                </a:solidFill>
                <a:latin typeface="Arial"/>
                <a:cs typeface="Arial"/>
              </a:rPr>
              <a:t>sex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respondent.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ts val="2190"/>
              </a:lnSpc>
            </a:pP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Complainant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tells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witness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ignore</a:t>
            </a:r>
            <a:endParaRPr sz="2200" dirty="0">
              <a:latin typeface="Arial"/>
              <a:cs typeface="Arial"/>
            </a:endParaRPr>
          </a:p>
          <a:p>
            <a:pPr marL="12700" marR="5080">
              <a:lnSpc>
                <a:spcPts val="2380"/>
              </a:lnSpc>
              <a:spcBef>
                <a:spcPts val="165"/>
              </a:spcBef>
            </a:pP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investigator’s request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interview,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lie </a:t>
            </a:r>
            <a:r>
              <a:rPr sz="2200" spc="30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witness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asked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witness 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observed,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show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up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200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hearing 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under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circumstances.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6941210" y="1935645"/>
            <a:ext cx="1316990" cy="1348105"/>
          </a:xfrm>
          <a:custGeom>
            <a:avLst/>
            <a:gdLst/>
            <a:ahLst/>
            <a:cxnLst/>
            <a:rect l="l" t="t" r="r" b="b"/>
            <a:pathLst>
              <a:path w="1316990" h="1348104">
                <a:moveTo>
                  <a:pt x="641515" y="277533"/>
                </a:moveTo>
                <a:lnTo>
                  <a:pt x="638530" y="262915"/>
                </a:lnTo>
                <a:lnTo>
                  <a:pt x="629589" y="249783"/>
                </a:lnTo>
                <a:lnTo>
                  <a:pt x="616432" y="240868"/>
                </a:lnTo>
                <a:lnTo>
                  <a:pt x="601789" y="237896"/>
                </a:lnTo>
                <a:lnTo>
                  <a:pt x="587146" y="240868"/>
                </a:lnTo>
                <a:lnTo>
                  <a:pt x="573989" y="249783"/>
                </a:lnTo>
                <a:lnTo>
                  <a:pt x="482625" y="340969"/>
                </a:lnTo>
                <a:lnTo>
                  <a:pt x="391261" y="249783"/>
                </a:lnTo>
                <a:lnTo>
                  <a:pt x="378104" y="240868"/>
                </a:lnTo>
                <a:lnTo>
                  <a:pt x="363461" y="237896"/>
                </a:lnTo>
                <a:lnTo>
                  <a:pt x="348805" y="240868"/>
                </a:lnTo>
                <a:lnTo>
                  <a:pt x="335648" y="249783"/>
                </a:lnTo>
                <a:lnTo>
                  <a:pt x="326707" y="262915"/>
                </a:lnTo>
                <a:lnTo>
                  <a:pt x="323735" y="277533"/>
                </a:lnTo>
                <a:lnTo>
                  <a:pt x="326707" y="292163"/>
                </a:lnTo>
                <a:lnTo>
                  <a:pt x="335648" y="305295"/>
                </a:lnTo>
                <a:lnTo>
                  <a:pt x="427012" y="396481"/>
                </a:lnTo>
                <a:lnTo>
                  <a:pt x="335648" y="487667"/>
                </a:lnTo>
                <a:lnTo>
                  <a:pt x="326707" y="500799"/>
                </a:lnTo>
                <a:lnTo>
                  <a:pt x="323735" y="515429"/>
                </a:lnTo>
                <a:lnTo>
                  <a:pt x="326707" y="530047"/>
                </a:lnTo>
                <a:lnTo>
                  <a:pt x="363461" y="555066"/>
                </a:lnTo>
                <a:lnTo>
                  <a:pt x="370878" y="554329"/>
                </a:lnTo>
                <a:lnTo>
                  <a:pt x="378104" y="552094"/>
                </a:lnTo>
                <a:lnTo>
                  <a:pt x="384962" y="548386"/>
                </a:lnTo>
                <a:lnTo>
                  <a:pt x="391261" y="543179"/>
                </a:lnTo>
                <a:lnTo>
                  <a:pt x="482625" y="451993"/>
                </a:lnTo>
                <a:lnTo>
                  <a:pt x="573989" y="543179"/>
                </a:lnTo>
                <a:lnTo>
                  <a:pt x="587146" y="552094"/>
                </a:lnTo>
                <a:lnTo>
                  <a:pt x="601789" y="555066"/>
                </a:lnTo>
                <a:lnTo>
                  <a:pt x="616432" y="552094"/>
                </a:lnTo>
                <a:lnTo>
                  <a:pt x="629589" y="543179"/>
                </a:lnTo>
                <a:lnTo>
                  <a:pt x="638530" y="530047"/>
                </a:lnTo>
                <a:lnTo>
                  <a:pt x="641515" y="515429"/>
                </a:lnTo>
                <a:lnTo>
                  <a:pt x="638530" y="500799"/>
                </a:lnTo>
                <a:lnTo>
                  <a:pt x="629589" y="487667"/>
                </a:lnTo>
                <a:lnTo>
                  <a:pt x="538238" y="396481"/>
                </a:lnTo>
                <a:lnTo>
                  <a:pt x="629589" y="305295"/>
                </a:lnTo>
                <a:lnTo>
                  <a:pt x="638530" y="292163"/>
                </a:lnTo>
                <a:lnTo>
                  <a:pt x="641515" y="277533"/>
                </a:lnTo>
                <a:close/>
              </a:path>
              <a:path w="1316990" h="1348104">
                <a:moveTo>
                  <a:pt x="1078445" y="832599"/>
                </a:moveTo>
                <a:lnTo>
                  <a:pt x="1053376" y="795934"/>
                </a:lnTo>
                <a:lnTo>
                  <a:pt x="1038733" y="792962"/>
                </a:lnTo>
                <a:lnTo>
                  <a:pt x="1031316" y="793699"/>
                </a:lnTo>
                <a:lnTo>
                  <a:pt x="1024077" y="795934"/>
                </a:lnTo>
                <a:lnTo>
                  <a:pt x="1017219" y="799642"/>
                </a:lnTo>
                <a:lnTo>
                  <a:pt x="1010920" y="804849"/>
                </a:lnTo>
                <a:lnTo>
                  <a:pt x="919568" y="896035"/>
                </a:lnTo>
                <a:lnTo>
                  <a:pt x="828205" y="804849"/>
                </a:lnTo>
                <a:lnTo>
                  <a:pt x="815047" y="795934"/>
                </a:lnTo>
                <a:lnTo>
                  <a:pt x="800392" y="792962"/>
                </a:lnTo>
                <a:lnTo>
                  <a:pt x="785749" y="795934"/>
                </a:lnTo>
                <a:lnTo>
                  <a:pt x="772591" y="804849"/>
                </a:lnTo>
                <a:lnTo>
                  <a:pt x="763651" y="817981"/>
                </a:lnTo>
                <a:lnTo>
                  <a:pt x="760679" y="832599"/>
                </a:lnTo>
                <a:lnTo>
                  <a:pt x="763651" y="847229"/>
                </a:lnTo>
                <a:lnTo>
                  <a:pt x="772591" y="860361"/>
                </a:lnTo>
                <a:lnTo>
                  <a:pt x="863955" y="951547"/>
                </a:lnTo>
                <a:lnTo>
                  <a:pt x="772591" y="1042733"/>
                </a:lnTo>
                <a:lnTo>
                  <a:pt x="763651" y="1055865"/>
                </a:lnTo>
                <a:lnTo>
                  <a:pt x="760679" y="1070495"/>
                </a:lnTo>
                <a:lnTo>
                  <a:pt x="763651" y="1085113"/>
                </a:lnTo>
                <a:lnTo>
                  <a:pt x="772591" y="1098245"/>
                </a:lnTo>
                <a:lnTo>
                  <a:pt x="785749" y="1107160"/>
                </a:lnTo>
                <a:lnTo>
                  <a:pt x="800392" y="1110132"/>
                </a:lnTo>
                <a:lnTo>
                  <a:pt x="815047" y="1107160"/>
                </a:lnTo>
                <a:lnTo>
                  <a:pt x="828205" y="1098245"/>
                </a:lnTo>
                <a:lnTo>
                  <a:pt x="919568" y="1007059"/>
                </a:lnTo>
                <a:lnTo>
                  <a:pt x="1010920" y="1098245"/>
                </a:lnTo>
                <a:lnTo>
                  <a:pt x="1024077" y="1107160"/>
                </a:lnTo>
                <a:lnTo>
                  <a:pt x="1038733" y="1110132"/>
                </a:lnTo>
                <a:lnTo>
                  <a:pt x="1053376" y="1107160"/>
                </a:lnTo>
                <a:lnTo>
                  <a:pt x="1066533" y="1098245"/>
                </a:lnTo>
                <a:lnTo>
                  <a:pt x="1075474" y="1085113"/>
                </a:lnTo>
                <a:lnTo>
                  <a:pt x="1078445" y="1070495"/>
                </a:lnTo>
                <a:lnTo>
                  <a:pt x="1075474" y="1055865"/>
                </a:lnTo>
                <a:lnTo>
                  <a:pt x="1066533" y="1042733"/>
                </a:lnTo>
                <a:lnTo>
                  <a:pt x="975169" y="951547"/>
                </a:lnTo>
                <a:lnTo>
                  <a:pt x="1066533" y="860361"/>
                </a:lnTo>
                <a:lnTo>
                  <a:pt x="1075474" y="847229"/>
                </a:lnTo>
                <a:lnTo>
                  <a:pt x="1078445" y="832599"/>
                </a:lnTo>
                <a:close/>
              </a:path>
              <a:path w="1316990" h="1348104">
                <a:moveTo>
                  <a:pt x="1078445" y="396481"/>
                </a:moveTo>
                <a:lnTo>
                  <a:pt x="947369" y="249783"/>
                </a:lnTo>
                <a:lnTo>
                  <a:pt x="919568" y="237896"/>
                </a:lnTo>
                <a:lnTo>
                  <a:pt x="912152" y="238633"/>
                </a:lnTo>
                <a:lnTo>
                  <a:pt x="772591" y="368731"/>
                </a:lnTo>
                <a:lnTo>
                  <a:pt x="760679" y="396481"/>
                </a:lnTo>
                <a:lnTo>
                  <a:pt x="763651" y="411099"/>
                </a:lnTo>
                <a:lnTo>
                  <a:pt x="772591" y="424230"/>
                </a:lnTo>
                <a:lnTo>
                  <a:pt x="785749" y="433158"/>
                </a:lnTo>
                <a:lnTo>
                  <a:pt x="800392" y="436130"/>
                </a:lnTo>
                <a:lnTo>
                  <a:pt x="815047" y="433158"/>
                </a:lnTo>
                <a:lnTo>
                  <a:pt x="828205" y="424230"/>
                </a:lnTo>
                <a:lnTo>
                  <a:pt x="879843" y="372694"/>
                </a:lnTo>
                <a:lnTo>
                  <a:pt x="879843" y="594715"/>
                </a:lnTo>
                <a:lnTo>
                  <a:pt x="876706" y="610108"/>
                </a:lnTo>
                <a:lnTo>
                  <a:pt x="868172" y="622719"/>
                </a:lnTo>
                <a:lnTo>
                  <a:pt x="855548" y="631240"/>
                </a:lnTo>
                <a:lnTo>
                  <a:pt x="840117" y="634365"/>
                </a:lnTo>
                <a:lnTo>
                  <a:pt x="562063" y="634365"/>
                </a:lnTo>
                <a:lnTo>
                  <a:pt x="515797" y="643750"/>
                </a:lnTo>
                <a:lnTo>
                  <a:pt x="477901" y="669302"/>
                </a:lnTo>
                <a:lnTo>
                  <a:pt x="452297" y="707123"/>
                </a:lnTo>
                <a:lnTo>
                  <a:pt x="442899" y="753313"/>
                </a:lnTo>
                <a:lnTo>
                  <a:pt x="442899" y="798906"/>
                </a:lnTo>
                <a:lnTo>
                  <a:pt x="400011" y="817029"/>
                </a:lnTo>
                <a:lnTo>
                  <a:pt x="365328" y="845908"/>
                </a:lnTo>
                <a:lnTo>
                  <a:pt x="340372" y="882967"/>
                </a:lnTo>
                <a:lnTo>
                  <a:pt x="326656" y="925652"/>
                </a:lnTo>
                <a:lnTo>
                  <a:pt x="325716" y="971372"/>
                </a:lnTo>
                <a:lnTo>
                  <a:pt x="338226" y="1016254"/>
                </a:lnTo>
                <a:lnTo>
                  <a:pt x="362356" y="1054468"/>
                </a:lnTo>
                <a:lnTo>
                  <a:pt x="395935" y="1084122"/>
                </a:lnTo>
                <a:lnTo>
                  <a:pt x="436753" y="1103312"/>
                </a:lnTo>
                <a:lnTo>
                  <a:pt x="482625" y="1110132"/>
                </a:lnTo>
                <a:lnTo>
                  <a:pt x="528497" y="1103312"/>
                </a:lnTo>
                <a:lnTo>
                  <a:pt x="569315" y="1084122"/>
                </a:lnTo>
                <a:lnTo>
                  <a:pt x="602881" y="1054468"/>
                </a:lnTo>
                <a:lnTo>
                  <a:pt x="617804" y="1030846"/>
                </a:lnTo>
                <a:lnTo>
                  <a:pt x="627024" y="1016254"/>
                </a:lnTo>
                <a:lnTo>
                  <a:pt x="639521" y="971372"/>
                </a:lnTo>
                <a:lnTo>
                  <a:pt x="638581" y="924890"/>
                </a:lnTo>
                <a:lnTo>
                  <a:pt x="624878" y="882116"/>
                </a:lnTo>
                <a:lnTo>
                  <a:pt x="618185" y="872248"/>
                </a:lnTo>
                <a:lnTo>
                  <a:pt x="599909" y="845337"/>
                </a:lnTo>
                <a:lnTo>
                  <a:pt x="565226" y="816838"/>
                </a:lnTo>
                <a:lnTo>
                  <a:pt x="562063" y="815517"/>
                </a:lnTo>
                <a:lnTo>
                  <a:pt x="562063" y="951547"/>
                </a:lnTo>
                <a:lnTo>
                  <a:pt x="555802" y="982332"/>
                </a:lnTo>
                <a:lnTo>
                  <a:pt x="538734" y="1007554"/>
                </a:lnTo>
                <a:lnTo>
                  <a:pt x="513473" y="1024585"/>
                </a:lnTo>
                <a:lnTo>
                  <a:pt x="482625" y="1030846"/>
                </a:lnTo>
                <a:lnTo>
                  <a:pt x="451777" y="1024585"/>
                </a:lnTo>
                <a:lnTo>
                  <a:pt x="426516" y="1007554"/>
                </a:lnTo>
                <a:lnTo>
                  <a:pt x="409448" y="982332"/>
                </a:lnTo>
                <a:lnTo>
                  <a:pt x="403174" y="951547"/>
                </a:lnTo>
                <a:lnTo>
                  <a:pt x="409448" y="920762"/>
                </a:lnTo>
                <a:lnTo>
                  <a:pt x="426516" y="895540"/>
                </a:lnTo>
                <a:lnTo>
                  <a:pt x="451777" y="878509"/>
                </a:lnTo>
                <a:lnTo>
                  <a:pt x="482625" y="872248"/>
                </a:lnTo>
                <a:lnTo>
                  <a:pt x="513473" y="878509"/>
                </a:lnTo>
                <a:lnTo>
                  <a:pt x="538734" y="895540"/>
                </a:lnTo>
                <a:lnTo>
                  <a:pt x="555802" y="920762"/>
                </a:lnTo>
                <a:lnTo>
                  <a:pt x="562063" y="951547"/>
                </a:lnTo>
                <a:lnTo>
                  <a:pt x="562063" y="815517"/>
                </a:lnTo>
                <a:lnTo>
                  <a:pt x="522338" y="798906"/>
                </a:lnTo>
                <a:lnTo>
                  <a:pt x="522338" y="753313"/>
                </a:lnTo>
                <a:lnTo>
                  <a:pt x="525475" y="737920"/>
                </a:lnTo>
                <a:lnTo>
                  <a:pt x="534009" y="725309"/>
                </a:lnTo>
                <a:lnTo>
                  <a:pt x="546646" y="716788"/>
                </a:lnTo>
                <a:lnTo>
                  <a:pt x="562063" y="713663"/>
                </a:lnTo>
                <a:lnTo>
                  <a:pt x="840117" y="713663"/>
                </a:lnTo>
                <a:lnTo>
                  <a:pt x="886383" y="704278"/>
                </a:lnTo>
                <a:lnTo>
                  <a:pt x="924280" y="678726"/>
                </a:lnTo>
                <a:lnTo>
                  <a:pt x="949883" y="640905"/>
                </a:lnTo>
                <a:lnTo>
                  <a:pt x="959281" y="594715"/>
                </a:lnTo>
                <a:lnTo>
                  <a:pt x="959281" y="372694"/>
                </a:lnTo>
                <a:lnTo>
                  <a:pt x="1010920" y="424230"/>
                </a:lnTo>
                <a:lnTo>
                  <a:pt x="1024077" y="433158"/>
                </a:lnTo>
                <a:lnTo>
                  <a:pt x="1038733" y="436130"/>
                </a:lnTo>
                <a:lnTo>
                  <a:pt x="1053376" y="433158"/>
                </a:lnTo>
                <a:lnTo>
                  <a:pt x="1066533" y="424230"/>
                </a:lnTo>
                <a:lnTo>
                  <a:pt x="1075474" y="411099"/>
                </a:lnTo>
                <a:lnTo>
                  <a:pt x="1078445" y="396481"/>
                </a:lnTo>
                <a:close/>
              </a:path>
              <a:path w="1316990" h="1348104">
                <a:moveTo>
                  <a:pt x="1316786" y="0"/>
                </a:moveTo>
                <a:lnTo>
                  <a:pt x="1197622" y="0"/>
                </a:lnTo>
                <a:lnTo>
                  <a:pt x="1197622" y="118935"/>
                </a:lnTo>
                <a:lnTo>
                  <a:pt x="1197622" y="1229067"/>
                </a:lnTo>
                <a:lnTo>
                  <a:pt x="204571" y="1229067"/>
                </a:lnTo>
                <a:lnTo>
                  <a:pt x="204571" y="118935"/>
                </a:lnTo>
                <a:lnTo>
                  <a:pt x="1197622" y="118935"/>
                </a:lnTo>
                <a:lnTo>
                  <a:pt x="1197622" y="0"/>
                </a:lnTo>
                <a:lnTo>
                  <a:pt x="85407" y="0"/>
                </a:lnTo>
                <a:lnTo>
                  <a:pt x="85407" y="118935"/>
                </a:lnTo>
                <a:lnTo>
                  <a:pt x="59588" y="118935"/>
                </a:lnTo>
                <a:lnTo>
                  <a:pt x="37795" y="124612"/>
                </a:lnTo>
                <a:lnTo>
                  <a:pt x="20853" y="137528"/>
                </a:lnTo>
                <a:lnTo>
                  <a:pt x="9867" y="156019"/>
                </a:lnTo>
                <a:lnTo>
                  <a:pt x="5956" y="178409"/>
                </a:lnTo>
                <a:lnTo>
                  <a:pt x="9029" y="200812"/>
                </a:lnTo>
                <a:lnTo>
                  <a:pt x="20104" y="219303"/>
                </a:lnTo>
                <a:lnTo>
                  <a:pt x="37515" y="232219"/>
                </a:lnTo>
                <a:lnTo>
                  <a:pt x="59588" y="237883"/>
                </a:lnTo>
                <a:lnTo>
                  <a:pt x="85407" y="237883"/>
                </a:lnTo>
                <a:lnTo>
                  <a:pt x="85407" y="317182"/>
                </a:lnTo>
                <a:lnTo>
                  <a:pt x="59588" y="317182"/>
                </a:lnTo>
                <a:lnTo>
                  <a:pt x="36029" y="321729"/>
                </a:lnTo>
                <a:lnTo>
                  <a:pt x="17132" y="334276"/>
                </a:lnTo>
                <a:lnTo>
                  <a:pt x="4559" y="353136"/>
                </a:lnTo>
                <a:lnTo>
                  <a:pt x="0" y="376656"/>
                </a:lnTo>
                <a:lnTo>
                  <a:pt x="4559" y="400164"/>
                </a:lnTo>
                <a:lnTo>
                  <a:pt x="17132" y="419023"/>
                </a:lnTo>
                <a:lnTo>
                  <a:pt x="36029" y="431571"/>
                </a:lnTo>
                <a:lnTo>
                  <a:pt x="59588" y="436118"/>
                </a:lnTo>
                <a:lnTo>
                  <a:pt x="85407" y="436118"/>
                </a:lnTo>
                <a:lnTo>
                  <a:pt x="85407" y="515416"/>
                </a:lnTo>
                <a:lnTo>
                  <a:pt x="59588" y="515416"/>
                </a:lnTo>
                <a:lnTo>
                  <a:pt x="36029" y="519976"/>
                </a:lnTo>
                <a:lnTo>
                  <a:pt x="17132" y="532511"/>
                </a:lnTo>
                <a:lnTo>
                  <a:pt x="4559" y="551383"/>
                </a:lnTo>
                <a:lnTo>
                  <a:pt x="0" y="574890"/>
                </a:lnTo>
                <a:lnTo>
                  <a:pt x="4559" y="598398"/>
                </a:lnTo>
                <a:lnTo>
                  <a:pt x="17132" y="617258"/>
                </a:lnTo>
                <a:lnTo>
                  <a:pt x="36029" y="629805"/>
                </a:lnTo>
                <a:lnTo>
                  <a:pt x="59588" y="634365"/>
                </a:lnTo>
                <a:lnTo>
                  <a:pt x="85407" y="634365"/>
                </a:lnTo>
                <a:lnTo>
                  <a:pt x="85407" y="713651"/>
                </a:lnTo>
                <a:lnTo>
                  <a:pt x="59588" y="713651"/>
                </a:lnTo>
                <a:lnTo>
                  <a:pt x="36029" y="718210"/>
                </a:lnTo>
                <a:lnTo>
                  <a:pt x="17132" y="730758"/>
                </a:lnTo>
                <a:lnTo>
                  <a:pt x="4559" y="749617"/>
                </a:lnTo>
                <a:lnTo>
                  <a:pt x="0" y="773125"/>
                </a:lnTo>
                <a:lnTo>
                  <a:pt x="4559" y="796632"/>
                </a:lnTo>
                <a:lnTo>
                  <a:pt x="17132" y="815505"/>
                </a:lnTo>
                <a:lnTo>
                  <a:pt x="36029" y="828040"/>
                </a:lnTo>
                <a:lnTo>
                  <a:pt x="59588" y="832599"/>
                </a:lnTo>
                <a:lnTo>
                  <a:pt x="85407" y="832599"/>
                </a:lnTo>
                <a:lnTo>
                  <a:pt x="85407" y="911898"/>
                </a:lnTo>
                <a:lnTo>
                  <a:pt x="59588" y="911898"/>
                </a:lnTo>
                <a:lnTo>
                  <a:pt x="36029" y="916444"/>
                </a:lnTo>
                <a:lnTo>
                  <a:pt x="17132" y="928992"/>
                </a:lnTo>
                <a:lnTo>
                  <a:pt x="4559" y="947851"/>
                </a:lnTo>
                <a:lnTo>
                  <a:pt x="0" y="971359"/>
                </a:lnTo>
                <a:lnTo>
                  <a:pt x="4559" y="994867"/>
                </a:lnTo>
                <a:lnTo>
                  <a:pt x="17132" y="1013739"/>
                </a:lnTo>
                <a:lnTo>
                  <a:pt x="36029" y="1026287"/>
                </a:lnTo>
                <a:lnTo>
                  <a:pt x="59588" y="1030833"/>
                </a:lnTo>
                <a:lnTo>
                  <a:pt x="85407" y="1030833"/>
                </a:lnTo>
                <a:lnTo>
                  <a:pt x="85407" y="1110132"/>
                </a:lnTo>
                <a:lnTo>
                  <a:pt x="59588" y="1110132"/>
                </a:lnTo>
                <a:lnTo>
                  <a:pt x="36029" y="1114679"/>
                </a:lnTo>
                <a:lnTo>
                  <a:pt x="17132" y="1127226"/>
                </a:lnTo>
                <a:lnTo>
                  <a:pt x="4559" y="1146086"/>
                </a:lnTo>
                <a:lnTo>
                  <a:pt x="0" y="1169606"/>
                </a:lnTo>
                <a:lnTo>
                  <a:pt x="4559" y="1193114"/>
                </a:lnTo>
                <a:lnTo>
                  <a:pt x="17132" y="1211973"/>
                </a:lnTo>
                <a:lnTo>
                  <a:pt x="36029" y="1224521"/>
                </a:lnTo>
                <a:lnTo>
                  <a:pt x="59588" y="1229067"/>
                </a:lnTo>
                <a:lnTo>
                  <a:pt x="85407" y="1229067"/>
                </a:lnTo>
                <a:lnTo>
                  <a:pt x="85407" y="1348016"/>
                </a:lnTo>
                <a:lnTo>
                  <a:pt x="1316786" y="1348016"/>
                </a:lnTo>
                <a:lnTo>
                  <a:pt x="1316786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Are interviews </a:t>
            </a:r>
            <a:r>
              <a:rPr dirty="0"/>
              <a:t>and </a:t>
            </a:r>
            <a:r>
              <a:rPr spc="-5" dirty="0"/>
              <a:t>hearings  confidential?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336801"/>
            <a:ext cx="7078345" cy="3354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24460" indent="-343535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6235" algn="l"/>
              </a:tabLst>
            </a:pPr>
            <a:r>
              <a:rPr sz="2600" spc="-20" dirty="0">
                <a:latin typeface="Arial"/>
                <a:cs typeface="Arial"/>
              </a:rPr>
              <a:t>Institution </a:t>
            </a:r>
            <a:r>
              <a:rPr sz="2600" spc="-100" dirty="0">
                <a:latin typeface="Arial"/>
                <a:cs typeface="Arial"/>
              </a:rPr>
              <a:t>should </a:t>
            </a:r>
            <a:r>
              <a:rPr sz="2600" spc="-40" dirty="0">
                <a:latin typeface="Arial"/>
                <a:cs typeface="Arial"/>
              </a:rPr>
              <a:t>restrict </a:t>
            </a:r>
            <a:r>
              <a:rPr sz="2600" spc="-220" dirty="0">
                <a:latin typeface="Arial"/>
                <a:cs typeface="Arial"/>
              </a:rPr>
              <a:t>access </a:t>
            </a:r>
            <a:r>
              <a:rPr sz="2600" spc="25" dirty="0">
                <a:latin typeface="Arial"/>
                <a:cs typeface="Arial"/>
              </a:rPr>
              <a:t>to</a:t>
            </a:r>
            <a:r>
              <a:rPr sz="2600" spc="-420" dirty="0">
                <a:latin typeface="Arial"/>
                <a:cs typeface="Arial"/>
              </a:rPr>
              <a:t> </a:t>
            </a:r>
            <a:r>
              <a:rPr sz="2600" spc="-95" dirty="0">
                <a:latin typeface="Arial"/>
                <a:cs typeface="Arial"/>
              </a:rPr>
              <a:t>investigations  </a:t>
            </a:r>
            <a:r>
              <a:rPr sz="2600" spc="-120" dirty="0">
                <a:latin typeface="Arial"/>
                <a:cs typeface="Arial"/>
              </a:rPr>
              <a:t>and </a:t>
            </a:r>
            <a:r>
              <a:rPr sz="2600" spc="-125" dirty="0">
                <a:latin typeface="Arial"/>
                <a:cs typeface="Arial"/>
              </a:rPr>
              <a:t>hearings </a:t>
            </a:r>
            <a:r>
              <a:rPr sz="2600" spc="25" dirty="0">
                <a:latin typeface="Arial"/>
                <a:cs typeface="Arial"/>
              </a:rPr>
              <a:t>to </a:t>
            </a:r>
            <a:r>
              <a:rPr sz="2600" spc="-90" dirty="0">
                <a:latin typeface="Arial"/>
                <a:cs typeface="Arial"/>
              </a:rPr>
              <a:t>those </a:t>
            </a:r>
            <a:r>
              <a:rPr sz="2600" spc="-140" dirty="0">
                <a:latin typeface="Arial"/>
                <a:cs typeface="Arial"/>
              </a:rPr>
              <a:t>persons </a:t>
            </a:r>
            <a:r>
              <a:rPr sz="2600" spc="-125" dirty="0">
                <a:latin typeface="Arial"/>
                <a:cs typeface="Arial"/>
              </a:rPr>
              <a:t>whose</a:t>
            </a:r>
            <a:r>
              <a:rPr sz="2600" spc="-470" dirty="0">
                <a:latin typeface="Arial"/>
                <a:cs typeface="Arial"/>
              </a:rPr>
              <a:t> </a:t>
            </a:r>
            <a:r>
              <a:rPr sz="2600" spc="-95" dirty="0">
                <a:latin typeface="Arial"/>
                <a:cs typeface="Arial"/>
              </a:rPr>
              <a:t>attendance  </a:t>
            </a:r>
            <a:r>
              <a:rPr sz="2600" spc="-135" dirty="0">
                <a:latin typeface="Arial"/>
                <a:cs typeface="Arial"/>
              </a:rPr>
              <a:t>is </a:t>
            </a:r>
            <a:r>
              <a:rPr sz="2600" spc="-65" dirty="0">
                <a:latin typeface="Arial"/>
                <a:cs typeface="Arial"/>
              </a:rPr>
              <a:t>required </a:t>
            </a:r>
            <a:r>
              <a:rPr sz="2600" spc="25" dirty="0">
                <a:latin typeface="Arial"/>
                <a:cs typeface="Arial"/>
              </a:rPr>
              <a:t>to </a:t>
            </a:r>
            <a:r>
              <a:rPr sz="2600" spc="-70" dirty="0">
                <a:latin typeface="Arial"/>
                <a:cs typeface="Arial"/>
              </a:rPr>
              <a:t>effectuate</a:t>
            </a:r>
            <a:r>
              <a:rPr sz="2600" spc="-455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policy</a:t>
            </a:r>
            <a:endParaRPr sz="2600" dirty="0">
              <a:latin typeface="Arial"/>
              <a:cs typeface="Arial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620"/>
              </a:spcBef>
              <a:buChar char="•"/>
              <a:tabLst>
                <a:tab pos="356235" algn="l"/>
              </a:tabLst>
            </a:pPr>
            <a:r>
              <a:rPr sz="2600" spc="-125" dirty="0">
                <a:latin typeface="Arial"/>
                <a:cs typeface="Arial"/>
              </a:rPr>
              <a:t>Parties </a:t>
            </a:r>
            <a:r>
              <a:rPr sz="2600" spc="-155" dirty="0">
                <a:latin typeface="Arial"/>
                <a:cs typeface="Arial"/>
              </a:rPr>
              <a:t>may </a:t>
            </a:r>
            <a:r>
              <a:rPr sz="2600" spc="-120" dirty="0">
                <a:latin typeface="Arial"/>
                <a:cs typeface="Arial"/>
              </a:rPr>
              <a:t>be </a:t>
            </a:r>
            <a:r>
              <a:rPr sz="2600" spc="-125" dirty="0">
                <a:latin typeface="Arial"/>
                <a:cs typeface="Arial"/>
              </a:rPr>
              <a:t>accompanied </a:t>
            </a:r>
            <a:r>
              <a:rPr sz="2600" spc="-110" dirty="0">
                <a:latin typeface="Arial"/>
                <a:cs typeface="Arial"/>
              </a:rPr>
              <a:t>by </a:t>
            </a:r>
            <a:r>
              <a:rPr sz="2600" spc="-130" dirty="0">
                <a:latin typeface="Arial"/>
                <a:cs typeface="Arial"/>
              </a:rPr>
              <a:t>advisors </a:t>
            </a:r>
            <a:r>
              <a:rPr sz="2600" spc="-10" dirty="0">
                <a:latin typeface="Arial"/>
                <a:cs typeface="Arial"/>
              </a:rPr>
              <a:t>of</a:t>
            </a:r>
            <a:r>
              <a:rPr sz="2600" spc="-305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choice  and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40" dirty="0">
                <a:latin typeface="Arial"/>
                <a:cs typeface="Arial"/>
              </a:rPr>
              <a:t>potentially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others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45" dirty="0">
                <a:latin typeface="Arial"/>
                <a:cs typeface="Arial"/>
              </a:rPr>
              <a:t>if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35" dirty="0">
                <a:latin typeface="Arial"/>
                <a:cs typeface="Arial"/>
              </a:rPr>
              <a:t>justified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spc="-110" dirty="0">
                <a:latin typeface="Arial"/>
                <a:cs typeface="Arial"/>
              </a:rPr>
              <a:t>by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the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need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for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200" dirty="0">
                <a:latin typeface="Arial"/>
                <a:cs typeface="Arial"/>
              </a:rPr>
              <a:t>a  </a:t>
            </a:r>
            <a:r>
              <a:rPr sz="2600" spc="-125" dirty="0">
                <a:latin typeface="Arial"/>
                <a:cs typeface="Arial"/>
              </a:rPr>
              <a:t>reasonable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-100" dirty="0">
                <a:latin typeface="Arial"/>
                <a:cs typeface="Arial"/>
              </a:rPr>
              <a:t>accommodation</a:t>
            </a:r>
            <a:endParaRPr sz="2600" dirty="0">
              <a:latin typeface="Arial"/>
              <a:cs typeface="Arial"/>
            </a:endParaRPr>
          </a:p>
          <a:p>
            <a:pPr marL="355600" marR="75565" indent="-343535" algn="just">
              <a:lnSpc>
                <a:spcPct val="100000"/>
              </a:lnSpc>
              <a:spcBef>
                <a:spcPts val="625"/>
              </a:spcBef>
              <a:buChar char="•"/>
              <a:tabLst>
                <a:tab pos="356235" algn="l"/>
              </a:tabLst>
            </a:pPr>
            <a:r>
              <a:rPr sz="2600" spc="-70" dirty="0">
                <a:latin typeface="Arial"/>
                <a:cs typeface="Arial"/>
              </a:rPr>
              <a:t>Media </a:t>
            </a:r>
            <a:r>
              <a:rPr sz="2600" spc="-100" dirty="0">
                <a:latin typeface="Arial"/>
                <a:cs typeface="Arial"/>
              </a:rPr>
              <a:t>should </a:t>
            </a:r>
            <a:r>
              <a:rPr sz="2600" spc="-10" dirty="0">
                <a:latin typeface="Arial"/>
                <a:cs typeface="Arial"/>
              </a:rPr>
              <a:t>not </a:t>
            </a:r>
            <a:r>
              <a:rPr sz="2600" spc="-120" dirty="0">
                <a:latin typeface="Arial"/>
                <a:cs typeface="Arial"/>
              </a:rPr>
              <a:t>be </a:t>
            </a:r>
            <a:r>
              <a:rPr sz="2600" spc="-95" dirty="0">
                <a:latin typeface="Arial"/>
                <a:cs typeface="Arial"/>
              </a:rPr>
              <a:t>granted </a:t>
            </a:r>
            <a:r>
              <a:rPr sz="2600" spc="-220" dirty="0">
                <a:latin typeface="Arial"/>
                <a:cs typeface="Arial"/>
              </a:rPr>
              <a:t>access </a:t>
            </a:r>
            <a:r>
              <a:rPr sz="2600" spc="25" dirty="0">
                <a:latin typeface="Arial"/>
                <a:cs typeface="Arial"/>
              </a:rPr>
              <a:t>to</a:t>
            </a:r>
            <a:r>
              <a:rPr sz="2600" spc="-459" dirty="0">
                <a:latin typeface="Arial"/>
                <a:cs typeface="Arial"/>
              </a:rPr>
              <a:t> </a:t>
            </a:r>
            <a:r>
              <a:rPr sz="2600" spc="-65" dirty="0">
                <a:latin typeface="Arial"/>
                <a:cs typeface="Arial"/>
              </a:rPr>
              <a:t>interviews  </a:t>
            </a:r>
            <a:r>
              <a:rPr sz="2600" spc="-120" dirty="0">
                <a:latin typeface="Arial"/>
                <a:cs typeface="Arial"/>
              </a:rPr>
              <a:t>and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125" dirty="0">
                <a:latin typeface="Arial"/>
                <a:cs typeface="Arial"/>
              </a:rPr>
              <a:t>hearings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0860" rIns="0" bIns="0" rtlCol="0">
            <a:spAutoFit/>
          </a:bodyPr>
          <a:lstStyle/>
          <a:p>
            <a:pPr marL="1234440" marR="5080">
              <a:lnSpc>
                <a:spcPts val="3560"/>
              </a:lnSpc>
              <a:spcBef>
                <a:spcPts val="550"/>
              </a:spcBef>
            </a:pPr>
            <a:r>
              <a:rPr sz="3300" spc="-5" dirty="0">
                <a:solidFill>
                  <a:srgbClr val="FFFFFF"/>
                </a:solidFill>
              </a:rPr>
              <a:t>Another example </a:t>
            </a:r>
            <a:r>
              <a:rPr sz="3300" dirty="0">
                <a:solidFill>
                  <a:srgbClr val="FFFFFF"/>
                </a:solidFill>
              </a:rPr>
              <a:t>of </a:t>
            </a:r>
            <a:r>
              <a:rPr sz="3300" spc="-5" dirty="0">
                <a:solidFill>
                  <a:srgbClr val="FFFFFF"/>
                </a:solidFill>
              </a:rPr>
              <a:t>hostile  environment</a:t>
            </a:r>
            <a:endParaRPr sz="3300"/>
          </a:p>
        </p:txBody>
      </p:sp>
      <p:sp>
        <p:nvSpPr>
          <p:cNvPr id="7" name="object 7"/>
          <p:cNvSpPr txBox="1"/>
          <p:nvPr/>
        </p:nvSpPr>
        <p:spPr>
          <a:xfrm>
            <a:off x="3529076" y="1227074"/>
            <a:ext cx="5280660" cy="353123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420"/>
              </a:spcBef>
              <a:tabLst>
                <a:tab pos="729615" algn="l"/>
                <a:tab pos="3050540" algn="l"/>
                <a:tab pos="3213100" algn="l"/>
              </a:tabLst>
            </a:pP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300" spc="-204" dirty="0">
                <a:solidFill>
                  <a:srgbClr val="FFFFFF"/>
                </a:solidFill>
                <a:latin typeface="Arial"/>
                <a:cs typeface="Arial"/>
              </a:rPr>
              <a:t>A asks 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300" spc="-285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300" spc="1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300" spc="-140" dirty="0">
                <a:solidFill>
                  <a:srgbClr val="FFFFFF"/>
                </a:solidFill>
                <a:latin typeface="Arial"/>
                <a:cs typeface="Arial"/>
              </a:rPr>
              <a:t>go 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300" spc="-18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300" spc="-75" dirty="0">
                <a:solidFill>
                  <a:srgbClr val="FFFFFF"/>
                </a:solidFill>
                <a:latin typeface="Arial"/>
                <a:cs typeface="Arial"/>
              </a:rPr>
              <a:t>date,  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300" spc="-28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20" dirty="0">
                <a:solidFill>
                  <a:srgbClr val="FFFFFF"/>
                </a:solidFill>
                <a:latin typeface="Arial"/>
                <a:cs typeface="Arial"/>
              </a:rPr>
              <a:t>says</a:t>
            </a:r>
            <a:r>
              <a:rPr sz="23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“no.”	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300" spc="-204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300" spc="-40" dirty="0">
                <a:solidFill>
                  <a:srgbClr val="FFFFFF"/>
                </a:solidFill>
                <a:latin typeface="Arial"/>
                <a:cs typeface="Arial"/>
              </a:rPr>
              <a:t>then  </a:t>
            </a:r>
            <a:r>
              <a:rPr sz="2300" spc="-75" dirty="0">
                <a:solidFill>
                  <a:srgbClr val="FFFFFF"/>
                </a:solidFill>
                <a:latin typeface="Arial"/>
                <a:cs typeface="Arial"/>
              </a:rPr>
              <a:t>repeatedly </a:t>
            </a:r>
            <a:r>
              <a:rPr sz="2300" spc="-155" dirty="0">
                <a:solidFill>
                  <a:srgbClr val="FFFFFF"/>
                </a:solidFill>
                <a:latin typeface="Arial"/>
                <a:cs typeface="Arial"/>
              </a:rPr>
              <a:t>sends 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300" spc="-285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300" spc="-20" dirty="0">
                <a:solidFill>
                  <a:srgbClr val="FFFFFF"/>
                </a:solidFill>
                <a:latin typeface="Arial"/>
                <a:cs typeface="Arial"/>
              </a:rPr>
              <a:t>text </a:t>
            </a:r>
            <a:r>
              <a:rPr sz="2300" spc="-190" dirty="0">
                <a:solidFill>
                  <a:srgbClr val="FFFFFF"/>
                </a:solidFill>
                <a:latin typeface="Arial"/>
                <a:cs typeface="Arial"/>
              </a:rPr>
              <a:t>messages  </a:t>
            </a:r>
            <a:r>
              <a:rPr sz="2300" spc="-114" dirty="0">
                <a:solidFill>
                  <a:srgbClr val="FFFFFF"/>
                </a:solidFill>
                <a:latin typeface="Arial"/>
                <a:cs typeface="Arial"/>
              </a:rPr>
              <a:t>using </a:t>
            </a:r>
            <a:r>
              <a:rPr sz="2300" spc="-95" dirty="0">
                <a:solidFill>
                  <a:srgbClr val="FFFFFF"/>
                </a:solidFill>
                <a:latin typeface="Arial"/>
                <a:cs typeface="Arial"/>
              </a:rPr>
              <a:t>various vulgar </a:t>
            </a:r>
            <a:r>
              <a:rPr sz="2300" spc="-65" dirty="0">
                <a:solidFill>
                  <a:srgbClr val="FFFFFF"/>
                </a:solidFill>
                <a:latin typeface="Arial"/>
                <a:cs typeface="Arial"/>
              </a:rPr>
              <a:t>terms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300" spc="-145" dirty="0">
                <a:solidFill>
                  <a:srgbClr val="FFFFFF"/>
                </a:solidFill>
                <a:latin typeface="Arial"/>
                <a:cs typeface="Arial"/>
              </a:rPr>
              <a:t>suggest  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300" spc="-28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3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3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0" dirty="0">
                <a:solidFill>
                  <a:srgbClr val="FFFFFF"/>
                </a:solidFill>
                <a:latin typeface="Arial"/>
                <a:cs typeface="Arial"/>
              </a:rPr>
              <a:t>promiscuous.	When 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300" spc="-204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300" spc="-285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300" spc="-45" dirty="0">
                <a:solidFill>
                  <a:srgbClr val="FFFFFF"/>
                </a:solidFill>
                <a:latin typeface="Arial"/>
                <a:cs typeface="Arial"/>
              </a:rPr>
              <a:t>attend </a:t>
            </a:r>
            <a:r>
              <a:rPr sz="2300" spc="-18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shared 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biology </a:t>
            </a:r>
            <a:r>
              <a:rPr sz="2300" spc="-155" dirty="0">
                <a:solidFill>
                  <a:srgbClr val="FFFFFF"/>
                </a:solidFill>
                <a:latin typeface="Arial"/>
                <a:cs typeface="Arial"/>
              </a:rPr>
              <a:t>class,  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300" spc="-204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300" spc="-50" dirty="0">
                <a:solidFill>
                  <a:srgbClr val="FFFFFF"/>
                </a:solidFill>
                <a:latin typeface="Arial"/>
                <a:cs typeface="Arial"/>
              </a:rPr>
              <a:t>mutters </a:t>
            </a:r>
            <a:r>
              <a:rPr sz="2300" spc="-95" dirty="0">
                <a:solidFill>
                  <a:srgbClr val="FFFFFF"/>
                </a:solidFill>
                <a:latin typeface="Arial"/>
                <a:cs typeface="Arial"/>
              </a:rPr>
              <a:t>these vulgar </a:t>
            </a:r>
            <a:r>
              <a:rPr sz="2300" spc="-65" dirty="0">
                <a:solidFill>
                  <a:srgbClr val="FFFFFF"/>
                </a:solidFill>
                <a:latin typeface="Arial"/>
                <a:cs typeface="Arial"/>
              </a:rPr>
              <a:t>terms  </a:t>
            </a:r>
            <a:r>
              <a:rPr sz="2300" spc="-50" dirty="0">
                <a:solidFill>
                  <a:srgbClr val="FFFFFF"/>
                </a:solidFill>
                <a:latin typeface="Arial"/>
                <a:cs typeface="Arial"/>
              </a:rPr>
              <a:t>toward 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300" spc="-195" dirty="0">
                <a:solidFill>
                  <a:srgbClr val="FFFFFF"/>
                </a:solidFill>
                <a:latin typeface="Arial"/>
                <a:cs typeface="Arial"/>
              </a:rPr>
              <a:t>B, </a:t>
            </a:r>
            <a:r>
              <a:rPr sz="2300" spc="-50" dirty="0">
                <a:solidFill>
                  <a:srgbClr val="FFFFFF"/>
                </a:solidFill>
                <a:latin typeface="Arial"/>
                <a:cs typeface="Arial"/>
              </a:rPr>
              <a:t>loud 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enough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others</a:t>
            </a:r>
            <a:r>
              <a:rPr sz="23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5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300" spc="-130" dirty="0">
                <a:solidFill>
                  <a:srgbClr val="FFFFFF"/>
                </a:solidFill>
                <a:latin typeface="Arial"/>
                <a:cs typeface="Arial"/>
              </a:rPr>
              <a:t>hear.	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300" spc="-285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300" spc="-114" dirty="0">
                <a:solidFill>
                  <a:srgbClr val="FFFFFF"/>
                </a:solidFill>
                <a:latin typeface="Arial"/>
                <a:cs typeface="Arial"/>
              </a:rPr>
              <a:t>blocks 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300" spc="-210" dirty="0">
                <a:solidFill>
                  <a:srgbClr val="FFFFFF"/>
                </a:solidFill>
                <a:latin typeface="Arial"/>
                <a:cs typeface="Arial"/>
              </a:rPr>
              <a:t>A’s 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phone  </a:t>
            </a:r>
            <a:r>
              <a:rPr sz="2300" spc="-65" dirty="0">
                <a:solidFill>
                  <a:srgbClr val="FFFFFF"/>
                </a:solidFill>
                <a:latin typeface="Arial"/>
                <a:cs typeface="Arial"/>
              </a:rPr>
              <a:t>number 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300" spc="-95" dirty="0">
                <a:solidFill>
                  <a:srgbClr val="FFFFFF"/>
                </a:solidFill>
                <a:latin typeface="Arial"/>
                <a:cs typeface="Arial"/>
              </a:rPr>
              <a:t>drops </a:t>
            </a:r>
            <a:r>
              <a:rPr sz="23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biology </a:t>
            </a:r>
            <a:r>
              <a:rPr sz="2300" spc="-175" dirty="0">
                <a:solidFill>
                  <a:srgbClr val="FFFFFF"/>
                </a:solidFill>
                <a:latin typeface="Arial"/>
                <a:cs typeface="Arial"/>
              </a:rPr>
              <a:t>class </a:t>
            </a:r>
            <a:r>
              <a:rPr sz="2300" spc="1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300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0" dirty="0">
                <a:solidFill>
                  <a:srgbClr val="FFFFFF"/>
                </a:solidFill>
                <a:latin typeface="Arial"/>
                <a:cs typeface="Arial"/>
              </a:rPr>
              <a:t>avoid  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3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25" dirty="0">
                <a:solidFill>
                  <a:srgbClr val="FFFFFF"/>
                </a:solidFill>
                <a:latin typeface="Arial"/>
                <a:cs typeface="Arial"/>
              </a:rPr>
              <a:t>A.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 descr="Notebook with Xs and Ox of a game plan"/>
          <p:cNvSpPr/>
          <p:nvPr/>
        </p:nvSpPr>
        <p:spPr>
          <a:xfrm>
            <a:off x="1593380" y="1971357"/>
            <a:ext cx="1580515" cy="1617980"/>
          </a:xfrm>
          <a:custGeom>
            <a:avLst/>
            <a:gdLst/>
            <a:ahLst/>
            <a:cxnLst/>
            <a:rect l="l" t="t" r="r" b="b"/>
            <a:pathLst>
              <a:path w="1580514" h="1617979">
                <a:moveTo>
                  <a:pt x="769810" y="333019"/>
                </a:moveTo>
                <a:lnTo>
                  <a:pt x="766229" y="315480"/>
                </a:lnTo>
                <a:lnTo>
                  <a:pt x="755510" y="299720"/>
                </a:lnTo>
                <a:lnTo>
                  <a:pt x="739711" y="289013"/>
                </a:lnTo>
                <a:lnTo>
                  <a:pt x="722134" y="285445"/>
                </a:lnTo>
                <a:lnTo>
                  <a:pt x="704557" y="289013"/>
                </a:lnTo>
                <a:lnTo>
                  <a:pt x="688771" y="299720"/>
                </a:lnTo>
                <a:lnTo>
                  <a:pt x="579145" y="409143"/>
                </a:lnTo>
                <a:lnTo>
                  <a:pt x="469506" y="299720"/>
                </a:lnTo>
                <a:lnTo>
                  <a:pt x="453720" y="289013"/>
                </a:lnTo>
                <a:lnTo>
                  <a:pt x="436143" y="285445"/>
                </a:lnTo>
                <a:lnTo>
                  <a:pt x="418566" y="289013"/>
                </a:lnTo>
                <a:lnTo>
                  <a:pt x="402780" y="299720"/>
                </a:lnTo>
                <a:lnTo>
                  <a:pt x="392049" y="315480"/>
                </a:lnTo>
                <a:lnTo>
                  <a:pt x="388480" y="333019"/>
                </a:lnTo>
                <a:lnTo>
                  <a:pt x="392049" y="350570"/>
                </a:lnTo>
                <a:lnTo>
                  <a:pt x="402780" y="366331"/>
                </a:lnTo>
                <a:lnTo>
                  <a:pt x="512406" y="475754"/>
                </a:lnTo>
                <a:lnTo>
                  <a:pt x="402780" y="585177"/>
                </a:lnTo>
                <a:lnTo>
                  <a:pt x="392049" y="600938"/>
                </a:lnTo>
                <a:lnTo>
                  <a:pt x="388480" y="618490"/>
                </a:lnTo>
                <a:lnTo>
                  <a:pt x="392049" y="636028"/>
                </a:lnTo>
                <a:lnTo>
                  <a:pt x="427240" y="665175"/>
                </a:lnTo>
                <a:lnTo>
                  <a:pt x="436143" y="666064"/>
                </a:lnTo>
                <a:lnTo>
                  <a:pt x="445046" y="665175"/>
                </a:lnTo>
                <a:lnTo>
                  <a:pt x="453720" y="662495"/>
                </a:lnTo>
                <a:lnTo>
                  <a:pt x="461949" y="658037"/>
                </a:lnTo>
                <a:lnTo>
                  <a:pt x="469506" y="651789"/>
                </a:lnTo>
                <a:lnTo>
                  <a:pt x="579145" y="542366"/>
                </a:lnTo>
                <a:lnTo>
                  <a:pt x="688771" y="651789"/>
                </a:lnTo>
                <a:lnTo>
                  <a:pt x="704557" y="662495"/>
                </a:lnTo>
                <a:lnTo>
                  <a:pt x="722134" y="666064"/>
                </a:lnTo>
                <a:lnTo>
                  <a:pt x="739711" y="662495"/>
                </a:lnTo>
                <a:lnTo>
                  <a:pt x="755510" y="651789"/>
                </a:lnTo>
                <a:lnTo>
                  <a:pt x="766229" y="636028"/>
                </a:lnTo>
                <a:lnTo>
                  <a:pt x="769810" y="618490"/>
                </a:lnTo>
                <a:lnTo>
                  <a:pt x="766229" y="600938"/>
                </a:lnTo>
                <a:lnTo>
                  <a:pt x="755510" y="585177"/>
                </a:lnTo>
                <a:lnTo>
                  <a:pt x="645871" y="475754"/>
                </a:lnTo>
                <a:lnTo>
                  <a:pt x="755510" y="366331"/>
                </a:lnTo>
                <a:lnTo>
                  <a:pt x="766229" y="350570"/>
                </a:lnTo>
                <a:lnTo>
                  <a:pt x="769810" y="333019"/>
                </a:lnTo>
                <a:close/>
              </a:path>
              <a:path w="1580514" h="1617979">
                <a:moveTo>
                  <a:pt x="1294142" y="999109"/>
                </a:moveTo>
                <a:lnTo>
                  <a:pt x="1272273" y="959561"/>
                </a:lnTo>
                <a:lnTo>
                  <a:pt x="1246466" y="951522"/>
                </a:lnTo>
                <a:lnTo>
                  <a:pt x="1237576" y="952423"/>
                </a:lnTo>
                <a:lnTo>
                  <a:pt x="1228890" y="955090"/>
                </a:lnTo>
                <a:lnTo>
                  <a:pt x="1220660" y="959561"/>
                </a:lnTo>
                <a:lnTo>
                  <a:pt x="1213104" y="965796"/>
                </a:lnTo>
                <a:lnTo>
                  <a:pt x="1103477" y="1075232"/>
                </a:lnTo>
                <a:lnTo>
                  <a:pt x="993838" y="965796"/>
                </a:lnTo>
                <a:lnTo>
                  <a:pt x="978052" y="955090"/>
                </a:lnTo>
                <a:lnTo>
                  <a:pt x="960475" y="951522"/>
                </a:lnTo>
                <a:lnTo>
                  <a:pt x="942898" y="955090"/>
                </a:lnTo>
                <a:lnTo>
                  <a:pt x="927112" y="965796"/>
                </a:lnTo>
                <a:lnTo>
                  <a:pt x="916381" y="981557"/>
                </a:lnTo>
                <a:lnTo>
                  <a:pt x="912812" y="999109"/>
                </a:lnTo>
                <a:lnTo>
                  <a:pt x="916381" y="1016647"/>
                </a:lnTo>
                <a:lnTo>
                  <a:pt x="927112" y="1032408"/>
                </a:lnTo>
                <a:lnTo>
                  <a:pt x="1036739" y="1141831"/>
                </a:lnTo>
                <a:lnTo>
                  <a:pt x="927112" y="1251267"/>
                </a:lnTo>
                <a:lnTo>
                  <a:pt x="916381" y="1267028"/>
                </a:lnTo>
                <a:lnTo>
                  <a:pt x="912812" y="1284566"/>
                </a:lnTo>
                <a:lnTo>
                  <a:pt x="916381" y="1302105"/>
                </a:lnTo>
                <a:lnTo>
                  <a:pt x="927112" y="1317866"/>
                </a:lnTo>
                <a:lnTo>
                  <a:pt x="942898" y="1328572"/>
                </a:lnTo>
                <a:lnTo>
                  <a:pt x="960475" y="1332141"/>
                </a:lnTo>
                <a:lnTo>
                  <a:pt x="978052" y="1328572"/>
                </a:lnTo>
                <a:lnTo>
                  <a:pt x="993838" y="1317866"/>
                </a:lnTo>
                <a:lnTo>
                  <a:pt x="1103477" y="1208443"/>
                </a:lnTo>
                <a:lnTo>
                  <a:pt x="1213104" y="1317866"/>
                </a:lnTo>
                <a:lnTo>
                  <a:pt x="1228890" y="1328572"/>
                </a:lnTo>
                <a:lnTo>
                  <a:pt x="1246466" y="1332141"/>
                </a:lnTo>
                <a:lnTo>
                  <a:pt x="1264043" y="1328572"/>
                </a:lnTo>
                <a:lnTo>
                  <a:pt x="1279842" y="1317866"/>
                </a:lnTo>
                <a:lnTo>
                  <a:pt x="1290561" y="1302105"/>
                </a:lnTo>
                <a:lnTo>
                  <a:pt x="1294142" y="1284566"/>
                </a:lnTo>
                <a:lnTo>
                  <a:pt x="1290561" y="1267028"/>
                </a:lnTo>
                <a:lnTo>
                  <a:pt x="1279842" y="1251267"/>
                </a:lnTo>
                <a:lnTo>
                  <a:pt x="1170203" y="1141831"/>
                </a:lnTo>
                <a:lnTo>
                  <a:pt x="1279842" y="1032408"/>
                </a:lnTo>
                <a:lnTo>
                  <a:pt x="1290561" y="1016647"/>
                </a:lnTo>
                <a:lnTo>
                  <a:pt x="1294142" y="999109"/>
                </a:lnTo>
                <a:close/>
              </a:path>
              <a:path w="1580514" h="1617979">
                <a:moveTo>
                  <a:pt x="1294142" y="475754"/>
                </a:moveTo>
                <a:lnTo>
                  <a:pt x="1136840" y="299720"/>
                </a:lnTo>
                <a:lnTo>
                  <a:pt x="1103477" y="285445"/>
                </a:lnTo>
                <a:lnTo>
                  <a:pt x="1094574" y="286346"/>
                </a:lnTo>
                <a:lnTo>
                  <a:pt x="927112" y="442455"/>
                </a:lnTo>
                <a:lnTo>
                  <a:pt x="912812" y="475754"/>
                </a:lnTo>
                <a:lnTo>
                  <a:pt x="916381" y="493306"/>
                </a:lnTo>
                <a:lnTo>
                  <a:pt x="927112" y="509066"/>
                </a:lnTo>
                <a:lnTo>
                  <a:pt x="942898" y="519760"/>
                </a:lnTo>
                <a:lnTo>
                  <a:pt x="960475" y="523328"/>
                </a:lnTo>
                <a:lnTo>
                  <a:pt x="978052" y="519760"/>
                </a:lnTo>
                <a:lnTo>
                  <a:pt x="993838" y="509066"/>
                </a:lnTo>
                <a:lnTo>
                  <a:pt x="1055801" y="447205"/>
                </a:lnTo>
                <a:lnTo>
                  <a:pt x="1055801" y="713638"/>
                </a:lnTo>
                <a:lnTo>
                  <a:pt x="1052042" y="732116"/>
                </a:lnTo>
                <a:lnTo>
                  <a:pt x="1041806" y="747242"/>
                </a:lnTo>
                <a:lnTo>
                  <a:pt x="1026642" y="757466"/>
                </a:lnTo>
                <a:lnTo>
                  <a:pt x="1008138" y="761225"/>
                </a:lnTo>
                <a:lnTo>
                  <a:pt x="674471" y="761225"/>
                </a:lnTo>
                <a:lnTo>
                  <a:pt x="629399" y="768527"/>
                </a:lnTo>
                <a:lnTo>
                  <a:pt x="590169" y="788847"/>
                </a:lnTo>
                <a:lnTo>
                  <a:pt x="559155" y="819797"/>
                </a:lnTo>
                <a:lnTo>
                  <a:pt x="538797" y="858964"/>
                </a:lnTo>
                <a:lnTo>
                  <a:pt x="531469" y="903947"/>
                </a:lnTo>
                <a:lnTo>
                  <a:pt x="531469" y="958659"/>
                </a:lnTo>
                <a:lnTo>
                  <a:pt x="487959" y="975817"/>
                </a:lnTo>
                <a:lnTo>
                  <a:pt x="451065" y="1002271"/>
                </a:lnTo>
                <a:lnTo>
                  <a:pt x="421843" y="1036269"/>
                </a:lnTo>
                <a:lnTo>
                  <a:pt x="401358" y="1076020"/>
                </a:lnTo>
                <a:lnTo>
                  <a:pt x="390677" y="1119733"/>
                </a:lnTo>
                <a:lnTo>
                  <a:pt x="390855" y="1165618"/>
                </a:lnTo>
                <a:lnTo>
                  <a:pt x="402323" y="1210995"/>
                </a:lnTo>
                <a:lnTo>
                  <a:pt x="423786" y="1251089"/>
                </a:lnTo>
                <a:lnTo>
                  <a:pt x="453720" y="1284566"/>
                </a:lnTo>
                <a:lnTo>
                  <a:pt x="490601" y="1310119"/>
                </a:lnTo>
                <a:lnTo>
                  <a:pt x="532917" y="1326413"/>
                </a:lnTo>
                <a:lnTo>
                  <a:pt x="579145" y="1332141"/>
                </a:lnTo>
                <a:lnTo>
                  <a:pt x="625360" y="1326413"/>
                </a:lnTo>
                <a:lnTo>
                  <a:pt x="667677" y="1310119"/>
                </a:lnTo>
                <a:lnTo>
                  <a:pt x="704570" y="1284566"/>
                </a:lnTo>
                <a:lnTo>
                  <a:pt x="734504" y="1251089"/>
                </a:lnTo>
                <a:lnTo>
                  <a:pt x="755954" y="1210995"/>
                </a:lnTo>
                <a:lnTo>
                  <a:pt x="767422" y="1165618"/>
                </a:lnTo>
                <a:lnTo>
                  <a:pt x="767600" y="1118908"/>
                </a:lnTo>
                <a:lnTo>
                  <a:pt x="756920" y="1074966"/>
                </a:lnTo>
                <a:lnTo>
                  <a:pt x="736434" y="1035380"/>
                </a:lnTo>
                <a:lnTo>
                  <a:pt x="707224" y="1001750"/>
                </a:lnTo>
                <a:lnTo>
                  <a:pt x="674471" y="978585"/>
                </a:lnTo>
                <a:lnTo>
                  <a:pt x="674471" y="1141831"/>
                </a:lnTo>
                <a:lnTo>
                  <a:pt x="666953" y="1178788"/>
                </a:lnTo>
                <a:lnTo>
                  <a:pt x="646468" y="1209040"/>
                </a:lnTo>
                <a:lnTo>
                  <a:pt x="616153" y="1229487"/>
                </a:lnTo>
                <a:lnTo>
                  <a:pt x="579145" y="1236992"/>
                </a:lnTo>
                <a:lnTo>
                  <a:pt x="542124" y="1229487"/>
                </a:lnTo>
                <a:lnTo>
                  <a:pt x="511810" y="1209040"/>
                </a:lnTo>
                <a:lnTo>
                  <a:pt x="491337" y="1178788"/>
                </a:lnTo>
                <a:lnTo>
                  <a:pt x="483806" y="1141831"/>
                </a:lnTo>
                <a:lnTo>
                  <a:pt x="491337" y="1104887"/>
                </a:lnTo>
                <a:lnTo>
                  <a:pt x="511810" y="1074635"/>
                </a:lnTo>
                <a:lnTo>
                  <a:pt x="542124" y="1054188"/>
                </a:lnTo>
                <a:lnTo>
                  <a:pt x="579145" y="1046683"/>
                </a:lnTo>
                <a:lnTo>
                  <a:pt x="616153" y="1054188"/>
                </a:lnTo>
                <a:lnTo>
                  <a:pt x="646468" y="1074635"/>
                </a:lnTo>
                <a:lnTo>
                  <a:pt x="666953" y="1104887"/>
                </a:lnTo>
                <a:lnTo>
                  <a:pt x="674471" y="1141831"/>
                </a:lnTo>
                <a:lnTo>
                  <a:pt x="674471" y="978585"/>
                </a:lnTo>
                <a:lnTo>
                  <a:pt x="670331" y="975652"/>
                </a:lnTo>
                <a:lnTo>
                  <a:pt x="626808" y="958659"/>
                </a:lnTo>
                <a:lnTo>
                  <a:pt x="626808" y="903947"/>
                </a:lnTo>
                <a:lnTo>
                  <a:pt x="630567" y="885482"/>
                </a:lnTo>
                <a:lnTo>
                  <a:pt x="640816" y="870343"/>
                </a:lnTo>
                <a:lnTo>
                  <a:pt x="655967" y="860132"/>
                </a:lnTo>
                <a:lnTo>
                  <a:pt x="674471" y="856373"/>
                </a:lnTo>
                <a:lnTo>
                  <a:pt x="1008138" y="856373"/>
                </a:lnTo>
                <a:lnTo>
                  <a:pt x="1053211" y="849071"/>
                </a:lnTo>
                <a:lnTo>
                  <a:pt x="1092454" y="828738"/>
                </a:lnTo>
                <a:lnTo>
                  <a:pt x="1123454" y="797801"/>
                </a:lnTo>
                <a:lnTo>
                  <a:pt x="1143812" y="758634"/>
                </a:lnTo>
                <a:lnTo>
                  <a:pt x="1151140" y="713638"/>
                </a:lnTo>
                <a:lnTo>
                  <a:pt x="1151140" y="447205"/>
                </a:lnTo>
                <a:lnTo>
                  <a:pt x="1213104" y="509066"/>
                </a:lnTo>
                <a:lnTo>
                  <a:pt x="1228890" y="519760"/>
                </a:lnTo>
                <a:lnTo>
                  <a:pt x="1246466" y="523328"/>
                </a:lnTo>
                <a:lnTo>
                  <a:pt x="1264043" y="519760"/>
                </a:lnTo>
                <a:lnTo>
                  <a:pt x="1279842" y="509066"/>
                </a:lnTo>
                <a:lnTo>
                  <a:pt x="1290561" y="493306"/>
                </a:lnTo>
                <a:lnTo>
                  <a:pt x="1294142" y="475754"/>
                </a:lnTo>
                <a:close/>
              </a:path>
              <a:path w="1580514" h="1617979">
                <a:moveTo>
                  <a:pt x="1580146" y="0"/>
                </a:moveTo>
                <a:lnTo>
                  <a:pt x="1437144" y="0"/>
                </a:lnTo>
                <a:lnTo>
                  <a:pt x="1437144" y="142722"/>
                </a:lnTo>
                <a:lnTo>
                  <a:pt x="1437144" y="1474889"/>
                </a:lnTo>
                <a:lnTo>
                  <a:pt x="245491" y="1474889"/>
                </a:lnTo>
                <a:lnTo>
                  <a:pt x="245491" y="142722"/>
                </a:lnTo>
                <a:lnTo>
                  <a:pt x="1437144" y="142722"/>
                </a:lnTo>
                <a:lnTo>
                  <a:pt x="1437144" y="0"/>
                </a:lnTo>
                <a:lnTo>
                  <a:pt x="102489" y="0"/>
                </a:lnTo>
                <a:lnTo>
                  <a:pt x="102489" y="142722"/>
                </a:lnTo>
                <a:lnTo>
                  <a:pt x="71501" y="142722"/>
                </a:lnTo>
                <a:lnTo>
                  <a:pt x="45364" y="149529"/>
                </a:lnTo>
                <a:lnTo>
                  <a:pt x="25031" y="165023"/>
                </a:lnTo>
                <a:lnTo>
                  <a:pt x="11849" y="187223"/>
                </a:lnTo>
                <a:lnTo>
                  <a:pt x="7150" y="214096"/>
                </a:lnTo>
                <a:lnTo>
                  <a:pt x="10845" y="240969"/>
                </a:lnTo>
                <a:lnTo>
                  <a:pt x="24142" y="263156"/>
                </a:lnTo>
                <a:lnTo>
                  <a:pt x="45021" y="278650"/>
                </a:lnTo>
                <a:lnTo>
                  <a:pt x="71501" y="285457"/>
                </a:lnTo>
                <a:lnTo>
                  <a:pt x="102489" y="285457"/>
                </a:lnTo>
                <a:lnTo>
                  <a:pt x="102489" y="380619"/>
                </a:lnTo>
                <a:lnTo>
                  <a:pt x="71501" y="380619"/>
                </a:lnTo>
                <a:lnTo>
                  <a:pt x="43243" y="386080"/>
                </a:lnTo>
                <a:lnTo>
                  <a:pt x="20561" y="401129"/>
                </a:lnTo>
                <a:lnTo>
                  <a:pt x="5473" y="423760"/>
                </a:lnTo>
                <a:lnTo>
                  <a:pt x="0" y="451980"/>
                </a:lnTo>
                <a:lnTo>
                  <a:pt x="5473" y="480187"/>
                </a:lnTo>
                <a:lnTo>
                  <a:pt x="20561" y="502831"/>
                </a:lnTo>
                <a:lnTo>
                  <a:pt x="43243" y="517880"/>
                </a:lnTo>
                <a:lnTo>
                  <a:pt x="71501" y="523341"/>
                </a:lnTo>
                <a:lnTo>
                  <a:pt x="102489" y="523341"/>
                </a:lnTo>
                <a:lnTo>
                  <a:pt x="102489" y="618502"/>
                </a:lnTo>
                <a:lnTo>
                  <a:pt x="71501" y="618502"/>
                </a:lnTo>
                <a:lnTo>
                  <a:pt x="43243" y="623963"/>
                </a:lnTo>
                <a:lnTo>
                  <a:pt x="20561" y="639013"/>
                </a:lnTo>
                <a:lnTo>
                  <a:pt x="5473" y="661657"/>
                </a:lnTo>
                <a:lnTo>
                  <a:pt x="0" y="689864"/>
                </a:lnTo>
                <a:lnTo>
                  <a:pt x="5473" y="718070"/>
                </a:lnTo>
                <a:lnTo>
                  <a:pt x="20561" y="740714"/>
                </a:lnTo>
                <a:lnTo>
                  <a:pt x="43243" y="755764"/>
                </a:lnTo>
                <a:lnTo>
                  <a:pt x="71501" y="761225"/>
                </a:lnTo>
                <a:lnTo>
                  <a:pt x="102489" y="761225"/>
                </a:lnTo>
                <a:lnTo>
                  <a:pt x="102489" y="856386"/>
                </a:lnTo>
                <a:lnTo>
                  <a:pt x="71501" y="856386"/>
                </a:lnTo>
                <a:lnTo>
                  <a:pt x="43243" y="861847"/>
                </a:lnTo>
                <a:lnTo>
                  <a:pt x="20561" y="876896"/>
                </a:lnTo>
                <a:lnTo>
                  <a:pt x="5473" y="899541"/>
                </a:lnTo>
                <a:lnTo>
                  <a:pt x="0" y="927747"/>
                </a:lnTo>
                <a:lnTo>
                  <a:pt x="5473" y="955954"/>
                </a:lnTo>
                <a:lnTo>
                  <a:pt x="20561" y="978598"/>
                </a:lnTo>
                <a:lnTo>
                  <a:pt x="43243" y="993648"/>
                </a:lnTo>
                <a:lnTo>
                  <a:pt x="71501" y="999109"/>
                </a:lnTo>
                <a:lnTo>
                  <a:pt x="102489" y="999109"/>
                </a:lnTo>
                <a:lnTo>
                  <a:pt x="102489" y="1094270"/>
                </a:lnTo>
                <a:lnTo>
                  <a:pt x="71501" y="1094270"/>
                </a:lnTo>
                <a:lnTo>
                  <a:pt x="43243" y="1099731"/>
                </a:lnTo>
                <a:lnTo>
                  <a:pt x="20561" y="1114780"/>
                </a:lnTo>
                <a:lnTo>
                  <a:pt x="5473" y="1137424"/>
                </a:lnTo>
                <a:lnTo>
                  <a:pt x="0" y="1165631"/>
                </a:lnTo>
                <a:lnTo>
                  <a:pt x="5473" y="1193850"/>
                </a:lnTo>
                <a:lnTo>
                  <a:pt x="20561" y="1216482"/>
                </a:lnTo>
                <a:lnTo>
                  <a:pt x="43243" y="1231531"/>
                </a:lnTo>
                <a:lnTo>
                  <a:pt x="71501" y="1237005"/>
                </a:lnTo>
                <a:lnTo>
                  <a:pt x="102489" y="1237005"/>
                </a:lnTo>
                <a:lnTo>
                  <a:pt x="102489" y="1332153"/>
                </a:lnTo>
                <a:lnTo>
                  <a:pt x="71501" y="1332153"/>
                </a:lnTo>
                <a:lnTo>
                  <a:pt x="43243" y="1337614"/>
                </a:lnTo>
                <a:lnTo>
                  <a:pt x="20561" y="1352677"/>
                </a:lnTo>
                <a:lnTo>
                  <a:pt x="5473" y="1375308"/>
                </a:lnTo>
                <a:lnTo>
                  <a:pt x="0" y="1403515"/>
                </a:lnTo>
                <a:lnTo>
                  <a:pt x="5473" y="1431734"/>
                </a:lnTo>
                <a:lnTo>
                  <a:pt x="20561" y="1454365"/>
                </a:lnTo>
                <a:lnTo>
                  <a:pt x="43243" y="1469415"/>
                </a:lnTo>
                <a:lnTo>
                  <a:pt x="71501" y="1474889"/>
                </a:lnTo>
                <a:lnTo>
                  <a:pt x="102489" y="1474889"/>
                </a:lnTo>
                <a:lnTo>
                  <a:pt x="102489" y="1617611"/>
                </a:lnTo>
                <a:lnTo>
                  <a:pt x="1580146" y="1617611"/>
                </a:lnTo>
                <a:lnTo>
                  <a:pt x="1580146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98675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355F911-2868-AB44-8567-257CCF7EF2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033" y="529140"/>
            <a:ext cx="1671269" cy="1015663"/>
          </a:xfrm>
        </p:spPr>
        <p:txBody>
          <a:bodyPr/>
          <a:lstStyle/>
          <a:p>
            <a:pPr rtl="0" eaLnBrk="1" latinLnBrk="0" hangingPunct="1"/>
            <a:r>
              <a:rPr lang="en-US" sz="2200" b="1" kern="1200" spc="-5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Group  S</a:t>
            </a:r>
            <a:r>
              <a:rPr lang="en-US" sz="2200" b="1" kern="1200" spc="-1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c</a:t>
            </a:r>
            <a:r>
              <a:rPr lang="en-US" sz="2200" b="1" kern="1200" spc="-5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e</a:t>
            </a:r>
            <a:r>
              <a:rPr lang="en-US" sz="2200" b="1" kern="1200" spc="-1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n</a:t>
            </a:r>
            <a:r>
              <a:rPr lang="en-US" sz="2200" b="1" kern="1200" spc="-5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a</a:t>
            </a:r>
            <a:r>
              <a:rPr lang="en-US" sz="2200" b="1" kern="1200" spc="-1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r</a:t>
            </a:r>
            <a:r>
              <a:rPr lang="en-US" sz="2200" b="1" kern="1200" spc="-5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+mn-ea"/>
                <a:cs typeface="Georgia" panose="02040502050405020303" pitchFamily="18" charset="0"/>
              </a:rPr>
              <a:t>io (slide 230)</a:t>
            </a:r>
            <a:endParaRPr lang="en-US" dirty="0">
              <a:effectLst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2348" y="530605"/>
            <a:ext cx="6167755" cy="304355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605"/>
              </a:spcBef>
              <a:tabLst>
                <a:tab pos="1316355" algn="l"/>
                <a:tab pos="3314065" algn="l"/>
              </a:tabLst>
            </a:pP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200" dirty="0">
                <a:latin typeface="Arial"/>
                <a:cs typeface="Arial"/>
              </a:rPr>
              <a:t>A </a:t>
            </a:r>
            <a:r>
              <a:rPr sz="2200" spc="-120" dirty="0">
                <a:latin typeface="Arial"/>
                <a:cs typeface="Arial"/>
              </a:rPr>
              <a:t>is </a:t>
            </a:r>
            <a:r>
              <a:rPr sz="2200" spc="-95" dirty="0">
                <a:latin typeface="Arial"/>
                <a:cs typeface="Arial"/>
              </a:rPr>
              <a:t>being </a:t>
            </a:r>
            <a:r>
              <a:rPr sz="2200" spc="-90" dirty="0">
                <a:latin typeface="Arial"/>
                <a:cs typeface="Arial"/>
              </a:rPr>
              <a:t>investigated </a:t>
            </a:r>
            <a:r>
              <a:rPr sz="2200" spc="-10" dirty="0">
                <a:latin typeface="Arial"/>
                <a:cs typeface="Arial"/>
              </a:rPr>
              <a:t>for </a:t>
            </a:r>
            <a:r>
              <a:rPr sz="2200" spc="-114" dirty="0">
                <a:latin typeface="Arial"/>
                <a:cs typeface="Arial"/>
              </a:rPr>
              <a:t>sexually </a:t>
            </a:r>
            <a:r>
              <a:rPr sz="2200" spc="-105" dirty="0">
                <a:latin typeface="Arial"/>
                <a:cs typeface="Arial"/>
              </a:rPr>
              <a:t>assaulting  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165" dirty="0">
                <a:latin typeface="Arial"/>
                <a:cs typeface="Arial"/>
              </a:rPr>
              <a:t>B.	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200" dirty="0">
                <a:latin typeface="Arial"/>
                <a:cs typeface="Arial"/>
              </a:rPr>
              <a:t>A </a:t>
            </a:r>
            <a:r>
              <a:rPr sz="2200" spc="-95" dirty="0">
                <a:latin typeface="Arial"/>
                <a:cs typeface="Arial"/>
              </a:rPr>
              <a:t>contacts various </a:t>
            </a:r>
            <a:r>
              <a:rPr sz="2200" spc="-70" dirty="0">
                <a:latin typeface="Arial"/>
                <a:cs typeface="Arial"/>
              </a:rPr>
              <a:t>individuals </a:t>
            </a:r>
            <a:r>
              <a:rPr sz="2200" spc="-55" dirty="0">
                <a:latin typeface="Arial"/>
                <a:cs typeface="Arial"/>
              </a:rPr>
              <a:t>who  </a:t>
            </a:r>
            <a:r>
              <a:rPr sz="2200" spc="-80" dirty="0">
                <a:latin typeface="Arial"/>
                <a:cs typeface="Arial"/>
              </a:rPr>
              <a:t>were present </a:t>
            </a:r>
            <a:r>
              <a:rPr sz="2200" spc="-35" dirty="0">
                <a:latin typeface="Arial"/>
                <a:cs typeface="Arial"/>
              </a:rPr>
              <a:t>at </a:t>
            </a:r>
            <a:r>
              <a:rPr sz="2200" spc="-175" dirty="0">
                <a:latin typeface="Arial"/>
                <a:cs typeface="Arial"/>
              </a:rPr>
              <a:t>a </a:t>
            </a:r>
            <a:r>
              <a:rPr sz="2200" spc="-40" dirty="0">
                <a:latin typeface="Arial"/>
                <a:cs typeface="Arial"/>
              </a:rPr>
              <a:t>party </a:t>
            </a:r>
            <a:r>
              <a:rPr sz="2200" spc="-65" dirty="0">
                <a:latin typeface="Arial"/>
                <a:cs typeface="Arial"/>
              </a:rPr>
              <a:t>immediately </a:t>
            </a:r>
            <a:r>
              <a:rPr sz="2200" spc="-70" dirty="0">
                <a:latin typeface="Arial"/>
                <a:cs typeface="Arial"/>
              </a:rPr>
              <a:t>before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315" dirty="0">
                <a:latin typeface="Arial"/>
                <a:cs typeface="Arial"/>
              </a:rPr>
              <a:t> </a:t>
            </a:r>
            <a:r>
              <a:rPr sz="2200" spc="-140" dirty="0">
                <a:latin typeface="Arial"/>
                <a:cs typeface="Arial"/>
              </a:rPr>
              <a:t>sexual  </a:t>
            </a:r>
            <a:r>
              <a:rPr sz="2200" spc="-110" dirty="0">
                <a:latin typeface="Arial"/>
                <a:cs typeface="Arial"/>
              </a:rPr>
              <a:t>assault and </a:t>
            </a:r>
            <a:r>
              <a:rPr sz="2200" spc="-200" dirty="0">
                <a:latin typeface="Arial"/>
                <a:cs typeface="Arial"/>
              </a:rPr>
              <a:t>asks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70" dirty="0">
                <a:latin typeface="Arial"/>
                <a:cs typeface="Arial"/>
              </a:rPr>
              <a:t>individuals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125" dirty="0">
                <a:latin typeface="Arial"/>
                <a:cs typeface="Arial"/>
              </a:rPr>
              <a:t>sign </a:t>
            </a:r>
            <a:r>
              <a:rPr sz="2200" spc="-175" dirty="0">
                <a:latin typeface="Arial"/>
                <a:cs typeface="Arial"/>
              </a:rPr>
              <a:t>a </a:t>
            </a:r>
            <a:r>
              <a:rPr sz="2200" spc="-70" dirty="0">
                <a:latin typeface="Arial"/>
                <a:cs typeface="Arial"/>
              </a:rPr>
              <a:t>declaration  </a:t>
            </a:r>
            <a:r>
              <a:rPr sz="2200" spc="-60" dirty="0">
                <a:latin typeface="Arial"/>
                <a:cs typeface="Arial"/>
              </a:rPr>
              <a:t>attesting </a:t>
            </a:r>
            <a:r>
              <a:rPr sz="2200" spc="-10" dirty="0">
                <a:latin typeface="Arial"/>
                <a:cs typeface="Arial"/>
              </a:rPr>
              <a:t>that 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275" dirty="0">
                <a:latin typeface="Arial"/>
                <a:cs typeface="Arial"/>
              </a:rPr>
              <a:t>B </a:t>
            </a:r>
            <a:r>
              <a:rPr sz="2200" spc="-155" dirty="0">
                <a:latin typeface="Arial"/>
                <a:cs typeface="Arial"/>
              </a:rPr>
              <a:t>was </a:t>
            </a:r>
            <a:r>
              <a:rPr sz="2200" spc="-95" dirty="0">
                <a:latin typeface="Arial"/>
                <a:cs typeface="Arial"/>
              </a:rPr>
              <a:t>sober </a:t>
            </a:r>
            <a:r>
              <a:rPr sz="2200" spc="-110" dirty="0">
                <a:latin typeface="Arial"/>
                <a:cs typeface="Arial"/>
              </a:rPr>
              <a:t>and </a:t>
            </a:r>
            <a:r>
              <a:rPr sz="2200" spc="-55" dirty="0">
                <a:latin typeface="Arial"/>
                <a:cs typeface="Arial"/>
              </a:rPr>
              <a:t>fondling  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200" dirty="0">
                <a:latin typeface="Arial"/>
                <a:cs typeface="Arial"/>
              </a:rPr>
              <a:t>A </a:t>
            </a:r>
            <a:r>
              <a:rPr sz="2200" spc="-30" dirty="0">
                <a:latin typeface="Arial"/>
                <a:cs typeface="Arial"/>
              </a:rPr>
              <a:t>in </a:t>
            </a:r>
            <a:r>
              <a:rPr sz="2200" dirty="0">
                <a:latin typeface="Arial"/>
                <a:cs typeface="Arial"/>
              </a:rPr>
              <a:t>front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others.	</a:t>
            </a:r>
            <a:r>
              <a:rPr sz="2200" spc="-160" dirty="0">
                <a:latin typeface="Arial"/>
                <a:cs typeface="Arial"/>
              </a:rPr>
              <a:t>One </a:t>
            </a:r>
            <a:r>
              <a:rPr sz="2200" spc="-140" dirty="0">
                <a:latin typeface="Arial"/>
                <a:cs typeface="Arial"/>
              </a:rPr>
              <a:t>such </a:t>
            </a:r>
            <a:r>
              <a:rPr sz="2200" spc="-55" dirty="0">
                <a:latin typeface="Arial"/>
                <a:cs typeface="Arial"/>
              </a:rPr>
              <a:t>individual </a:t>
            </a:r>
            <a:r>
              <a:rPr sz="2200" spc="-114" dirty="0">
                <a:latin typeface="Arial"/>
                <a:cs typeface="Arial"/>
              </a:rPr>
              <a:t>is </a:t>
            </a:r>
            <a:r>
              <a:rPr sz="2200" spc="-175" dirty="0">
                <a:latin typeface="Arial"/>
                <a:cs typeface="Arial"/>
              </a:rPr>
              <a:t>a  </a:t>
            </a:r>
            <a:r>
              <a:rPr sz="2200" spc="-30" dirty="0">
                <a:latin typeface="Arial"/>
                <a:cs typeface="Arial"/>
              </a:rPr>
              <a:t>friend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195" dirty="0">
                <a:latin typeface="Arial"/>
                <a:cs typeface="Arial"/>
              </a:rPr>
              <a:t>B’s </a:t>
            </a:r>
            <a:r>
              <a:rPr sz="2200" spc="-110" dirty="0">
                <a:latin typeface="Arial"/>
                <a:cs typeface="Arial"/>
              </a:rPr>
              <a:t>and </a:t>
            </a:r>
            <a:r>
              <a:rPr sz="2200" spc="-100" dirty="0">
                <a:latin typeface="Arial"/>
                <a:cs typeface="Arial"/>
              </a:rPr>
              <a:t>complains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55" dirty="0">
                <a:latin typeface="Arial"/>
                <a:cs typeface="Arial"/>
              </a:rPr>
              <a:t>Title </a:t>
            </a:r>
            <a:r>
              <a:rPr sz="2200" spc="-200" dirty="0">
                <a:latin typeface="Arial"/>
                <a:cs typeface="Arial"/>
              </a:rPr>
              <a:t>IX  </a:t>
            </a:r>
            <a:r>
              <a:rPr sz="2200" spc="-90" dirty="0">
                <a:latin typeface="Arial"/>
                <a:cs typeface="Arial"/>
              </a:rPr>
              <a:t>Coordinator. </a:t>
            </a:r>
            <a:r>
              <a:rPr sz="2200" spc="-130" dirty="0">
                <a:latin typeface="Arial"/>
                <a:cs typeface="Arial"/>
              </a:rPr>
              <a:t>Later, </a:t>
            </a:r>
            <a:r>
              <a:rPr sz="2200" spc="-75" dirty="0">
                <a:latin typeface="Arial"/>
                <a:cs typeface="Arial"/>
              </a:rPr>
              <a:t>when 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200" dirty="0">
                <a:latin typeface="Arial"/>
                <a:cs typeface="Arial"/>
              </a:rPr>
              <a:t>A </a:t>
            </a:r>
            <a:r>
              <a:rPr sz="2200" spc="-120" dirty="0">
                <a:latin typeface="Arial"/>
                <a:cs typeface="Arial"/>
              </a:rPr>
              <a:t>is </a:t>
            </a:r>
            <a:r>
              <a:rPr sz="2200" spc="-105" dirty="0">
                <a:latin typeface="Arial"/>
                <a:cs typeface="Arial"/>
              </a:rPr>
              <a:t>given </a:t>
            </a:r>
            <a:r>
              <a:rPr sz="2200" spc="-190" dirty="0">
                <a:latin typeface="Arial"/>
                <a:cs typeface="Arial"/>
              </a:rPr>
              <a:t>access </a:t>
            </a:r>
            <a:r>
              <a:rPr sz="2200" spc="10" dirty="0">
                <a:latin typeface="Arial"/>
                <a:cs typeface="Arial"/>
              </a:rPr>
              <a:t>to 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75" dirty="0">
                <a:latin typeface="Arial"/>
                <a:cs typeface="Arial"/>
              </a:rPr>
              <a:t>investigation </a:t>
            </a:r>
            <a:r>
              <a:rPr sz="2200" spc="-110" dirty="0">
                <a:latin typeface="Arial"/>
                <a:cs typeface="Arial"/>
              </a:rPr>
              <a:t>evidence </a:t>
            </a:r>
            <a:r>
              <a:rPr sz="2200" spc="-70" dirty="0">
                <a:latin typeface="Arial"/>
                <a:cs typeface="Arial"/>
              </a:rPr>
              <a:t>before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95" dirty="0">
                <a:latin typeface="Arial"/>
                <a:cs typeface="Arial"/>
              </a:rPr>
              <a:t>conclusion </a:t>
            </a:r>
            <a:r>
              <a:rPr sz="2200" spc="-5" dirty="0">
                <a:latin typeface="Arial"/>
                <a:cs typeface="Arial"/>
              </a:rPr>
              <a:t>of 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75" dirty="0">
                <a:latin typeface="Arial"/>
                <a:cs typeface="Arial"/>
              </a:rPr>
              <a:t>investigation, 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200" dirty="0">
                <a:latin typeface="Arial"/>
                <a:cs typeface="Arial"/>
              </a:rPr>
              <a:t>A </a:t>
            </a:r>
            <a:r>
              <a:rPr sz="2200" spc="-105" dirty="0">
                <a:latin typeface="Arial"/>
                <a:cs typeface="Arial"/>
              </a:rPr>
              <a:t>posts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40" dirty="0">
                <a:latin typeface="Arial"/>
                <a:cs typeface="Arial"/>
              </a:rPr>
              <a:t>entire  </a:t>
            </a:r>
            <a:r>
              <a:rPr sz="2200" spc="-60" dirty="0">
                <a:latin typeface="Arial"/>
                <a:cs typeface="Arial"/>
              </a:rPr>
              <a:t>evidentiary </a:t>
            </a:r>
            <a:r>
              <a:rPr sz="2200" spc="-80" dirty="0">
                <a:latin typeface="Arial"/>
                <a:cs typeface="Arial"/>
              </a:rPr>
              <a:t>record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online.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 descr="gears"/>
          <p:cNvSpPr/>
          <p:nvPr/>
        </p:nvSpPr>
        <p:spPr>
          <a:xfrm>
            <a:off x="188798" y="1903183"/>
            <a:ext cx="1883410" cy="2275205"/>
          </a:xfrm>
          <a:custGeom>
            <a:avLst/>
            <a:gdLst/>
            <a:ahLst/>
            <a:cxnLst/>
            <a:rect l="l" t="t" r="r" b="b"/>
            <a:pathLst>
              <a:path w="1883410" h="2275204">
                <a:moveTo>
                  <a:pt x="1230541" y="1591513"/>
                </a:moveTo>
                <a:lnTo>
                  <a:pt x="1103439" y="1528089"/>
                </a:lnTo>
                <a:lnTo>
                  <a:pt x="1094193" y="1498346"/>
                </a:lnTo>
                <a:lnTo>
                  <a:pt x="1083589" y="1469694"/>
                </a:lnTo>
                <a:lnTo>
                  <a:pt x="1073670" y="1447355"/>
                </a:lnTo>
                <a:lnTo>
                  <a:pt x="1071346" y="1442123"/>
                </a:lnTo>
                <a:lnTo>
                  <a:pt x="1057224" y="1415643"/>
                </a:lnTo>
                <a:lnTo>
                  <a:pt x="1103439" y="1280134"/>
                </a:lnTo>
                <a:lnTo>
                  <a:pt x="1045667" y="1222463"/>
                </a:lnTo>
                <a:lnTo>
                  <a:pt x="999451" y="1176337"/>
                </a:lnTo>
                <a:lnTo>
                  <a:pt x="863688" y="1222463"/>
                </a:lnTo>
                <a:lnTo>
                  <a:pt x="836752" y="1208366"/>
                </a:lnTo>
                <a:lnTo>
                  <a:pt x="831913" y="1206284"/>
                </a:lnTo>
                <a:lnTo>
                  <a:pt x="831913" y="1663598"/>
                </a:lnTo>
                <a:lnTo>
                  <a:pt x="826287" y="1712785"/>
                </a:lnTo>
                <a:lnTo>
                  <a:pt x="810183" y="1758162"/>
                </a:lnTo>
                <a:lnTo>
                  <a:pt x="784847" y="1798332"/>
                </a:lnTo>
                <a:lnTo>
                  <a:pt x="751471" y="1831936"/>
                </a:lnTo>
                <a:lnTo>
                  <a:pt x="711276" y="1857641"/>
                </a:lnTo>
                <a:lnTo>
                  <a:pt x="665467" y="1874050"/>
                </a:lnTo>
                <a:lnTo>
                  <a:pt x="615276" y="1879828"/>
                </a:lnTo>
                <a:lnTo>
                  <a:pt x="565073" y="1874050"/>
                </a:lnTo>
                <a:lnTo>
                  <a:pt x="519264" y="1857641"/>
                </a:lnTo>
                <a:lnTo>
                  <a:pt x="479069" y="1831936"/>
                </a:lnTo>
                <a:lnTo>
                  <a:pt x="445693" y="1798332"/>
                </a:lnTo>
                <a:lnTo>
                  <a:pt x="420357" y="1758162"/>
                </a:lnTo>
                <a:lnTo>
                  <a:pt x="404266" y="1712785"/>
                </a:lnTo>
                <a:lnTo>
                  <a:pt x="398627" y="1663598"/>
                </a:lnTo>
                <a:lnTo>
                  <a:pt x="404418" y="1613484"/>
                </a:lnTo>
                <a:lnTo>
                  <a:pt x="420865" y="1567764"/>
                </a:lnTo>
                <a:lnTo>
                  <a:pt x="446608" y="1527644"/>
                </a:lnTo>
                <a:lnTo>
                  <a:pt x="480288" y="1494332"/>
                </a:lnTo>
                <a:lnTo>
                  <a:pt x="520534" y="1469047"/>
                </a:lnTo>
                <a:lnTo>
                  <a:pt x="565975" y="1452981"/>
                </a:lnTo>
                <a:lnTo>
                  <a:pt x="615276" y="1447355"/>
                </a:lnTo>
                <a:lnTo>
                  <a:pt x="665467" y="1453134"/>
                </a:lnTo>
                <a:lnTo>
                  <a:pt x="711276" y="1469542"/>
                </a:lnTo>
                <a:lnTo>
                  <a:pt x="751471" y="1495247"/>
                </a:lnTo>
                <a:lnTo>
                  <a:pt x="784847" y="1528851"/>
                </a:lnTo>
                <a:lnTo>
                  <a:pt x="810183" y="1569021"/>
                </a:lnTo>
                <a:lnTo>
                  <a:pt x="826287" y="1614398"/>
                </a:lnTo>
                <a:lnTo>
                  <a:pt x="831913" y="1663598"/>
                </a:lnTo>
                <a:lnTo>
                  <a:pt x="831913" y="1206284"/>
                </a:lnTo>
                <a:lnTo>
                  <a:pt x="808443" y="1196162"/>
                </a:lnTo>
                <a:lnTo>
                  <a:pt x="779602" y="1185570"/>
                </a:lnTo>
                <a:lnTo>
                  <a:pt x="751039" y="1176337"/>
                </a:lnTo>
                <a:lnTo>
                  <a:pt x="687489" y="1049477"/>
                </a:lnTo>
                <a:lnTo>
                  <a:pt x="543052" y="1049477"/>
                </a:lnTo>
                <a:lnTo>
                  <a:pt x="479513" y="1176337"/>
                </a:lnTo>
                <a:lnTo>
                  <a:pt x="449719" y="1185570"/>
                </a:lnTo>
                <a:lnTo>
                  <a:pt x="421017" y="1196162"/>
                </a:lnTo>
                <a:lnTo>
                  <a:pt x="393395" y="1208366"/>
                </a:lnTo>
                <a:lnTo>
                  <a:pt x="366852" y="1222463"/>
                </a:lnTo>
                <a:lnTo>
                  <a:pt x="231089" y="1176337"/>
                </a:lnTo>
                <a:lnTo>
                  <a:pt x="129997" y="1277251"/>
                </a:lnTo>
                <a:lnTo>
                  <a:pt x="173316" y="1412760"/>
                </a:lnTo>
                <a:lnTo>
                  <a:pt x="159194" y="1439646"/>
                </a:lnTo>
                <a:lnTo>
                  <a:pt x="146964" y="1467891"/>
                </a:lnTo>
                <a:lnTo>
                  <a:pt x="136359" y="1496682"/>
                </a:lnTo>
                <a:lnTo>
                  <a:pt x="127101" y="1525206"/>
                </a:lnTo>
                <a:lnTo>
                  <a:pt x="0" y="1588630"/>
                </a:lnTo>
                <a:lnTo>
                  <a:pt x="0" y="1732788"/>
                </a:lnTo>
                <a:lnTo>
                  <a:pt x="127101" y="1796211"/>
                </a:lnTo>
                <a:lnTo>
                  <a:pt x="136359" y="1825955"/>
                </a:lnTo>
                <a:lnTo>
                  <a:pt x="146964" y="1854606"/>
                </a:lnTo>
                <a:lnTo>
                  <a:pt x="159194" y="1882178"/>
                </a:lnTo>
                <a:lnTo>
                  <a:pt x="173316" y="1908657"/>
                </a:lnTo>
                <a:lnTo>
                  <a:pt x="129997" y="2044166"/>
                </a:lnTo>
                <a:lnTo>
                  <a:pt x="231089" y="2145080"/>
                </a:lnTo>
                <a:lnTo>
                  <a:pt x="366852" y="2101837"/>
                </a:lnTo>
                <a:lnTo>
                  <a:pt x="393395" y="2115934"/>
                </a:lnTo>
                <a:lnTo>
                  <a:pt x="421017" y="2128139"/>
                </a:lnTo>
                <a:lnTo>
                  <a:pt x="449719" y="2138730"/>
                </a:lnTo>
                <a:lnTo>
                  <a:pt x="479513" y="2147963"/>
                </a:lnTo>
                <a:lnTo>
                  <a:pt x="543052" y="2274824"/>
                </a:lnTo>
                <a:lnTo>
                  <a:pt x="687489" y="2274824"/>
                </a:lnTo>
                <a:lnTo>
                  <a:pt x="751039" y="2147963"/>
                </a:lnTo>
                <a:lnTo>
                  <a:pt x="780821" y="2138730"/>
                </a:lnTo>
                <a:lnTo>
                  <a:pt x="809536" y="2128139"/>
                </a:lnTo>
                <a:lnTo>
                  <a:pt x="837145" y="2115934"/>
                </a:lnTo>
                <a:lnTo>
                  <a:pt x="863688" y="2101837"/>
                </a:lnTo>
                <a:lnTo>
                  <a:pt x="999451" y="2147963"/>
                </a:lnTo>
                <a:lnTo>
                  <a:pt x="1044384" y="2101837"/>
                </a:lnTo>
                <a:lnTo>
                  <a:pt x="1100556" y="2044166"/>
                </a:lnTo>
                <a:lnTo>
                  <a:pt x="1057224" y="1911540"/>
                </a:lnTo>
                <a:lnTo>
                  <a:pt x="1071346" y="1885061"/>
                </a:lnTo>
                <a:lnTo>
                  <a:pt x="1073670" y="1879828"/>
                </a:lnTo>
                <a:lnTo>
                  <a:pt x="1083513" y="1857641"/>
                </a:lnTo>
                <a:lnTo>
                  <a:pt x="1094193" y="1828838"/>
                </a:lnTo>
                <a:lnTo>
                  <a:pt x="1103439" y="1799107"/>
                </a:lnTo>
                <a:lnTo>
                  <a:pt x="1230541" y="1735670"/>
                </a:lnTo>
                <a:lnTo>
                  <a:pt x="1230541" y="1591513"/>
                </a:lnTo>
                <a:close/>
              </a:path>
              <a:path w="1883410" h="2275204">
                <a:moveTo>
                  <a:pt x="1883359" y="542036"/>
                </a:moveTo>
                <a:lnTo>
                  <a:pt x="1756257" y="478612"/>
                </a:lnTo>
                <a:lnTo>
                  <a:pt x="1747012" y="448881"/>
                </a:lnTo>
                <a:lnTo>
                  <a:pt x="1736407" y="420230"/>
                </a:lnTo>
                <a:lnTo>
                  <a:pt x="1726488" y="397878"/>
                </a:lnTo>
                <a:lnTo>
                  <a:pt x="1724177" y="392658"/>
                </a:lnTo>
                <a:lnTo>
                  <a:pt x="1710042" y="366166"/>
                </a:lnTo>
                <a:lnTo>
                  <a:pt x="1756257" y="230657"/>
                </a:lnTo>
                <a:lnTo>
                  <a:pt x="1698485" y="172999"/>
                </a:lnTo>
                <a:lnTo>
                  <a:pt x="1652270" y="126860"/>
                </a:lnTo>
                <a:lnTo>
                  <a:pt x="1516507" y="172999"/>
                </a:lnTo>
                <a:lnTo>
                  <a:pt x="1489976" y="158889"/>
                </a:lnTo>
                <a:lnTo>
                  <a:pt x="1484731" y="156578"/>
                </a:lnTo>
                <a:lnTo>
                  <a:pt x="1484731" y="614121"/>
                </a:lnTo>
                <a:lnTo>
                  <a:pt x="1478953" y="663321"/>
                </a:lnTo>
                <a:lnTo>
                  <a:pt x="1462506" y="708685"/>
                </a:lnTo>
                <a:lnTo>
                  <a:pt x="1436763" y="748855"/>
                </a:lnTo>
                <a:lnTo>
                  <a:pt x="1403083" y="782472"/>
                </a:lnTo>
                <a:lnTo>
                  <a:pt x="1362837" y="808164"/>
                </a:lnTo>
                <a:lnTo>
                  <a:pt x="1317383" y="824585"/>
                </a:lnTo>
                <a:lnTo>
                  <a:pt x="1268095" y="830351"/>
                </a:lnTo>
                <a:lnTo>
                  <a:pt x="1217891" y="824585"/>
                </a:lnTo>
                <a:lnTo>
                  <a:pt x="1172083" y="808164"/>
                </a:lnTo>
                <a:lnTo>
                  <a:pt x="1131887" y="782472"/>
                </a:lnTo>
                <a:lnTo>
                  <a:pt x="1098511" y="748855"/>
                </a:lnTo>
                <a:lnTo>
                  <a:pt x="1073175" y="708685"/>
                </a:lnTo>
                <a:lnTo>
                  <a:pt x="1057084" y="663321"/>
                </a:lnTo>
                <a:lnTo>
                  <a:pt x="1051445" y="614121"/>
                </a:lnTo>
                <a:lnTo>
                  <a:pt x="1057236" y="564921"/>
                </a:lnTo>
                <a:lnTo>
                  <a:pt x="1073683" y="519557"/>
                </a:lnTo>
                <a:lnTo>
                  <a:pt x="1099426" y="479386"/>
                </a:lnTo>
                <a:lnTo>
                  <a:pt x="1133106" y="445770"/>
                </a:lnTo>
                <a:lnTo>
                  <a:pt x="1173353" y="420077"/>
                </a:lnTo>
                <a:lnTo>
                  <a:pt x="1218806" y="403656"/>
                </a:lnTo>
                <a:lnTo>
                  <a:pt x="1268095" y="397878"/>
                </a:lnTo>
                <a:lnTo>
                  <a:pt x="1318298" y="403656"/>
                </a:lnTo>
                <a:lnTo>
                  <a:pt x="1364094" y="420077"/>
                </a:lnTo>
                <a:lnTo>
                  <a:pt x="1404289" y="445770"/>
                </a:lnTo>
                <a:lnTo>
                  <a:pt x="1437665" y="479386"/>
                </a:lnTo>
                <a:lnTo>
                  <a:pt x="1463014" y="519557"/>
                </a:lnTo>
                <a:lnTo>
                  <a:pt x="1479105" y="564921"/>
                </a:lnTo>
                <a:lnTo>
                  <a:pt x="1484731" y="614121"/>
                </a:lnTo>
                <a:lnTo>
                  <a:pt x="1484731" y="156578"/>
                </a:lnTo>
                <a:lnTo>
                  <a:pt x="1462354" y="146685"/>
                </a:lnTo>
                <a:lnTo>
                  <a:pt x="1433639" y="136093"/>
                </a:lnTo>
                <a:lnTo>
                  <a:pt x="1403858" y="126860"/>
                </a:lnTo>
                <a:lnTo>
                  <a:pt x="1340307" y="0"/>
                </a:lnTo>
                <a:lnTo>
                  <a:pt x="1195882" y="0"/>
                </a:lnTo>
                <a:lnTo>
                  <a:pt x="1132332" y="126860"/>
                </a:lnTo>
                <a:lnTo>
                  <a:pt x="1102537" y="136093"/>
                </a:lnTo>
                <a:lnTo>
                  <a:pt x="1073835" y="146685"/>
                </a:lnTo>
                <a:lnTo>
                  <a:pt x="1046213" y="158889"/>
                </a:lnTo>
                <a:lnTo>
                  <a:pt x="1019670" y="172999"/>
                </a:lnTo>
                <a:lnTo>
                  <a:pt x="883907" y="126860"/>
                </a:lnTo>
                <a:lnTo>
                  <a:pt x="779919" y="230657"/>
                </a:lnTo>
                <a:lnTo>
                  <a:pt x="826135" y="366166"/>
                </a:lnTo>
                <a:lnTo>
                  <a:pt x="812012" y="392658"/>
                </a:lnTo>
                <a:lnTo>
                  <a:pt x="799846" y="420077"/>
                </a:lnTo>
                <a:lnTo>
                  <a:pt x="789178" y="448881"/>
                </a:lnTo>
                <a:lnTo>
                  <a:pt x="779919" y="478612"/>
                </a:lnTo>
                <a:lnTo>
                  <a:pt x="652818" y="542036"/>
                </a:lnTo>
                <a:lnTo>
                  <a:pt x="652818" y="686193"/>
                </a:lnTo>
                <a:lnTo>
                  <a:pt x="779919" y="749630"/>
                </a:lnTo>
                <a:lnTo>
                  <a:pt x="789178" y="779360"/>
                </a:lnTo>
                <a:lnTo>
                  <a:pt x="799782" y="808012"/>
                </a:lnTo>
                <a:lnTo>
                  <a:pt x="812012" y="835583"/>
                </a:lnTo>
                <a:lnTo>
                  <a:pt x="826135" y="862076"/>
                </a:lnTo>
                <a:lnTo>
                  <a:pt x="779919" y="997585"/>
                </a:lnTo>
                <a:lnTo>
                  <a:pt x="881024" y="1098486"/>
                </a:lnTo>
                <a:lnTo>
                  <a:pt x="1016787" y="1052360"/>
                </a:lnTo>
                <a:lnTo>
                  <a:pt x="1043330" y="1066457"/>
                </a:lnTo>
                <a:lnTo>
                  <a:pt x="1070952" y="1078674"/>
                </a:lnTo>
                <a:lnTo>
                  <a:pt x="1099654" y="1089253"/>
                </a:lnTo>
                <a:lnTo>
                  <a:pt x="1129436" y="1098486"/>
                </a:lnTo>
                <a:lnTo>
                  <a:pt x="1192987" y="1225346"/>
                </a:lnTo>
                <a:lnTo>
                  <a:pt x="1337424" y="1225346"/>
                </a:lnTo>
                <a:lnTo>
                  <a:pt x="1400962" y="1098486"/>
                </a:lnTo>
                <a:lnTo>
                  <a:pt x="1430756" y="1089253"/>
                </a:lnTo>
                <a:lnTo>
                  <a:pt x="1459458" y="1078674"/>
                </a:lnTo>
                <a:lnTo>
                  <a:pt x="1487081" y="1066457"/>
                </a:lnTo>
                <a:lnTo>
                  <a:pt x="1513624" y="1052360"/>
                </a:lnTo>
                <a:lnTo>
                  <a:pt x="1649387" y="1098486"/>
                </a:lnTo>
                <a:lnTo>
                  <a:pt x="1696923" y="1052360"/>
                </a:lnTo>
                <a:lnTo>
                  <a:pt x="1753374" y="997585"/>
                </a:lnTo>
                <a:lnTo>
                  <a:pt x="1707159" y="862076"/>
                </a:lnTo>
                <a:lnTo>
                  <a:pt x="1721739" y="835177"/>
                </a:lnTo>
                <a:lnTo>
                  <a:pt x="1723986" y="830351"/>
                </a:lnTo>
                <a:lnTo>
                  <a:pt x="1734959" y="806932"/>
                </a:lnTo>
                <a:lnTo>
                  <a:pt x="1746554" y="778141"/>
                </a:lnTo>
                <a:lnTo>
                  <a:pt x="1756257" y="749630"/>
                </a:lnTo>
                <a:lnTo>
                  <a:pt x="1883359" y="686193"/>
                </a:lnTo>
                <a:lnTo>
                  <a:pt x="1883359" y="542036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546" y="1149730"/>
            <a:ext cx="1825054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Questions</a:t>
            </a:r>
            <a:r>
              <a:rPr lang="en-US" sz="2500" spc="-5" dirty="0">
                <a:solidFill>
                  <a:srgbClr val="FFFFFF"/>
                </a:solidFill>
              </a:rPr>
              <a:t> (slide 231)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506666" y="1468247"/>
            <a:ext cx="1272540" cy="2753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900" b="1" dirty="0">
                <a:solidFill>
                  <a:srgbClr val="FFFFFF"/>
                </a:solidFill>
                <a:latin typeface="Georgia"/>
                <a:cs typeface="Georgia"/>
              </a:rPr>
              <a:t>?</a:t>
            </a:r>
            <a:endParaRPr sz="17900">
              <a:latin typeface="Georgia"/>
              <a:cs typeface="Georgia"/>
            </a:endParaRPr>
          </a:p>
        </p:txBody>
      </p:sp>
      <p:grpSp>
        <p:nvGrpSpPr>
          <p:cNvPr id="10" name="Group 9" descr="Talking heads">
            <a:extLst>
              <a:ext uri="{FF2B5EF4-FFF2-40B4-BE49-F238E27FC236}">
                <a16:creationId xmlns:a16="http://schemas.microsoft.com/office/drawing/2014/main" id="{ECFC9D53-4FE0-8349-8D37-8FEF057119F2}"/>
              </a:ext>
            </a:extLst>
          </p:cNvPr>
          <p:cNvGrpSpPr/>
          <p:nvPr/>
        </p:nvGrpSpPr>
        <p:grpSpPr>
          <a:xfrm>
            <a:off x="4143082" y="561478"/>
            <a:ext cx="3355201" cy="3679572"/>
            <a:chOff x="4143082" y="561478"/>
            <a:chExt cx="3355201" cy="3679572"/>
          </a:xfrm>
        </p:grpSpPr>
        <p:sp>
          <p:nvSpPr>
            <p:cNvPr id="4" name="object 4"/>
            <p:cNvSpPr/>
            <p:nvPr/>
          </p:nvSpPr>
          <p:spPr>
            <a:xfrm>
              <a:off x="4510322" y="2435614"/>
              <a:ext cx="717550" cy="715645"/>
            </a:xfrm>
            <a:custGeom>
              <a:avLst/>
              <a:gdLst/>
              <a:ahLst/>
              <a:cxnLst/>
              <a:rect l="l" t="t" r="r" b="b"/>
              <a:pathLst>
                <a:path w="717550" h="715644">
                  <a:moveTo>
                    <a:pt x="358482" y="715622"/>
                  </a:moveTo>
                  <a:lnTo>
                    <a:pt x="309836" y="712356"/>
                  </a:lnTo>
                  <a:lnTo>
                    <a:pt x="263180" y="702841"/>
                  </a:lnTo>
                  <a:lnTo>
                    <a:pt x="218940" y="687505"/>
                  </a:lnTo>
                  <a:lnTo>
                    <a:pt x="177545" y="666772"/>
                  </a:lnTo>
                  <a:lnTo>
                    <a:pt x="139420" y="641070"/>
                  </a:lnTo>
                  <a:lnTo>
                    <a:pt x="104993" y="610825"/>
                  </a:lnTo>
                  <a:lnTo>
                    <a:pt x="74691" y="576463"/>
                  </a:lnTo>
                  <a:lnTo>
                    <a:pt x="48941" y="538409"/>
                  </a:lnTo>
                  <a:lnTo>
                    <a:pt x="28169" y="497091"/>
                  </a:lnTo>
                  <a:lnTo>
                    <a:pt x="12804" y="452935"/>
                  </a:lnTo>
                  <a:lnTo>
                    <a:pt x="3272" y="406366"/>
                  </a:lnTo>
                  <a:lnTo>
                    <a:pt x="0" y="357811"/>
                  </a:lnTo>
                  <a:lnTo>
                    <a:pt x="3272" y="309256"/>
                  </a:lnTo>
                  <a:lnTo>
                    <a:pt x="12804" y="262687"/>
                  </a:lnTo>
                  <a:lnTo>
                    <a:pt x="28169" y="218530"/>
                  </a:lnTo>
                  <a:lnTo>
                    <a:pt x="48941" y="177212"/>
                  </a:lnTo>
                  <a:lnTo>
                    <a:pt x="74691" y="139159"/>
                  </a:lnTo>
                  <a:lnTo>
                    <a:pt x="104993" y="104796"/>
                  </a:lnTo>
                  <a:lnTo>
                    <a:pt x="139420" y="74551"/>
                  </a:lnTo>
                  <a:lnTo>
                    <a:pt x="177545" y="48849"/>
                  </a:lnTo>
                  <a:lnTo>
                    <a:pt x="218940" y="28117"/>
                  </a:lnTo>
                  <a:lnTo>
                    <a:pt x="263180" y="12780"/>
                  </a:lnTo>
                  <a:lnTo>
                    <a:pt x="309836" y="3266"/>
                  </a:lnTo>
                  <a:lnTo>
                    <a:pt x="358482" y="0"/>
                  </a:lnTo>
                  <a:lnTo>
                    <a:pt x="407129" y="3266"/>
                  </a:lnTo>
                  <a:lnTo>
                    <a:pt x="453785" y="12780"/>
                  </a:lnTo>
                  <a:lnTo>
                    <a:pt x="498025" y="28117"/>
                  </a:lnTo>
                  <a:lnTo>
                    <a:pt x="539420" y="48849"/>
                  </a:lnTo>
                  <a:lnTo>
                    <a:pt x="577545" y="74551"/>
                  </a:lnTo>
                  <a:lnTo>
                    <a:pt x="611972" y="104796"/>
                  </a:lnTo>
                  <a:lnTo>
                    <a:pt x="642274" y="139159"/>
                  </a:lnTo>
                  <a:lnTo>
                    <a:pt x="668024" y="177212"/>
                  </a:lnTo>
                  <a:lnTo>
                    <a:pt x="688795" y="218530"/>
                  </a:lnTo>
                  <a:lnTo>
                    <a:pt x="704161" y="262687"/>
                  </a:lnTo>
                  <a:lnTo>
                    <a:pt x="713693" y="309256"/>
                  </a:lnTo>
                  <a:lnTo>
                    <a:pt x="716965" y="357811"/>
                  </a:lnTo>
                  <a:lnTo>
                    <a:pt x="713693" y="406366"/>
                  </a:lnTo>
                  <a:lnTo>
                    <a:pt x="704161" y="452935"/>
                  </a:lnTo>
                  <a:lnTo>
                    <a:pt x="688795" y="497091"/>
                  </a:lnTo>
                  <a:lnTo>
                    <a:pt x="668024" y="538409"/>
                  </a:lnTo>
                  <a:lnTo>
                    <a:pt x="642274" y="576463"/>
                  </a:lnTo>
                  <a:lnTo>
                    <a:pt x="611972" y="610825"/>
                  </a:lnTo>
                  <a:lnTo>
                    <a:pt x="577545" y="641070"/>
                  </a:lnTo>
                  <a:lnTo>
                    <a:pt x="539420" y="666772"/>
                  </a:lnTo>
                  <a:lnTo>
                    <a:pt x="498025" y="687505"/>
                  </a:lnTo>
                  <a:lnTo>
                    <a:pt x="453785" y="702841"/>
                  </a:lnTo>
                  <a:lnTo>
                    <a:pt x="407129" y="712356"/>
                  </a:lnTo>
                  <a:lnTo>
                    <a:pt x="358482" y="715622"/>
                  </a:lnTo>
                  <a:close/>
                </a:path>
              </a:pathLst>
            </a:custGeom>
            <a:solidFill>
              <a:srgbClr val="F1B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2077" y="2435615"/>
              <a:ext cx="717550" cy="715645"/>
            </a:xfrm>
            <a:custGeom>
              <a:avLst/>
              <a:gdLst/>
              <a:ahLst/>
              <a:cxnLst/>
              <a:rect l="l" t="t" r="r" b="b"/>
              <a:pathLst>
                <a:path w="717550" h="715644">
                  <a:moveTo>
                    <a:pt x="358482" y="715622"/>
                  </a:moveTo>
                  <a:lnTo>
                    <a:pt x="309836" y="712356"/>
                  </a:lnTo>
                  <a:lnTo>
                    <a:pt x="263180" y="702841"/>
                  </a:lnTo>
                  <a:lnTo>
                    <a:pt x="218940" y="687505"/>
                  </a:lnTo>
                  <a:lnTo>
                    <a:pt x="177545" y="666772"/>
                  </a:lnTo>
                  <a:lnTo>
                    <a:pt x="139420" y="641070"/>
                  </a:lnTo>
                  <a:lnTo>
                    <a:pt x="104993" y="610825"/>
                  </a:lnTo>
                  <a:lnTo>
                    <a:pt x="74691" y="576463"/>
                  </a:lnTo>
                  <a:lnTo>
                    <a:pt x="48941" y="538409"/>
                  </a:lnTo>
                  <a:lnTo>
                    <a:pt x="28169" y="497091"/>
                  </a:lnTo>
                  <a:lnTo>
                    <a:pt x="12804" y="452935"/>
                  </a:lnTo>
                  <a:lnTo>
                    <a:pt x="3272" y="406366"/>
                  </a:lnTo>
                  <a:lnTo>
                    <a:pt x="0" y="357811"/>
                  </a:lnTo>
                  <a:lnTo>
                    <a:pt x="3272" y="309256"/>
                  </a:lnTo>
                  <a:lnTo>
                    <a:pt x="12804" y="262687"/>
                  </a:lnTo>
                  <a:lnTo>
                    <a:pt x="28169" y="218530"/>
                  </a:lnTo>
                  <a:lnTo>
                    <a:pt x="48941" y="177212"/>
                  </a:lnTo>
                  <a:lnTo>
                    <a:pt x="74691" y="139159"/>
                  </a:lnTo>
                  <a:lnTo>
                    <a:pt x="104993" y="104796"/>
                  </a:lnTo>
                  <a:lnTo>
                    <a:pt x="139420" y="74551"/>
                  </a:lnTo>
                  <a:lnTo>
                    <a:pt x="177545" y="48849"/>
                  </a:lnTo>
                  <a:lnTo>
                    <a:pt x="218940" y="28117"/>
                  </a:lnTo>
                  <a:lnTo>
                    <a:pt x="263180" y="12780"/>
                  </a:lnTo>
                  <a:lnTo>
                    <a:pt x="309836" y="3266"/>
                  </a:lnTo>
                  <a:lnTo>
                    <a:pt x="358482" y="0"/>
                  </a:lnTo>
                  <a:lnTo>
                    <a:pt x="407129" y="3266"/>
                  </a:lnTo>
                  <a:lnTo>
                    <a:pt x="453785" y="12780"/>
                  </a:lnTo>
                  <a:lnTo>
                    <a:pt x="498025" y="28117"/>
                  </a:lnTo>
                  <a:lnTo>
                    <a:pt x="539420" y="48849"/>
                  </a:lnTo>
                  <a:lnTo>
                    <a:pt x="577545" y="74551"/>
                  </a:lnTo>
                  <a:lnTo>
                    <a:pt x="611972" y="104796"/>
                  </a:lnTo>
                  <a:lnTo>
                    <a:pt x="642274" y="139159"/>
                  </a:lnTo>
                  <a:lnTo>
                    <a:pt x="668024" y="177212"/>
                  </a:lnTo>
                  <a:lnTo>
                    <a:pt x="688795" y="218530"/>
                  </a:lnTo>
                  <a:lnTo>
                    <a:pt x="704161" y="262687"/>
                  </a:lnTo>
                  <a:lnTo>
                    <a:pt x="713693" y="309256"/>
                  </a:lnTo>
                  <a:lnTo>
                    <a:pt x="716965" y="357811"/>
                  </a:lnTo>
                  <a:lnTo>
                    <a:pt x="713693" y="406366"/>
                  </a:lnTo>
                  <a:lnTo>
                    <a:pt x="704161" y="452935"/>
                  </a:lnTo>
                  <a:lnTo>
                    <a:pt x="688795" y="497091"/>
                  </a:lnTo>
                  <a:lnTo>
                    <a:pt x="668024" y="538409"/>
                  </a:lnTo>
                  <a:lnTo>
                    <a:pt x="642274" y="576463"/>
                  </a:lnTo>
                  <a:lnTo>
                    <a:pt x="611972" y="610825"/>
                  </a:lnTo>
                  <a:lnTo>
                    <a:pt x="577545" y="641070"/>
                  </a:lnTo>
                  <a:lnTo>
                    <a:pt x="539420" y="666772"/>
                  </a:lnTo>
                  <a:lnTo>
                    <a:pt x="498025" y="687505"/>
                  </a:lnTo>
                  <a:lnTo>
                    <a:pt x="453785" y="702841"/>
                  </a:lnTo>
                  <a:lnTo>
                    <a:pt x="407129" y="712356"/>
                  </a:lnTo>
                  <a:lnTo>
                    <a:pt x="358482" y="715622"/>
                  </a:lnTo>
                  <a:close/>
                </a:path>
              </a:pathLst>
            </a:custGeom>
            <a:solidFill>
              <a:srgbClr val="F1B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 descr="talking heads"/>
            <p:cNvSpPr/>
            <p:nvPr/>
          </p:nvSpPr>
          <p:spPr>
            <a:xfrm>
              <a:off x="4151833" y="2713875"/>
              <a:ext cx="3346450" cy="1527175"/>
            </a:xfrm>
            <a:custGeom>
              <a:avLst/>
              <a:gdLst/>
              <a:ahLst/>
              <a:cxnLst/>
              <a:rect l="l" t="t" r="r" b="b"/>
              <a:pathLst>
                <a:path w="3346450" h="1527175">
                  <a:moveTo>
                    <a:pt x="1298003" y="715149"/>
                  </a:moveTo>
                  <a:lnTo>
                    <a:pt x="1238910" y="671563"/>
                  </a:lnTo>
                  <a:lnTo>
                    <a:pt x="1195298" y="648957"/>
                  </a:lnTo>
                  <a:lnTo>
                    <a:pt x="1150658" y="628497"/>
                  </a:lnTo>
                  <a:lnTo>
                    <a:pt x="1105077" y="610235"/>
                  </a:lnTo>
                  <a:lnTo>
                    <a:pt x="1058633" y="594194"/>
                  </a:lnTo>
                  <a:lnTo>
                    <a:pt x="963510" y="566331"/>
                  </a:lnTo>
                  <a:lnTo>
                    <a:pt x="915009" y="554799"/>
                  </a:lnTo>
                  <a:lnTo>
                    <a:pt x="866000" y="545833"/>
                  </a:lnTo>
                  <a:lnTo>
                    <a:pt x="816584" y="539432"/>
                  </a:lnTo>
                  <a:lnTo>
                    <a:pt x="766876" y="535622"/>
                  </a:lnTo>
                  <a:lnTo>
                    <a:pt x="716965" y="534416"/>
                  </a:lnTo>
                  <a:lnTo>
                    <a:pt x="667105" y="536790"/>
                  </a:lnTo>
                  <a:lnTo>
                    <a:pt x="617435" y="541299"/>
                  </a:lnTo>
                  <a:lnTo>
                    <a:pt x="568032" y="547916"/>
                  </a:lnTo>
                  <a:lnTo>
                    <a:pt x="518947" y="556653"/>
                  </a:lnTo>
                  <a:lnTo>
                    <a:pt x="470268" y="567486"/>
                  </a:lnTo>
                  <a:lnTo>
                    <a:pt x="374611" y="592797"/>
                  </a:lnTo>
                  <a:lnTo>
                    <a:pt x="327990" y="607707"/>
                  </a:lnTo>
                  <a:lnTo>
                    <a:pt x="282321" y="625081"/>
                  </a:lnTo>
                  <a:lnTo>
                    <a:pt x="237667" y="644867"/>
                  </a:lnTo>
                  <a:lnTo>
                    <a:pt x="194170" y="667042"/>
                  </a:lnTo>
                  <a:lnTo>
                    <a:pt x="151892" y="691540"/>
                  </a:lnTo>
                  <a:lnTo>
                    <a:pt x="110934" y="718324"/>
                  </a:lnTo>
                  <a:lnTo>
                    <a:pt x="71424" y="747344"/>
                  </a:lnTo>
                  <a:lnTo>
                    <a:pt x="40652" y="775792"/>
                  </a:lnTo>
                  <a:lnTo>
                    <a:pt x="17945" y="810285"/>
                  </a:lnTo>
                  <a:lnTo>
                    <a:pt x="4127" y="849185"/>
                  </a:lnTo>
                  <a:lnTo>
                    <a:pt x="0" y="890841"/>
                  </a:lnTo>
                  <a:lnTo>
                    <a:pt x="0" y="1250950"/>
                  </a:lnTo>
                  <a:lnTo>
                    <a:pt x="794842" y="1250950"/>
                  </a:lnTo>
                  <a:lnTo>
                    <a:pt x="794842" y="1169085"/>
                  </a:lnTo>
                  <a:lnTo>
                    <a:pt x="798385" y="1116533"/>
                  </a:lnTo>
                  <a:lnTo>
                    <a:pt x="810056" y="1065834"/>
                  </a:lnTo>
                  <a:lnTo>
                    <a:pt x="829437" y="1017879"/>
                  </a:lnTo>
                  <a:lnTo>
                    <a:pt x="856068" y="973518"/>
                  </a:lnTo>
                  <a:lnTo>
                    <a:pt x="889533" y="933640"/>
                  </a:lnTo>
                  <a:lnTo>
                    <a:pt x="929386" y="899121"/>
                  </a:lnTo>
                  <a:lnTo>
                    <a:pt x="971067" y="868121"/>
                  </a:lnTo>
                  <a:lnTo>
                    <a:pt x="1014183" y="839330"/>
                  </a:lnTo>
                  <a:lnTo>
                    <a:pt x="1058646" y="812774"/>
                  </a:lnTo>
                  <a:lnTo>
                    <a:pt x="1104366" y="788504"/>
                  </a:lnTo>
                  <a:lnTo>
                    <a:pt x="1151242" y="766572"/>
                  </a:lnTo>
                  <a:lnTo>
                    <a:pt x="1199210" y="747001"/>
                  </a:lnTo>
                  <a:lnTo>
                    <a:pt x="1248156" y="729856"/>
                  </a:lnTo>
                  <a:lnTo>
                    <a:pt x="1298003" y="715149"/>
                  </a:lnTo>
                  <a:close/>
                </a:path>
                <a:path w="3346450" h="1527175">
                  <a:moveTo>
                    <a:pt x="2031555" y="357809"/>
                  </a:moveTo>
                  <a:lnTo>
                    <a:pt x="2028278" y="309245"/>
                  </a:lnTo>
                  <a:lnTo>
                    <a:pt x="2018753" y="262686"/>
                  </a:lnTo>
                  <a:lnTo>
                    <a:pt x="2003386" y="218528"/>
                  </a:lnTo>
                  <a:lnTo>
                    <a:pt x="1982609" y="177203"/>
                  </a:lnTo>
                  <a:lnTo>
                    <a:pt x="1956866" y="139153"/>
                  </a:lnTo>
                  <a:lnTo>
                    <a:pt x="1926564" y="104787"/>
                  </a:lnTo>
                  <a:lnTo>
                    <a:pt x="1892134" y="74549"/>
                  </a:lnTo>
                  <a:lnTo>
                    <a:pt x="1854009" y="48844"/>
                  </a:lnTo>
                  <a:lnTo>
                    <a:pt x="1812620" y="28105"/>
                  </a:lnTo>
                  <a:lnTo>
                    <a:pt x="1768373" y="12776"/>
                  </a:lnTo>
                  <a:lnTo>
                    <a:pt x="1721713" y="3263"/>
                  </a:lnTo>
                  <a:lnTo>
                    <a:pt x="1673072" y="0"/>
                  </a:lnTo>
                  <a:lnTo>
                    <a:pt x="1624431" y="3263"/>
                  </a:lnTo>
                  <a:lnTo>
                    <a:pt x="1577771" y="12776"/>
                  </a:lnTo>
                  <a:lnTo>
                    <a:pt x="1533525" y="28105"/>
                  </a:lnTo>
                  <a:lnTo>
                    <a:pt x="1492135" y="48844"/>
                  </a:lnTo>
                  <a:lnTo>
                    <a:pt x="1454010" y="74549"/>
                  </a:lnTo>
                  <a:lnTo>
                    <a:pt x="1419580" y="104787"/>
                  </a:lnTo>
                  <a:lnTo>
                    <a:pt x="1389278" y="139153"/>
                  </a:lnTo>
                  <a:lnTo>
                    <a:pt x="1363535" y="177203"/>
                  </a:lnTo>
                  <a:lnTo>
                    <a:pt x="1342758" y="218528"/>
                  </a:lnTo>
                  <a:lnTo>
                    <a:pt x="1327391" y="262686"/>
                  </a:lnTo>
                  <a:lnTo>
                    <a:pt x="1317866" y="309245"/>
                  </a:lnTo>
                  <a:lnTo>
                    <a:pt x="1314589" y="357809"/>
                  </a:lnTo>
                  <a:lnTo>
                    <a:pt x="1317866" y="406361"/>
                  </a:lnTo>
                  <a:lnTo>
                    <a:pt x="1327391" y="452932"/>
                  </a:lnTo>
                  <a:lnTo>
                    <a:pt x="1342758" y="497090"/>
                  </a:lnTo>
                  <a:lnTo>
                    <a:pt x="1363535" y="538403"/>
                  </a:lnTo>
                  <a:lnTo>
                    <a:pt x="1389278" y="576453"/>
                  </a:lnTo>
                  <a:lnTo>
                    <a:pt x="1419580" y="610819"/>
                  </a:lnTo>
                  <a:lnTo>
                    <a:pt x="1454010" y="641070"/>
                  </a:lnTo>
                  <a:lnTo>
                    <a:pt x="1492135" y="666762"/>
                  </a:lnTo>
                  <a:lnTo>
                    <a:pt x="1533525" y="687501"/>
                  </a:lnTo>
                  <a:lnTo>
                    <a:pt x="1577771" y="702830"/>
                  </a:lnTo>
                  <a:lnTo>
                    <a:pt x="1624431" y="712355"/>
                  </a:lnTo>
                  <a:lnTo>
                    <a:pt x="1673072" y="715619"/>
                  </a:lnTo>
                  <a:lnTo>
                    <a:pt x="1721713" y="712355"/>
                  </a:lnTo>
                  <a:lnTo>
                    <a:pt x="1768373" y="702830"/>
                  </a:lnTo>
                  <a:lnTo>
                    <a:pt x="1812620" y="687501"/>
                  </a:lnTo>
                  <a:lnTo>
                    <a:pt x="1854009" y="666762"/>
                  </a:lnTo>
                  <a:lnTo>
                    <a:pt x="1892134" y="641070"/>
                  </a:lnTo>
                  <a:lnTo>
                    <a:pt x="1926564" y="610819"/>
                  </a:lnTo>
                  <a:lnTo>
                    <a:pt x="1956866" y="576453"/>
                  </a:lnTo>
                  <a:lnTo>
                    <a:pt x="1982609" y="538403"/>
                  </a:lnTo>
                  <a:lnTo>
                    <a:pt x="2003386" y="497090"/>
                  </a:lnTo>
                  <a:lnTo>
                    <a:pt x="2018753" y="452932"/>
                  </a:lnTo>
                  <a:lnTo>
                    <a:pt x="2028278" y="406361"/>
                  </a:lnTo>
                  <a:lnTo>
                    <a:pt x="2031555" y="357809"/>
                  </a:lnTo>
                  <a:close/>
                </a:path>
                <a:path w="3346450" h="1527175">
                  <a:moveTo>
                    <a:pt x="2390038" y="1169085"/>
                  </a:moveTo>
                  <a:lnTo>
                    <a:pt x="2385098" y="1127734"/>
                  </a:lnTo>
                  <a:lnTo>
                    <a:pt x="2370963" y="1089126"/>
                  </a:lnTo>
                  <a:lnTo>
                    <a:pt x="2348395" y="1054735"/>
                  </a:lnTo>
                  <a:lnTo>
                    <a:pt x="2318156" y="1026058"/>
                  </a:lnTo>
                  <a:lnTo>
                    <a:pt x="2277872" y="998385"/>
                  </a:lnTo>
                  <a:lnTo>
                    <a:pt x="2236444" y="972604"/>
                  </a:lnTo>
                  <a:lnTo>
                    <a:pt x="2193925" y="948715"/>
                  </a:lnTo>
                  <a:lnTo>
                    <a:pt x="2150402" y="926782"/>
                  </a:lnTo>
                  <a:lnTo>
                    <a:pt x="2105926" y="906818"/>
                  </a:lnTo>
                  <a:lnTo>
                    <a:pt x="2060575" y="888873"/>
                  </a:lnTo>
                  <a:lnTo>
                    <a:pt x="2014410" y="872947"/>
                  </a:lnTo>
                  <a:lnTo>
                    <a:pt x="1919630" y="844956"/>
                  </a:lnTo>
                  <a:lnTo>
                    <a:pt x="1871141" y="833374"/>
                  </a:lnTo>
                  <a:lnTo>
                    <a:pt x="1822145" y="824382"/>
                  </a:lnTo>
                  <a:lnTo>
                    <a:pt x="1772716" y="817994"/>
                  </a:lnTo>
                  <a:lnTo>
                    <a:pt x="1722996" y="814235"/>
                  </a:lnTo>
                  <a:lnTo>
                    <a:pt x="1673072" y="813117"/>
                  </a:lnTo>
                  <a:lnTo>
                    <a:pt x="1623199" y="815403"/>
                  </a:lnTo>
                  <a:lnTo>
                    <a:pt x="1573517" y="819848"/>
                  </a:lnTo>
                  <a:lnTo>
                    <a:pt x="1524101" y="826452"/>
                  </a:lnTo>
                  <a:lnTo>
                    <a:pt x="1475028" y="835202"/>
                  </a:lnTo>
                  <a:lnTo>
                    <a:pt x="1426362" y="846099"/>
                  </a:lnTo>
                  <a:lnTo>
                    <a:pt x="1330693" y="871448"/>
                  </a:lnTo>
                  <a:lnTo>
                    <a:pt x="1284046" y="886307"/>
                  </a:lnTo>
                  <a:lnTo>
                    <a:pt x="1238364" y="903655"/>
                  </a:lnTo>
                  <a:lnTo>
                    <a:pt x="1193711" y="923442"/>
                  </a:lnTo>
                  <a:lnTo>
                    <a:pt x="1150200" y="945616"/>
                  </a:lnTo>
                  <a:lnTo>
                    <a:pt x="1107948" y="970140"/>
                  </a:lnTo>
                  <a:lnTo>
                    <a:pt x="1067015" y="996975"/>
                  </a:lnTo>
                  <a:lnTo>
                    <a:pt x="1027531" y="1026058"/>
                  </a:lnTo>
                  <a:lnTo>
                    <a:pt x="996518" y="1054227"/>
                  </a:lnTo>
                  <a:lnTo>
                    <a:pt x="973632" y="1088580"/>
                  </a:lnTo>
                  <a:lnTo>
                    <a:pt x="959726" y="1127429"/>
                  </a:lnTo>
                  <a:lnTo>
                    <a:pt x="955649" y="1169085"/>
                  </a:lnTo>
                  <a:lnTo>
                    <a:pt x="955649" y="1526895"/>
                  </a:lnTo>
                  <a:lnTo>
                    <a:pt x="2390038" y="1526895"/>
                  </a:lnTo>
                  <a:lnTo>
                    <a:pt x="2390038" y="1169085"/>
                  </a:lnTo>
                  <a:close/>
                </a:path>
                <a:path w="3346450" h="1527175">
                  <a:moveTo>
                    <a:pt x="3346145" y="890841"/>
                  </a:moveTo>
                  <a:lnTo>
                    <a:pt x="3340912" y="849503"/>
                  </a:lnTo>
                  <a:lnTo>
                    <a:pt x="3326714" y="810856"/>
                  </a:lnTo>
                  <a:lnTo>
                    <a:pt x="3304260" y="776325"/>
                  </a:lnTo>
                  <a:lnTo>
                    <a:pt x="3274263" y="747344"/>
                  </a:lnTo>
                  <a:lnTo>
                    <a:pt x="3233902" y="719785"/>
                  </a:lnTo>
                  <a:lnTo>
                    <a:pt x="3192424" y="694080"/>
                  </a:lnTo>
                  <a:lnTo>
                    <a:pt x="3149879" y="670255"/>
                  </a:lnTo>
                  <a:lnTo>
                    <a:pt x="3106356" y="648335"/>
                  </a:lnTo>
                  <a:lnTo>
                    <a:pt x="3061893" y="628357"/>
                  </a:lnTo>
                  <a:lnTo>
                    <a:pt x="3016580" y="610362"/>
                  </a:lnTo>
                  <a:lnTo>
                    <a:pt x="2970466" y="594360"/>
                  </a:lnTo>
                  <a:lnTo>
                    <a:pt x="2875661" y="566254"/>
                  </a:lnTo>
                  <a:lnTo>
                    <a:pt x="2827083" y="554685"/>
                  </a:lnTo>
                  <a:lnTo>
                    <a:pt x="2777998" y="545693"/>
                  </a:lnTo>
                  <a:lnTo>
                    <a:pt x="2728506" y="539318"/>
                  </a:lnTo>
                  <a:lnTo>
                    <a:pt x="2678722" y="535546"/>
                  </a:lnTo>
                  <a:lnTo>
                    <a:pt x="2628722" y="534416"/>
                  </a:lnTo>
                  <a:lnTo>
                    <a:pt x="2578938" y="536790"/>
                  </a:lnTo>
                  <a:lnTo>
                    <a:pt x="2529344" y="541299"/>
                  </a:lnTo>
                  <a:lnTo>
                    <a:pt x="2480018" y="547916"/>
                  </a:lnTo>
                  <a:lnTo>
                    <a:pt x="2431021" y="556653"/>
                  </a:lnTo>
                  <a:lnTo>
                    <a:pt x="2382418" y="567486"/>
                  </a:lnTo>
                  <a:lnTo>
                    <a:pt x="2288692" y="592721"/>
                  </a:lnTo>
                  <a:lnTo>
                    <a:pt x="2243798" y="607174"/>
                  </a:lnTo>
                  <a:lnTo>
                    <a:pt x="2199652" y="623735"/>
                  </a:lnTo>
                  <a:lnTo>
                    <a:pt x="2156358" y="642366"/>
                  </a:lnTo>
                  <a:lnTo>
                    <a:pt x="2113978" y="663028"/>
                  </a:lnTo>
                  <a:lnTo>
                    <a:pt x="2072563" y="685723"/>
                  </a:lnTo>
                  <a:lnTo>
                    <a:pt x="2046300" y="715619"/>
                  </a:lnTo>
                  <a:lnTo>
                    <a:pt x="2094547" y="731697"/>
                  </a:lnTo>
                  <a:lnTo>
                    <a:pt x="2142058" y="749642"/>
                  </a:lnTo>
                  <a:lnTo>
                    <a:pt x="2188794" y="769429"/>
                  </a:lnTo>
                  <a:lnTo>
                    <a:pt x="2234704" y="791019"/>
                  </a:lnTo>
                  <a:lnTo>
                    <a:pt x="2279713" y="814400"/>
                  </a:lnTo>
                  <a:lnTo>
                    <a:pt x="2323795" y="839533"/>
                  </a:lnTo>
                  <a:lnTo>
                    <a:pt x="2366886" y="866406"/>
                  </a:lnTo>
                  <a:lnTo>
                    <a:pt x="2414917" y="899121"/>
                  </a:lnTo>
                  <a:lnTo>
                    <a:pt x="2457907" y="938403"/>
                  </a:lnTo>
                  <a:lnTo>
                    <a:pt x="2489797" y="977938"/>
                  </a:lnTo>
                  <a:lnTo>
                    <a:pt x="2515273" y="1021549"/>
                  </a:lnTo>
                  <a:lnTo>
                    <a:pt x="2533967" y="1068476"/>
                  </a:lnTo>
                  <a:lnTo>
                    <a:pt x="2545499" y="1117917"/>
                  </a:lnTo>
                  <a:lnTo>
                    <a:pt x="2549461" y="1169085"/>
                  </a:lnTo>
                  <a:lnTo>
                    <a:pt x="2549461" y="1250950"/>
                  </a:lnTo>
                  <a:lnTo>
                    <a:pt x="3346145" y="1250950"/>
                  </a:lnTo>
                  <a:lnTo>
                    <a:pt x="3346145" y="890841"/>
                  </a:lnTo>
                  <a:close/>
                </a:path>
              </a:pathLst>
            </a:custGeom>
            <a:solidFill>
              <a:srgbClr val="F1B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43082" y="561478"/>
              <a:ext cx="3352165" cy="1656080"/>
            </a:xfrm>
            <a:custGeom>
              <a:avLst/>
              <a:gdLst/>
              <a:ahLst/>
              <a:cxnLst/>
              <a:rect l="l" t="t" r="r" b="b"/>
              <a:pathLst>
                <a:path w="3352165" h="1656080">
                  <a:moveTo>
                    <a:pt x="3167828" y="1379734"/>
                  </a:moveTo>
                  <a:lnTo>
                    <a:pt x="184309" y="1379734"/>
                  </a:lnTo>
                  <a:lnTo>
                    <a:pt x="135315" y="1373162"/>
                  </a:lnTo>
                  <a:lnTo>
                    <a:pt x="91288" y="1354616"/>
                  </a:lnTo>
                  <a:lnTo>
                    <a:pt x="53985" y="1325850"/>
                  </a:lnTo>
                  <a:lnTo>
                    <a:pt x="25165" y="1288617"/>
                  </a:lnTo>
                  <a:lnTo>
                    <a:pt x="6584" y="1244672"/>
                  </a:lnTo>
                  <a:lnTo>
                    <a:pt x="0" y="1195769"/>
                  </a:lnTo>
                  <a:lnTo>
                    <a:pt x="0" y="183964"/>
                  </a:lnTo>
                  <a:lnTo>
                    <a:pt x="6584" y="135061"/>
                  </a:lnTo>
                  <a:lnTo>
                    <a:pt x="25165" y="91116"/>
                  </a:lnTo>
                  <a:lnTo>
                    <a:pt x="53985" y="53884"/>
                  </a:lnTo>
                  <a:lnTo>
                    <a:pt x="91288" y="25117"/>
                  </a:lnTo>
                  <a:lnTo>
                    <a:pt x="135315" y="6571"/>
                  </a:lnTo>
                  <a:lnTo>
                    <a:pt x="184309" y="0"/>
                  </a:lnTo>
                  <a:lnTo>
                    <a:pt x="3167828" y="0"/>
                  </a:lnTo>
                  <a:lnTo>
                    <a:pt x="3216822" y="6571"/>
                  </a:lnTo>
                  <a:lnTo>
                    <a:pt x="3260850" y="25117"/>
                  </a:lnTo>
                  <a:lnTo>
                    <a:pt x="3298152" y="53884"/>
                  </a:lnTo>
                  <a:lnTo>
                    <a:pt x="3326972" y="91116"/>
                  </a:lnTo>
                  <a:lnTo>
                    <a:pt x="3345553" y="135061"/>
                  </a:lnTo>
                  <a:lnTo>
                    <a:pt x="3352138" y="183964"/>
                  </a:lnTo>
                  <a:lnTo>
                    <a:pt x="3352138" y="413920"/>
                  </a:lnTo>
                  <a:lnTo>
                    <a:pt x="737239" y="413920"/>
                  </a:lnTo>
                  <a:lnTo>
                    <a:pt x="737239" y="505902"/>
                  </a:lnTo>
                  <a:lnTo>
                    <a:pt x="3352138" y="505902"/>
                  </a:lnTo>
                  <a:lnTo>
                    <a:pt x="3352138" y="643876"/>
                  </a:lnTo>
                  <a:lnTo>
                    <a:pt x="460774" y="643876"/>
                  </a:lnTo>
                  <a:lnTo>
                    <a:pt x="460774" y="735858"/>
                  </a:lnTo>
                  <a:lnTo>
                    <a:pt x="3352138" y="735858"/>
                  </a:lnTo>
                  <a:lnTo>
                    <a:pt x="3352138" y="873831"/>
                  </a:lnTo>
                  <a:lnTo>
                    <a:pt x="1198014" y="873831"/>
                  </a:lnTo>
                  <a:lnTo>
                    <a:pt x="1198014" y="965814"/>
                  </a:lnTo>
                  <a:lnTo>
                    <a:pt x="3352138" y="965814"/>
                  </a:lnTo>
                  <a:lnTo>
                    <a:pt x="3352138" y="1195769"/>
                  </a:lnTo>
                  <a:lnTo>
                    <a:pt x="3345553" y="1244672"/>
                  </a:lnTo>
                  <a:lnTo>
                    <a:pt x="3326972" y="1288617"/>
                  </a:lnTo>
                  <a:lnTo>
                    <a:pt x="3298152" y="1325850"/>
                  </a:lnTo>
                  <a:lnTo>
                    <a:pt x="3260850" y="1354616"/>
                  </a:lnTo>
                  <a:lnTo>
                    <a:pt x="3216822" y="1373162"/>
                  </a:lnTo>
                  <a:lnTo>
                    <a:pt x="3167828" y="1379734"/>
                  </a:lnTo>
                  <a:close/>
                </a:path>
                <a:path w="3352165" h="1656080">
                  <a:moveTo>
                    <a:pt x="3352138" y="505902"/>
                  </a:moveTo>
                  <a:lnTo>
                    <a:pt x="2891363" y="505902"/>
                  </a:lnTo>
                  <a:lnTo>
                    <a:pt x="2891363" y="413920"/>
                  </a:lnTo>
                  <a:lnTo>
                    <a:pt x="3352138" y="413920"/>
                  </a:lnTo>
                  <a:lnTo>
                    <a:pt x="3352138" y="505902"/>
                  </a:lnTo>
                  <a:close/>
                </a:path>
                <a:path w="3352165" h="1656080">
                  <a:moveTo>
                    <a:pt x="3352138" y="735858"/>
                  </a:moveTo>
                  <a:lnTo>
                    <a:pt x="2891363" y="735858"/>
                  </a:lnTo>
                  <a:lnTo>
                    <a:pt x="2891363" y="643876"/>
                  </a:lnTo>
                  <a:lnTo>
                    <a:pt x="3352138" y="643876"/>
                  </a:lnTo>
                  <a:lnTo>
                    <a:pt x="3352138" y="735858"/>
                  </a:lnTo>
                  <a:close/>
                </a:path>
                <a:path w="3352165" h="1656080">
                  <a:moveTo>
                    <a:pt x="3352138" y="965814"/>
                  </a:moveTo>
                  <a:lnTo>
                    <a:pt x="2891363" y="965814"/>
                  </a:lnTo>
                  <a:lnTo>
                    <a:pt x="2891363" y="873831"/>
                  </a:lnTo>
                  <a:lnTo>
                    <a:pt x="3352138" y="873831"/>
                  </a:lnTo>
                  <a:lnTo>
                    <a:pt x="3352138" y="965814"/>
                  </a:lnTo>
                  <a:close/>
                </a:path>
                <a:path w="3352165" h="1656080">
                  <a:moveTo>
                    <a:pt x="921549" y="1655681"/>
                  </a:moveTo>
                  <a:lnTo>
                    <a:pt x="921549" y="1379734"/>
                  </a:lnTo>
                  <a:lnTo>
                    <a:pt x="1211838" y="1379734"/>
                  </a:lnTo>
                  <a:lnTo>
                    <a:pt x="921549" y="1655681"/>
                  </a:lnTo>
                  <a:close/>
                </a:path>
                <a:path w="3352165" h="1656080">
                  <a:moveTo>
                    <a:pt x="1704867" y="1655681"/>
                  </a:moveTo>
                  <a:lnTo>
                    <a:pt x="1538988" y="1379734"/>
                  </a:lnTo>
                  <a:lnTo>
                    <a:pt x="1884569" y="1379734"/>
                  </a:lnTo>
                  <a:lnTo>
                    <a:pt x="1704867" y="1655681"/>
                  </a:lnTo>
                  <a:close/>
                </a:path>
                <a:path w="3352165" h="1656080">
                  <a:moveTo>
                    <a:pt x="2488184" y="1655681"/>
                  </a:moveTo>
                  <a:lnTo>
                    <a:pt x="2197896" y="1379734"/>
                  </a:lnTo>
                  <a:lnTo>
                    <a:pt x="2488184" y="1379734"/>
                  </a:lnTo>
                  <a:lnTo>
                    <a:pt x="2488184" y="1655681"/>
                  </a:lnTo>
                  <a:close/>
                </a:path>
              </a:pathLst>
            </a:custGeom>
            <a:solidFill>
              <a:srgbClr val="F1B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  <p:sp>
        <p:nvSpPr>
          <p:cNvPr id="2" name="object 2" descr="HuschBlackwell Logo"/>
          <p:cNvSpPr/>
          <p:nvPr/>
        </p:nvSpPr>
        <p:spPr>
          <a:xfrm>
            <a:off x="3180588" y="2182367"/>
            <a:ext cx="2782823" cy="7787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A51DDD-574B-5A47-89D8-AD7ED0983F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0" y="-4438650"/>
            <a:ext cx="8342121" cy="1122680"/>
          </a:xfrm>
        </p:spPr>
        <p:txBody>
          <a:bodyPr/>
          <a:lstStyle/>
          <a:p>
            <a:r>
              <a:rPr lang="en-US" dirty="0"/>
              <a:t>Closing Slide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0939" y="-18034"/>
            <a:ext cx="8342121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5235" marR="508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FFFFFF"/>
                </a:solidFill>
              </a:rPr>
              <a:t>Another example </a:t>
            </a:r>
            <a:r>
              <a:rPr sz="3300" dirty="0">
                <a:solidFill>
                  <a:srgbClr val="FFFFFF"/>
                </a:solidFill>
              </a:rPr>
              <a:t>of </a:t>
            </a:r>
            <a:r>
              <a:rPr sz="3300" spc="-5" dirty="0">
                <a:solidFill>
                  <a:srgbClr val="FFFFFF"/>
                </a:solidFill>
              </a:rPr>
              <a:t>hostile  environment</a:t>
            </a:r>
            <a:r>
              <a:rPr lang="en-US" sz="3300" spc="-5" dirty="0">
                <a:solidFill>
                  <a:srgbClr val="FFFFFF"/>
                </a:solidFill>
              </a:rPr>
              <a:t> 2</a:t>
            </a:r>
            <a:endParaRPr sz="3300" dirty="0"/>
          </a:p>
        </p:txBody>
      </p:sp>
      <p:sp>
        <p:nvSpPr>
          <p:cNvPr id="8" name="object 8"/>
          <p:cNvSpPr txBox="1"/>
          <p:nvPr/>
        </p:nvSpPr>
        <p:spPr>
          <a:xfrm>
            <a:off x="1597025" y="1432289"/>
            <a:ext cx="4824095" cy="30251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2304415" algn="l"/>
              </a:tabLst>
            </a:pP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obtains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nude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picture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300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B’s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former 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romantic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partner.	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threatens 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post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nude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picture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social 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media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unless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300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poses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nude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for 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20" dirty="0">
                <a:solidFill>
                  <a:srgbClr val="FFFFFF"/>
                </a:solidFill>
                <a:latin typeface="Arial"/>
                <a:cs typeface="Arial"/>
              </a:rPr>
              <a:t>A’s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dorm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room.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ts val="2590"/>
              </a:lnSpc>
              <a:spcBef>
                <a:spcPts val="15"/>
              </a:spcBef>
            </a:pP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300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poses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avoid 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nude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picture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being</a:t>
            </a:r>
            <a:r>
              <a:rPr sz="2400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circulated.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55"/>
              </a:lnSpc>
            </a:pP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employee.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6838696" y="1903869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09" h="1564004">
                <a:moveTo>
                  <a:pt x="744156" y="321932"/>
                </a:moveTo>
                <a:lnTo>
                  <a:pt x="740702" y="304965"/>
                </a:lnTo>
                <a:lnTo>
                  <a:pt x="730338" y="289737"/>
                </a:lnTo>
                <a:lnTo>
                  <a:pt x="715073" y="279387"/>
                </a:lnTo>
                <a:lnTo>
                  <a:pt x="698080" y="275932"/>
                </a:lnTo>
                <a:lnTo>
                  <a:pt x="681088" y="279387"/>
                </a:lnTo>
                <a:lnTo>
                  <a:pt x="665822" y="289737"/>
                </a:lnTo>
                <a:lnTo>
                  <a:pt x="559841" y="395516"/>
                </a:lnTo>
                <a:lnTo>
                  <a:pt x="453872" y="289737"/>
                </a:lnTo>
                <a:lnTo>
                  <a:pt x="438607" y="279387"/>
                </a:lnTo>
                <a:lnTo>
                  <a:pt x="421614" y="275932"/>
                </a:lnTo>
                <a:lnTo>
                  <a:pt x="404622" y="279387"/>
                </a:lnTo>
                <a:lnTo>
                  <a:pt x="389356" y="289737"/>
                </a:lnTo>
                <a:lnTo>
                  <a:pt x="378993" y="304965"/>
                </a:lnTo>
                <a:lnTo>
                  <a:pt x="375539" y="321932"/>
                </a:lnTo>
                <a:lnTo>
                  <a:pt x="378993" y="338886"/>
                </a:lnTo>
                <a:lnTo>
                  <a:pt x="389356" y="354126"/>
                </a:lnTo>
                <a:lnTo>
                  <a:pt x="495338" y="459905"/>
                </a:lnTo>
                <a:lnTo>
                  <a:pt x="389356" y="565683"/>
                </a:lnTo>
                <a:lnTo>
                  <a:pt x="378993" y="580910"/>
                </a:lnTo>
                <a:lnTo>
                  <a:pt x="375539" y="597877"/>
                </a:lnTo>
                <a:lnTo>
                  <a:pt x="378993" y="614832"/>
                </a:lnTo>
                <a:lnTo>
                  <a:pt x="413004" y="643001"/>
                </a:lnTo>
                <a:lnTo>
                  <a:pt x="421614" y="643864"/>
                </a:lnTo>
                <a:lnTo>
                  <a:pt x="430212" y="643001"/>
                </a:lnTo>
                <a:lnTo>
                  <a:pt x="438607" y="640410"/>
                </a:lnTo>
                <a:lnTo>
                  <a:pt x="446557" y="636104"/>
                </a:lnTo>
                <a:lnTo>
                  <a:pt x="453872" y="630072"/>
                </a:lnTo>
                <a:lnTo>
                  <a:pt x="559841" y="524294"/>
                </a:lnTo>
                <a:lnTo>
                  <a:pt x="665822" y="630072"/>
                </a:lnTo>
                <a:lnTo>
                  <a:pt x="681088" y="640410"/>
                </a:lnTo>
                <a:lnTo>
                  <a:pt x="698080" y="643864"/>
                </a:lnTo>
                <a:lnTo>
                  <a:pt x="715073" y="640410"/>
                </a:lnTo>
                <a:lnTo>
                  <a:pt x="730338" y="630072"/>
                </a:lnTo>
                <a:lnTo>
                  <a:pt x="740702" y="614832"/>
                </a:lnTo>
                <a:lnTo>
                  <a:pt x="744156" y="597877"/>
                </a:lnTo>
                <a:lnTo>
                  <a:pt x="740702" y="580910"/>
                </a:lnTo>
                <a:lnTo>
                  <a:pt x="730338" y="565683"/>
                </a:lnTo>
                <a:lnTo>
                  <a:pt x="624357" y="459905"/>
                </a:lnTo>
                <a:lnTo>
                  <a:pt x="730338" y="354126"/>
                </a:lnTo>
                <a:lnTo>
                  <a:pt x="740702" y="338886"/>
                </a:lnTo>
                <a:lnTo>
                  <a:pt x="744156" y="321932"/>
                </a:lnTo>
                <a:close/>
              </a:path>
              <a:path w="1527809" h="1564004">
                <a:moveTo>
                  <a:pt x="1251013" y="965796"/>
                </a:moveTo>
                <a:lnTo>
                  <a:pt x="1229880" y="927569"/>
                </a:lnTo>
                <a:lnTo>
                  <a:pt x="1204925" y="919810"/>
                </a:lnTo>
                <a:lnTo>
                  <a:pt x="1196327" y="920673"/>
                </a:lnTo>
                <a:lnTo>
                  <a:pt x="1187945" y="923264"/>
                </a:lnTo>
                <a:lnTo>
                  <a:pt x="1179982" y="927569"/>
                </a:lnTo>
                <a:lnTo>
                  <a:pt x="1172679" y="933615"/>
                </a:lnTo>
                <a:lnTo>
                  <a:pt x="1066698" y="1039393"/>
                </a:lnTo>
                <a:lnTo>
                  <a:pt x="960716" y="933615"/>
                </a:lnTo>
                <a:lnTo>
                  <a:pt x="945451" y="923264"/>
                </a:lnTo>
                <a:lnTo>
                  <a:pt x="928471" y="919810"/>
                </a:lnTo>
                <a:lnTo>
                  <a:pt x="911479" y="923264"/>
                </a:lnTo>
                <a:lnTo>
                  <a:pt x="896213" y="933615"/>
                </a:lnTo>
                <a:lnTo>
                  <a:pt x="885850" y="948842"/>
                </a:lnTo>
                <a:lnTo>
                  <a:pt x="882383" y="965796"/>
                </a:lnTo>
                <a:lnTo>
                  <a:pt x="885850" y="982764"/>
                </a:lnTo>
                <a:lnTo>
                  <a:pt x="896213" y="997991"/>
                </a:lnTo>
                <a:lnTo>
                  <a:pt x="1002195" y="1103782"/>
                </a:lnTo>
                <a:lnTo>
                  <a:pt x="896213" y="1209560"/>
                </a:lnTo>
                <a:lnTo>
                  <a:pt x="885850" y="1224788"/>
                </a:lnTo>
                <a:lnTo>
                  <a:pt x="882383" y="1241755"/>
                </a:lnTo>
                <a:lnTo>
                  <a:pt x="885850" y="1258709"/>
                </a:lnTo>
                <a:lnTo>
                  <a:pt x="896213" y="1273949"/>
                </a:lnTo>
                <a:lnTo>
                  <a:pt x="911479" y="1284287"/>
                </a:lnTo>
                <a:lnTo>
                  <a:pt x="928471" y="1287741"/>
                </a:lnTo>
                <a:lnTo>
                  <a:pt x="945451" y="1284287"/>
                </a:lnTo>
                <a:lnTo>
                  <a:pt x="960716" y="1273949"/>
                </a:lnTo>
                <a:lnTo>
                  <a:pt x="1066698" y="1168158"/>
                </a:lnTo>
                <a:lnTo>
                  <a:pt x="1172679" y="1273949"/>
                </a:lnTo>
                <a:lnTo>
                  <a:pt x="1187945" y="1284287"/>
                </a:lnTo>
                <a:lnTo>
                  <a:pt x="1204925" y="1287741"/>
                </a:lnTo>
                <a:lnTo>
                  <a:pt x="1221917" y="1284287"/>
                </a:lnTo>
                <a:lnTo>
                  <a:pt x="1237183" y="1273949"/>
                </a:lnTo>
                <a:lnTo>
                  <a:pt x="1247546" y="1258709"/>
                </a:lnTo>
                <a:lnTo>
                  <a:pt x="1251013" y="1241755"/>
                </a:lnTo>
                <a:lnTo>
                  <a:pt x="1247546" y="1224788"/>
                </a:lnTo>
                <a:lnTo>
                  <a:pt x="1237183" y="1209560"/>
                </a:lnTo>
                <a:lnTo>
                  <a:pt x="1131201" y="1103782"/>
                </a:lnTo>
                <a:lnTo>
                  <a:pt x="1237183" y="997991"/>
                </a:lnTo>
                <a:lnTo>
                  <a:pt x="1247546" y="982764"/>
                </a:lnTo>
                <a:lnTo>
                  <a:pt x="1251013" y="965796"/>
                </a:lnTo>
                <a:close/>
              </a:path>
              <a:path w="1527809" h="1564004">
                <a:moveTo>
                  <a:pt x="1251013" y="459892"/>
                </a:moveTo>
                <a:lnTo>
                  <a:pt x="1098956" y="289725"/>
                </a:lnTo>
                <a:lnTo>
                  <a:pt x="1066698" y="275932"/>
                </a:lnTo>
                <a:lnTo>
                  <a:pt x="1058100" y="276796"/>
                </a:lnTo>
                <a:lnTo>
                  <a:pt x="896213" y="427697"/>
                </a:lnTo>
                <a:lnTo>
                  <a:pt x="882383" y="459892"/>
                </a:lnTo>
                <a:lnTo>
                  <a:pt x="885850" y="476859"/>
                </a:lnTo>
                <a:lnTo>
                  <a:pt x="896213" y="492086"/>
                </a:lnTo>
                <a:lnTo>
                  <a:pt x="911479" y="502437"/>
                </a:lnTo>
                <a:lnTo>
                  <a:pt x="928471" y="505891"/>
                </a:lnTo>
                <a:lnTo>
                  <a:pt x="945451" y="502437"/>
                </a:lnTo>
                <a:lnTo>
                  <a:pt x="960716" y="492086"/>
                </a:lnTo>
                <a:lnTo>
                  <a:pt x="1020622" y="432308"/>
                </a:lnTo>
                <a:lnTo>
                  <a:pt x="1020622" y="689851"/>
                </a:lnTo>
                <a:lnTo>
                  <a:pt x="1016990" y="707707"/>
                </a:lnTo>
                <a:lnTo>
                  <a:pt x="1007084" y="722337"/>
                </a:lnTo>
                <a:lnTo>
                  <a:pt x="992428" y="732218"/>
                </a:lnTo>
                <a:lnTo>
                  <a:pt x="974547" y="735850"/>
                </a:lnTo>
                <a:lnTo>
                  <a:pt x="652005" y="735850"/>
                </a:lnTo>
                <a:lnTo>
                  <a:pt x="608431" y="742911"/>
                </a:lnTo>
                <a:lnTo>
                  <a:pt x="570496" y="762558"/>
                </a:lnTo>
                <a:lnTo>
                  <a:pt x="540524" y="792467"/>
                </a:lnTo>
                <a:lnTo>
                  <a:pt x="520839" y="830326"/>
                </a:lnTo>
                <a:lnTo>
                  <a:pt x="513765" y="873823"/>
                </a:lnTo>
                <a:lnTo>
                  <a:pt x="513765" y="926706"/>
                </a:lnTo>
                <a:lnTo>
                  <a:pt x="471703" y="943279"/>
                </a:lnTo>
                <a:lnTo>
                  <a:pt x="436029" y="968870"/>
                </a:lnTo>
                <a:lnTo>
                  <a:pt x="407784" y="1001725"/>
                </a:lnTo>
                <a:lnTo>
                  <a:pt x="387997" y="1040155"/>
                </a:lnTo>
                <a:lnTo>
                  <a:pt x="377672" y="1082408"/>
                </a:lnTo>
                <a:lnTo>
                  <a:pt x="377837" y="1126769"/>
                </a:lnTo>
                <a:lnTo>
                  <a:pt x="388924" y="1170635"/>
                </a:lnTo>
                <a:lnTo>
                  <a:pt x="409663" y="1209382"/>
                </a:lnTo>
                <a:lnTo>
                  <a:pt x="438607" y="1241742"/>
                </a:lnTo>
                <a:lnTo>
                  <a:pt x="474256" y="1266444"/>
                </a:lnTo>
                <a:lnTo>
                  <a:pt x="515162" y="1282204"/>
                </a:lnTo>
                <a:lnTo>
                  <a:pt x="559841" y="1287741"/>
                </a:lnTo>
                <a:lnTo>
                  <a:pt x="604520" y="1282204"/>
                </a:lnTo>
                <a:lnTo>
                  <a:pt x="645426" y="1266444"/>
                </a:lnTo>
                <a:lnTo>
                  <a:pt x="681088" y="1241742"/>
                </a:lnTo>
                <a:lnTo>
                  <a:pt x="710018" y="1209382"/>
                </a:lnTo>
                <a:lnTo>
                  <a:pt x="730770" y="1170635"/>
                </a:lnTo>
                <a:lnTo>
                  <a:pt x="741857" y="1126769"/>
                </a:lnTo>
                <a:lnTo>
                  <a:pt x="742022" y="1081608"/>
                </a:lnTo>
                <a:lnTo>
                  <a:pt x="731697" y="1039126"/>
                </a:lnTo>
                <a:lnTo>
                  <a:pt x="717550" y="1011796"/>
                </a:lnTo>
                <a:lnTo>
                  <a:pt x="711898" y="1000874"/>
                </a:lnTo>
                <a:lnTo>
                  <a:pt x="683653" y="968349"/>
                </a:lnTo>
                <a:lnTo>
                  <a:pt x="652005" y="945972"/>
                </a:lnTo>
                <a:lnTo>
                  <a:pt x="652005" y="1103769"/>
                </a:lnTo>
                <a:lnTo>
                  <a:pt x="644728" y="1139494"/>
                </a:lnTo>
                <a:lnTo>
                  <a:pt x="624928" y="1168730"/>
                </a:lnTo>
                <a:lnTo>
                  <a:pt x="595630" y="1188504"/>
                </a:lnTo>
                <a:lnTo>
                  <a:pt x="559841" y="1195755"/>
                </a:lnTo>
                <a:lnTo>
                  <a:pt x="524065" y="1188504"/>
                </a:lnTo>
                <a:lnTo>
                  <a:pt x="494766" y="1168730"/>
                </a:lnTo>
                <a:lnTo>
                  <a:pt x="474967" y="1139494"/>
                </a:lnTo>
                <a:lnTo>
                  <a:pt x="467690" y="1103769"/>
                </a:lnTo>
                <a:lnTo>
                  <a:pt x="474967" y="1068057"/>
                </a:lnTo>
                <a:lnTo>
                  <a:pt x="494766" y="1038809"/>
                </a:lnTo>
                <a:lnTo>
                  <a:pt x="524065" y="1019048"/>
                </a:lnTo>
                <a:lnTo>
                  <a:pt x="559841" y="1011796"/>
                </a:lnTo>
                <a:lnTo>
                  <a:pt x="595630" y="1019048"/>
                </a:lnTo>
                <a:lnTo>
                  <a:pt x="624928" y="1038809"/>
                </a:lnTo>
                <a:lnTo>
                  <a:pt x="644728" y="1068057"/>
                </a:lnTo>
                <a:lnTo>
                  <a:pt x="652005" y="1103769"/>
                </a:lnTo>
                <a:lnTo>
                  <a:pt x="652005" y="945972"/>
                </a:lnTo>
                <a:lnTo>
                  <a:pt x="647992" y="943127"/>
                </a:lnTo>
                <a:lnTo>
                  <a:pt x="605917" y="926706"/>
                </a:lnTo>
                <a:lnTo>
                  <a:pt x="605917" y="873823"/>
                </a:lnTo>
                <a:lnTo>
                  <a:pt x="609561" y="855954"/>
                </a:lnTo>
                <a:lnTo>
                  <a:pt x="619455" y="841336"/>
                </a:lnTo>
                <a:lnTo>
                  <a:pt x="634111" y="831456"/>
                </a:lnTo>
                <a:lnTo>
                  <a:pt x="652005" y="827824"/>
                </a:lnTo>
                <a:lnTo>
                  <a:pt x="974547" y="827824"/>
                </a:lnTo>
                <a:lnTo>
                  <a:pt x="1018108" y="820762"/>
                </a:lnTo>
                <a:lnTo>
                  <a:pt x="1056043" y="801116"/>
                </a:lnTo>
                <a:lnTo>
                  <a:pt x="1086015" y="771207"/>
                </a:lnTo>
                <a:lnTo>
                  <a:pt x="1105700" y="733348"/>
                </a:lnTo>
                <a:lnTo>
                  <a:pt x="1112774" y="689851"/>
                </a:lnTo>
                <a:lnTo>
                  <a:pt x="1112774" y="432308"/>
                </a:lnTo>
                <a:lnTo>
                  <a:pt x="1172679" y="492086"/>
                </a:lnTo>
                <a:lnTo>
                  <a:pt x="1187945" y="502437"/>
                </a:lnTo>
                <a:lnTo>
                  <a:pt x="1204925" y="505891"/>
                </a:lnTo>
                <a:lnTo>
                  <a:pt x="1221917" y="502437"/>
                </a:lnTo>
                <a:lnTo>
                  <a:pt x="1237183" y="492086"/>
                </a:lnTo>
                <a:lnTo>
                  <a:pt x="1247546" y="476859"/>
                </a:lnTo>
                <a:lnTo>
                  <a:pt x="1251013" y="459892"/>
                </a:lnTo>
                <a:close/>
              </a:path>
              <a:path w="1527809" h="1564004">
                <a:moveTo>
                  <a:pt x="1527479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26" y="137972"/>
                </a:lnTo>
                <a:lnTo>
                  <a:pt x="43853" y="144551"/>
                </a:lnTo>
                <a:lnTo>
                  <a:pt x="24193" y="159524"/>
                </a:lnTo>
                <a:lnTo>
                  <a:pt x="11455" y="180975"/>
                </a:lnTo>
                <a:lnTo>
                  <a:pt x="6921" y="206959"/>
                </a:lnTo>
                <a:lnTo>
                  <a:pt x="10477" y="232930"/>
                </a:lnTo>
                <a:lnTo>
                  <a:pt x="23329" y="254381"/>
                </a:lnTo>
                <a:lnTo>
                  <a:pt x="43522" y="269367"/>
                </a:lnTo>
                <a:lnTo>
                  <a:pt x="69126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26" y="367931"/>
                </a:lnTo>
                <a:lnTo>
                  <a:pt x="41795" y="373202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26" y="505904"/>
                </a:lnTo>
                <a:lnTo>
                  <a:pt x="99072" y="505904"/>
                </a:lnTo>
                <a:lnTo>
                  <a:pt x="99072" y="597877"/>
                </a:lnTo>
                <a:lnTo>
                  <a:pt x="69126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67"/>
                </a:lnTo>
                <a:lnTo>
                  <a:pt x="69126" y="735850"/>
                </a:lnTo>
                <a:lnTo>
                  <a:pt x="99072" y="735850"/>
                </a:lnTo>
                <a:lnTo>
                  <a:pt x="99072" y="827836"/>
                </a:lnTo>
                <a:lnTo>
                  <a:pt x="69126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090"/>
                </a:lnTo>
                <a:lnTo>
                  <a:pt x="19875" y="945972"/>
                </a:lnTo>
                <a:lnTo>
                  <a:pt x="41795" y="960526"/>
                </a:lnTo>
                <a:lnTo>
                  <a:pt x="69126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26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26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26" y="1287754"/>
                </a:lnTo>
                <a:lnTo>
                  <a:pt x="41795" y="1293025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26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79" y="1563700"/>
                </a:lnTo>
                <a:lnTo>
                  <a:pt x="1527479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Does </a:t>
            </a:r>
            <a:r>
              <a:rPr spc="-5" dirty="0"/>
              <a:t>the First</a:t>
            </a:r>
            <a:r>
              <a:rPr spc="-100" dirty="0"/>
              <a:t> </a:t>
            </a:r>
            <a:r>
              <a:rPr dirty="0"/>
              <a:t>Amendment  </a:t>
            </a:r>
            <a:r>
              <a:rPr spc="-5" dirty="0"/>
              <a:t>matter?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13648" y="1301750"/>
            <a:ext cx="4437380" cy="30981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66675" indent="-342900">
              <a:lnSpc>
                <a:spcPts val="2590"/>
              </a:lnSpc>
              <a:spcBef>
                <a:spcPts val="42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65" dirty="0">
                <a:latin typeface="Arial"/>
                <a:cs typeface="Arial"/>
              </a:rPr>
              <a:t>While </a:t>
            </a:r>
            <a:r>
              <a:rPr sz="2400" spc="-145" dirty="0">
                <a:latin typeface="Arial"/>
                <a:cs typeface="Arial"/>
              </a:rPr>
              <a:t>sexual </a:t>
            </a:r>
            <a:r>
              <a:rPr sz="2400" spc="-120" dirty="0">
                <a:latin typeface="Arial"/>
                <a:cs typeface="Arial"/>
              </a:rPr>
              <a:t>harassment </a:t>
            </a:r>
            <a:r>
              <a:rPr sz="2400" spc="-155" dirty="0">
                <a:latin typeface="Arial"/>
                <a:cs typeface="Arial"/>
              </a:rPr>
              <a:t>can </a:t>
            </a:r>
            <a:r>
              <a:rPr sz="2400" spc="-110" dirty="0">
                <a:latin typeface="Arial"/>
                <a:cs typeface="Arial"/>
              </a:rPr>
              <a:t>be  </a:t>
            </a:r>
            <a:r>
              <a:rPr sz="2400" spc="-85" dirty="0">
                <a:latin typeface="Arial"/>
                <a:cs typeface="Arial"/>
              </a:rPr>
              <a:t>verbal </a:t>
            </a:r>
            <a:r>
              <a:rPr sz="2400" spc="-25" dirty="0">
                <a:latin typeface="Arial"/>
                <a:cs typeface="Arial"/>
              </a:rPr>
              <a:t>or </a:t>
            </a:r>
            <a:r>
              <a:rPr sz="2400" spc="5" dirty="0">
                <a:latin typeface="Arial"/>
                <a:cs typeface="Arial"/>
              </a:rPr>
              <a:t>written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65" dirty="0">
                <a:latin typeface="Arial"/>
                <a:cs typeface="Arial"/>
              </a:rPr>
              <a:t>nature,  </a:t>
            </a:r>
            <a:r>
              <a:rPr sz="2400" spc="-145" dirty="0">
                <a:latin typeface="Arial"/>
                <a:cs typeface="Arial"/>
              </a:rPr>
              <a:t>sexual </a:t>
            </a:r>
            <a:r>
              <a:rPr sz="2400" spc="-120" dirty="0">
                <a:latin typeface="Arial"/>
                <a:cs typeface="Arial"/>
              </a:rPr>
              <a:t>harassment </a:t>
            </a:r>
            <a:r>
              <a:rPr sz="2400" spc="-70" dirty="0">
                <a:latin typeface="Arial"/>
                <a:cs typeface="Arial"/>
              </a:rPr>
              <a:t>under </a:t>
            </a:r>
            <a:r>
              <a:rPr sz="2400" spc="-60" dirty="0">
                <a:latin typeface="Arial"/>
                <a:cs typeface="Arial"/>
              </a:rPr>
              <a:t>Title</a:t>
            </a:r>
            <a:r>
              <a:rPr sz="2400" spc="-215" dirty="0">
                <a:latin typeface="Arial"/>
                <a:cs typeface="Arial"/>
              </a:rPr>
              <a:t> IX  </a:t>
            </a:r>
            <a:r>
              <a:rPr sz="2400" spc="-140" dirty="0">
                <a:latin typeface="Arial"/>
                <a:cs typeface="Arial"/>
              </a:rPr>
              <a:t>does </a:t>
            </a:r>
            <a:r>
              <a:rPr sz="2400" spc="-10" dirty="0">
                <a:latin typeface="Arial"/>
                <a:cs typeface="Arial"/>
              </a:rPr>
              <a:t>not </a:t>
            </a:r>
            <a:r>
              <a:rPr sz="2400" spc="-80" dirty="0">
                <a:latin typeface="Arial"/>
                <a:cs typeface="Arial"/>
              </a:rPr>
              <a:t>include </a:t>
            </a:r>
            <a:r>
              <a:rPr sz="2400" spc="-85" dirty="0">
                <a:latin typeface="Arial"/>
                <a:cs typeface="Arial"/>
              </a:rPr>
              <a:t>conduct </a:t>
            </a:r>
            <a:r>
              <a:rPr sz="2400" spc="-5" dirty="0">
                <a:latin typeface="Arial"/>
                <a:cs typeface="Arial"/>
              </a:rPr>
              <a:t>that </a:t>
            </a:r>
            <a:r>
              <a:rPr sz="2400" spc="-125" dirty="0">
                <a:latin typeface="Arial"/>
                <a:cs typeface="Arial"/>
              </a:rPr>
              <a:t>is  </a:t>
            </a:r>
            <a:r>
              <a:rPr sz="2400" spc="-55" dirty="0">
                <a:latin typeface="Arial"/>
                <a:cs typeface="Arial"/>
              </a:rPr>
              <a:t>protected </a:t>
            </a:r>
            <a:r>
              <a:rPr sz="2400" spc="-105" dirty="0">
                <a:latin typeface="Arial"/>
                <a:cs typeface="Arial"/>
              </a:rPr>
              <a:t>by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00" dirty="0">
                <a:latin typeface="Arial"/>
                <a:cs typeface="Arial"/>
              </a:rPr>
              <a:t>First  </a:t>
            </a:r>
            <a:r>
              <a:rPr sz="2400" spc="-90" dirty="0">
                <a:latin typeface="Arial"/>
                <a:cs typeface="Arial"/>
              </a:rPr>
              <a:t>Amendment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590"/>
              </a:lnSpc>
              <a:spcBef>
                <a:spcPts val="5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80" dirty="0">
                <a:latin typeface="Arial"/>
                <a:cs typeface="Arial"/>
              </a:rPr>
              <a:t>The </a:t>
            </a:r>
            <a:r>
              <a:rPr sz="2400" spc="-85" dirty="0">
                <a:latin typeface="Arial"/>
                <a:cs typeface="Arial"/>
              </a:rPr>
              <a:t>subjective </a:t>
            </a:r>
            <a:r>
              <a:rPr sz="2400" spc="-120" dirty="0">
                <a:latin typeface="Arial"/>
                <a:cs typeface="Arial"/>
              </a:rPr>
              <a:t>offensiveness </a:t>
            </a:r>
            <a:r>
              <a:rPr sz="2400" spc="-10" dirty="0">
                <a:latin typeface="Arial"/>
                <a:cs typeface="Arial"/>
              </a:rPr>
              <a:t>of  </a:t>
            </a:r>
            <a:r>
              <a:rPr sz="2400" spc="-140" dirty="0">
                <a:latin typeface="Arial"/>
                <a:cs typeface="Arial"/>
              </a:rPr>
              <a:t>speech, </a:t>
            </a:r>
            <a:r>
              <a:rPr sz="2400" spc="-90" dirty="0">
                <a:latin typeface="Arial"/>
                <a:cs typeface="Arial"/>
              </a:rPr>
              <a:t>alone,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10" dirty="0">
                <a:latin typeface="Arial"/>
                <a:cs typeface="Arial"/>
              </a:rPr>
              <a:t>not </a:t>
            </a:r>
            <a:r>
              <a:rPr sz="2400" spc="-50" dirty="0">
                <a:latin typeface="Arial"/>
                <a:cs typeface="Arial"/>
              </a:rPr>
              <a:t>sufficient</a:t>
            </a:r>
            <a:r>
              <a:rPr sz="2400" spc="-32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  </a:t>
            </a:r>
            <a:r>
              <a:rPr sz="2400" spc="-95" dirty="0">
                <a:latin typeface="Arial"/>
                <a:cs typeface="Arial"/>
              </a:rPr>
              <a:t>create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60" dirty="0">
                <a:latin typeface="Arial"/>
                <a:cs typeface="Arial"/>
              </a:rPr>
              <a:t>hostile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environment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 descr="Person with Megaphone"/>
          <p:cNvGrpSpPr/>
          <p:nvPr/>
        </p:nvGrpSpPr>
        <p:grpSpPr>
          <a:xfrm>
            <a:off x="1701041" y="2188400"/>
            <a:ext cx="1812289" cy="1835785"/>
            <a:chOff x="1701041" y="2188400"/>
            <a:chExt cx="1812289" cy="1835785"/>
          </a:xfrm>
        </p:grpSpPr>
        <p:sp>
          <p:nvSpPr>
            <p:cNvPr id="8" name="object 8"/>
            <p:cNvSpPr/>
            <p:nvPr/>
          </p:nvSpPr>
          <p:spPr>
            <a:xfrm>
              <a:off x="1701038" y="2188400"/>
              <a:ext cx="1812289" cy="1835785"/>
            </a:xfrm>
            <a:custGeom>
              <a:avLst/>
              <a:gdLst/>
              <a:ahLst/>
              <a:cxnLst/>
              <a:rect l="l" t="t" r="r" b="b"/>
              <a:pathLst>
                <a:path w="1812289" h="1835785">
                  <a:moveTo>
                    <a:pt x="648487" y="323646"/>
                  </a:moveTo>
                  <a:lnTo>
                    <a:pt x="644969" y="275818"/>
                  </a:lnTo>
                  <a:lnTo>
                    <a:pt x="634758" y="230174"/>
                  </a:lnTo>
                  <a:lnTo>
                    <a:pt x="618350" y="187198"/>
                  </a:lnTo>
                  <a:lnTo>
                    <a:pt x="596239" y="147421"/>
                  </a:lnTo>
                  <a:lnTo>
                    <a:pt x="568947" y="111315"/>
                  </a:lnTo>
                  <a:lnTo>
                    <a:pt x="536968" y="79387"/>
                  </a:lnTo>
                  <a:lnTo>
                    <a:pt x="500799" y="52146"/>
                  </a:lnTo>
                  <a:lnTo>
                    <a:pt x="460933" y="30086"/>
                  </a:lnTo>
                  <a:lnTo>
                    <a:pt x="417880" y="13703"/>
                  </a:lnTo>
                  <a:lnTo>
                    <a:pt x="372148" y="3517"/>
                  </a:lnTo>
                  <a:lnTo>
                    <a:pt x="324243" y="0"/>
                  </a:lnTo>
                  <a:lnTo>
                    <a:pt x="276326" y="3517"/>
                  </a:lnTo>
                  <a:lnTo>
                    <a:pt x="230593" y="13703"/>
                  </a:lnTo>
                  <a:lnTo>
                    <a:pt x="187540" y="30086"/>
                  </a:lnTo>
                  <a:lnTo>
                    <a:pt x="147688" y="52146"/>
                  </a:lnTo>
                  <a:lnTo>
                    <a:pt x="111506" y="79387"/>
                  </a:lnTo>
                  <a:lnTo>
                    <a:pt x="79527" y="111315"/>
                  </a:lnTo>
                  <a:lnTo>
                    <a:pt x="52235" y="147421"/>
                  </a:lnTo>
                  <a:lnTo>
                    <a:pt x="30137" y="187198"/>
                  </a:lnTo>
                  <a:lnTo>
                    <a:pt x="13728" y="230174"/>
                  </a:lnTo>
                  <a:lnTo>
                    <a:pt x="3517" y="275818"/>
                  </a:lnTo>
                  <a:lnTo>
                    <a:pt x="0" y="323646"/>
                  </a:lnTo>
                  <a:lnTo>
                    <a:pt x="3517" y="371462"/>
                  </a:lnTo>
                  <a:lnTo>
                    <a:pt x="13728" y="417106"/>
                  </a:lnTo>
                  <a:lnTo>
                    <a:pt x="30137" y="460082"/>
                  </a:lnTo>
                  <a:lnTo>
                    <a:pt x="52235" y="499859"/>
                  </a:lnTo>
                  <a:lnTo>
                    <a:pt x="79527" y="535965"/>
                  </a:lnTo>
                  <a:lnTo>
                    <a:pt x="111506" y="567893"/>
                  </a:lnTo>
                  <a:lnTo>
                    <a:pt x="147688" y="595134"/>
                  </a:lnTo>
                  <a:lnTo>
                    <a:pt x="187540" y="617194"/>
                  </a:lnTo>
                  <a:lnTo>
                    <a:pt x="230593" y="633577"/>
                  </a:lnTo>
                  <a:lnTo>
                    <a:pt x="276326" y="643763"/>
                  </a:lnTo>
                  <a:lnTo>
                    <a:pt x="324243" y="647280"/>
                  </a:lnTo>
                  <a:lnTo>
                    <a:pt x="372148" y="643763"/>
                  </a:lnTo>
                  <a:lnTo>
                    <a:pt x="417880" y="633577"/>
                  </a:lnTo>
                  <a:lnTo>
                    <a:pt x="460933" y="617194"/>
                  </a:lnTo>
                  <a:lnTo>
                    <a:pt x="500799" y="595134"/>
                  </a:lnTo>
                  <a:lnTo>
                    <a:pt x="536968" y="567893"/>
                  </a:lnTo>
                  <a:lnTo>
                    <a:pt x="568947" y="535965"/>
                  </a:lnTo>
                  <a:lnTo>
                    <a:pt x="596239" y="499859"/>
                  </a:lnTo>
                  <a:lnTo>
                    <a:pt x="618350" y="460082"/>
                  </a:lnTo>
                  <a:lnTo>
                    <a:pt x="634758" y="417106"/>
                  </a:lnTo>
                  <a:lnTo>
                    <a:pt x="644969" y="371462"/>
                  </a:lnTo>
                  <a:lnTo>
                    <a:pt x="648487" y="323646"/>
                  </a:lnTo>
                  <a:close/>
                </a:path>
                <a:path w="1812289" h="1835785">
                  <a:moveTo>
                    <a:pt x="1811858" y="78016"/>
                  </a:moveTo>
                  <a:lnTo>
                    <a:pt x="1809292" y="66725"/>
                  </a:lnTo>
                  <a:lnTo>
                    <a:pt x="1802815" y="57619"/>
                  </a:lnTo>
                  <a:lnTo>
                    <a:pt x="1793392" y="51587"/>
                  </a:lnTo>
                  <a:lnTo>
                    <a:pt x="1781975" y="49568"/>
                  </a:lnTo>
                  <a:lnTo>
                    <a:pt x="1779727" y="49618"/>
                  </a:lnTo>
                  <a:lnTo>
                    <a:pt x="1777517" y="49911"/>
                  </a:lnTo>
                  <a:lnTo>
                    <a:pt x="1775345" y="50482"/>
                  </a:lnTo>
                  <a:lnTo>
                    <a:pt x="1377556" y="149606"/>
                  </a:lnTo>
                  <a:lnTo>
                    <a:pt x="1377556" y="661847"/>
                  </a:lnTo>
                  <a:lnTo>
                    <a:pt x="1331315" y="716102"/>
                  </a:lnTo>
                  <a:lnTo>
                    <a:pt x="1199070" y="683983"/>
                  </a:lnTo>
                  <a:lnTo>
                    <a:pt x="1182052" y="671944"/>
                  </a:lnTo>
                  <a:lnTo>
                    <a:pt x="1163485" y="662749"/>
                  </a:lnTo>
                  <a:lnTo>
                    <a:pt x="1143711" y="656551"/>
                  </a:lnTo>
                  <a:lnTo>
                    <a:pt x="1123086" y="653478"/>
                  </a:lnTo>
                  <a:lnTo>
                    <a:pt x="1110373" y="596531"/>
                  </a:lnTo>
                  <a:lnTo>
                    <a:pt x="1377556" y="661847"/>
                  </a:lnTo>
                  <a:lnTo>
                    <a:pt x="1377556" y="149606"/>
                  </a:lnTo>
                  <a:lnTo>
                    <a:pt x="865365" y="277215"/>
                  </a:lnTo>
                  <a:lnTo>
                    <a:pt x="865365" y="536879"/>
                  </a:lnTo>
                  <a:lnTo>
                    <a:pt x="1045197" y="581952"/>
                  </a:lnTo>
                  <a:lnTo>
                    <a:pt x="1063853" y="661581"/>
                  </a:lnTo>
                  <a:lnTo>
                    <a:pt x="1027252" y="682548"/>
                  </a:lnTo>
                  <a:lnTo>
                    <a:pt x="754214" y="953909"/>
                  </a:lnTo>
                  <a:lnTo>
                    <a:pt x="632523" y="953909"/>
                  </a:lnTo>
                  <a:lnTo>
                    <a:pt x="613448" y="909853"/>
                  </a:lnTo>
                  <a:lnTo>
                    <a:pt x="588746" y="870064"/>
                  </a:lnTo>
                  <a:lnTo>
                    <a:pt x="559079" y="834834"/>
                  </a:lnTo>
                  <a:lnTo>
                    <a:pt x="525081" y="804481"/>
                  </a:lnTo>
                  <a:lnTo>
                    <a:pt x="487375" y="779322"/>
                  </a:lnTo>
                  <a:lnTo>
                    <a:pt x="446620" y="759637"/>
                  </a:lnTo>
                  <a:lnTo>
                    <a:pt x="403453" y="745769"/>
                  </a:lnTo>
                  <a:lnTo>
                    <a:pt x="358508" y="738009"/>
                  </a:lnTo>
                  <a:lnTo>
                    <a:pt x="312420" y="736663"/>
                  </a:lnTo>
                  <a:lnTo>
                    <a:pt x="265836" y="742035"/>
                  </a:lnTo>
                  <a:lnTo>
                    <a:pt x="219392" y="754456"/>
                  </a:lnTo>
                  <a:lnTo>
                    <a:pt x="173482" y="774484"/>
                  </a:lnTo>
                  <a:lnTo>
                    <a:pt x="131914" y="800798"/>
                  </a:lnTo>
                  <a:lnTo>
                    <a:pt x="95173" y="832726"/>
                  </a:lnTo>
                  <a:lnTo>
                    <a:pt x="63792" y="869594"/>
                  </a:lnTo>
                  <a:lnTo>
                    <a:pt x="38239" y="910704"/>
                  </a:lnTo>
                  <a:lnTo>
                    <a:pt x="19024" y="955382"/>
                  </a:lnTo>
                  <a:lnTo>
                    <a:pt x="6654" y="1002931"/>
                  </a:lnTo>
                  <a:lnTo>
                    <a:pt x="1625" y="1052690"/>
                  </a:lnTo>
                  <a:lnTo>
                    <a:pt x="1625" y="1835467"/>
                  </a:lnTo>
                  <a:lnTo>
                    <a:pt x="649020" y="1835467"/>
                  </a:lnTo>
                  <a:lnTo>
                    <a:pt x="649020" y="1223822"/>
                  </a:lnTo>
                  <a:lnTo>
                    <a:pt x="811276" y="1223822"/>
                  </a:lnTo>
                  <a:lnTo>
                    <a:pt x="863079" y="1213624"/>
                  </a:lnTo>
                  <a:lnTo>
                    <a:pt x="907008" y="1184414"/>
                  </a:lnTo>
                  <a:lnTo>
                    <a:pt x="1137958" y="953909"/>
                  </a:lnTo>
                  <a:lnTo>
                    <a:pt x="1209078" y="882916"/>
                  </a:lnTo>
                  <a:lnTo>
                    <a:pt x="1243126" y="823899"/>
                  </a:lnTo>
                  <a:lnTo>
                    <a:pt x="1247914" y="790168"/>
                  </a:lnTo>
                  <a:lnTo>
                    <a:pt x="1243965" y="755789"/>
                  </a:lnTo>
                  <a:lnTo>
                    <a:pt x="1325092" y="775754"/>
                  </a:lnTo>
                  <a:lnTo>
                    <a:pt x="1336179" y="775754"/>
                  </a:lnTo>
                  <a:lnTo>
                    <a:pt x="1345311" y="774700"/>
                  </a:lnTo>
                  <a:lnTo>
                    <a:pt x="1353921" y="771728"/>
                  </a:lnTo>
                  <a:lnTo>
                    <a:pt x="1361694" y="767003"/>
                  </a:lnTo>
                  <a:lnTo>
                    <a:pt x="1368361" y="760641"/>
                  </a:lnTo>
                  <a:lnTo>
                    <a:pt x="1372514" y="755789"/>
                  </a:lnTo>
                  <a:lnTo>
                    <a:pt x="1406499" y="716102"/>
                  </a:lnTo>
                  <a:lnTo>
                    <a:pt x="1440027" y="676960"/>
                  </a:lnTo>
                  <a:lnTo>
                    <a:pt x="1775079" y="760641"/>
                  </a:lnTo>
                  <a:lnTo>
                    <a:pt x="1787740" y="760095"/>
                  </a:lnTo>
                  <a:lnTo>
                    <a:pt x="1811858" y="676960"/>
                  </a:lnTo>
                  <a:lnTo>
                    <a:pt x="1811858" y="596531"/>
                  </a:lnTo>
                  <a:lnTo>
                    <a:pt x="1811858" y="78016"/>
                  </a:lnTo>
                  <a:close/>
                </a:path>
              </a:pathLst>
            </a:custGeom>
            <a:solidFill>
              <a:srgbClr val="554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33358" y="2466148"/>
              <a:ext cx="78964" cy="2407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3601" y="474979"/>
            <a:ext cx="719074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5" dirty="0">
                <a:solidFill>
                  <a:srgbClr val="FFFFFF"/>
                </a:solidFill>
              </a:rPr>
              <a:t>Example (not-hostile environment)</a:t>
            </a:r>
            <a:endParaRPr sz="3100"/>
          </a:p>
        </p:txBody>
      </p:sp>
      <p:sp>
        <p:nvSpPr>
          <p:cNvPr id="8" name="object 8"/>
          <p:cNvSpPr txBox="1"/>
          <p:nvPr/>
        </p:nvSpPr>
        <p:spPr>
          <a:xfrm>
            <a:off x="1597025" y="1392666"/>
            <a:ext cx="4292600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115">
              <a:lnSpc>
                <a:spcPct val="100000"/>
              </a:lnSpc>
              <a:spcBef>
                <a:spcPts val="100"/>
              </a:spcBef>
            </a:pP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lang="en-US"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lang="en-US" sz="24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actively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supports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prominent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political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candidate</a:t>
            </a:r>
            <a:r>
              <a:rPr sz="2400" spc="-3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who 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been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accused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sexually 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harassing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campaign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staffers.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300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files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complaint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that 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20" dirty="0">
                <a:solidFill>
                  <a:srgbClr val="FFFFFF"/>
                </a:solidFill>
                <a:latin typeface="Arial"/>
                <a:cs typeface="Arial"/>
              </a:rPr>
              <a:t>A’s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political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support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candidate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caused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sexually 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hostile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environment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campus.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6381496" y="1903869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09" h="1564004">
                <a:moveTo>
                  <a:pt x="744156" y="321932"/>
                </a:moveTo>
                <a:lnTo>
                  <a:pt x="740702" y="304965"/>
                </a:lnTo>
                <a:lnTo>
                  <a:pt x="730326" y="289737"/>
                </a:lnTo>
                <a:lnTo>
                  <a:pt x="715073" y="279387"/>
                </a:lnTo>
                <a:lnTo>
                  <a:pt x="698080" y="275932"/>
                </a:lnTo>
                <a:lnTo>
                  <a:pt x="681088" y="279387"/>
                </a:lnTo>
                <a:lnTo>
                  <a:pt x="665822" y="289737"/>
                </a:lnTo>
                <a:lnTo>
                  <a:pt x="559841" y="395516"/>
                </a:lnTo>
                <a:lnTo>
                  <a:pt x="453859" y="289737"/>
                </a:lnTo>
                <a:lnTo>
                  <a:pt x="438607" y="279387"/>
                </a:lnTo>
                <a:lnTo>
                  <a:pt x="421614" y="275932"/>
                </a:lnTo>
                <a:lnTo>
                  <a:pt x="404622" y="279387"/>
                </a:lnTo>
                <a:lnTo>
                  <a:pt x="389356" y="289737"/>
                </a:lnTo>
                <a:lnTo>
                  <a:pt x="378993" y="304965"/>
                </a:lnTo>
                <a:lnTo>
                  <a:pt x="375539" y="321932"/>
                </a:lnTo>
                <a:lnTo>
                  <a:pt x="378993" y="338886"/>
                </a:lnTo>
                <a:lnTo>
                  <a:pt x="389356" y="354126"/>
                </a:lnTo>
                <a:lnTo>
                  <a:pt x="495338" y="459905"/>
                </a:lnTo>
                <a:lnTo>
                  <a:pt x="389356" y="565683"/>
                </a:lnTo>
                <a:lnTo>
                  <a:pt x="378993" y="580910"/>
                </a:lnTo>
                <a:lnTo>
                  <a:pt x="375539" y="597877"/>
                </a:lnTo>
                <a:lnTo>
                  <a:pt x="378993" y="614832"/>
                </a:lnTo>
                <a:lnTo>
                  <a:pt x="413004" y="643001"/>
                </a:lnTo>
                <a:lnTo>
                  <a:pt x="421614" y="643864"/>
                </a:lnTo>
                <a:lnTo>
                  <a:pt x="430212" y="643001"/>
                </a:lnTo>
                <a:lnTo>
                  <a:pt x="438607" y="640410"/>
                </a:lnTo>
                <a:lnTo>
                  <a:pt x="446557" y="636104"/>
                </a:lnTo>
                <a:lnTo>
                  <a:pt x="453859" y="630072"/>
                </a:lnTo>
                <a:lnTo>
                  <a:pt x="559841" y="524294"/>
                </a:lnTo>
                <a:lnTo>
                  <a:pt x="665822" y="630072"/>
                </a:lnTo>
                <a:lnTo>
                  <a:pt x="681088" y="640410"/>
                </a:lnTo>
                <a:lnTo>
                  <a:pt x="698080" y="643864"/>
                </a:lnTo>
                <a:lnTo>
                  <a:pt x="715073" y="640410"/>
                </a:lnTo>
                <a:lnTo>
                  <a:pt x="730326" y="630072"/>
                </a:lnTo>
                <a:lnTo>
                  <a:pt x="740702" y="614832"/>
                </a:lnTo>
                <a:lnTo>
                  <a:pt x="744156" y="597877"/>
                </a:lnTo>
                <a:lnTo>
                  <a:pt x="740702" y="580910"/>
                </a:lnTo>
                <a:lnTo>
                  <a:pt x="730326" y="565683"/>
                </a:lnTo>
                <a:lnTo>
                  <a:pt x="624357" y="459905"/>
                </a:lnTo>
                <a:lnTo>
                  <a:pt x="730326" y="354126"/>
                </a:lnTo>
                <a:lnTo>
                  <a:pt x="740702" y="338886"/>
                </a:lnTo>
                <a:lnTo>
                  <a:pt x="744156" y="321932"/>
                </a:lnTo>
                <a:close/>
              </a:path>
              <a:path w="1527809" h="1564004">
                <a:moveTo>
                  <a:pt x="1251000" y="965796"/>
                </a:moveTo>
                <a:lnTo>
                  <a:pt x="1229880" y="927569"/>
                </a:lnTo>
                <a:lnTo>
                  <a:pt x="1204925" y="919810"/>
                </a:lnTo>
                <a:lnTo>
                  <a:pt x="1196327" y="920673"/>
                </a:lnTo>
                <a:lnTo>
                  <a:pt x="1187932" y="923264"/>
                </a:lnTo>
                <a:lnTo>
                  <a:pt x="1179982" y="927569"/>
                </a:lnTo>
                <a:lnTo>
                  <a:pt x="1172679" y="933615"/>
                </a:lnTo>
                <a:lnTo>
                  <a:pt x="1066698" y="1039393"/>
                </a:lnTo>
                <a:lnTo>
                  <a:pt x="960716" y="933615"/>
                </a:lnTo>
                <a:lnTo>
                  <a:pt x="945451" y="923264"/>
                </a:lnTo>
                <a:lnTo>
                  <a:pt x="928458" y="919810"/>
                </a:lnTo>
                <a:lnTo>
                  <a:pt x="911479" y="923264"/>
                </a:lnTo>
                <a:lnTo>
                  <a:pt x="896213" y="933615"/>
                </a:lnTo>
                <a:lnTo>
                  <a:pt x="885837" y="948842"/>
                </a:lnTo>
                <a:lnTo>
                  <a:pt x="882383" y="965796"/>
                </a:lnTo>
                <a:lnTo>
                  <a:pt x="885837" y="982764"/>
                </a:lnTo>
                <a:lnTo>
                  <a:pt x="896213" y="997991"/>
                </a:lnTo>
                <a:lnTo>
                  <a:pt x="1002182" y="1103782"/>
                </a:lnTo>
                <a:lnTo>
                  <a:pt x="896213" y="1209560"/>
                </a:lnTo>
                <a:lnTo>
                  <a:pt x="885837" y="1224788"/>
                </a:lnTo>
                <a:lnTo>
                  <a:pt x="882383" y="1241755"/>
                </a:lnTo>
                <a:lnTo>
                  <a:pt x="885837" y="1258709"/>
                </a:lnTo>
                <a:lnTo>
                  <a:pt x="896213" y="1273949"/>
                </a:lnTo>
                <a:lnTo>
                  <a:pt x="911479" y="1284287"/>
                </a:lnTo>
                <a:lnTo>
                  <a:pt x="928458" y="1287741"/>
                </a:lnTo>
                <a:lnTo>
                  <a:pt x="945451" y="1284287"/>
                </a:lnTo>
                <a:lnTo>
                  <a:pt x="960716" y="1273949"/>
                </a:lnTo>
                <a:lnTo>
                  <a:pt x="1066698" y="1168158"/>
                </a:lnTo>
                <a:lnTo>
                  <a:pt x="1172679" y="1273949"/>
                </a:lnTo>
                <a:lnTo>
                  <a:pt x="1187932" y="1284287"/>
                </a:lnTo>
                <a:lnTo>
                  <a:pt x="1204925" y="1287741"/>
                </a:lnTo>
                <a:lnTo>
                  <a:pt x="1221917" y="1284287"/>
                </a:lnTo>
                <a:lnTo>
                  <a:pt x="1237183" y="1273949"/>
                </a:lnTo>
                <a:lnTo>
                  <a:pt x="1247546" y="1258709"/>
                </a:lnTo>
                <a:lnTo>
                  <a:pt x="1251000" y="1241755"/>
                </a:lnTo>
                <a:lnTo>
                  <a:pt x="1247546" y="1224788"/>
                </a:lnTo>
                <a:lnTo>
                  <a:pt x="1237183" y="1209560"/>
                </a:lnTo>
                <a:lnTo>
                  <a:pt x="1131201" y="1103782"/>
                </a:lnTo>
                <a:lnTo>
                  <a:pt x="1237183" y="997991"/>
                </a:lnTo>
                <a:lnTo>
                  <a:pt x="1247546" y="982764"/>
                </a:lnTo>
                <a:lnTo>
                  <a:pt x="1251000" y="965796"/>
                </a:lnTo>
                <a:close/>
              </a:path>
              <a:path w="1527809" h="1564004">
                <a:moveTo>
                  <a:pt x="1251013" y="459892"/>
                </a:moveTo>
                <a:lnTo>
                  <a:pt x="1098956" y="289725"/>
                </a:lnTo>
                <a:lnTo>
                  <a:pt x="1066698" y="275932"/>
                </a:lnTo>
                <a:lnTo>
                  <a:pt x="1058100" y="276796"/>
                </a:lnTo>
                <a:lnTo>
                  <a:pt x="896213" y="427697"/>
                </a:lnTo>
                <a:lnTo>
                  <a:pt x="882383" y="459892"/>
                </a:lnTo>
                <a:lnTo>
                  <a:pt x="885837" y="476859"/>
                </a:lnTo>
                <a:lnTo>
                  <a:pt x="896213" y="492086"/>
                </a:lnTo>
                <a:lnTo>
                  <a:pt x="911479" y="502437"/>
                </a:lnTo>
                <a:lnTo>
                  <a:pt x="928471" y="505891"/>
                </a:lnTo>
                <a:lnTo>
                  <a:pt x="945451" y="502437"/>
                </a:lnTo>
                <a:lnTo>
                  <a:pt x="960716" y="492086"/>
                </a:lnTo>
                <a:lnTo>
                  <a:pt x="1020622" y="432308"/>
                </a:lnTo>
                <a:lnTo>
                  <a:pt x="1020622" y="689851"/>
                </a:lnTo>
                <a:lnTo>
                  <a:pt x="1016990" y="707707"/>
                </a:lnTo>
                <a:lnTo>
                  <a:pt x="1007084" y="722337"/>
                </a:lnTo>
                <a:lnTo>
                  <a:pt x="992428" y="732218"/>
                </a:lnTo>
                <a:lnTo>
                  <a:pt x="974547" y="735850"/>
                </a:lnTo>
                <a:lnTo>
                  <a:pt x="652005" y="735850"/>
                </a:lnTo>
                <a:lnTo>
                  <a:pt x="608431" y="742911"/>
                </a:lnTo>
                <a:lnTo>
                  <a:pt x="570496" y="762558"/>
                </a:lnTo>
                <a:lnTo>
                  <a:pt x="540524" y="792467"/>
                </a:lnTo>
                <a:lnTo>
                  <a:pt x="520839" y="830326"/>
                </a:lnTo>
                <a:lnTo>
                  <a:pt x="513765" y="873823"/>
                </a:lnTo>
                <a:lnTo>
                  <a:pt x="513765" y="926706"/>
                </a:lnTo>
                <a:lnTo>
                  <a:pt x="471703" y="943279"/>
                </a:lnTo>
                <a:lnTo>
                  <a:pt x="436029" y="968870"/>
                </a:lnTo>
                <a:lnTo>
                  <a:pt x="407784" y="1001725"/>
                </a:lnTo>
                <a:lnTo>
                  <a:pt x="387997" y="1040155"/>
                </a:lnTo>
                <a:lnTo>
                  <a:pt x="377672" y="1082408"/>
                </a:lnTo>
                <a:lnTo>
                  <a:pt x="377837" y="1126769"/>
                </a:lnTo>
                <a:lnTo>
                  <a:pt x="388924" y="1170635"/>
                </a:lnTo>
                <a:lnTo>
                  <a:pt x="409663" y="1209382"/>
                </a:lnTo>
                <a:lnTo>
                  <a:pt x="438607" y="1241742"/>
                </a:lnTo>
                <a:lnTo>
                  <a:pt x="474256" y="1266444"/>
                </a:lnTo>
                <a:lnTo>
                  <a:pt x="515162" y="1282204"/>
                </a:lnTo>
                <a:lnTo>
                  <a:pt x="559841" y="1287741"/>
                </a:lnTo>
                <a:lnTo>
                  <a:pt x="604520" y="1282204"/>
                </a:lnTo>
                <a:lnTo>
                  <a:pt x="645426" y="1266444"/>
                </a:lnTo>
                <a:lnTo>
                  <a:pt x="681088" y="1241742"/>
                </a:lnTo>
                <a:lnTo>
                  <a:pt x="710018" y="1209382"/>
                </a:lnTo>
                <a:lnTo>
                  <a:pt x="730770" y="1170635"/>
                </a:lnTo>
                <a:lnTo>
                  <a:pt x="741845" y="1126769"/>
                </a:lnTo>
                <a:lnTo>
                  <a:pt x="742022" y="1081608"/>
                </a:lnTo>
                <a:lnTo>
                  <a:pt x="731697" y="1039126"/>
                </a:lnTo>
                <a:lnTo>
                  <a:pt x="717550" y="1011796"/>
                </a:lnTo>
                <a:lnTo>
                  <a:pt x="711898" y="1000874"/>
                </a:lnTo>
                <a:lnTo>
                  <a:pt x="683653" y="968349"/>
                </a:lnTo>
                <a:lnTo>
                  <a:pt x="652005" y="945972"/>
                </a:lnTo>
                <a:lnTo>
                  <a:pt x="652005" y="1103769"/>
                </a:lnTo>
                <a:lnTo>
                  <a:pt x="644728" y="1139494"/>
                </a:lnTo>
                <a:lnTo>
                  <a:pt x="624928" y="1168730"/>
                </a:lnTo>
                <a:lnTo>
                  <a:pt x="595630" y="1188504"/>
                </a:lnTo>
                <a:lnTo>
                  <a:pt x="559841" y="1195755"/>
                </a:lnTo>
                <a:lnTo>
                  <a:pt x="524065" y="1188504"/>
                </a:lnTo>
                <a:lnTo>
                  <a:pt x="494766" y="1168730"/>
                </a:lnTo>
                <a:lnTo>
                  <a:pt x="474967" y="1139494"/>
                </a:lnTo>
                <a:lnTo>
                  <a:pt x="467690" y="1103769"/>
                </a:lnTo>
                <a:lnTo>
                  <a:pt x="474967" y="1068057"/>
                </a:lnTo>
                <a:lnTo>
                  <a:pt x="494766" y="1038809"/>
                </a:lnTo>
                <a:lnTo>
                  <a:pt x="524065" y="1019048"/>
                </a:lnTo>
                <a:lnTo>
                  <a:pt x="559841" y="1011796"/>
                </a:lnTo>
                <a:lnTo>
                  <a:pt x="595630" y="1019048"/>
                </a:lnTo>
                <a:lnTo>
                  <a:pt x="624928" y="1038809"/>
                </a:lnTo>
                <a:lnTo>
                  <a:pt x="644728" y="1068057"/>
                </a:lnTo>
                <a:lnTo>
                  <a:pt x="652005" y="1103769"/>
                </a:lnTo>
                <a:lnTo>
                  <a:pt x="652005" y="945972"/>
                </a:lnTo>
                <a:lnTo>
                  <a:pt x="647992" y="943127"/>
                </a:lnTo>
                <a:lnTo>
                  <a:pt x="605917" y="926706"/>
                </a:lnTo>
                <a:lnTo>
                  <a:pt x="605917" y="873823"/>
                </a:lnTo>
                <a:lnTo>
                  <a:pt x="609561" y="855954"/>
                </a:lnTo>
                <a:lnTo>
                  <a:pt x="619455" y="841336"/>
                </a:lnTo>
                <a:lnTo>
                  <a:pt x="634111" y="831456"/>
                </a:lnTo>
                <a:lnTo>
                  <a:pt x="652005" y="827824"/>
                </a:lnTo>
                <a:lnTo>
                  <a:pt x="974547" y="827824"/>
                </a:lnTo>
                <a:lnTo>
                  <a:pt x="1018108" y="820762"/>
                </a:lnTo>
                <a:lnTo>
                  <a:pt x="1056043" y="801116"/>
                </a:lnTo>
                <a:lnTo>
                  <a:pt x="1086015" y="771207"/>
                </a:lnTo>
                <a:lnTo>
                  <a:pt x="1105700" y="733348"/>
                </a:lnTo>
                <a:lnTo>
                  <a:pt x="1112774" y="689851"/>
                </a:lnTo>
                <a:lnTo>
                  <a:pt x="1112774" y="432308"/>
                </a:lnTo>
                <a:lnTo>
                  <a:pt x="1172679" y="492086"/>
                </a:lnTo>
                <a:lnTo>
                  <a:pt x="1187945" y="502437"/>
                </a:lnTo>
                <a:lnTo>
                  <a:pt x="1204925" y="505891"/>
                </a:lnTo>
                <a:lnTo>
                  <a:pt x="1221917" y="502437"/>
                </a:lnTo>
                <a:lnTo>
                  <a:pt x="1237183" y="492086"/>
                </a:lnTo>
                <a:lnTo>
                  <a:pt x="1247546" y="476859"/>
                </a:lnTo>
                <a:lnTo>
                  <a:pt x="1251013" y="459892"/>
                </a:lnTo>
                <a:close/>
              </a:path>
              <a:path w="1527809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13" y="137972"/>
                </a:lnTo>
                <a:lnTo>
                  <a:pt x="43840" y="144551"/>
                </a:lnTo>
                <a:lnTo>
                  <a:pt x="24193" y="159524"/>
                </a:lnTo>
                <a:lnTo>
                  <a:pt x="11442" y="180975"/>
                </a:lnTo>
                <a:lnTo>
                  <a:pt x="6908" y="206959"/>
                </a:lnTo>
                <a:lnTo>
                  <a:pt x="10477" y="232930"/>
                </a:lnTo>
                <a:lnTo>
                  <a:pt x="23329" y="254381"/>
                </a:lnTo>
                <a:lnTo>
                  <a:pt x="43522" y="269367"/>
                </a:lnTo>
                <a:lnTo>
                  <a:pt x="69113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13" y="367931"/>
                </a:lnTo>
                <a:lnTo>
                  <a:pt x="41795" y="373202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13" y="505904"/>
                </a:lnTo>
                <a:lnTo>
                  <a:pt x="99072" y="505904"/>
                </a:lnTo>
                <a:lnTo>
                  <a:pt x="99072" y="597877"/>
                </a:lnTo>
                <a:lnTo>
                  <a:pt x="69113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67"/>
                </a:lnTo>
                <a:lnTo>
                  <a:pt x="69113" y="735850"/>
                </a:lnTo>
                <a:lnTo>
                  <a:pt x="99072" y="735850"/>
                </a:lnTo>
                <a:lnTo>
                  <a:pt x="99072" y="827836"/>
                </a:lnTo>
                <a:lnTo>
                  <a:pt x="69113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090"/>
                </a:lnTo>
                <a:lnTo>
                  <a:pt x="19875" y="945972"/>
                </a:lnTo>
                <a:lnTo>
                  <a:pt x="41795" y="960526"/>
                </a:lnTo>
                <a:lnTo>
                  <a:pt x="69113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13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13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13" y="1287754"/>
                </a:lnTo>
                <a:lnTo>
                  <a:pt x="41795" y="1293025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13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24075" y="397255"/>
            <a:ext cx="5469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What is sexual</a:t>
            </a:r>
            <a:r>
              <a:rPr spc="-25" dirty="0"/>
              <a:t> </a:t>
            </a:r>
            <a:r>
              <a:rPr spc="-5" dirty="0"/>
              <a:t>assault?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24075" y="1335278"/>
            <a:ext cx="67259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70" dirty="0">
                <a:latin typeface="Arial"/>
                <a:cs typeface="Arial"/>
              </a:rPr>
              <a:t>Title </a:t>
            </a:r>
            <a:r>
              <a:rPr sz="2800" spc="-245" dirty="0">
                <a:latin typeface="Arial"/>
                <a:cs typeface="Arial"/>
              </a:rPr>
              <a:t>IX </a:t>
            </a:r>
            <a:r>
              <a:rPr sz="2800" spc="-100" dirty="0">
                <a:latin typeface="Arial"/>
                <a:cs typeface="Arial"/>
              </a:rPr>
              <a:t>regulations </a:t>
            </a:r>
            <a:r>
              <a:rPr sz="2800" spc="-80" dirty="0">
                <a:latin typeface="Arial"/>
                <a:cs typeface="Arial"/>
              </a:rPr>
              <a:t>define </a:t>
            </a:r>
            <a:r>
              <a:rPr sz="2800" spc="-125" dirty="0">
                <a:latin typeface="Arial"/>
                <a:cs typeface="Arial"/>
              </a:rPr>
              <a:t>“sexual </a:t>
            </a:r>
            <a:r>
              <a:rPr sz="2800" spc="-85" dirty="0">
                <a:latin typeface="Arial"/>
                <a:cs typeface="Arial"/>
              </a:rPr>
              <a:t>assault” </a:t>
            </a:r>
            <a:r>
              <a:rPr sz="2800" spc="-265" dirty="0">
                <a:latin typeface="Arial"/>
                <a:cs typeface="Arial"/>
              </a:rPr>
              <a:t>as  </a:t>
            </a:r>
            <a:r>
              <a:rPr sz="2800" spc="-80" dirty="0">
                <a:latin typeface="Arial"/>
                <a:cs typeface="Arial"/>
              </a:rPr>
              <a:t>incorporating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spc="-55" dirty="0">
                <a:latin typeface="Arial"/>
                <a:cs typeface="Arial"/>
              </a:rPr>
              <a:t>following </a:t>
            </a:r>
            <a:r>
              <a:rPr sz="2800" spc="-220" dirty="0">
                <a:latin typeface="Arial"/>
                <a:cs typeface="Arial"/>
              </a:rPr>
              <a:t>classes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conduct: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12264" y="2331720"/>
            <a:ext cx="1841500" cy="1115695"/>
            <a:chOff x="2112264" y="2331720"/>
            <a:chExt cx="1841500" cy="1115695"/>
          </a:xfrm>
        </p:grpSpPr>
        <p:sp>
          <p:nvSpPr>
            <p:cNvPr id="7" name="object 7"/>
            <p:cNvSpPr/>
            <p:nvPr/>
          </p:nvSpPr>
          <p:spPr>
            <a:xfrm>
              <a:off x="2125218" y="2344674"/>
              <a:ext cx="1815464" cy="1089660"/>
            </a:xfrm>
            <a:custGeom>
              <a:avLst/>
              <a:gdLst/>
              <a:ahLst/>
              <a:cxnLst/>
              <a:rect l="l" t="t" r="r" b="b"/>
              <a:pathLst>
                <a:path w="1815464" h="1089660">
                  <a:moveTo>
                    <a:pt x="1815083" y="0"/>
                  </a:moveTo>
                  <a:lnTo>
                    <a:pt x="0" y="0"/>
                  </a:lnTo>
                  <a:lnTo>
                    <a:pt x="0" y="1089660"/>
                  </a:lnTo>
                  <a:lnTo>
                    <a:pt x="1815083" y="1089660"/>
                  </a:lnTo>
                  <a:lnTo>
                    <a:pt x="1815083" y="0"/>
                  </a:lnTo>
                  <a:close/>
                </a:path>
              </a:pathLst>
            </a:custGeom>
            <a:solidFill>
              <a:srgbClr val="912C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25218" y="2344674"/>
              <a:ext cx="1815464" cy="1089660"/>
            </a:xfrm>
            <a:custGeom>
              <a:avLst/>
              <a:gdLst/>
              <a:ahLst/>
              <a:cxnLst/>
              <a:rect l="l" t="t" r="r" b="b"/>
              <a:pathLst>
                <a:path w="1815464" h="1089660">
                  <a:moveTo>
                    <a:pt x="0" y="0"/>
                  </a:moveTo>
                  <a:lnTo>
                    <a:pt x="1815083" y="0"/>
                  </a:lnTo>
                  <a:lnTo>
                    <a:pt x="1815083" y="1089660"/>
                  </a:lnTo>
                  <a:lnTo>
                    <a:pt x="0" y="108966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25217" y="2344673"/>
            <a:ext cx="1815464" cy="108966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98425" marR="93980" indent="635" algn="ctr">
              <a:lnSpc>
                <a:spcPct val="91700"/>
              </a:lnSpc>
              <a:spcBef>
                <a:spcPts val="670"/>
              </a:spcBef>
            </a:pPr>
            <a:r>
              <a:rPr sz="2100" spc="-185" dirty="0">
                <a:solidFill>
                  <a:srgbClr val="FFFFFF"/>
                </a:solidFill>
                <a:latin typeface="Arial"/>
                <a:cs typeface="Arial"/>
              </a:rPr>
              <a:t>Rape  </a:t>
            </a:r>
            <a:r>
              <a:rPr sz="2100" spc="-65" dirty="0">
                <a:solidFill>
                  <a:srgbClr val="FFFFFF"/>
                </a:solidFill>
                <a:latin typeface="Arial"/>
                <a:cs typeface="Arial"/>
              </a:rPr>
              <a:t>(including  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statutory</a:t>
            </a:r>
            <a:r>
              <a:rPr sz="21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rape)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08703" y="2331720"/>
            <a:ext cx="1842770" cy="1115695"/>
            <a:chOff x="4108703" y="2331720"/>
            <a:chExt cx="1842770" cy="1115695"/>
          </a:xfrm>
        </p:grpSpPr>
        <p:sp>
          <p:nvSpPr>
            <p:cNvPr id="11" name="object 11"/>
            <p:cNvSpPr/>
            <p:nvPr/>
          </p:nvSpPr>
          <p:spPr>
            <a:xfrm>
              <a:off x="4121657" y="2344674"/>
              <a:ext cx="1816735" cy="1089660"/>
            </a:xfrm>
            <a:custGeom>
              <a:avLst/>
              <a:gdLst/>
              <a:ahLst/>
              <a:cxnLst/>
              <a:rect l="l" t="t" r="r" b="b"/>
              <a:pathLst>
                <a:path w="1816735" h="1089660">
                  <a:moveTo>
                    <a:pt x="1816608" y="0"/>
                  </a:moveTo>
                  <a:lnTo>
                    <a:pt x="0" y="0"/>
                  </a:lnTo>
                  <a:lnTo>
                    <a:pt x="0" y="1089660"/>
                  </a:lnTo>
                  <a:lnTo>
                    <a:pt x="1816608" y="1089660"/>
                  </a:lnTo>
                  <a:lnTo>
                    <a:pt x="1816608" y="0"/>
                  </a:lnTo>
                  <a:close/>
                </a:path>
              </a:pathLst>
            </a:custGeom>
            <a:solidFill>
              <a:srgbClr val="D9A4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21657" y="2344674"/>
              <a:ext cx="1816735" cy="1089660"/>
            </a:xfrm>
            <a:custGeom>
              <a:avLst/>
              <a:gdLst/>
              <a:ahLst/>
              <a:cxnLst/>
              <a:rect l="l" t="t" r="r" b="b"/>
              <a:pathLst>
                <a:path w="1816735" h="1089660">
                  <a:moveTo>
                    <a:pt x="0" y="0"/>
                  </a:moveTo>
                  <a:lnTo>
                    <a:pt x="1816608" y="0"/>
                  </a:lnTo>
                  <a:lnTo>
                    <a:pt x="1816608" y="1089660"/>
                  </a:lnTo>
                  <a:lnTo>
                    <a:pt x="0" y="108966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121656" y="2325407"/>
            <a:ext cx="1816735" cy="108966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Times New Roman"/>
              <a:cs typeface="Times New Roman"/>
            </a:endParaRPr>
          </a:p>
          <a:p>
            <a:pPr marL="471170">
              <a:lnSpc>
                <a:spcPct val="100000"/>
              </a:lnSpc>
            </a:pPr>
            <a:r>
              <a:rPr sz="2100" spc="-145" dirty="0">
                <a:solidFill>
                  <a:srgbClr val="FFFFFF"/>
                </a:solidFill>
                <a:latin typeface="Arial"/>
                <a:cs typeface="Arial"/>
              </a:rPr>
              <a:t>Sodomy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06667" y="2331720"/>
            <a:ext cx="1841500" cy="1115695"/>
            <a:chOff x="6106667" y="2331720"/>
            <a:chExt cx="1841500" cy="1115695"/>
          </a:xfrm>
        </p:grpSpPr>
        <p:sp>
          <p:nvSpPr>
            <p:cNvPr id="15" name="object 15"/>
            <p:cNvSpPr/>
            <p:nvPr/>
          </p:nvSpPr>
          <p:spPr>
            <a:xfrm>
              <a:off x="6119621" y="2344674"/>
              <a:ext cx="1815464" cy="1089660"/>
            </a:xfrm>
            <a:custGeom>
              <a:avLst/>
              <a:gdLst/>
              <a:ahLst/>
              <a:cxnLst/>
              <a:rect l="l" t="t" r="r" b="b"/>
              <a:pathLst>
                <a:path w="1815465" h="1089660">
                  <a:moveTo>
                    <a:pt x="1815083" y="0"/>
                  </a:moveTo>
                  <a:lnTo>
                    <a:pt x="0" y="0"/>
                  </a:lnTo>
                  <a:lnTo>
                    <a:pt x="0" y="1089660"/>
                  </a:lnTo>
                  <a:lnTo>
                    <a:pt x="1815083" y="1089660"/>
                  </a:lnTo>
                  <a:lnTo>
                    <a:pt x="1815083" y="0"/>
                  </a:lnTo>
                  <a:close/>
                </a:path>
              </a:pathLst>
            </a:custGeom>
            <a:solidFill>
              <a:srgbClr val="601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19621" y="2344674"/>
              <a:ext cx="1815464" cy="1089660"/>
            </a:xfrm>
            <a:custGeom>
              <a:avLst/>
              <a:gdLst/>
              <a:ahLst/>
              <a:cxnLst/>
              <a:rect l="l" t="t" r="r" b="b"/>
              <a:pathLst>
                <a:path w="1815465" h="1089660">
                  <a:moveTo>
                    <a:pt x="0" y="0"/>
                  </a:moveTo>
                  <a:lnTo>
                    <a:pt x="1815083" y="0"/>
                  </a:lnTo>
                  <a:lnTo>
                    <a:pt x="1815083" y="1089660"/>
                  </a:lnTo>
                  <a:lnTo>
                    <a:pt x="0" y="108966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119621" y="2344673"/>
            <a:ext cx="1815464" cy="1089660"/>
          </a:xfrm>
          <a:prstGeom prst="rect">
            <a:avLst/>
          </a:prstGeom>
        </p:spPr>
        <p:txBody>
          <a:bodyPr vert="horz" wrap="square" lIns="0" tIns="236220" rIns="0" bIns="0" rtlCol="0">
            <a:spAutoFit/>
          </a:bodyPr>
          <a:lstStyle/>
          <a:p>
            <a:pPr marL="130810" marR="127000" indent="20955">
              <a:lnSpc>
                <a:spcPts val="2320"/>
              </a:lnSpc>
              <a:spcBef>
                <a:spcPts val="1860"/>
              </a:spcBef>
            </a:pPr>
            <a:r>
              <a:rPr sz="2100" spc="-165" dirty="0">
                <a:solidFill>
                  <a:srgbClr val="FFFFFF"/>
                </a:solidFill>
                <a:latin typeface="Arial"/>
                <a:cs typeface="Arial"/>
              </a:rPr>
              <a:t>Sexual </a:t>
            </a:r>
            <a:r>
              <a:rPr sz="2100" spc="-105" dirty="0">
                <a:solidFill>
                  <a:srgbClr val="FFFFFF"/>
                </a:solidFill>
                <a:latin typeface="Arial"/>
                <a:cs typeface="Arial"/>
              </a:rPr>
              <a:t>assault  </a:t>
            </a:r>
            <a:r>
              <a:rPr sz="2100" spc="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100" spc="-114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100" spc="-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45" dirty="0">
                <a:solidFill>
                  <a:srgbClr val="FFFFFF"/>
                </a:solidFill>
                <a:latin typeface="Arial"/>
                <a:cs typeface="Arial"/>
              </a:rPr>
              <a:t>object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10483" y="3602735"/>
            <a:ext cx="1841500" cy="1115695"/>
            <a:chOff x="3110483" y="3602735"/>
            <a:chExt cx="1841500" cy="1115695"/>
          </a:xfrm>
        </p:grpSpPr>
        <p:sp>
          <p:nvSpPr>
            <p:cNvPr id="19" name="object 19"/>
            <p:cNvSpPr/>
            <p:nvPr/>
          </p:nvSpPr>
          <p:spPr>
            <a:xfrm>
              <a:off x="3123437" y="3615689"/>
              <a:ext cx="1815464" cy="1089660"/>
            </a:xfrm>
            <a:custGeom>
              <a:avLst/>
              <a:gdLst/>
              <a:ahLst/>
              <a:cxnLst/>
              <a:rect l="l" t="t" r="r" b="b"/>
              <a:pathLst>
                <a:path w="1815464" h="1089660">
                  <a:moveTo>
                    <a:pt x="1815084" y="0"/>
                  </a:moveTo>
                  <a:lnTo>
                    <a:pt x="0" y="0"/>
                  </a:lnTo>
                  <a:lnTo>
                    <a:pt x="0" y="1089660"/>
                  </a:lnTo>
                  <a:lnTo>
                    <a:pt x="1815084" y="1089660"/>
                  </a:lnTo>
                  <a:lnTo>
                    <a:pt x="1815084" y="0"/>
                  </a:lnTo>
                  <a:close/>
                </a:path>
              </a:pathLst>
            </a:custGeom>
            <a:solidFill>
              <a:srgbClr val="751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23437" y="3615689"/>
              <a:ext cx="1815464" cy="1089660"/>
            </a:xfrm>
            <a:custGeom>
              <a:avLst/>
              <a:gdLst/>
              <a:ahLst/>
              <a:cxnLst/>
              <a:rect l="l" t="t" r="r" b="b"/>
              <a:pathLst>
                <a:path w="1815464" h="1089660">
                  <a:moveTo>
                    <a:pt x="0" y="0"/>
                  </a:moveTo>
                  <a:lnTo>
                    <a:pt x="1815084" y="0"/>
                  </a:lnTo>
                  <a:lnTo>
                    <a:pt x="1815084" y="1089660"/>
                  </a:lnTo>
                  <a:lnTo>
                    <a:pt x="0" y="108966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123438" y="3615690"/>
            <a:ext cx="1815464" cy="108966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443230">
              <a:lnSpc>
                <a:spcPct val="100000"/>
              </a:lnSpc>
            </a:pP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Fondling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21401" y="3602671"/>
            <a:ext cx="1841500" cy="1115695"/>
            <a:chOff x="5108447" y="3602735"/>
            <a:chExt cx="1841500" cy="1115695"/>
          </a:xfrm>
        </p:grpSpPr>
        <p:sp>
          <p:nvSpPr>
            <p:cNvPr id="23" name="object 23"/>
            <p:cNvSpPr/>
            <p:nvPr/>
          </p:nvSpPr>
          <p:spPr>
            <a:xfrm>
              <a:off x="5121401" y="3615689"/>
              <a:ext cx="1815464" cy="1089660"/>
            </a:xfrm>
            <a:custGeom>
              <a:avLst/>
              <a:gdLst/>
              <a:ahLst/>
              <a:cxnLst/>
              <a:rect l="l" t="t" r="r" b="b"/>
              <a:pathLst>
                <a:path w="1815465" h="1089660">
                  <a:moveTo>
                    <a:pt x="1815083" y="0"/>
                  </a:moveTo>
                  <a:lnTo>
                    <a:pt x="0" y="0"/>
                  </a:lnTo>
                  <a:lnTo>
                    <a:pt x="0" y="1089660"/>
                  </a:lnTo>
                  <a:lnTo>
                    <a:pt x="1815083" y="1089660"/>
                  </a:lnTo>
                  <a:lnTo>
                    <a:pt x="1815083" y="0"/>
                  </a:lnTo>
                  <a:close/>
                </a:path>
              </a:pathLst>
            </a:custGeom>
            <a:solidFill>
              <a:srgbClr val="DE85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21401" y="3615689"/>
              <a:ext cx="1815464" cy="1089660"/>
            </a:xfrm>
            <a:custGeom>
              <a:avLst/>
              <a:gdLst/>
              <a:ahLst/>
              <a:cxnLst/>
              <a:rect l="l" t="t" r="r" b="b"/>
              <a:pathLst>
                <a:path w="1815465" h="1089660">
                  <a:moveTo>
                    <a:pt x="0" y="0"/>
                  </a:moveTo>
                  <a:lnTo>
                    <a:pt x="1815083" y="0"/>
                  </a:lnTo>
                  <a:lnTo>
                    <a:pt x="1815083" y="1089660"/>
                  </a:lnTo>
                  <a:lnTo>
                    <a:pt x="0" y="108966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121402" y="3615690"/>
            <a:ext cx="1815464" cy="108966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584200">
              <a:lnSpc>
                <a:spcPct val="100000"/>
              </a:lnSpc>
            </a:pPr>
            <a:r>
              <a:rPr sz="2100" spc="-95" dirty="0">
                <a:solidFill>
                  <a:srgbClr val="FFFFFF"/>
                </a:solidFill>
                <a:latin typeface="Arial"/>
                <a:cs typeface="Arial"/>
              </a:rPr>
              <a:t>Incest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26" name="object 26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4075" y="397255"/>
            <a:ext cx="3256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</a:t>
            </a:r>
            <a:r>
              <a:rPr spc="-85" dirty="0"/>
              <a:t> </a:t>
            </a:r>
            <a:r>
              <a:rPr spc="-5" dirty="0"/>
              <a:t>rape?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336801"/>
            <a:ext cx="6869430" cy="2799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3018790" algn="l"/>
                <a:tab pos="3079750" algn="l"/>
              </a:tabLst>
            </a:pPr>
            <a:r>
              <a:rPr sz="2600" spc="-155" dirty="0">
                <a:latin typeface="Arial"/>
                <a:cs typeface="Arial"/>
              </a:rPr>
              <a:t>Having </a:t>
            </a:r>
            <a:r>
              <a:rPr sz="2600" spc="-110" dirty="0">
                <a:latin typeface="Arial"/>
                <a:cs typeface="Arial"/>
              </a:rPr>
              <a:t>carnal </a:t>
            </a:r>
            <a:r>
              <a:rPr sz="2600" spc="-105" dirty="0">
                <a:latin typeface="Arial"/>
                <a:cs typeface="Arial"/>
              </a:rPr>
              <a:t>knowledge </a:t>
            </a:r>
            <a:r>
              <a:rPr sz="2600" spc="-10" dirty="0">
                <a:latin typeface="Arial"/>
                <a:cs typeface="Arial"/>
              </a:rPr>
              <a:t>of </a:t>
            </a:r>
            <a:r>
              <a:rPr sz="2600" spc="-200" dirty="0">
                <a:latin typeface="Arial"/>
                <a:cs typeface="Arial"/>
              </a:rPr>
              <a:t>a </a:t>
            </a:r>
            <a:r>
              <a:rPr sz="2600" spc="-110" dirty="0">
                <a:latin typeface="Arial"/>
                <a:cs typeface="Arial"/>
              </a:rPr>
              <a:t>person, </a:t>
            </a:r>
            <a:r>
              <a:rPr sz="2600" spc="5" dirty="0">
                <a:latin typeface="Arial"/>
                <a:cs typeface="Arial"/>
              </a:rPr>
              <a:t>without </a:t>
            </a:r>
            <a:r>
              <a:rPr sz="2600" spc="-30" dirty="0">
                <a:latin typeface="Arial"/>
                <a:cs typeface="Arial"/>
              </a:rPr>
              <a:t>the  </a:t>
            </a:r>
            <a:r>
              <a:rPr sz="2600" spc="-114" dirty="0">
                <a:latin typeface="Arial"/>
                <a:cs typeface="Arial"/>
              </a:rPr>
              <a:t>consent </a:t>
            </a:r>
            <a:r>
              <a:rPr sz="2600" spc="-10" dirty="0">
                <a:latin typeface="Arial"/>
                <a:cs typeface="Arial"/>
              </a:rPr>
              <a:t>of </a:t>
            </a:r>
            <a:r>
              <a:rPr sz="2600" spc="-30" dirty="0">
                <a:latin typeface="Arial"/>
                <a:cs typeface="Arial"/>
              </a:rPr>
              <a:t>the </a:t>
            </a:r>
            <a:r>
              <a:rPr sz="2600" spc="-45" dirty="0">
                <a:latin typeface="Arial"/>
                <a:cs typeface="Arial"/>
              </a:rPr>
              <a:t>victim, </a:t>
            </a:r>
            <a:r>
              <a:rPr sz="2600" spc="-80" dirty="0">
                <a:latin typeface="Arial"/>
                <a:cs typeface="Arial"/>
              </a:rPr>
              <a:t>including </a:t>
            </a:r>
            <a:r>
              <a:rPr sz="2600" spc="-130" dirty="0">
                <a:latin typeface="Arial"/>
                <a:cs typeface="Arial"/>
              </a:rPr>
              <a:t>instances </a:t>
            </a:r>
            <a:r>
              <a:rPr sz="2600" spc="-85" dirty="0">
                <a:latin typeface="Arial"/>
                <a:cs typeface="Arial"/>
              </a:rPr>
              <a:t>where  </a:t>
            </a:r>
            <a:r>
              <a:rPr sz="2600" spc="-30" dirty="0">
                <a:latin typeface="Arial"/>
                <a:cs typeface="Arial"/>
              </a:rPr>
              <a:t>the </a:t>
            </a:r>
            <a:r>
              <a:rPr sz="2600" spc="-40" dirty="0">
                <a:latin typeface="Arial"/>
                <a:cs typeface="Arial"/>
              </a:rPr>
              <a:t>victim </a:t>
            </a:r>
            <a:r>
              <a:rPr sz="2600" spc="-135" dirty="0">
                <a:latin typeface="Arial"/>
                <a:cs typeface="Arial"/>
              </a:rPr>
              <a:t>is </a:t>
            </a:r>
            <a:r>
              <a:rPr sz="2600" spc="-110" dirty="0">
                <a:latin typeface="Arial"/>
                <a:cs typeface="Arial"/>
              </a:rPr>
              <a:t>incapable </a:t>
            </a:r>
            <a:r>
              <a:rPr sz="2600" spc="-10" dirty="0">
                <a:latin typeface="Arial"/>
                <a:cs typeface="Arial"/>
              </a:rPr>
              <a:t>of</a:t>
            </a:r>
            <a:r>
              <a:rPr sz="2600" spc="-475" dirty="0">
                <a:latin typeface="Arial"/>
                <a:cs typeface="Arial"/>
              </a:rPr>
              <a:t> </a:t>
            </a:r>
            <a:r>
              <a:rPr sz="2600" spc="-105" dirty="0">
                <a:latin typeface="Arial"/>
                <a:cs typeface="Arial"/>
              </a:rPr>
              <a:t>giving </a:t>
            </a:r>
            <a:r>
              <a:rPr sz="2600" spc="-114" dirty="0">
                <a:latin typeface="Arial"/>
                <a:cs typeface="Arial"/>
              </a:rPr>
              <a:t>consent </a:t>
            </a:r>
            <a:r>
              <a:rPr sz="2600" spc="-170" dirty="0">
                <a:latin typeface="Arial"/>
                <a:cs typeface="Arial"/>
              </a:rPr>
              <a:t>because </a:t>
            </a:r>
            <a:r>
              <a:rPr sz="2600" spc="-10" dirty="0">
                <a:latin typeface="Arial"/>
                <a:cs typeface="Arial"/>
              </a:rPr>
              <a:t>of  </a:t>
            </a:r>
            <a:r>
              <a:rPr sz="2600" spc="-200" dirty="0">
                <a:latin typeface="Arial"/>
                <a:cs typeface="Arial"/>
              </a:rPr>
              <a:t>age </a:t>
            </a:r>
            <a:r>
              <a:rPr sz="2600" spc="-25" dirty="0">
                <a:latin typeface="Arial"/>
                <a:cs typeface="Arial"/>
              </a:rPr>
              <a:t>or </a:t>
            </a:r>
            <a:r>
              <a:rPr sz="2600" spc="-170" dirty="0">
                <a:latin typeface="Arial"/>
                <a:cs typeface="Arial"/>
              </a:rPr>
              <a:t>because </a:t>
            </a:r>
            <a:r>
              <a:rPr sz="2600" spc="-10" dirty="0">
                <a:latin typeface="Arial"/>
                <a:cs typeface="Arial"/>
              </a:rPr>
              <a:t>of </a:t>
            </a:r>
            <a:r>
              <a:rPr sz="2600" spc="-65" dirty="0">
                <a:latin typeface="Arial"/>
                <a:cs typeface="Arial"/>
              </a:rPr>
              <a:t>temporary </a:t>
            </a:r>
            <a:r>
              <a:rPr sz="2600" spc="-25" dirty="0">
                <a:latin typeface="Arial"/>
                <a:cs typeface="Arial"/>
              </a:rPr>
              <a:t>or </a:t>
            </a:r>
            <a:r>
              <a:rPr sz="2600" spc="-75" dirty="0">
                <a:latin typeface="Arial"/>
                <a:cs typeface="Arial"/>
              </a:rPr>
              <a:t>permanent</a:t>
            </a:r>
            <a:r>
              <a:rPr sz="2600" spc="-520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mental  </a:t>
            </a:r>
            <a:r>
              <a:rPr sz="2600" spc="-25" dirty="0">
                <a:latin typeface="Arial"/>
                <a:cs typeface="Arial"/>
              </a:rPr>
              <a:t>or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130" dirty="0">
                <a:latin typeface="Arial"/>
                <a:cs typeface="Arial"/>
              </a:rPr>
              <a:t>physical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105" dirty="0">
                <a:latin typeface="Arial"/>
                <a:cs typeface="Arial"/>
              </a:rPr>
              <a:t>incapacity.		</a:t>
            </a:r>
            <a:r>
              <a:rPr sz="2600" spc="-145" dirty="0">
                <a:latin typeface="Arial"/>
                <a:cs typeface="Arial"/>
              </a:rPr>
              <a:t>There </a:t>
            </a:r>
            <a:r>
              <a:rPr sz="2600" spc="-135" dirty="0">
                <a:latin typeface="Arial"/>
                <a:cs typeface="Arial"/>
              </a:rPr>
              <a:t>is </a:t>
            </a:r>
            <a:r>
              <a:rPr sz="2600" spc="-80" dirty="0">
                <a:latin typeface="Arial"/>
                <a:cs typeface="Arial"/>
              </a:rPr>
              <a:t>“carnal </a:t>
            </a:r>
            <a:r>
              <a:rPr sz="2600" spc="-70" dirty="0">
                <a:latin typeface="Arial"/>
                <a:cs typeface="Arial"/>
              </a:rPr>
              <a:t>knowledge”  </a:t>
            </a:r>
            <a:r>
              <a:rPr sz="2600" spc="45" dirty="0">
                <a:latin typeface="Arial"/>
                <a:cs typeface="Arial"/>
              </a:rPr>
              <a:t>if </a:t>
            </a:r>
            <a:r>
              <a:rPr sz="2600" spc="-50" dirty="0">
                <a:latin typeface="Arial"/>
                <a:cs typeface="Arial"/>
              </a:rPr>
              <a:t>there </a:t>
            </a:r>
            <a:r>
              <a:rPr sz="2600" spc="-135" dirty="0">
                <a:latin typeface="Arial"/>
                <a:cs typeface="Arial"/>
              </a:rPr>
              <a:t>is </a:t>
            </a:r>
            <a:r>
              <a:rPr sz="2600" spc="-200" dirty="0">
                <a:latin typeface="Arial"/>
                <a:cs typeface="Arial"/>
              </a:rPr>
              <a:t>a </a:t>
            </a:r>
            <a:r>
              <a:rPr sz="2600" spc="-55" dirty="0">
                <a:latin typeface="Arial"/>
                <a:cs typeface="Arial"/>
              </a:rPr>
              <a:t>bodily </a:t>
            </a:r>
            <a:r>
              <a:rPr sz="2600" spc="-85" dirty="0">
                <a:latin typeface="Arial"/>
                <a:cs typeface="Arial"/>
              </a:rPr>
              <a:t>connection </a:t>
            </a:r>
            <a:r>
              <a:rPr sz="2600" spc="15" dirty="0">
                <a:latin typeface="Arial"/>
                <a:cs typeface="Arial"/>
              </a:rPr>
              <a:t>with </a:t>
            </a:r>
            <a:r>
              <a:rPr sz="2600" spc="-60" dirty="0">
                <a:latin typeface="Arial"/>
                <a:cs typeface="Arial"/>
              </a:rPr>
              <a:t>another </a:t>
            </a:r>
            <a:r>
              <a:rPr sz="2600" spc="-110" dirty="0">
                <a:latin typeface="Arial"/>
                <a:cs typeface="Arial"/>
              </a:rPr>
              <a:t>by </a:t>
            </a:r>
            <a:r>
              <a:rPr sz="2600" spc="-140" dirty="0">
                <a:latin typeface="Arial"/>
                <a:cs typeface="Arial"/>
              </a:rPr>
              <a:t>way  </a:t>
            </a:r>
            <a:r>
              <a:rPr sz="2600" spc="-10" dirty="0">
                <a:latin typeface="Arial"/>
                <a:cs typeface="Arial"/>
              </a:rPr>
              <a:t>of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160" dirty="0">
                <a:latin typeface="Arial"/>
                <a:cs typeface="Arial"/>
              </a:rPr>
              <a:t>sexual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intercourse.	</a:t>
            </a:r>
            <a:r>
              <a:rPr sz="2600" spc="-55" dirty="0">
                <a:latin typeface="Arial"/>
                <a:cs typeface="Arial"/>
              </a:rPr>
              <a:t>Attempted </a:t>
            </a:r>
            <a:r>
              <a:rPr sz="2600" spc="-110" dirty="0">
                <a:latin typeface="Arial"/>
                <a:cs typeface="Arial"/>
              </a:rPr>
              <a:t>rape </a:t>
            </a:r>
            <a:r>
              <a:rPr sz="2600" spc="-135" dirty="0">
                <a:latin typeface="Arial"/>
                <a:cs typeface="Arial"/>
              </a:rPr>
              <a:t>is</a:t>
            </a:r>
            <a:r>
              <a:rPr sz="2600" spc="-365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included.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0200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79408" y="397255"/>
            <a:ext cx="4026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</a:t>
            </a:r>
            <a:r>
              <a:rPr spc="-105" dirty="0"/>
              <a:t> </a:t>
            </a:r>
            <a:r>
              <a:rPr dirty="0"/>
              <a:t>consent?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272794"/>
            <a:ext cx="6805295" cy="30251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marR="5080" indent="-342900">
              <a:lnSpc>
                <a:spcPts val="2300"/>
              </a:lnSpc>
              <a:spcBef>
                <a:spcPts val="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25" dirty="0">
                <a:latin typeface="Arial"/>
                <a:cs typeface="Arial"/>
              </a:rPr>
              <a:t>Freely </a:t>
            </a:r>
            <a:r>
              <a:rPr sz="2400" spc="-110" dirty="0">
                <a:latin typeface="Arial"/>
                <a:cs typeface="Arial"/>
              </a:rPr>
              <a:t>given </a:t>
            </a:r>
            <a:r>
              <a:rPr sz="2400" spc="-95" dirty="0">
                <a:latin typeface="Arial"/>
                <a:cs typeface="Arial"/>
              </a:rPr>
              <a:t>agreement </a:t>
            </a:r>
            <a:r>
              <a:rPr sz="2400" spc="-105" dirty="0">
                <a:latin typeface="Arial"/>
                <a:cs typeface="Arial"/>
              </a:rPr>
              <a:t>by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110" dirty="0">
                <a:latin typeface="Arial"/>
                <a:cs typeface="Arial"/>
              </a:rPr>
              <a:t>person </a:t>
            </a:r>
            <a:r>
              <a:rPr sz="2400" spc="15" dirty="0">
                <a:latin typeface="Arial"/>
                <a:cs typeface="Arial"/>
              </a:rPr>
              <a:t>with </a:t>
            </a:r>
            <a:r>
              <a:rPr sz="2400" spc="-100" dirty="0">
                <a:latin typeface="Arial"/>
                <a:cs typeface="Arial"/>
              </a:rPr>
              <a:t>capacity</a:t>
            </a:r>
            <a:r>
              <a:rPr sz="2400" spc="-37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  </a:t>
            </a:r>
            <a:r>
              <a:rPr sz="2400" spc="-175" dirty="0">
                <a:latin typeface="Arial"/>
                <a:cs typeface="Arial"/>
              </a:rPr>
              <a:t>engage </a:t>
            </a:r>
            <a:r>
              <a:rPr sz="2400" spc="-30" dirty="0">
                <a:latin typeface="Arial"/>
                <a:cs typeface="Arial"/>
              </a:rPr>
              <a:t>in the </a:t>
            </a:r>
            <a:r>
              <a:rPr sz="2400" spc="-145" dirty="0">
                <a:latin typeface="Arial"/>
                <a:cs typeface="Arial"/>
              </a:rPr>
              <a:t>sexual </a:t>
            </a:r>
            <a:r>
              <a:rPr sz="2400" spc="-40" dirty="0">
                <a:latin typeface="Arial"/>
                <a:cs typeface="Arial"/>
              </a:rPr>
              <a:t>activity at</a:t>
            </a:r>
            <a:r>
              <a:rPr sz="2400" spc="-39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issue</a:t>
            </a:r>
            <a:endParaRPr sz="2400">
              <a:latin typeface="Arial"/>
              <a:cs typeface="Arial"/>
            </a:endParaRPr>
          </a:p>
          <a:p>
            <a:pPr marL="355600" marR="408940" indent="-342900">
              <a:lnSpc>
                <a:spcPts val="23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45" dirty="0">
                <a:latin typeface="Arial"/>
                <a:cs typeface="Arial"/>
              </a:rPr>
              <a:t>Must </a:t>
            </a:r>
            <a:r>
              <a:rPr sz="2400" spc="-110" dirty="0">
                <a:latin typeface="Arial"/>
                <a:cs typeface="Arial"/>
              </a:rPr>
              <a:t>be </a:t>
            </a:r>
            <a:r>
              <a:rPr sz="2400" spc="-95" dirty="0">
                <a:latin typeface="Arial"/>
                <a:cs typeface="Arial"/>
              </a:rPr>
              <a:t>words </a:t>
            </a:r>
            <a:r>
              <a:rPr sz="2400" spc="-25" dirty="0">
                <a:latin typeface="Arial"/>
                <a:cs typeface="Arial"/>
              </a:rPr>
              <a:t>or </a:t>
            </a:r>
            <a:r>
              <a:rPr sz="2400" spc="-65" dirty="0">
                <a:latin typeface="Arial"/>
                <a:cs typeface="Arial"/>
              </a:rPr>
              <a:t>perceptible </a:t>
            </a:r>
            <a:r>
              <a:rPr sz="2400" spc="-90" dirty="0">
                <a:latin typeface="Arial"/>
                <a:cs typeface="Arial"/>
              </a:rPr>
              <a:t>actions</a:t>
            </a:r>
            <a:r>
              <a:rPr sz="2400" spc="-43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reasonably  </a:t>
            </a:r>
            <a:r>
              <a:rPr sz="2400" spc="-100" dirty="0">
                <a:latin typeface="Arial"/>
                <a:cs typeface="Arial"/>
              </a:rPr>
              <a:t>perceived </a:t>
            </a:r>
            <a:r>
              <a:rPr sz="2400" spc="-225" dirty="0">
                <a:latin typeface="Arial"/>
                <a:cs typeface="Arial"/>
              </a:rPr>
              <a:t>as </a:t>
            </a:r>
            <a:r>
              <a:rPr sz="2400" spc="-95" dirty="0">
                <a:latin typeface="Arial"/>
                <a:cs typeface="Arial"/>
              </a:rPr>
              <a:t>agreement </a:t>
            </a:r>
            <a:r>
              <a:rPr sz="2400" spc="-110" dirty="0">
                <a:latin typeface="Arial"/>
                <a:cs typeface="Arial"/>
              </a:rPr>
              <a:t>given </a:t>
            </a:r>
            <a:r>
              <a:rPr sz="2400" dirty="0">
                <a:latin typeface="Arial"/>
                <a:cs typeface="Arial"/>
              </a:rPr>
              <a:t>totality </a:t>
            </a:r>
            <a:r>
              <a:rPr sz="2400" spc="-10" dirty="0">
                <a:latin typeface="Arial"/>
                <a:cs typeface="Arial"/>
              </a:rPr>
              <a:t>of  </a:t>
            </a:r>
            <a:r>
              <a:rPr sz="2400" spc="-120" dirty="0">
                <a:latin typeface="Arial"/>
                <a:cs typeface="Arial"/>
              </a:rPr>
              <a:t>circumstances</a:t>
            </a:r>
            <a:endParaRPr sz="2400">
              <a:latin typeface="Arial"/>
              <a:cs typeface="Arial"/>
            </a:endParaRPr>
          </a:p>
          <a:p>
            <a:pPr marL="355600" marR="653415" indent="-342900">
              <a:lnSpc>
                <a:spcPct val="80000"/>
              </a:lnSpc>
              <a:spcBef>
                <a:spcPts val="60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15" dirty="0">
                <a:latin typeface="Arial"/>
                <a:cs typeface="Arial"/>
              </a:rPr>
              <a:t>A </a:t>
            </a:r>
            <a:r>
              <a:rPr sz="2400" spc="-110" dirty="0">
                <a:latin typeface="Arial"/>
                <a:cs typeface="Arial"/>
              </a:rPr>
              <a:t>person </a:t>
            </a:r>
            <a:r>
              <a:rPr sz="2400" spc="-55" dirty="0">
                <a:latin typeface="Arial"/>
                <a:cs typeface="Arial"/>
              </a:rPr>
              <a:t>who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85" dirty="0">
                <a:latin typeface="Arial"/>
                <a:cs typeface="Arial"/>
              </a:rPr>
              <a:t>incapacitated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10" dirty="0">
                <a:latin typeface="Arial"/>
                <a:cs typeface="Arial"/>
              </a:rPr>
              <a:t>not </a:t>
            </a:r>
            <a:r>
              <a:rPr sz="2400" spc="-125" dirty="0">
                <a:latin typeface="Arial"/>
                <a:cs typeface="Arial"/>
              </a:rPr>
              <a:t>capable</a:t>
            </a:r>
            <a:r>
              <a:rPr sz="2400" spc="-3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  </a:t>
            </a:r>
            <a:r>
              <a:rPr sz="2400" spc="-100" dirty="0">
                <a:latin typeface="Arial"/>
                <a:cs typeface="Arial"/>
              </a:rPr>
              <a:t>giving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consent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140" dirty="0">
                <a:latin typeface="Arial"/>
                <a:cs typeface="Arial"/>
              </a:rPr>
              <a:t>Consent </a:t>
            </a:r>
            <a:r>
              <a:rPr sz="2400" spc="-85" dirty="0">
                <a:latin typeface="Arial"/>
                <a:cs typeface="Arial"/>
              </a:rPr>
              <a:t>cannot </a:t>
            </a:r>
            <a:r>
              <a:rPr sz="2400" spc="-110" dirty="0">
                <a:latin typeface="Arial"/>
                <a:cs typeface="Arial"/>
              </a:rPr>
              <a:t>be </a:t>
            </a:r>
            <a:r>
              <a:rPr sz="2400" spc="-80" dirty="0">
                <a:latin typeface="Arial"/>
                <a:cs typeface="Arial"/>
              </a:rPr>
              <a:t>procured </a:t>
            </a:r>
            <a:r>
              <a:rPr sz="2400" spc="-105" dirty="0">
                <a:latin typeface="Arial"/>
                <a:cs typeface="Arial"/>
              </a:rPr>
              <a:t>by</a:t>
            </a:r>
            <a:r>
              <a:rPr sz="2400" spc="-24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coercion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220" dirty="0">
                <a:latin typeface="Arial"/>
                <a:cs typeface="Arial"/>
              </a:rPr>
              <a:t>Be </a:t>
            </a:r>
            <a:r>
              <a:rPr sz="2400" spc="-114" dirty="0">
                <a:latin typeface="Arial"/>
                <a:cs typeface="Arial"/>
              </a:rPr>
              <a:t>aware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55" dirty="0">
                <a:latin typeface="Arial"/>
                <a:cs typeface="Arial"/>
              </a:rPr>
              <a:t>minimum </a:t>
            </a:r>
            <a:r>
              <a:rPr sz="2400" spc="-190" dirty="0">
                <a:latin typeface="Arial"/>
                <a:cs typeface="Arial"/>
              </a:rPr>
              <a:t>age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consent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50539" y="1784761"/>
            <a:ext cx="4923790" cy="1458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700" spc="-5" dirty="0">
                <a:solidFill>
                  <a:srgbClr val="FFFFFF"/>
                </a:solidFill>
              </a:rPr>
              <a:t>Title </a:t>
            </a:r>
            <a:r>
              <a:rPr sz="4700" dirty="0">
                <a:solidFill>
                  <a:srgbClr val="FFFFFF"/>
                </a:solidFill>
              </a:rPr>
              <a:t>IX </a:t>
            </a:r>
            <a:r>
              <a:rPr sz="4700" spc="-5" dirty="0">
                <a:solidFill>
                  <a:srgbClr val="FFFFFF"/>
                </a:solidFill>
              </a:rPr>
              <a:t>Scope</a:t>
            </a:r>
            <a:r>
              <a:rPr sz="4700" spc="-105" dirty="0">
                <a:solidFill>
                  <a:srgbClr val="FFFFFF"/>
                </a:solidFill>
              </a:rPr>
              <a:t> </a:t>
            </a:r>
            <a:r>
              <a:rPr sz="4700" dirty="0">
                <a:solidFill>
                  <a:srgbClr val="FFFFFF"/>
                </a:solidFill>
              </a:rPr>
              <a:t>&amp;  Jurisdiction</a:t>
            </a:r>
            <a:endParaRPr sz="4700" dirty="0"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26664" y="3496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224027" y="408432"/>
            <a:ext cx="1312163" cy="4326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54104" y="1130216"/>
            <a:ext cx="33655" cy="50800"/>
          </a:xfrm>
          <a:custGeom>
            <a:avLst/>
            <a:gdLst/>
            <a:ahLst/>
            <a:cxnLst/>
            <a:rect l="l" t="t" r="r" b="b"/>
            <a:pathLst>
              <a:path w="33655" h="50800">
                <a:moveTo>
                  <a:pt x="0" y="0"/>
                </a:moveTo>
                <a:lnTo>
                  <a:pt x="33515" y="0"/>
                </a:lnTo>
                <a:lnTo>
                  <a:pt x="33515" y="50700"/>
                </a:lnTo>
                <a:lnTo>
                  <a:pt x="0" y="5070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F4D719-06A2-7842-A1C6-0CFED6A17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26803" y="1126775"/>
            <a:ext cx="2317035" cy="140335"/>
            <a:chOff x="3026803" y="1126775"/>
            <a:chExt cx="2317035" cy="140335"/>
          </a:xfrm>
        </p:grpSpPr>
        <p:sp>
          <p:nvSpPr>
            <p:cNvPr id="3" name="object 3" descr="HuschBlackwell Logo"/>
            <p:cNvSpPr/>
            <p:nvPr/>
          </p:nvSpPr>
          <p:spPr>
            <a:xfrm>
              <a:off x="3226748" y="1126775"/>
              <a:ext cx="2117090" cy="140335"/>
            </a:xfrm>
            <a:custGeom>
              <a:avLst/>
              <a:gdLst/>
              <a:ahLst/>
              <a:cxnLst/>
              <a:rect l="l" t="t" r="r" b="b"/>
              <a:pathLst>
                <a:path w="2117090" h="140334">
                  <a:moveTo>
                    <a:pt x="815561" y="135951"/>
                  </a:moveTo>
                  <a:lnTo>
                    <a:pt x="722947" y="135951"/>
                  </a:lnTo>
                  <a:lnTo>
                    <a:pt x="722947" y="3441"/>
                  </a:lnTo>
                  <a:lnTo>
                    <a:pt x="808995" y="3441"/>
                  </a:lnTo>
                  <a:lnTo>
                    <a:pt x="828499" y="5506"/>
                  </a:lnTo>
                  <a:lnTo>
                    <a:pt x="842430" y="11702"/>
                  </a:lnTo>
                  <a:lnTo>
                    <a:pt x="850789" y="22027"/>
                  </a:lnTo>
                  <a:lnTo>
                    <a:pt x="852447" y="30632"/>
                  </a:lnTo>
                  <a:lnTo>
                    <a:pt x="756122" y="30632"/>
                  </a:lnTo>
                  <a:lnTo>
                    <a:pt x="756122" y="56789"/>
                  </a:lnTo>
                  <a:lnTo>
                    <a:pt x="846395" y="56789"/>
                  </a:lnTo>
                  <a:lnTo>
                    <a:pt x="843369" y="60393"/>
                  </a:lnTo>
                  <a:lnTo>
                    <a:pt x="835605" y="65738"/>
                  </a:lnTo>
                  <a:lnTo>
                    <a:pt x="845637" y="70557"/>
                  </a:lnTo>
                  <a:lnTo>
                    <a:pt x="852884" y="77698"/>
                  </a:lnTo>
                  <a:lnTo>
                    <a:pt x="853896" y="79850"/>
                  </a:lnTo>
                  <a:lnTo>
                    <a:pt x="756122" y="79850"/>
                  </a:lnTo>
                  <a:lnTo>
                    <a:pt x="756122" y="108761"/>
                  </a:lnTo>
                  <a:lnTo>
                    <a:pt x="856845" y="108761"/>
                  </a:lnTo>
                  <a:lnTo>
                    <a:pt x="855897" y="113881"/>
                  </a:lnTo>
                  <a:lnTo>
                    <a:pt x="847527" y="125712"/>
                  </a:lnTo>
                  <a:lnTo>
                    <a:pt x="833974" y="133284"/>
                  </a:lnTo>
                  <a:lnTo>
                    <a:pt x="815561" y="135951"/>
                  </a:lnTo>
                  <a:close/>
                </a:path>
                <a:path w="2117090" h="140334">
                  <a:moveTo>
                    <a:pt x="846395" y="56789"/>
                  </a:moveTo>
                  <a:lnTo>
                    <a:pt x="795518" y="56789"/>
                  </a:lnTo>
                  <a:lnTo>
                    <a:pt x="805896" y="56236"/>
                  </a:lnTo>
                  <a:lnTo>
                    <a:pt x="813229" y="54165"/>
                  </a:lnTo>
                  <a:lnTo>
                    <a:pt x="817581" y="49965"/>
                  </a:lnTo>
                  <a:lnTo>
                    <a:pt x="819017" y="43022"/>
                  </a:lnTo>
                  <a:lnTo>
                    <a:pt x="817581" y="36730"/>
                  </a:lnTo>
                  <a:lnTo>
                    <a:pt x="813229" y="32955"/>
                  </a:lnTo>
                  <a:lnTo>
                    <a:pt x="805896" y="31116"/>
                  </a:lnTo>
                  <a:lnTo>
                    <a:pt x="795518" y="30632"/>
                  </a:lnTo>
                  <a:lnTo>
                    <a:pt x="852447" y="30632"/>
                  </a:lnTo>
                  <a:lnTo>
                    <a:pt x="853575" y="36483"/>
                  </a:lnTo>
                  <a:lnTo>
                    <a:pt x="852419" y="45700"/>
                  </a:lnTo>
                  <a:lnTo>
                    <a:pt x="848996" y="53692"/>
                  </a:lnTo>
                  <a:lnTo>
                    <a:pt x="846395" y="56789"/>
                  </a:lnTo>
                  <a:close/>
                </a:path>
                <a:path w="2117090" h="140334">
                  <a:moveTo>
                    <a:pt x="856845" y="108761"/>
                  </a:moveTo>
                  <a:lnTo>
                    <a:pt x="800701" y="108761"/>
                  </a:lnTo>
                  <a:lnTo>
                    <a:pt x="810880" y="108357"/>
                  </a:lnTo>
                  <a:lnTo>
                    <a:pt x="818110" y="106567"/>
                  </a:lnTo>
                  <a:lnTo>
                    <a:pt x="822424" y="102517"/>
                  </a:lnTo>
                  <a:lnTo>
                    <a:pt x="823855" y="95338"/>
                  </a:lnTo>
                  <a:lnTo>
                    <a:pt x="822473" y="88126"/>
                  </a:lnTo>
                  <a:lnTo>
                    <a:pt x="818240" y="83334"/>
                  </a:lnTo>
                  <a:lnTo>
                    <a:pt x="811026" y="80672"/>
                  </a:lnTo>
                  <a:lnTo>
                    <a:pt x="800701" y="79850"/>
                  </a:lnTo>
                  <a:lnTo>
                    <a:pt x="853896" y="79850"/>
                  </a:lnTo>
                  <a:lnTo>
                    <a:pt x="857279" y="87034"/>
                  </a:lnTo>
                  <a:lnTo>
                    <a:pt x="858758" y="98435"/>
                  </a:lnTo>
                  <a:lnTo>
                    <a:pt x="856845" y="108761"/>
                  </a:lnTo>
                  <a:close/>
                </a:path>
                <a:path w="2117090" h="140334">
                  <a:moveTo>
                    <a:pt x="2116659" y="135951"/>
                  </a:moveTo>
                  <a:lnTo>
                    <a:pt x="2014714" y="135951"/>
                  </a:lnTo>
                  <a:lnTo>
                    <a:pt x="2014714" y="3441"/>
                  </a:lnTo>
                  <a:lnTo>
                    <a:pt x="2047889" y="3441"/>
                  </a:lnTo>
                  <a:lnTo>
                    <a:pt x="2047889" y="108761"/>
                  </a:lnTo>
                  <a:lnTo>
                    <a:pt x="2116659" y="108761"/>
                  </a:lnTo>
                  <a:lnTo>
                    <a:pt x="2116659" y="135951"/>
                  </a:lnTo>
                  <a:close/>
                </a:path>
                <a:path w="2117090" h="140334">
                  <a:moveTo>
                    <a:pt x="1989832" y="135951"/>
                  </a:moveTo>
                  <a:lnTo>
                    <a:pt x="1887887" y="135951"/>
                  </a:lnTo>
                  <a:lnTo>
                    <a:pt x="1887887" y="3441"/>
                  </a:lnTo>
                  <a:lnTo>
                    <a:pt x="1921408" y="3441"/>
                  </a:lnTo>
                  <a:lnTo>
                    <a:pt x="1921408" y="108761"/>
                  </a:lnTo>
                  <a:lnTo>
                    <a:pt x="1989832" y="108761"/>
                  </a:lnTo>
                  <a:lnTo>
                    <a:pt x="1989832" y="135951"/>
                  </a:lnTo>
                  <a:close/>
                </a:path>
                <a:path w="2117090" h="140334">
                  <a:moveTo>
                    <a:pt x="1852293" y="135951"/>
                  </a:moveTo>
                  <a:lnTo>
                    <a:pt x="1734105" y="135951"/>
                  </a:lnTo>
                  <a:lnTo>
                    <a:pt x="1734105" y="3441"/>
                  </a:lnTo>
                  <a:lnTo>
                    <a:pt x="1852293" y="3441"/>
                  </a:lnTo>
                  <a:lnTo>
                    <a:pt x="1852293" y="30632"/>
                  </a:lnTo>
                  <a:lnTo>
                    <a:pt x="1767626" y="30632"/>
                  </a:lnTo>
                  <a:lnTo>
                    <a:pt x="1767626" y="52659"/>
                  </a:lnTo>
                  <a:lnTo>
                    <a:pt x="1843307" y="52659"/>
                  </a:lnTo>
                  <a:lnTo>
                    <a:pt x="1843307" y="79850"/>
                  </a:lnTo>
                  <a:lnTo>
                    <a:pt x="1767626" y="79850"/>
                  </a:lnTo>
                  <a:lnTo>
                    <a:pt x="1767626" y="108761"/>
                  </a:lnTo>
                  <a:lnTo>
                    <a:pt x="1852293" y="108761"/>
                  </a:lnTo>
                  <a:lnTo>
                    <a:pt x="1852293" y="135951"/>
                  </a:lnTo>
                  <a:close/>
                </a:path>
                <a:path w="2117090" h="140334">
                  <a:moveTo>
                    <a:pt x="1570302" y="135951"/>
                  </a:moveTo>
                  <a:lnTo>
                    <a:pt x="1537472" y="135951"/>
                  </a:lnTo>
                  <a:lnTo>
                    <a:pt x="1495312" y="3441"/>
                  </a:lnTo>
                  <a:lnTo>
                    <a:pt x="1529869" y="3441"/>
                  </a:lnTo>
                  <a:lnTo>
                    <a:pt x="1556478" y="92928"/>
                  </a:lnTo>
                  <a:lnTo>
                    <a:pt x="1585267" y="92928"/>
                  </a:lnTo>
                  <a:lnTo>
                    <a:pt x="1570302" y="135951"/>
                  </a:lnTo>
                  <a:close/>
                </a:path>
                <a:path w="2117090" h="140334">
                  <a:moveTo>
                    <a:pt x="1585267" y="92928"/>
                  </a:moveTo>
                  <a:lnTo>
                    <a:pt x="1556478" y="92928"/>
                  </a:lnTo>
                  <a:lnTo>
                    <a:pt x="1587581" y="3441"/>
                  </a:lnTo>
                  <a:lnTo>
                    <a:pt x="1620410" y="3441"/>
                  </a:lnTo>
                  <a:lnTo>
                    <a:pt x="1632692" y="39580"/>
                  </a:lnTo>
                  <a:lnTo>
                    <a:pt x="1603823" y="39580"/>
                  </a:lnTo>
                  <a:lnTo>
                    <a:pt x="1585267" y="92928"/>
                  </a:lnTo>
                  <a:close/>
                </a:path>
                <a:path w="2117090" h="140334">
                  <a:moveTo>
                    <a:pt x="1683507" y="92928"/>
                  </a:moveTo>
                  <a:lnTo>
                    <a:pt x="1650821" y="92928"/>
                  </a:lnTo>
                  <a:lnTo>
                    <a:pt x="1677776" y="3441"/>
                  </a:lnTo>
                  <a:lnTo>
                    <a:pt x="1712679" y="3441"/>
                  </a:lnTo>
                  <a:lnTo>
                    <a:pt x="1683507" y="92928"/>
                  </a:lnTo>
                  <a:close/>
                </a:path>
                <a:path w="2117090" h="140334">
                  <a:moveTo>
                    <a:pt x="1669482" y="135951"/>
                  </a:moveTo>
                  <a:lnTo>
                    <a:pt x="1635616" y="135951"/>
                  </a:lnTo>
                  <a:lnTo>
                    <a:pt x="1603823" y="39580"/>
                  </a:lnTo>
                  <a:lnTo>
                    <a:pt x="1632692" y="39580"/>
                  </a:lnTo>
                  <a:lnTo>
                    <a:pt x="1650821" y="92928"/>
                  </a:lnTo>
                  <a:lnTo>
                    <a:pt x="1683507" y="92928"/>
                  </a:lnTo>
                  <a:lnTo>
                    <a:pt x="1669482" y="135951"/>
                  </a:lnTo>
                  <a:close/>
                </a:path>
                <a:path w="2117090" h="140334">
                  <a:moveTo>
                    <a:pt x="1384727" y="135951"/>
                  </a:moveTo>
                  <a:lnTo>
                    <a:pt x="1351551" y="135951"/>
                  </a:lnTo>
                  <a:lnTo>
                    <a:pt x="1351551" y="3441"/>
                  </a:lnTo>
                  <a:lnTo>
                    <a:pt x="1384727" y="3441"/>
                  </a:lnTo>
                  <a:lnTo>
                    <a:pt x="1384727" y="54380"/>
                  </a:lnTo>
                  <a:lnTo>
                    <a:pt x="1425938" y="54380"/>
                  </a:lnTo>
                  <a:lnTo>
                    <a:pt x="1425159" y="55069"/>
                  </a:lnTo>
                  <a:lnTo>
                    <a:pt x="1441644" y="75375"/>
                  </a:lnTo>
                  <a:lnTo>
                    <a:pt x="1401660" y="75375"/>
                  </a:lnTo>
                  <a:lnTo>
                    <a:pt x="1384727" y="90175"/>
                  </a:lnTo>
                  <a:lnTo>
                    <a:pt x="1384727" y="135951"/>
                  </a:lnTo>
                  <a:close/>
                </a:path>
                <a:path w="2117090" h="140334">
                  <a:moveTo>
                    <a:pt x="1425938" y="54380"/>
                  </a:moveTo>
                  <a:lnTo>
                    <a:pt x="1384727" y="54380"/>
                  </a:lnTo>
                  <a:lnTo>
                    <a:pt x="1440710" y="3441"/>
                  </a:lnTo>
                  <a:lnTo>
                    <a:pt x="1483562" y="3441"/>
                  </a:lnTo>
                  <a:lnTo>
                    <a:pt x="1425938" y="54380"/>
                  </a:lnTo>
                  <a:close/>
                </a:path>
                <a:path w="2117090" h="140334">
                  <a:moveTo>
                    <a:pt x="1490819" y="135951"/>
                  </a:moveTo>
                  <a:lnTo>
                    <a:pt x="1450041" y="135951"/>
                  </a:lnTo>
                  <a:lnTo>
                    <a:pt x="1401660" y="75375"/>
                  </a:lnTo>
                  <a:lnTo>
                    <a:pt x="1441644" y="75375"/>
                  </a:lnTo>
                  <a:lnTo>
                    <a:pt x="1490819" y="135951"/>
                  </a:lnTo>
                  <a:close/>
                </a:path>
                <a:path w="2117090" h="140334">
                  <a:moveTo>
                    <a:pt x="1247878" y="139737"/>
                  </a:moveTo>
                  <a:lnTo>
                    <a:pt x="1214703" y="134725"/>
                  </a:lnTo>
                  <a:lnTo>
                    <a:pt x="1189562" y="120549"/>
                  </a:lnTo>
                  <a:lnTo>
                    <a:pt x="1173622" y="98500"/>
                  </a:lnTo>
                  <a:lnTo>
                    <a:pt x="1168050" y="69868"/>
                  </a:lnTo>
                  <a:lnTo>
                    <a:pt x="1173622" y="41237"/>
                  </a:lnTo>
                  <a:lnTo>
                    <a:pt x="1189562" y="19188"/>
                  </a:lnTo>
                  <a:lnTo>
                    <a:pt x="1214703" y="5012"/>
                  </a:lnTo>
                  <a:lnTo>
                    <a:pt x="1247878" y="0"/>
                  </a:lnTo>
                  <a:lnTo>
                    <a:pt x="1277836" y="3909"/>
                  </a:lnTo>
                  <a:lnTo>
                    <a:pt x="1301184" y="14756"/>
                  </a:lnTo>
                  <a:lnTo>
                    <a:pt x="1313044" y="27190"/>
                  </a:lnTo>
                  <a:lnTo>
                    <a:pt x="1247878" y="27190"/>
                  </a:lnTo>
                  <a:lnTo>
                    <a:pt x="1229903" y="30132"/>
                  </a:lnTo>
                  <a:lnTo>
                    <a:pt x="1216301" y="38591"/>
                  </a:lnTo>
                  <a:lnTo>
                    <a:pt x="1207689" y="52019"/>
                  </a:lnTo>
                  <a:lnTo>
                    <a:pt x="1204681" y="69868"/>
                  </a:lnTo>
                  <a:lnTo>
                    <a:pt x="1207689" y="87664"/>
                  </a:lnTo>
                  <a:lnTo>
                    <a:pt x="1216301" y="100974"/>
                  </a:lnTo>
                  <a:lnTo>
                    <a:pt x="1229903" y="109315"/>
                  </a:lnTo>
                  <a:lnTo>
                    <a:pt x="1247878" y="112203"/>
                  </a:lnTo>
                  <a:lnTo>
                    <a:pt x="1312622" y="112203"/>
                  </a:lnTo>
                  <a:lnTo>
                    <a:pt x="1301400" y="124464"/>
                  </a:lnTo>
                  <a:lnTo>
                    <a:pt x="1277895" y="135731"/>
                  </a:lnTo>
                  <a:lnTo>
                    <a:pt x="1247878" y="139737"/>
                  </a:lnTo>
                  <a:close/>
                </a:path>
                <a:path w="2117090" h="140334">
                  <a:moveTo>
                    <a:pt x="1323905" y="51971"/>
                  </a:moveTo>
                  <a:lnTo>
                    <a:pt x="1287620" y="51971"/>
                  </a:lnTo>
                  <a:lnTo>
                    <a:pt x="1282576" y="41274"/>
                  </a:lnTo>
                  <a:lnTo>
                    <a:pt x="1274229" y="33514"/>
                  </a:lnTo>
                  <a:lnTo>
                    <a:pt x="1262641" y="28787"/>
                  </a:lnTo>
                  <a:lnTo>
                    <a:pt x="1247878" y="27190"/>
                  </a:lnTo>
                  <a:lnTo>
                    <a:pt x="1313044" y="27190"/>
                  </a:lnTo>
                  <a:lnTo>
                    <a:pt x="1316886" y="31218"/>
                  </a:lnTo>
                  <a:lnTo>
                    <a:pt x="1323905" y="51971"/>
                  </a:lnTo>
                  <a:close/>
                </a:path>
                <a:path w="2117090" h="140334">
                  <a:moveTo>
                    <a:pt x="1312622" y="112203"/>
                  </a:moveTo>
                  <a:lnTo>
                    <a:pt x="1247878" y="112203"/>
                  </a:lnTo>
                  <a:lnTo>
                    <a:pt x="1263764" y="110320"/>
                  </a:lnTo>
                  <a:lnTo>
                    <a:pt x="1275956" y="104889"/>
                  </a:lnTo>
                  <a:lnTo>
                    <a:pt x="1284131" y="96230"/>
                  </a:lnTo>
                  <a:lnTo>
                    <a:pt x="1287965" y="84668"/>
                  </a:lnTo>
                  <a:lnTo>
                    <a:pt x="1324596" y="84668"/>
                  </a:lnTo>
                  <a:lnTo>
                    <a:pt x="1317323" y="107067"/>
                  </a:lnTo>
                  <a:lnTo>
                    <a:pt x="1312622" y="112203"/>
                  </a:lnTo>
                  <a:close/>
                </a:path>
                <a:path w="2117090" h="140334">
                  <a:moveTo>
                    <a:pt x="1040532" y="135951"/>
                  </a:moveTo>
                  <a:lnTo>
                    <a:pt x="1004592" y="135951"/>
                  </a:lnTo>
                  <a:lnTo>
                    <a:pt x="1067487" y="3441"/>
                  </a:lnTo>
                  <a:lnTo>
                    <a:pt x="1099626" y="3441"/>
                  </a:lnTo>
                  <a:lnTo>
                    <a:pt x="1116433" y="40269"/>
                  </a:lnTo>
                  <a:lnTo>
                    <a:pt x="1080965" y="40269"/>
                  </a:lnTo>
                  <a:lnTo>
                    <a:pt x="1063686" y="81226"/>
                  </a:lnTo>
                  <a:lnTo>
                    <a:pt x="1135126" y="81226"/>
                  </a:lnTo>
                  <a:lnTo>
                    <a:pt x="1147378" y="108072"/>
                  </a:lnTo>
                  <a:lnTo>
                    <a:pt x="1052282" y="108072"/>
                  </a:lnTo>
                  <a:lnTo>
                    <a:pt x="1040532" y="135951"/>
                  </a:lnTo>
                  <a:close/>
                </a:path>
                <a:path w="2117090" h="140334">
                  <a:moveTo>
                    <a:pt x="1135126" y="81226"/>
                  </a:moveTo>
                  <a:lnTo>
                    <a:pt x="1098935" y="81226"/>
                  </a:lnTo>
                  <a:lnTo>
                    <a:pt x="1080965" y="40269"/>
                  </a:lnTo>
                  <a:lnTo>
                    <a:pt x="1116433" y="40269"/>
                  </a:lnTo>
                  <a:lnTo>
                    <a:pt x="1135126" y="81226"/>
                  </a:lnTo>
                  <a:close/>
                </a:path>
                <a:path w="2117090" h="140334">
                  <a:moveTo>
                    <a:pt x="1160102" y="135951"/>
                  </a:moveTo>
                  <a:lnTo>
                    <a:pt x="1123125" y="135951"/>
                  </a:lnTo>
                  <a:lnTo>
                    <a:pt x="1111030" y="108072"/>
                  </a:lnTo>
                  <a:lnTo>
                    <a:pt x="1147378" y="108072"/>
                  </a:lnTo>
                  <a:lnTo>
                    <a:pt x="1160102" y="135951"/>
                  </a:lnTo>
                  <a:close/>
                </a:path>
                <a:path w="2117090" h="140334">
                  <a:moveTo>
                    <a:pt x="991806" y="135951"/>
                  </a:moveTo>
                  <a:lnTo>
                    <a:pt x="889861" y="135951"/>
                  </a:lnTo>
                  <a:lnTo>
                    <a:pt x="889861" y="3441"/>
                  </a:lnTo>
                  <a:lnTo>
                    <a:pt x="923036" y="3441"/>
                  </a:lnTo>
                  <a:lnTo>
                    <a:pt x="923036" y="108761"/>
                  </a:lnTo>
                  <a:lnTo>
                    <a:pt x="991806" y="108761"/>
                  </a:lnTo>
                  <a:lnTo>
                    <a:pt x="991806" y="135951"/>
                  </a:lnTo>
                  <a:close/>
                </a:path>
                <a:path w="2117090" h="140334">
                  <a:moveTo>
                    <a:pt x="557761" y="135951"/>
                  </a:moveTo>
                  <a:lnTo>
                    <a:pt x="524240" y="135951"/>
                  </a:lnTo>
                  <a:lnTo>
                    <a:pt x="524240" y="3441"/>
                  </a:lnTo>
                  <a:lnTo>
                    <a:pt x="557761" y="3441"/>
                  </a:lnTo>
                  <a:lnTo>
                    <a:pt x="557761" y="53692"/>
                  </a:lnTo>
                  <a:lnTo>
                    <a:pt x="654868" y="53692"/>
                  </a:lnTo>
                  <a:lnTo>
                    <a:pt x="654868" y="80882"/>
                  </a:lnTo>
                  <a:lnTo>
                    <a:pt x="557761" y="80882"/>
                  </a:lnTo>
                  <a:lnTo>
                    <a:pt x="557761" y="135951"/>
                  </a:lnTo>
                  <a:close/>
                </a:path>
                <a:path w="2117090" h="140334">
                  <a:moveTo>
                    <a:pt x="654868" y="53692"/>
                  </a:moveTo>
                  <a:lnTo>
                    <a:pt x="621693" y="53692"/>
                  </a:lnTo>
                  <a:lnTo>
                    <a:pt x="621693" y="3441"/>
                  </a:lnTo>
                  <a:lnTo>
                    <a:pt x="654868" y="3441"/>
                  </a:lnTo>
                  <a:lnTo>
                    <a:pt x="654868" y="53692"/>
                  </a:lnTo>
                  <a:close/>
                </a:path>
                <a:path w="2117090" h="140334">
                  <a:moveTo>
                    <a:pt x="654868" y="135951"/>
                  </a:moveTo>
                  <a:lnTo>
                    <a:pt x="621693" y="135951"/>
                  </a:lnTo>
                  <a:lnTo>
                    <a:pt x="621693" y="80882"/>
                  </a:lnTo>
                  <a:lnTo>
                    <a:pt x="654868" y="80882"/>
                  </a:lnTo>
                  <a:lnTo>
                    <a:pt x="654868" y="135951"/>
                  </a:lnTo>
                  <a:close/>
                </a:path>
                <a:path w="2117090" h="140334">
                  <a:moveTo>
                    <a:pt x="412619" y="139737"/>
                  </a:moveTo>
                  <a:lnTo>
                    <a:pt x="379643" y="134725"/>
                  </a:lnTo>
                  <a:lnTo>
                    <a:pt x="354605" y="120549"/>
                  </a:lnTo>
                  <a:lnTo>
                    <a:pt x="338703" y="98500"/>
                  </a:lnTo>
                  <a:lnTo>
                    <a:pt x="333136" y="69868"/>
                  </a:lnTo>
                  <a:lnTo>
                    <a:pt x="338703" y="41237"/>
                  </a:lnTo>
                  <a:lnTo>
                    <a:pt x="354605" y="19188"/>
                  </a:lnTo>
                  <a:lnTo>
                    <a:pt x="379643" y="5012"/>
                  </a:lnTo>
                  <a:lnTo>
                    <a:pt x="412619" y="0"/>
                  </a:lnTo>
                  <a:lnTo>
                    <a:pt x="442581" y="3909"/>
                  </a:lnTo>
                  <a:lnTo>
                    <a:pt x="465967" y="14756"/>
                  </a:lnTo>
                  <a:lnTo>
                    <a:pt x="477905" y="27190"/>
                  </a:lnTo>
                  <a:lnTo>
                    <a:pt x="412619" y="27190"/>
                  </a:lnTo>
                  <a:lnTo>
                    <a:pt x="394843" y="30132"/>
                  </a:lnTo>
                  <a:lnTo>
                    <a:pt x="381344" y="38591"/>
                  </a:lnTo>
                  <a:lnTo>
                    <a:pt x="372769" y="52019"/>
                  </a:lnTo>
                  <a:lnTo>
                    <a:pt x="369767" y="69868"/>
                  </a:lnTo>
                  <a:lnTo>
                    <a:pt x="372769" y="87664"/>
                  </a:lnTo>
                  <a:lnTo>
                    <a:pt x="381344" y="100974"/>
                  </a:lnTo>
                  <a:lnTo>
                    <a:pt x="394843" y="109315"/>
                  </a:lnTo>
                  <a:lnTo>
                    <a:pt x="412619" y="112203"/>
                  </a:lnTo>
                  <a:lnTo>
                    <a:pt x="477363" y="112203"/>
                  </a:lnTo>
                  <a:lnTo>
                    <a:pt x="466140" y="124464"/>
                  </a:lnTo>
                  <a:lnTo>
                    <a:pt x="442635" y="135731"/>
                  </a:lnTo>
                  <a:lnTo>
                    <a:pt x="412619" y="139737"/>
                  </a:lnTo>
                  <a:close/>
                </a:path>
                <a:path w="2117090" h="140334">
                  <a:moveTo>
                    <a:pt x="488991" y="51971"/>
                  </a:moveTo>
                  <a:lnTo>
                    <a:pt x="452706" y="51971"/>
                  </a:lnTo>
                  <a:lnTo>
                    <a:pt x="447657" y="41274"/>
                  </a:lnTo>
                  <a:lnTo>
                    <a:pt x="439271" y="33514"/>
                  </a:lnTo>
                  <a:lnTo>
                    <a:pt x="427581" y="28787"/>
                  </a:lnTo>
                  <a:lnTo>
                    <a:pt x="412619" y="27190"/>
                  </a:lnTo>
                  <a:lnTo>
                    <a:pt x="477905" y="27190"/>
                  </a:lnTo>
                  <a:lnTo>
                    <a:pt x="481772" y="31218"/>
                  </a:lnTo>
                  <a:lnTo>
                    <a:pt x="488991" y="51971"/>
                  </a:lnTo>
                  <a:close/>
                </a:path>
                <a:path w="2117090" h="140334">
                  <a:moveTo>
                    <a:pt x="477363" y="112203"/>
                  </a:moveTo>
                  <a:lnTo>
                    <a:pt x="412619" y="112203"/>
                  </a:lnTo>
                  <a:lnTo>
                    <a:pt x="428510" y="110320"/>
                  </a:lnTo>
                  <a:lnTo>
                    <a:pt x="440740" y="104889"/>
                  </a:lnTo>
                  <a:lnTo>
                    <a:pt x="449018" y="96230"/>
                  </a:lnTo>
                  <a:lnTo>
                    <a:pt x="453051" y="84668"/>
                  </a:lnTo>
                  <a:lnTo>
                    <a:pt x="489337" y="84668"/>
                  </a:lnTo>
                  <a:lnTo>
                    <a:pt x="482063" y="107067"/>
                  </a:lnTo>
                  <a:lnTo>
                    <a:pt x="477363" y="112203"/>
                  </a:lnTo>
                  <a:close/>
                </a:path>
                <a:path w="2117090" h="140334">
                  <a:moveTo>
                    <a:pt x="302960" y="114268"/>
                  </a:moveTo>
                  <a:lnTo>
                    <a:pt x="241212" y="114268"/>
                  </a:lnTo>
                  <a:lnTo>
                    <a:pt x="254274" y="113192"/>
                  </a:lnTo>
                  <a:lnTo>
                    <a:pt x="263804" y="110052"/>
                  </a:lnTo>
                  <a:lnTo>
                    <a:pt x="269641" y="104975"/>
                  </a:lnTo>
                  <a:lnTo>
                    <a:pt x="271623" y="98091"/>
                  </a:lnTo>
                  <a:lnTo>
                    <a:pt x="270046" y="91912"/>
                  </a:lnTo>
                  <a:lnTo>
                    <a:pt x="265230" y="87895"/>
                  </a:lnTo>
                  <a:lnTo>
                    <a:pt x="257044" y="85362"/>
                  </a:lnTo>
                  <a:lnTo>
                    <a:pt x="245359" y="83636"/>
                  </a:lnTo>
                  <a:lnTo>
                    <a:pt x="221860" y="81570"/>
                  </a:lnTo>
                  <a:lnTo>
                    <a:pt x="199689" y="77257"/>
                  </a:lnTo>
                  <a:lnTo>
                    <a:pt x="183933" y="69782"/>
                  </a:lnTo>
                  <a:lnTo>
                    <a:pt x="174527" y="58822"/>
                  </a:lnTo>
                  <a:lnTo>
                    <a:pt x="171406" y="44055"/>
                  </a:lnTo>
                  <a:lnTo>
                    <a:pt x="175812" y="26717"/>
                  </a:lnTo>
                  <a:lnTo>
                    <a:pt x="188512" y="12734"/>
                  </a:lnTo>
                  <a:lnTo>
                    <a:pt x="208728" y="3398"/>
                  </a:lnTo>
                  <a:lnTo>
                    <a:pt x="235683" y="0"/>
                  </a:lnTo>
                  <a:lnTo>
                    <a:pt x="263983" y="3097"/>
                  </a:lnTo>
                  <a:lnTo>
                    <a:pt x="284798" y="11874"/>
                  </a:lnTo>
                  <a:lnTo>
                    <a:pt x="296594" y="24436"/>
                  </a:lnTo>
                  <a:lnTo>
                    <a:pt x="236374" y="24436"/>
                  </a:lnTo>
                  <a:lnTo>
                    <a:pt x="223566" y="25501"/>
                  </a:lnTo>
                  <a:lnTo>
                    <a:pt x="214257" y="28567"/>
                  </a:lnTo>
                  <a:lnTo>
                    <a:pt x="208577" y="33439"/>
                  </a:lnTo>
                  <a:lnTo>
                    <a:pt x="206655" y="39925"/>
                  </a:lnTo>
                  <a:lnTo>
                    <a:pt x="208291" y="45743"/>
                  </a:lnTo>
                  <a:lnTo>
                    <a:pt x="213264" y="49303"/>
                  </a:lnTo>
                  <a:lnTo>
                    <a:pt x="221671" y="51444"/>
                  </a:lnTo>
                  <a:lnTo>
                    <a:pt x="233610" y="53003"/>
                  </a:lnTo>
                  <a:lnTo>
                    <a:pt x="258491" y="55413"/>
                  </a:lnTo>
                  <a:lnTo>
                    <a:pt x="280354" y="59844"/>
                  </a:lnTo>
                  <a:lnTo>
                    <a:pt x="295770" y="67631"/>
                  </a:lnTo>
                  <a:lnTo>
                    <a:pt x="304901" y="79032"/>
                  </a:lnTo>
                  <a:lnTo>
                    <a:pt x="307909" y="94305"/>
                  </a:lnTo>
                  <a:lnTo>
                    <a:pt x="303449" y="113746"/>
                  </a:lnTo>
                  <a:lnTo>
                    <a:pt x="302960" y="114268"/>
                  </a:lnTo>
                  <a:close/>
                </a:path>
                <a:path w="2117090" h="140334">
                  <a:moveTo>
                    <a:pt x="302034" y="44399"/>
                  </a:moveTo>
                  <a:lnTo>
                    <a:pt x="268859" y="44399"/>
                  </a:lnTo>
                  <a:lnTo>
                    <a:pt x="266018" y="35617"/>
                  </a:lnTo>
                  <a:lnTo>
                    <a:pt x="259614" y="29384"/>
                  </a:lnTo>
                  <a:lnTo>
                    <a:pt x="249711" y="25668"/>
                  </a:lnTo>
                  <a:lnTo>
                    <a:pt x="236374" y="24436"/>
                  </a:lnTo>
                  <a:lnTo>
                    <a:pt x="296594" y="24436"/>
                  </a:lnTo>
                  <a:lnTo>
                    <a:pt x="297594" y="25501"/>
                  </a:lnTo>
                  <a:lnTo>
                    <a:pt x="297672" y="25668"/>
                  </a:lnTo>
                  <a:lnTo>
                    <a:pt x="302034" y="43366"/>
                  </a:lnTo>
                  <a:lnTo>
                    <a:pt x="302034" y="44399"/>
                  </a:lnTo>
                  <a:close/>
                </a:path>
                <a:path w="2117090" h="140334">
                  <a:moveTo>
                    <a:pt x="237065" y="139737"/>
                  </a:moveTo>
                  <a:lnTo>
                    <a:pt x="207367" y="136537"/>
                  </a:lnTo>
                  <a:lnTo>
                    <a:pt x="185834" y="127304"/>
                  </a:lnTo>
                  <a:lnTo>
                    <a:pt x="172723" y="112584"/>
                  </a:lnTo>
                  <a:lnTo>
                    <a:pt x="168296" y="92928"/>
                  </a:lnTo>
                  <a:lnTo>
                    <a:pt x="168296" y="90175"/>
                  </a:lnTo>
                  <a:lnTo>
                    <a:pt x="202508" y="90175"/>
                  </a:lnTo>
                  <a:lnTo>
                    <a:pt x="202598" y="91912"/>
                  </a:lnTo>
                  <a:lnTo>
                    <a:pt x="204959" y="101345"/>
                  </a:lnTo>
                  <a:lnTo>
                    <a:pt x="212270" y="108460"/>
                  </a:lnTo>
                  <a:lnTo>
                    <a:pt x="224376" y="112800"/>
                  </a:lnTo>
                  <a:lnTo>
                    <a:pt x="241212" y="114268"/>
                  </a:lnTo>
                  <a:lnTo>
                    <a:pt x="302960" y="114268"/>
                  </a:lnTo>
                  <a:lnTo>
                    <a:pt x="290112" y="127992"/>
                  </a:lnTo>
                  <a:lnTo>
                    <a:pt x="267962" y="136752"/>
                  </a:lnTo>
                  <a:lnTo>
                    <a:pt x="237065" y="139737"/>
                  </a:lnTo>
                  <a:close/>
                </a:path>
                <a:path w="2117090" h="140334">
                  <a:moveTo>
                    <a:pt x="68078" y="139737"/>
                  </a:moveTo>
                  <a:lnTo>
                    <a:pt x="38488" y="135774"/>
                  </a:lnTo>
                  <a:lnTo>
                    <a:pt x="17192" y="124034"/>
                  </a:lnTo>
                  <a:lnTo>
                    <a:pt x="4319" y="104744"/>
                  </a:lnTo>
                  <a:lnTo>
                    <a:pt x="0" y="78129"/>
                  </a:lnTo>
                  <a:lnTo>
                    <a:pt x="0" y="3441"/>
                  </a:lnTo>
                  <a:lnTo>
                    <a:pt x="33175" y="3441"/>
                  </a:lnTo>
                  <a:lnTo>
                    <a:pt x="33175" y="74687"/>
                  </a:lnTo>
                  <a:lnTo>
                    <a:pt x="35130" y="91493"/>
                  </a:lnTo>
                  <a:lnTo>
                    <a:pt x="41296" y="103297"/>
                  </a:lnTo>
                  <a:lnTo>
                    <a:pt x="52128" y="110261"/>
                  </a:lnTo>
                  <a:lnTo>
                    <a:pt x="68078" y="112547"/>
                  </a:lnTo>
                  <a:lnTo>
                    <a:pt x="126549" y="112547"/>
                  </a:lnTo>
                  <a:lnTo>
                    <a:pt x="118835" y="124034"/>
                  </a:lnTo>
                  <a:lnTo>
                    <a:pt x="97522" y="135774"/>
                  </a:lnTo>
                  <a:lnTo>
                    <a:pt x="68078" y="139737"/>
                  </a:lnTo>
                  <a:close/>
                </a:path>
                <a:path w="2117090" h="140334">
                  <a:moveTo>
                    <a:pt x="126549" y="112547"/>
                  </a:moveTo>
                  <a:lnTo>
                    <a:pt x="68078" y="112547"/>
                  </a:lnTo>
                  <a:lnTo>
                    <a:pt x="77220" y="111789"/>
                  </a:lnTo>
                  <a:lnTo>
                    <a:pt x="84968" y="109578"/>
                  </a:lnTo>
                  <a:lnTo>
                    <a:pt x="102981" y="3441"/>
                  </a:lnTo>
                  <a:lnTo>
                    <a:pt x="136157" y="3441"/>
                  </a:lnTo>
                  <a:lnTo>
                    <a:pt x="136157" y="78129"/>
                  </a:lnTo>
                  <a:lnTo>
                    <a:pt x="131789" y="104744"/>
                  </a:lnTo>
                  <a:lnTo>
                    <a:pt x="126549" y="112547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26803" y="1130223"/>
              <a:ext cx="158115" cy="133350"/>
            </a:xfrm>
            <a:custGeom>
              <a:avLst/>
              <a:gdLst/>
              <a:ahLst/>
              <a:cxnLst/>
              <a:rect l="l" t="t" r="r" b="b"/>
              <a:pathLst>
                <a:path w="158114" h="133350">
                  <a:moveTo>
                    <a:pt x="157899" y="0"/>
                  </a:moveTo>
                  <a:lnTo>
                    <a:pt x="124726" y="0"/>
                  </a:lnTo>
                  <a:lnTo>
                    <a:pt x="124726" y="50698"/>
                  </a:lnTo>
                  <a:lnTo>
                    <a:pt x="0" y="50698"/>
                  </a:lnTo>
                  <a:lnTo>
                    <a:pt x="0" y="77317"/>
                  </a:lnTo>
                  <a:lnTo>
                    <a:pt x="27292" y="77317"/>
                  </a:lnTo>
                  <a:lnTo>
                    <a:pt x="27292" y="133083"/>
                  </a:lnTo>
                  <a:lnTo>
                    <a:pt x="60807" y="133083"/>
                  </a:lnTo>
                  <a:lnTo>
                    <a:pt x="60807" y="77317"/>
                  </a:lnTo>
                  <a:lnTo>
                    <a:pt x="124726" y="77317"/>
                  </a:lnTo>
                  <a:lnTo>
                    <a:pt x="124726" y="133083"/>
                  </a:lnTo>
                  <a:lnTo>
                    <a:pt x="157899" y="133083"/>
                  </a:lnTo>
                  <a:lnTo>
                    <a:pt x="157899" y="77317"/>
                  </a:lnTo>
                  <a:lnTo>
                    <a:pt x="157899" y="50698"/>
                  </a:lnTo>
                  <a:lnTo>
                    <a:pt x="15789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24075" y="397255"/>
            <a:ext cx="4592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</a:t>
            </a:r>
            <a:r>
              <a:rPr spc="-80" dirty="0"/>
              <a:t> </a:t>
            </a:r>
            <a:r>
              <a:rPr spc="-5" dirty="0"/>
              <a:t>incapacity?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6315" rIns="0" bIns="0" rtlCol="0">
            <a:spAutoFit/>
          </a:bodyPr>
          <a:lstStyle/>
          <a:p>
            <a:pPr marL="879475" marR="5080">
              <a:lnSpc>
                <a:spcPct val="100000"/>
              </a:lnSpc>
              <a:spcBef>
                <a:spcPts val="105"/>
              </a:spcBef>
            </a:pPr>
            <a:r>
              <a:rPr sz="2600" spc="-100" dirty="0">
                <a:solidFill>
                  <a:srgbClr val="000000"/>
                </a:solidFill>
              </a:rPr>
              <a:t>Incapacity refers </a:t>
            </a:r>
            <a:r>
              <a:rPr sz="2600" spc="25" dirty="0">
                <a:solidFill>
                  <a:srgbClr val="000000"/>
                </a:solidFill>
              </a:rPr>
              <a:t>to </a:t>
            </a:r>
            <a:r>
              <a:rPr sz="2600" spc="-200" dirty="0">
                <a:solidFill>
                  <a:srgbClr val="000000"/>
                </a:solidFill>
              </a:rPr>
              <a:t>a </a:t>
            </a:r>
            <a:r>
              <a:rPr sz="2600" spc="-90" dirty="0">
                <a:solidFill>
                  <a:srgbClr val="000000"/>
                </a:solidFill>
              </a:rPr>
              <a:t>state </a:t>
            </a:r>
            <a:r>
              <a:rPr sz="2600" spc="-85" dirty="0">
                <a:solidFill>
                  <a:srgbClr val="000000"/>
                </a:solidFill>
              </a:rPr>
              <a:t>where </a:t>
            </a:r>
            <a:r>
              <a:rPr sz="2600" spc="-200" dirty="0">
                <a:solidFill>
                  <a:srgbClr val="000000"/>
                </a:solidFill>
              </a:rPr>
              <a:t>a </a:t>
            </a:r>
            <a:r>
              <a:rPr sz="2600" spc="-114" dirty="0">
                <a:solidFill>
                  <a:srgbClr val="000000"/>
                </a:solidFill>
              </a:rPr>
              <a:t>person </a:t>
            </a:r>
            <a:r>
              <a:rPr sz="2600" spc="-150" dirty="0">
                <a:solidFill>
                  <a:srgbClr val="000000"/>
                </a:solidFill>
              </a:rPr>
              <a:t>does  </a:t>
            </a:r>
            <a:r>
              <a:rPr sz="2600" spc="-10" dirty="0">
                <a:solidFill>
                  <a:srgbClr val="000000"/>
                </a:solidFill>
              </a:rPr>
              <a:t>not </a:t>
            </a:r>
            <a:r>
              <a:rPr sz="2600" spc="-160" dirty="0">
                <a:solidFill>
                  <a:srgbClr val="000000"/>
                </a:solidFill>
              </a:rPr>
              <a:t>have </a:t>
            </a:r>
            <a:r>
              <a:rPr sz="2600" spc="-30" dirty="0">
                <a:solidFill>
                  <a:srgbClr val="000000"/>
                </a:solidFill>
              </a:rPr>
              <a:t>the ability </a:t>
            </a:r>
            <a:r>
              <a:rPr sz="2600" spc="25" dirty="0">
                <a:solidFill>
                  <a:srgbClr val="000000"/>
                </a:solidFill>
              </a:rPr>
              <a:t>to</a:t>
            </a:r>
            <a:r>
              <a:rPr sz="2600" spc="-530" dirty="0">
                <a:solidFill>
                  <a:srgbClr val="000000"/>
                </a:solidFill>
              </a:rPr>
              <a:t> </a:t>
            </a:r>
            <a:r>
              <a:rPr sz="2600" spc="-165" dirty="0">
                <a:solidFill>
                  <a:srgbClr val="000000"/>
                </a:solidFill>
              </a:rPr>
              <a:t>make </a:t>
            </a:r>
            <a:r>
              <a:rPr sz="2600" spc="-55" dirty="0">
                <a:solidFill>
                  <a:srgbClr val="000000"/>
                </a:solidFill>
              </a:rPr>
              <a:t>rational </a:t>
            </a:r>
            <a:r>
              <a:rPr sz="2600" spc="-130" dirty="0">
                <a:solidFill>
                  <a:srgbClr val="000000"/>
                </a:solidFill>
              </a:rPr>
              <a:t>decisions </a:t>
            </a:r>
            <a:r>
              <a:rPr sz="2600" spc="-245" dirty="0">
                <a:solidFill>
                  <a:srgbClr val="000000"/>
                </a:solidFill>
              </a:rPr>
              <a:t>as  </a:t>
            </a:r>
            <a:r>
              <a:rPr sz="2600" spc="25" dirty="0">
                <a:solidFill>
                  <a:srgbClr val="000000"/>
                </a:solidFill>
              </a:rPr>
              <a:t>to </a:t>
            </a:r>
            <a:r>
              <a:rPr sz="2600" spc="-50" dirty="0">
                <a:solidFill>
                  <a:srgbClr val="000000"/>
                </a:solidFill>
              </a:rPr>
              <a:t>whether </a:t>
            </a:r>
            <a:r>
              <a:rPr sz="2600" spc="-25" dirty="0">
                <a:solidFill>
                  <a:srgbClr val="000000"/>
                </a:solidFill>
              </a:rPr>
              <a:t>or </a:t>
            </a:r>
            <a:r>
              <a:rPr sz="2600" spc="-10" dirty="0">
                <a:solidFill>
                  <a:srgbClr val="000000"/>
                </a:solidFill>
              </a:rPr>
              <a:t>not </a:t>
            </a:r>
            <a:r>
              <a:rPr sz="2600" spc="25" dirty="0">
                <a:solidFill>
                  <a:srgbClr val="000000"/>
                </a:solidFill>
              </a:rPr>
              <a:t>to </a:t>
            </a:r>
            <a:r>
              <a:rPr sz="2600" spc="-185" dirty="0">
                <a:solidFill>
                  <a:srgbClr val="000000"/>
                </a:solidFill>
              </a:rPr>
              <a:t>engage </a:t>
            </a:r>
            <a:r>
              <a:rPr sz="2600" spc="-30" dirty="0">
                <a:solidFill>
                  <a:srgbClr val="000000"/>
                </a:solidFill>
              </a:rPr>
              <a:t>in </a:t>
            </a:r>
            <a:r>
              <a:rPr sz="2600" spc="-160" dirty="0">
                <a:solidFill>
                  <a:srgbClr val="000000"/>
                </a:solidFill>
              </a:rPr>
              <a:t>sexual </a:t>
            </a:r>
            <a:r>
              <a:rPr sz="2600" spc="-40" dirty="0">
                <a:solidFill>
                  <a:srgbClr val="000000"/>
                </a:solidFill>
              </a:rPr>
              <a:t>activity  </a:t>
            </a:r>
            <a:r>
              <a:rPr sz="2600" spc="-170" dirty="0">
                <a:solidFill>
                  <a:srgbClr val="000000"/>
                </a:solidFill>
              </a:rPr>
              <a:t>because </a:t>
            </a:r>
            <a:r>
              <a:rPr sz="2600" spc="-55" dirty="0">
                <a:solidFill>
                  <a:srgbClr val="000000"/>
                </a:solidFill>
              </a:rPr>
              <a:t>they</a:t>
            </a:r>
            <a:r>
              <a:rPr sz="2600" spc="-160" dirty="0">
                <a:solidFill>
                  <a:srgbClr val="000000"/>
                </a:solidFill>
              </a:rPr>
              <a:t> </a:t>
            </a:r>
            <a:r>
              <a:rPr sz="2600" spc="-80" dirty="0">
                <a:solidFill>
                  <a:srgbClr val="000000"/>
                </a:solidFill>
              </a:rPr>
              <a:t>do</a:t>
            </a:r>
            <a:r>
              <a:rPr sz="2600" spc="-135" dirty="0">
                <a:solidFill>
                  <a:srgbClr val="000000"/>
                </a:solidFill>
              </a:rPr>
              <a:t> </a:t>
            </a:r>
            <a:r>
              <a:rPr sz="2600" spc="-10" dirty="0">
                <a:solidFill>
                  <a:srgbClr val="000000"/>
                </a:solidFill>
              </a:rPr>
              <a:t>not</a:t>
            </a:r>
            <a:r>
              <a:rPr sz="2600" spc="-130" dirty="0">
                <a:solidFill>
                  <a:srgbClr val="000000"/>
                </a:solidFill>
              </a:rPr>
              <a:t> </a:t>
            </a:r>
            <a:r>
              <a:rPr sz="2600" spc="-100" dirty="0">
                <a:solidFill>
                  <a:srgbClr val="000000"/>
                </a:solidFill>
              </a:rPr>
              <a:t>understand</a:t>
            </a:r>
            <a:r>
              <a:rPr sz="2600" spc="-170" dirty="0">
                <a:solidFill>
                  <a:srgbClr val="000000"/>
                </a:solidFill>
              </a:rPr>
              <a:t> </a:t>
            </a:r>
            <a:r>
              <a:rPr sz="2600" spc="-30" dirty="0">
                <a:solidFill>
                  <a:srgbClr val="000000"/>
                </a:solidFill>
              </a:rPr>
              <a:t>the</a:t>
            </a:r>
            <a:r>
              <a:rPr sz="2600" spc="-145" dirty="0">
                <a:solidFill>
                  <a:srgbClr val="000000"/>
                </a:solidFill>
              </a:rPr>
              <a:t> </a:t>
            </a:r>
            <a:r>
              <a:rPr sz="2600" spc="-20" dirty="0">
                <a:solidFill>
                  <a:srgbClr val="000000"/>
                </a:solidFill>
              </a:rPr>
              <a:t>“who,</a:t>
            </a:r>
            <a:r>
              <a:rPr sz="2600" spc="-140" dirty="0">
                <a:solidFill>
                  <a:srgbClr val="000000"/>
                </a:solidFill>
              </a:rPr>
              <a:t> </a:t>
            </a:r>
            <a:r>
              <a:rPr sz="2600" spc="-55" dirty="0">
                <a:solidFill>
                  <a:srgbClr val="000000"/>
                </a:solidFill>
              </a:rPr>
              <a:t>what,  </a:t>
            </a:r>
            <a:r>
              <a:rPr sz="2600" spc="-85" dirty="0">
                <a:solidFill>
                  <a:srgbClr val="000000"/>
                </a:solidFill>
              </a:rPr>
              <a:t>when,</a:t>
            </a:r>
            <a:r>
              <a:rPr sz="2600" spc="-160" dirty="0">
                <a:solidFill>
                  <a:srgbClr val="000000"/>
                </a:solidFill>
              </a:rPr>
              <a:t> </a:t>
            </a:r>
            <a:r>
              <a:rPr sz="2600" spc="-80" dirty="0">
                <a:solidFill>
                  <a:srgbClr val="000000"/>
                </a:solidFill>
              </a:rPr>
              <a:t>where,</a:t>
            </a:r>
            <a:r>
              <a:rPr sz="2600" spc="-160" dirty="0">
                <a:solidFill>
                  <a:srgbClr val="000000"/>
                </a:solidFill>
              </a:rPr>
              <a:t> </a:t>
            </a:r>
            <a:r>
              <a:rPr sz="2600" spc="-135" dirty="0">
                <a:solidFill>
                  <a:srgbClr val="000000"/>
                </a:solidFill>
              </a:rPr>
              <a:t>why,</a:t>
            </a:r>
            <a:r>
              <a:rPr sz="2600" spc="-140" dirty="0">
                <a:solidFill>
                  <a:srgbClr val="000000"/>
                </a:solidFill>
              </a:rPr>
              <a:t> </a:t>
            </a:r>
            <a:r>
              <a:rPr sz="2600" spc="-25" dirty="0">
                <a:solidFill>
                  <a:srgbClr val="000000"/>
                </a:solidFill>
              </a:rPr>
              <a:t>or</a:t>
            </a:r>
            <a:r>
              <a:rPr sz="2600" spc="-135" dirty="0">
                <a:solidFill>
                  <a:srgbClr val="000000"/>
                </a:solidFill>
              </a:rPr>
              <a:t> </a:t>
            </a:r>
            <a:r>
              <a:rPr sz="2600" spc="25" dirty="0">
                <a:solidFill>
                  <a:srgbClr val="000000"/>
                </a:solidFill>
              </a:rPr>
              <a:t>how”</a:t>
            </a:r>
            <a:r>
              <a:rPr sz="2600" spc="-125" dirty="0">
                <a:solidFill>
                  <a:srgbClr val="000000"/>
                </a:solidFill>
              </a:rPr>
              <a:t> </a:t>
            </a:r>
            <a:r>
              <a:rPr sz="2600" spc="-10" dirty="0">
                <a:solidFill>
                  <a:srgbClr val="000000"/>
                </a:solidFill>
              </a:rPr>
              <a:t>of</a:t>
            </a:r>
            <a:r>
              <a:rPr sz="2600" spc="-145" dirty="0">
                <a:solidFill>
                  <a:srgbClr val="000000"/>
                </a:solidFill>
              </a:rPr>
              <a:t> </a:t>
            </a:r>
            <a:r>
              <a:rPr sz="2600" spc="-30" dirty="0">
                <a:solidFill>
                  <a:srgbClr val="000000"/>
                </a:solidFill>
              </a:rPr>
              <a:t>the</a:t>
            </a:r>
            <a:r>
              <a:rPr sz="2600" spc="-150" dirty="0">
                <a:solidFill>
                  <a:srgbClr val="000000"/>
                </a:solidFill>
              </a:rPr>
              <a:t> </a:t>
            </a:r>
            <a:r>
              <a:rPr sz="2600" spc="-50" dirty="0">
                <a:solidFill>
                  <a:srgbClr val="000000"/>
                </a:solidFill>
              </a:rPr>
              <a:t>interaction.</a:t>
            </a:r>
            <a:endParaRPr sz="2600"/>
          </a:p>
        </p:txBody>
      </p:sp>
      <p:sp>
        <p:nvSpPr>
          <p:cNvPr id="10" name="object 10" descr="Glass of wine"/>
          <p:cNvSpPr/>
          <p:nvPr/>
        </p:nvSpPr>
        <p:spPr>
          <a:xfrm>
            <a:off x="1699416" y="3620460"/>
            <a:ext cx="530225" cy="997585"/>
          </a:xfrm>
          <a:custGeom>
            <a:avLst/>
            <a:gdLst/>
            <a:ahLst/>
            <a:cxnLst/>
            <a:rect l="l" t="t" r="r" b="b"/>
            <a:pathLst>
              <a:path w="530225" h="997585">
                <a:moveTo>
                  <a:pt x="265050" y="997164"/>
                </a:moveTo>
                <a:lnTo>
                  <a:pt x="199409" y="994549"/>
                </a:lnTo>
                <a:lnTo>
                  <a:pt x="142393" y="987233"/>
                </a:lnTo>
                <a:lnTo>
                  <a:pt x="97426" y="976009"/>
                </a:lnTo>
                <a:lnTo>
                  <a:pt x="57342" y="945016"/>
                </a:lnTo>
                <a:lnTo>
                  <a:pt x="60846" y="935000"/>
                </a:lnTo>
                <a:lnTo>
                  <a:pt x="71041" y="925938"/>
                </a:lnTo>
                <a:lnTo>
                  <a:pt x="87447" y="917829"/>
                </a:lnTo>
                <a:lnTo>
                  <a:pt x="109588" y="910675"/>
                </a:lnTo>
                <a:lnTo>
                  <a:pt x="110862" y="910675"/>
                </a:lnTo>
                <a:lnTo>
                  <a:pt x="126094" y="907276"/>
                </a:lnTo>
                <a:lnTo>
                  <a:pt x="142878" y="904474"/>
                </a:lnTo>
                <a:lnTo>
                  <a:pt x="179673" y="899228"/>
                </a:lnTo>
                <a:lnTo>
                  <a:pt x="198728" y="891815"/>
                </a:lnTo>
                <a:lnTo>
                  <a:pt x="214557" y="882852"/>
                </a:lnTo>
                <a:lnTo>
                  <a:pt x="225368" y="872220"/>
                </a:lnTo>
                <a:lnTo>
                  <a:pt x="229370" y="859799"/>
                </a:lnTo>
                <a:lnTo>
                  <a:pt x="229370" y="563448"/>
                </a:lnTo>
                <a:lnTo>
                  <a:pt x="190250" y="558416"/>
                </a:lnTo>
                <a:lnTo>
                  <a:pt x="146560" y="544373"/>
                </a:lnTo>
                <a:lnTo>
                  <a:pt x="102313" y="522900"/>
                </a:lnTo>
                <a:lnTo>
                  <a:pt x="61522" y="495574"/>
                </a:lnTo>
                <a:lnTo>
                  <a:pt x="28197" y="463977"/>
                </a:lnTo>
                <a:lnTo>
                  <a:pt x="6352" y="429688"/>
                </a:lnTo>
                <a:lnTo>
                  <a:pt x="0" y="394286"/>
                </a:lnTo>
                <a:lnTo>
                  <a:pt x="33131" y="0"/>
                </a:lnTo>
                <a:lnTo>
                  <a:pt x="502066" y="0"/>
                </a:lnTo>
                <a:lnTo>
                  <a:pt x="506136" y="57235"/>
                </a:lnTo>
                <a:lnTo>
                  <a:pt x="82828" y="57235"/>
                </a:lnTo>
                <a:lnTo>
                  <a:pt x="71359" y="222581"/>
                </a:lnTo>
                <a:lnTo>
                  <a:pt x="517892" y="222581"/>
                </a:lnTo>
                <a:lnTo>
                  <a:pt x="530100" y="394286"/>
                </a:lnTo>
                <a:lnTo>
                  <a:pt x="502178" y="464533"/>
                </a:lnTo>
                <a:lnTo>
                  <a:pt x="468511" y="496108"/>
                </a:lnTo>
                <a:lnTo>
                  <a:pt x="427177" y="523300"/>
                </a:lnTo>
                <a:lnTo>
                  <a:pt x="382276" y="544596"/>
                </a:lnTo>
                <a:lnTo>
                  <a:pt x="337911" y="558483"/>
                </a:lnTo>
                <a:lnTo>
                  <a:pt x="298181" y="563448"/>
                </a:lnTo>
                <a:lnTo>
                  <a:pt x="298181" y="861071"/>
                </a:lnTo>
                <a:lnTo>
                  <a:pt x="328286" y="892908"/>
                </a:lnTo>
                <a:lnTo>
                  <a:pt x="367988" y="902109"/>
                </a:lnTo>
                <a:lnTo>
                  <a:pt x="386425" y="904792"/>
                </a:lnTo>
                <a:lnTo>
                  <a:pt x="440144" y="919081"/>
                </a:lnTo>
                <a:lnTo>
                  <a:pt x="472758" y="945016"/>
                </a:lnTo>
                <a:lnTo>
                  <a:pt x="462044" y="961673"/>
                </a:lnTo>
                <a:lnTo>
                  <a:pt x="432307" y="976009"/>
                </a:lnTo>
                <a:lnTo>
                  <a:pt x="387157" y="987233"/>
                </a:lnTo>
                <a:lnTo>
                  <a:pt x="330201" y="994549"/>
                </a:lnTo>
                <a:lnTo>
                  <a:pt x="265050" y="997164"/>
                </a:lnTo>
                <a:close/>
              </a:path>
              <a:path w="530225" h="997585">
                <a:moveTo>
                  <a:pt x="517892" y="222581"/>
                </a:moveTo>
                <a:lnTo>
                  <a:pt x="453644" y="222581"/>
                </a:lnTo>
                <a:lnTo>
                  <a:pt x="444724" y="57235"/>
                </a:lnTo>
                <a:lnTo>
                  <a:pt x="506136" y="57235"/>
                </a:lnTo>
                <a:lnTo>
                  <a:pt x="517892" y="222581"/>
                </a:lnTo>
                <a:close/>
              </a:path>
            </a:pathLst>
          </a:custGeom>
          <a:solidFill>
            <a:srgbClr val="912C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Brain "/>
          <p:cNvSpPr/>
          <p:nvPr/>
        </p:nvSpPr>
        <p:spPr>
          <a:xfrm>
            <a:off x="3331640" y="3588663"/>
            <a:ext cx="866775" cy="1017905"/>
          </a:xfrm>
          <a:custGeom>
            <a:avLst/>
            <a:gdLst/>
            <a:ahLst/>
            <a:cxnLst/>
            <a:rect l="l" t="t" r="r" b="b"/>
            <a:pathLst>
              <a:path w="866775" h="1017904">
                <a:moveTo>
                  <a:pt x="552952" y="1017514"/>
                </a:moveTo>
                <a:lnTo>
                  <a:pt x="150280" y="1017514"/>
                </a:lnTo>
                <a:lnTo>
                  <a:pt x="150280" y="699541"/>
                </a:lnTo>
                <a:lnTo>
                  <a:pt x="111858" y="665199"/>
                </a:lnTo>
                <a:lnTo>
                  <a:pt x="78675" y="627043"/>
                </a:lnTo>
                <a:lnTo>
                  <a:pt x="50975" y="586342"/>
                </a:lnTo>
                <a:lnTo>
                  <a:pt x="29004" y="540554"/>
                </a:lnTo>
                <a:lnTo>
                  <a:pt x="13007" y="493494"/>
                </a:lnTo>
                <a:lnTo>
                  <a:pt x="3228" y="443890"/>
                </a:lnTo>
                <a:lnTo>
                  <a:pt x="0" y="395558"/>
                </a:lnTo>
                <a:lnTo>
                  <a:pt x="33" y="390471"/>
                </a:lnTo>
                <a:lnTo>
                  <a:pt x="1535" y="342139"/>
                </a:lnTo>
                <a:lnTo>
                  <a:pt x="10009" y="291263"/>
                </a:lnTo>
                <a:lnTo>
                  <a:pt x="25024" y="242931"/>
                </a:lnTo>
                <a:lnTo>
                  <a:pt x="46267" y="197143"/>
                </a:lnTo>
                <a:lnTo>
                  <a:pt x="73422" y="153899"/>
                </a:lnTo>
                <a:lnTo>
                  <a:pt x="106178" y="115742"/>
                </a:lnTo>
                <a:lnTo>
                  <a:pt x="144219" y="81401"/>
                </a:lnTo>
                <a:lnTo>
                  <a:pt x="187234" y="53419"/>
                </a:lnTo>
                <a:lnTo>
                  <a:pt x="233835" y="29253"/>
                </a:lnTo>
                <a:lnTo>
                  <a:pt x="282407" y="12718"/>
                </a:lnTo>
                <a:lnTo>
                  <a:pt x="332293" y="2543"/>
                </a:lnTo>
                <a:lnTo>
                  <a:pt x="382836" y="0"/>
                </a:lnTo>
                <a:lnTo>
                  <a:pt x="433379" y="2543"/>
                </a:lnTo>
                <a:lnTo>
                  <a:pt x="483265" y="12718"/>
                </a:lnTo>
                <a:lnTo>
                  <a:pt x="531837" y="29253"/>
                </a:lnTo>
                <a:lnTo>
                  <a:pt x="578438" y="53419"/>
                </a:lnTo>
                <a:lnTo>
                  <a:pt x="621453" y="81401"/>
                </a:lnTo>
                <a:lnTo>
                  <a:pt x="645405" y="103023"/>
                </a:lnTo>
                <a:lnTo>
                  <a:pt x="343970" y="103023"/>
                </a:lnTo>
                <a:lnTo>
                  <a:pt x="326349" y="105567"/>
                </a:lnTo>
                <a:lnTo>
                  <a:pt x="310043" y="111926"/>
                </a:lnTo>
                <a:lnTo>
                  <a:pt x="295408" y="120829"/>
                </a:lnTo>
                <a:lnTo>
                  <a:pt x="285326" y="131004"/>
                </a:lnTo>
                <a:lnTo>
                  <a:pt x="262416" y="131004"/>
                </a:lnTo>
                <a:lnTo>
                  <a:pt x="235676" y="133548"/>
                </a:lnTo>
                <a:lnTo>
                  <a:pt x="211923" y="146267"/>
                </a:lnTo>
                <a:lnTo>
                  <a:pt x="192709" y="164074"/>
                </a:lnTo>
                <a:lnTo>
                  <a:pt x="179588" y="189512"/>
                </a:lnTo>
                <a:lnTo>
                  <a:pt x="151435" y="199687"/>
                </a:lnTo>
                <a:lnTo>
                  <a:pt x="129254" y="218765"/>
                </a:lnTo>
                <a:lnTo>
                  <a:pt x="114719" y="244203"/>
                </a:lnTo>
                <a:lnTo>
                  <a:pt x="109503" y="273456"/>
                </a:lnTo>
                <a:lnTo>
                  <a:pt x="109742" y="279816"/>
                </a:lnTo>
                <a:lnTo>
                  <a:pt x="110458" y="286175"/>
                </a:lnTo>
                <a:lnTo>
                  <a:pt x="111653" y="292535"/>
                </a:lnTo>
                <a:lnTo>
                  <a:pt x="113326" y="300166"/>
                </a:lnTo>
                <a:lnTo>
                  <a:pt x="99468" y="323060"/>
                </a:lnTo>
                <a:lnTo>
                  <a:pt x="94211" y="349770"/>
                </a:lnTo>
                <a:lnTo>
                  <a:pt x="97556" y="376480"/>
                </a:lnTo>
                <a:lnTo>
                  <a:pt x="109503" y="401918"/>
                </a:lnTo>
                <a:lnTo>
                  <a:pt x="109503" y="408277"/>
                </a:lnTo>
                <a:lnTo>
                  <a:pt x="110777" y="410821"/>
                </a:lnTo>
                <a:lnTo>
                  <a:pt x="125471" y="445162"/>
                </a:lnTo>
                <a:lnTo>
                  <a:pt x="148050" y="470600"/>
                </a:lnTo>
                <a:lnTo>
                  <a:pt x="172062" y="487134"/>
                </a:lnTo>
                <a:lnTo>
                  <a:pt x="191057" y="496038"/>
                </a:lnTo>
                <a:lnTo>
                  <a:pt x="201171" y="498582"/>
                </a:lnTo>
                <a:lnTo>
                  <a:pt x="218454" y="512572"/>
                </a:lnTo>
                <a:lnTo>
                  <a:pt x="234780" y="541826"/>
                </a:lnTo>
                <a:lnTo>
                  <a:pt x="242028" y="597789"/>
                </a:lnTo>
                <a:lnTo>
                  <a:pt x="863847" y="597789"/>
                </a:lnTo>
                <a:lnTo>
                  <a:pt x="861647" y="610508"/>
                </a:lnTo>
                <a:lnTo>
                  <a:pt x="845081" y="629586"/>
                </a:lnTo>
                <a:lnTo>
                  <a:pt x="821826" y="638490"/>
                </a:lnTo>
                <a:lnTo>
                  <a:pt x="765757" y="638490"/>
                </a:lnTo>
                <a:lnTo>
                  <a:pt x="765757" y="714803"/>
                </a:lnTo>
                <a:lnTo>
                  <a:pt x="754607" y="772038"/>
                </a:lnTo>
                <a:lnTo>
                  <a:pt x="722432" y="821642"/>
                </a:lnTo>
                <a:lnTo>
                  <a:pt x="673691" y="854712"/>
                </a:lnTo>
                <a:lnTo>
                  <a:pt x="615392" y="866159"/>
                </a:lnTo>
                <a:lnTo>
                  <a:pt x="552952" y="866159"/>
                </a:lnTo>
                <a:lnTo>
                  <a:pt x="552952" y="1017514"/>
                </a:lnTo>
                <a:close/>
              </a:path>
              <a:path w="866775" h="1017904">
                <a:moveTo>
                  <a:pt x="408959" y="125917"/>
                </a:moveTo>
                <a:lnTo>
                  <a:pt x="394683" y="114470"/>
                </a:lnTo>
                <a:lnTo>
                  <a:pt x="378854" y="106839"/>
                </a:lnTo>
                <a:lnTo>
                  <a:pt x="361830" y="103023"/>
                </a:lnTo>
                <a:lnTo>
                  <a:pt x="645405" y="103023"/>
                </a:lnTo>
                <a:lnTo>
                  <a:pt x="653859" y="110654"/>
                </a:lnTo>
                <a:lnTo>
                  <a:pt x="446231" y="110654"/>
                </a:lnTo>
                <a:lnTo>
                  <a:pt x="426998" y="115742"/>
                </a:lnTo>
                <a:lnTo>
                  <a:pt x="408959" y="125917"/>
                </a:lnTo>
                <a:close/>
              </a:path>
              <a:path w="866775" h="1017904">
                <a:moveTo>
                  <a:pt x="863847" y="597789"/>
                </a:moveTo>
                <a:lnTo>
                  <a:pt x="380925" y="597789"/>
                </a:lnTo>
                <a:lnTo>
                  <a:pt x="380925" y="503669"/>
                </a:lnTo>
                <a:lnTo>
                  <a:pt x="387853" y="469328"/>
                </a:lnTo>
                <a:lnTo>
                  <a:pt x="406729" y="441346"/>
                </a:lnTo>
                <a:lnTo>
                  <a:pt x="434683" y="423540"/>
                </a:lnTo>
                <a:lnTo>
                  <a:pt x="468850" y="417180"/>
                </a:lnTo>
                <a:lnTo>
                  <a:pt x="582261" y="417180"/>
                </a:lnTo>
                <a:lnTo>
                  <a:pt x="615114" y="410821"/>
                </a:lnTo>
                <a:lnTo>
                  <a:pt x="643426" y="395558"/>
                </a:lnTo>
                <a:lnTo>
                  <a:pt x="665049" y="370120"/>
                </a:lnTo>
                <a:lnTo>
                  <a:pt x="677832" y="339595"/>
                </a:lnTo>
                <a:lnTo>
                  <a:pt x="676259" y="314157"/>
                </a:lnTo>
                <a:lnTo>
                  <a:pt x="668116" y="292535"/>
                </a:lnTo>
                <a:lnTo>
                  <a:pt x="653999" y="272185"/>
                </a:lnTo>
                <a:lnTo>
                  <a:pt x="634506" y="258194"/>
                </a:lnTo>
                <a:lnTo>
                  <a:pt x="634506" y="254378"/>
                </a:lnTo>
                <a:lnTo>
                  <a:pt x="627040" y="220037"/>
                </a:lnTo>
                <a:lnTo>
                  <a:pt x="608224" y="192055"/>
                </a:lnTo>
                <a:lnTo>
                  <a:pt x="580569" y="174249"/>
                </a:lnTo>
                <a:lnTo>
                  <a:pt x="546581" y="167889"/>
                </a:lnTo>
                <a:lnTo>
                  <a:pt x="541484" y="167889"/>
                </a:lnTo>
                <a:lnTo>
                  <a:pt x="532723" y="148811"/>
                </a:lnTo>
                <a:lnTo>
                  <a:pt x="520140" y="133548"/>
                </a:lnTo>
                <a:lnTo>
                  <a:pt x="504211" y="122101"/>
                </a:lnTo>
                <a:lnTo>
                  <a:pt x="485416" y="114470"/>
                </a:lnTo>
                <a:lnTo>
                  <a:pt x="465943" y="110654"/>
                </a:lnTo>
                <a:lnTo>
                  <a:pt x="653859" y="110654"/>
                </a:lnTo>
                <a:lnTo>
                  <a:pt x="692250" y="153899"/>
                </a:lnTo>
                <a:lnTo>
                  <a:pt x="719405" y="197143"/>
                </a:lnTo>
                <a:lnTo>
                  <a:pt x="740648" y="242931"/>
                </a:lnTo>
                <a:lnTo>
                  <a:pt x="755663" y="291263"/>
                </a:lnTo>
                <a:lnTo>
                  <a:pt x="764137" y="342139"/>
                </a:lnTo>
                <a:lnTo>
                  <a:pt x="765639" y="390471"/>
                </a:lnTo>
                <a:lnTo>
                  <a:pt x="765757" y="399374"/>
                </a:lnTo>
                <a:lnTo>
                  <a:pt x="853683" y="550729"/>
                </a:lnTo>
                <a:lnTo>
                  <a:pt x="866266" y="583798"/>
                </a:lnTo>
                <a:lnTo>
                  <a:pt x="863847" y="597789"/>
                </a:lnTo>
                <a:close/>
              </a:path>
              <a:path w="866775" h="1017904">
                <a:moveTo>
                  <a:pt x="282805" y="133548"/>
                </a:moveTo>
                <a:lnTo>
                  <a:pt x="276434" y="132276"/>
                </a:lnTo>
                <a:lnTo>
                  <a:pt x="268788" y="131004"/>
                </a:lnTo>
                <a:lnTo>
                  <a:pt x="285326" y="131004"/>
                </a:lnTo>
                <a:lnTo>
                  <a:pt x="282805" y="133548"/>
                </a:lnTo>
                <a:close/>
              </a:path>
              <a:path w="866775" h="1017904">
                <a:moveTo>
                  <a:pt x="349940" y="221309"/>
                </a:moveTo>
                <a:lnTo>
                  <a:pt x="281531" y="221309"/>
                </a:lnTo>
                <a:lnTo>
                  <a:pt x="285353" y="220037"/>
                </a:lnTo>
                <a:lnTo>
                  <a:pt x="290451" y="218765"/>
                </a:lnTo>
                <a:lnTo>
                  <a:pt x="294273" y="217493"/>
                </a:lnTo>
                <a:lnTo>
                  <a:pt x="313985" y="209862"/>
                </a:lnTo>
                <a:lnTo>
                  <a:pt x="328679" y="202230"/>
                </a:lnTo>
                <a:lnTo>
                  <a:pt x="337639" y="188240"/>
                </a:lnTo>
                <a:lnTo>
                  <a:pt x="340148" y="169161"/>
                </a:lnTo>
                <a:lnTo>
                  <a:pt x="340148" y="164074"/>
                </a:lnTo>
                <a:lnTo>
                  <a:pt x="341422" y="157714"/>
                </a:lnTo>
                <a:lnTo>
                  <a:pt x="346519" y="155170"/>
                </a:lnTo>
                <a:lnTo>
                  <a:pt x="351616" y="151355"/>
                </a:lnTo>
                <a:lnTo>
                  <a:pt x="356713" y="151355"/>
                </a:lnTo>
                <a:lnTo>
                  <a:pt x="366907" y="156442"/>
                </a:lnTo>
                <a:lnTo>
                  <a:pt x="369456" y="161530"/>
                </a:lnTo>
                <a:lnTo>
                  <a:pt x="369476" y="181880"/>
                </a:lnTo>
                <a:lnTo>
                  <a:pt x="365792" y="197143"/>
                </a:lnTo>
                <a:lnTo>
                  <a:pt x="358525" y="211134"/>
                </a:lnTo>
                <a:lnTo>
                  <a:pt x="349940" y="221309"/>
                </a:lnTo>
                <a:close/>
              </a:path>
              <a:path w="866775" h="1017904">
                <a:moveTo>
                  <a:pt x="490672" y="231484"/>
                </a:moveTo>
                <a:lnTo>
                  <a:pt x="397291" y="231484"/>
                </a:lnTo>
                <a:lnTo>
                  <a:pt x="436993" y="227668"/>
                </a:lnTo>
                <a:lnTo>
                  <a:pt x="467138" y="214949"/>
                </a:lnTo>
                <a:lnTo>
                  <a:pt x="487964" y="190783"/>
                </a:lnTo>
                <a:lnTo>
                  <a:pt x="491787" y="184424"/>
                </a:lnTo>
                <a:lnTo>
                  <a:pt x="500707" y="181880"/>
                </a:lnTo>
                <a:lnTo>
                  <a:pt x="507078" y="185696"/>
                </a:lnTo>
                <a:lnTo>
                  <a:pt x="513450" y="190783"/>
                </a:lnTo>
                <a:lnTo>
                  <a:pt x="515998" y="199687"/>
                </a:lnTo>
                <a:lnTo>
                  <a:pt x="512175" y="206046"/>
                </a:lnTo>
                <a:lnTo>
                  <a:pt x="502439" y="218765"/>
                </a:lnTo>
                <a:lnTo>
                  <a:pt x="490672" y="231484"/>
                </a:lnTo>
                <a:close/>
              </a:path>
              <a:path w="866775" h="1017904">
                <a:moveTo>
                  <a:pt x="223184" y="305254"/>
                </a:moveTo>
                <a:lnTo>
                  <a:pt x="198702" y="305254"/>
                </a:lnTo>
                <a:lnTo>
                  <a:pt x="198702" y="298894"/>
                </a:lnTo>
                <a:lnTo>
                  <a:pt x="222914" y="254378"/>
                </a:lnTo>
                <a:lnTo>
                  <a:pt x="254771" y="234028"/>
                </a:lnTo>
                <a:lnTo>
                  <a:pt x="254771" y="232756"/>
                </a:lnTo>
                <a:lnTo>
                  <a:pt x="225462" y="212406"/>
                </a:lnTo>
                <a:lnTo>
                  <a:pt x="221639" y="208590"/>
                </a:lnTo>
                <a:lnTo>
                  <a:pt x="220365" y="203502"/>
                </a:lnTo>
                <a:lnTo>
                  <a:pt x="219091" y="197143"/>
                </a:lnTo>
                <a:lnTo>
                  <a:pt x="220365" y="192055"/>
                </a:lnTo>
                <a:lnTo>
                  <a:pt x="228011" y="184424"/>
                </a:lnTo>
                <a:lnTo>
                  <a:pt x="233108" y="183152"/>
                </a:lnTo>
                <a:lnTo>
                  <a:pt x="238205" y="184424"/>
                </a:lnTo>
                <a:lnTo>
                  <a:pt x="251963" y="189512"/>
                </a:lnTo>
                <a:lnTo>
                  <a:pt x="264169" y="197143"/>
                </a:lnTo>
                <a:lnTo>
                  <a:pt x="274223" y="208590"/>
                </a:lnTo>
                <a:lnTo>
                  <a:pt x="281531" y="221309"/>
                </a:lnTo>
                <a:lnTo>
                  <a:pt x="349940" y="221309"/>
                </a:lnTo>
                <a:lnTo>
                  <a:pt x="347793" y="223853"/>
                </a:lnTo>
                <a:lnTo>
                  <a:pt x="397291" y="231484"/>
                </a:lnTo>
                <a:lnTo>
                  <a:pt x="490672" y="231484"/>
                </a:lnTo>
                <a:lnTo>
                  <a:pt x="477232" y="240387"/>
                </a:lnTo>
                <a:lnTo>
                  <a:pt x="473017" y="242931"/>
                </a:lnTo>
                <a:lnTo>
                  <a:pt x="304468" y="242931"/>
                </a:lnTo>
                <a:lnTo>
                  <a:pt x="300645" y="244203"/>
                </a:lnTo>
                <a:lnTo>
                  <a:pt x="250151" y="264553"/>
                </a:lnTo>
                <a:lnTo>
                  <a:pt x="225462" y="295079"/>
                </a:lnTo>
                <a:lnTo>
                  <a:pt x="223611" y="302710"/>
                </a:lnTo>
                <a:lnTo>
                  <a:pt x="223184" y="305254"/>
                </a:lnTo>
                <a:close/>
              </a:path>
              <a:path w="866775" h="1017904">
                <a:moveTo>
                  <a:pt x="340148" y="379024"/>
                </a:moveTo>
                <a:lnTo>
                  <a:pt x="332502" y="377752"/>
                </a:lnTo>
                <a:lnTo>
                  <a:pt x="327405" y="372664"/>
                </a:lnTo>
                <a:lnTo>
                  <a:pt x="322308" y="366305"/>
                </a:lnTo>
                <a:lnTo>
                  <a:pt x="323582" y="357401"/>
                </a:lnTo>
                <a:lnTo>
                  <a:pt x="328679" y="352314"/>
                </a:lnTo>
                <a:lnTo>
                  <a:pt x="338933" y="340867"/>
                </a:lnTo>
                <a:lnTo>
                  <a:pt x="346678" y="329420"/>
                </a:lnTo>
                <a:lnTo>
                  <a:pt x="351795" y="316701"/>
                </a:lnTo>
                <a:lnTo>
                  <a:pt x="354165" y="302710"/>
                </a:lnTo>
                <a:lnTo>
                  <a:pt x="353707" y="287447"/>
                </a:lnTo>
                <a:lnTo>
                  <a:pt x="350501" y="273456"/>
                </a:lnTo>
                <a:lnTo>
                  <a:pt x="344667" y="260738"/>
                </a:lnTo>
                <a:lnTo>
                  <a:pt x="336325" y="249291"/>
                </a:lnTo>
                <a:lnTo>
                  <a:pt x="328679" y="248019"/>
                </a:lnTo>
                <a:lnTo>
                  <a:pt x="322308" y="246747"/>
                </a:lnTo>
                <a:lnTo>
                  <a:pt x="312113" y="244203"/>
                </a:lnTo>
                <a:lnTo>
                  <a:pt x="305742" y="242931"/>
                </a:lnTo>
                <a:lnTo>
                  <a:pt x="473017" y="242931"/>
                </a:lnTo>
                <a:lnTo>
                  <a:pt x="462479" y="249291"/>
                </a:lnTo>
                <a:lnTo>
                  <a:pt x="475144" y="258194"/>
                </a:lnTo>
                <a:lnTo>
                  <a:pt x="374553" y="258194"/>
                </a:lnTo>
                <a:lnTo>
                  <a:pt x="378615" y="268369"/>
                </a:lnTo>
                <a:lnTo>
                  <a:pt x="381243" y="279816"/>
                </a:lnTo>
                <a:lnTo>
                  <a:pt x="382318" y="291263"/>
                </a:lnTo>
                <a:lnTo>
                  <a:pt x="382199" y="309069"/>
                </a:lnTo>
                <a:lnTo>
                  <a:pt x="380925" y="314157"/>
                </a:lnTo>
                <a:lnTo>
                  <a:pt x="379650" y="317973"/>
                </a:lnTo>
                <a:lnTo>
                  <a:pt x="438692" y="317973"/>
                </a:lnTo>
                <a:lnTo>
                  <a:pt x="401632" y="339595"/>
                </a:lnTo>
                <a:lnTo>
                  <a:pt x="369456" y="347226"/>
                </a:lnTo>
                <a:lnTo>
                  <a:pt x="368182" y="347226"/>
                </a:lnTo>
                <a:lnTo>
                  <a:pt x="358784" y="361217"/>
                </a:lnTo>
                <a:lnTo>
                  <a:pt x="352950" y="367577"/>
                </a:lnTo>
                <a:lnTo>
                  <a:pt x="346519" y="373936"/>
                </a:lnTo>
                <a:lnTo>
                  <a:pt x="340148" y="379024"/>
                </a:lnTo>
                <a:close/>
              </a:path>
              <a:path w="866775" h="1017904">
                <a:moveTo>
                  <a:pt x="194880" y="446434"/>
                </a:moveTo>
                <a:lnTo>
                  <a:pt x="189782" y="446434"/>
                </a:lnTo>
                <a:lnTo>
                  <a:pt x="179588" y="441346"/>
                </a:lnTo>
                <a:lnTo>
                  <a:pt x="177040" y="436259"/>
                </a:lnTo>
                <a:lnTo>
                  <a:pt x="177040" y="431171"/>
                </a:lnTo>
                <a:lnTo>
                  <a:pt x="178314" y="426084"/>
                </a:lnTo>
                <a:lnTo>
                  <a:pt x="180862" y="420996"/>
                </a:lnTo>
                <a:lnTo>
                  <a:pt x="184685" y="418452"/>
                </a:lnTo>
                <a:lnTo>
                  <a:pt x="193984" y="412093"/>
                </a:lnTo>
                <a:lnTo>
                  <a:pt x="202684" y="405733"/>
                </a:lnTo>
                <a:lnTo>
                  <a:pt x="210669" y="398102"/>
                </a:lnTo>
                <a:lnTo>
                  <a:pt x="217817" y="390471"/>
                </a:lnTo>
                <a:lnTo>
                  <a:pt x="211644" y="377752"/>
                </a:lnTo>
                <a:lnTo>
                  <a:pt x="206667" y="363761"/>
                </a:lnTo>
                <a:lnTo>
                  <a:pt x="203123" y="351042"/>
                </a:lnTo>
                <a:lnTo>
                  <a:pt x="201251" y="338323"/>
                </a:lnTo>
                <a:lnTo>
                  <a:pt x="191435" y="331964"/>
                </a:lnTo>
                <a:lnTo>
                  <a:pt x="164337" y="298894"/>
                </a:lnTo>
                <a:lnTo>
                  <a:pt x="155377" y="267097"/>
                </a:lnTo>
                <a:lnTo>
                  <a:pt x="152828" y="262009"/>
                </a:lnTo>
                <a:lnTo>
                  <a:pt x="155377" y="256922"/>
                </a:lnTo>
                <a:lnTo>
                  <a:pt x="163022" y="249291"/>
                </a:lnTo>
                <a:lnTo>
                  <a:pt x="168120" y="248019"/>
                </a:lnTo>
                <a:lnTo>
                  <a:pt x="173217" y="250562"/>
                </a:lnTo>
                <a:lnTo>
                  <a:pt x="177040" y="251834"/>
                </a:lnTo>
                <a:lnTo>
                  <a:pt x="180862" y="256922"/>
                </a:lnTo>
                <a:lnTo>
                  <a:pt x="182137" y="262009"/>
                </a:lnTo>
                <a:lnTo>
                  <a:pt x="183550" y="269641"/>
                </a:lnTo>
                <a:lnTo>
                  <a:pt x="185800" y="278544"/>
                </a:lnTo>
                <a:lnTo>
                  <a:pt x="188767" y="287447"/>
                </a:lnTo>
                <a:lnTo>
                  <a:pt x="192331" y="296351"/>
                </a:lnTo>
                <a:lnTo>
                  <a:pt x="193605" y="300166"/>
                </a:lnTo>
                <a:lnTo>
                  <a:pt x="198702" y="305254"/>
                </a:lnTo>
                <a:lnTo>
                  <a:pt x="223184" y="305254"/>
                </a:lnTo>
                <a:lnTo>
                  <a:pt x="222117" y="311613"/>
                </a:lnTo>
                <a:lnTo>
                  <a:pt x="221341" y="320517"/>
                </a:lnTo>
                <a:lnTo>
                  <a:pt x="221639" y="329420"/>
                </a:lnTo>
                <a:lnTo>
                  <a:pt x="222914" y="330692"/>
                </a:lnTo>
                <a:lnTo>
                  <a:pt x="222914" y="335779"/>
                </a:lnTo>
                <a:lnTo>
                  <a:pt x="290960" y="335779"/>
                </a:lnTo>
                <a:lnTo>
                  <a:pt x="292999" y="338323"/>
                </a:lnTo>
                <a:lnTo>
                  <a:pt x="291725" y="345954"/>
                </a:lnTo>
                <a:lnTo>
                  <a:pt x="291725" y="353586"/>
                </a:lnTo>
                <a:lnTo>
                  <a:pt x="286946" y="357401"/>
                </a:lnTo>
                <a:lnTo>
                  <a:pt x="266040" y="357401"/>
                </a:lnTo>
                <a:lnTo>
                  <a:pt x="242227" y="359945"/>
                </a:lnTo>
                <a:lnTo>
                  <a:pt x="230559" y="365033"/>
                </a:lnTo>
                <a:lnTo>
                  <a:pt x="235657" y="377752"/>
                </a:lnTo>
                <a:lnTo>
                  <a:pt x="239479" y="382839"/>
                </a:lnTo>
                <a:lnTo>
                  <a:pt x="245652" y="389199"/>
                </a:lnTo>
                <a:lnTo>
                  <a:pt x="252541" y="395558"/>
                </a:lnTo>
                <a:lnTo>
                  <a:pt x="259908" y="401918"/>
                </a:lnTo>
                <a:lnTo>
                  <a:pt x="267514" y="407005"/>
                </a:lnTo>
                <a:lnTo>
                  <a:pt x="276075" y="413365"/>
                </a:lnTo>
                <a:lnTo>
                  <a:pt x="233108" y="413365"/>
                </a:lnTo>
                <a:lnTo>
                  <a:pt x="225223" y="420996"/>
                </a:lnTo>
                <a:lnTo>
                  <a:pt x="216861" y="428627"/>
                </a:lnTo>
                <a:lnTo>
                  <a:pt x="208021" y="434987"/>
                </a:lnTo>
                <a:lnTo>
                  <a:pt x="198702" y="442618"/>
                </a:lnTo>
                <a:lnTo>
                  <a:pt x="194880" y="446434"/>
                </a:lnTo>
                <a:close/>
              </a:path>
              <a:path w="866775" h="1017904">
                <a:moveTo>
                  <a:pt x="602649" y="273456"/>
                </a:moveTo>
                <a:lnTo>
                  <a:pt x="528741" y="273456"/>
                </a:lnTo>
                <a:lnTo>
                  <a:pt x="545426" y="272185"/>
                </a:lnTo>
                <a:lnTo>
                  <a:pt x="559005" y="269641"/>
                </a:lnTo>
                <a:lnTo>
                  <a:pt x="569239" y="265825"/>
                </a:lnTo>
                <a:lnTo>
                  <a:pt x="575890" y="260738"/>
                </a:lnTo>
                <a:lnTo>
                  <a:pt x="580987" y="255650"/>
                </a:lnTo>
                <a:lnTo>
                  <a:pt x="589907" y="254378"/>
                </a:lnTo>
                <a:lnTo>
                  <a:pt x="596278" y="259466"/>
                </a:lnTo>
                <a:lnTo>
                  <a:pt x="601375" y="264553"/>
                </a:lnTo>
                <a:lnTo>
                  <a:pt x="602649" y="273456"/>
                </a:lnTo>
                <a:close/>
              </a:path>
              <a:path w="866775" h="1017904">
                <a:moveTo>
                  <a:pt x="418516" y="259466"/>
                </a:moveTo>
                <a:lnTo>
                  <a:pt x="389845" y="259466"/>
                </a:lnTo>
                <a:lnTo>
                  <a:pt x="382199" y="258194"/>
                </a:lnTo>
                <a:lnTo>
                  <a:pt x="425206" y="258194"/>
                </a:lnTo>
                <a:lnTo>
                  <a:pt x="418516" y="259466"/>
                </a:lnTo>
                <a:close/>
              </a:path>
              <a:path w="866775" h="1017904">
                <a:moveTo>
                  <a:pt x="575890" y="389199"/>
                </a:moveTo>
                <a:lnTo>
                  <a:pt x="570792" y="389199"/>
                </a:lnTo>
                <a:lnTo>
                  <a:pt x="565695" y="386655"/>
                </a:lnTo>
                <a:lnTo>
                  <a:pt x="561872" y="384111"/>
                </a:lnTo>
                <a:lnTo>
                  <a:pt x="559324" y="377752"/>
                </a:lnTo>
                <a:lnTo>
                  <a:pt x="559324" y="372664"/>
                </a:lnTo>
                <a:lnTo>
                  <a:pt x="554028" y="347226"/>
                </a:lnTo>
                <a:lnTo>
                  <a:pt x="539891" y="328148"/>
                </a:lnTo>
                <a:lnTo>
                  <a:pt x="519542" y="311613"/>
                </a:lnTo>
                <a:lnTo>
                  <a:pt x="495610" y="298894"/>
                </a:lnTo>
                <a:lnTo>
                  <a:pt x="477232" y="292535"/>
                </a:lnTo>
                <a:lnTo>
                  <a:pt x="460408" y="283632"/>
                </a:lnTo>
                <a:lnTo>
                  <a:pt x="445256" y="272185"/>
                </a:lnTo>
                <a:lnTo>
                  <a:pt x="431896" y="258194"/>
                </a:lnTo>
                <a:lnTo>
                  <a:pt x="475144" y="258194"/>
                </a:lnTo>
                <a:lnTo>
                  <a:pt x="476954" y="259466"/>
                </a:lnTo>
                <a:lnTo>
                  <a:pt x="493221" y="267097"/>
                </a:lnTo>
                <a:lnTo>
                  <a:pt x="510682" y="270913"/>
                </a:lnTo>
                <a:lnTo>
                  <a:pt x="528741" y="273456"/>
                </a:lnTo>
                <a:lnTo>
                  <a:pt x="602649" y="273456"/>
                </a:lnTo>
                <a:lnTo>
                  <a:pt x="597552" y="279816"/>
                </a:lnTo>
                <a:lnTo>
                  <a:pt x="588254" y="287447"/>
                </a:lnTo>
                <a:lnTo>
                  <a:pt x="577642" y="295079"/>
                </a:lnTo>
                <a:lnTo>
                  <a:pt x="565835" y="300166"/>
                </a:lnTo>
                <a:lnTo>
                  <a:pt x="552952" y="302710"/>
                </a:lnTo>
                <a:lnTo>
                  <a:pt x="567467" y="315429"/>
                </a:lnTo>
                <a:lnTo>
                  <a:pt x="578279" y="333235"/>
                </a:lnTo>
                <a:lnTo>
                  <a:pt x="585029" y="351042"/>
                </a:lnTo>
                <a:lnTo>
                  <a:pt x="587358" y="372664"/>
                </a:lnTo>
                <a:lnTo>
                  <a:pt x="588632" y="377752"/>
                </a:lnTo>
                <a:lnTo>
                  <a:pt x="586084" y="384111"/>
                </a:lnTo>
                <a:lnTo>
                  <a:pt x="575890" y="389199"/>
                </a:lnTo>
                <a:close/>
              </a:path>
              <a:path w="866775" h="1017904">
                <a:moveTo>
                  <a:pt x="405136" y="260738"/>
                </a:moveTo>
                <a:lnTo>
                  <a:pt x="397490" y="259466"/>
                </a:lnTo>
                <a:lnTo>
                  <a:pt x="411826" y="259466"/>
                </a:lnTo>
                <a:lnTo>
                  <a:pt x="405136" y="260738"/>
                </a:lnTo>
                <a:close/>
              </a:path>
              <a:path w="866775" h="1017904">
                <a:moveTo>
                  <a:pt x="438692" y="317973"/>
                </a:moveTo>
                <a:lnTo>
                  <a:pt x="379650" y="317973"/>
                </a:lnTo>
                <a:lnTo>
                  <a:pt x="389725" y="315429"/>
                </a:lnTo>
                <a:lnTo>
                  <a:pt x="399083" y="312885"/>
                </a:lnTo>
                <a:lnTo>
                  <a:pt x="407963" y="309069"/>
                </a:lnTo>
                <a:lnTo>
                  <a:pt x="416604" y="305254"/>
                </a:lnTo>
                <a:lnTo>
                  <a:pt x="422976" y="301438"/>
                </a:lnTo>
                <a:lnTo>
                  <a:pt x="430622" y="302710"/>
                </a:lnTo>
                <a:lnTo>
                  <a:pt x="435719" y="309069"/>
                </a:lnTo>
                <a:lnTo>
                  <a:pt x="438267" y="311613"/>
                </a:lnTo>
                <a:lnTo>
                  <a:pt x="439541" y="315429"/>
                </a:lnTo>
                <a:lnTo>
                  <a:pt x="438692" y="317973"/>
                </a:lnTo>
                <a:close/>
              </a:path>
              <a:path w="866775" h="1017904">
                <a:moveTo>
                  <a:pt x="290960" y="335779"/>
                </a:moveTo>
                <a:lnTo>
                  <a:pt x="222914" y="335779"/>
                </a:lnTo>
                <a:lnTo>
                  <a:pt x="237448" y="330692"/>
                </a:lnTo>
                <a:lnTo>
                  <a:pt x="252222" y="328148"/>
                </a:lnTo>
                <a:lnTo>
                  <a:pt x="266996" y="328148"/>
                </a:lnTo>
                <a:lnTo>
                  <a:pt x="281531" y="329420"/>
                </a:lnTo>
                <a:lnTo>
                  <a:pt x="287902" y="331964"/>
                </a:lnTo>
                <a:lnTo>
                  <a:pt x="290960" y="335779"/>
                </a:lnTo>
                <a:close/>
              </a:path>
              <a:path w="866775" h="1017904">
                <a:moveTo>
                  <a:pt x="285353" y="358673"/>
                </a:moveTo>
                <a:lnTo>
                  <a:pt x="277708" y="358673"/>
                </a:lnTo>
                <a:lnTo>
                  <a:pt x="266040" y="357401"/>
                </a:lnTo>
                <a:lnTo>
                  <a:pt x="286946" y="357401"/>
                </a:lnTo>
                <a:lnTo>
                  <a:pt x="285353" y="358673"/>
                </a:lnTo>
                <a:close/>
              </a:path>
              <a:path w="866775" h="1017904">
                <a:moveTo>
                  <a:pt x="323582" y="597789"/>
                </a:moveTo>
                <a:lnTo>
                  <a:pt x="300645" y="597789"/>
                </a:lnTo>
                <a:lnTo>
                  <a:pt x="300555" y="512572"/>
                </a:lnTo>
                <a:lnTo>
                  <a:pt x="300466" y="503669"/>
                </a:lnTo>
                <a:lnTo>
                  <a:pt x="289176" y="457881"/>
                </a:lnTo>
                <a:lnTo>
                  <a:pt x="256045" y="429899"/>
                </a:lnTo>
                <a:lnTo>
                  <a:pt x="250311" y="424812"/>
                </a:lnTo>
                <a:lnTo>
                  <a:pt x="233108" y="413365"/>
                </a:lnTo>
                <a:lnTo>
                  <a:pt x="276075" y="413365"/>
                </a:lnTo>
                <a:lnTo>
                  <a:pt x="305742" y="440074"/>
                </a:lnTo>
                <a:lnTo>
                  <a:pt x="321830" y="479503"/>
                </a:lnTo>
                <a:lnTo>
                  <a:pt x="323482" y="501125"/>
                </a:lnTo>
                <a:lnTo>
                  <a:pt x="323582" y="597789"/>
                </a:lnTo>
                <a:close/>
              </a:path>
            </a:pathLst>
          </a:custGeom>
          <a:solidFill>
            <a:srgbClr val="DE8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 descr="medicine bottle"/>
          <p:cNvSpPr/>
          <p:nvPr/>
        </p:nvSpPr>
        <p:spPr>
          <a:xfrm>
            <a:off x="5360251" y="3588664"/>
            <a:ext cx="713740" cy="1017905"/>
          </a:xfrm>
          <a:custGeom>
            <a:avLst/>
            <a:gdLst/>
            <a:ahLst/>
            <a:cxnLst/>
            <a:rect l="l" t="t" r="r" b="b"/>
            <a:pathLst>
              <a:path w="713739" h="1017904">
                <a:moveTo>
                  <a:pt x="560679" y="407047"/>
                </a:moveTo>
                <a:lnTo>
                  <a:pt x="155435" y="407047"/>
                </a:lnTo>
                <a:lnTo>
                  <a:pt x="155435" y="412115"/>
                </a:lnTo>
                <a:lnTo>
                  <a:pt x="152908" y="412115"/>
                </a:lnTo>
                <a:lnTo>
                  <a:pt x="152908" y="419735"/>
                </a:lnTo>
                <a:lnTo>
                  <a:pt x="152908" y="604977"/>
                </a:lnTo>
                <a:lnTo>
                  <a:pt x="155003" y="604977"/>
                </a:lnTo>
                <a:lnTo>
                  <a:pt x="155003" y="610057"/>
                </a:lnTo>
                <a:lnTo>
                  <a:pt x="560679" y="610057"/>
                </a:lnTo>
                <a:lnTo>
                  <a:pt x="560679" y="604977"/>
                </a:lnTo>
                <a:lnTo>
                  <a:pt x="560679" y="419735"/>
                </a:lnTo>
                <a:lnTo>
                  <a:pt x="560679" y="412115"/>
                </a:lnTo>
                <a:lnTo>
                  <a:pt x="560679" y="407047"/>
                </a:lnTo>
                <a:close/>
              </a:path>
              <a:path w="713739" h="1017904">
                <a:moveTo>
                  <a:pt x="560679" y="254381"/>
                </a:moveTo>
                <a:lnTo>
                  <a:pt x="556653" y="234632"/>
                </a:lnTo>
                <a:lnTo>
                  <a:pt x="545706" y="218452"/>
                </a:lnTo>
                <a:lnTo>
                  <a:pt x="529501" y="207518"/>
                </a:lnTo>
                <a:lnTo>
                  <a:pt x="509714" y="203504"/>
                </a:lnTo>
                <a:lnTo>
                  <a:pt x="461289" y="203504"/>
                </a:lnTo>
                <a:lnTo>
                  <a:pt x="458736" y="200964"/>
                </a:lnTo>
                <a:lnTo>
                  <a:pt x="458736" y="155181"/>
                </a:lnTo>
                <a:lnTo>
                  <a:pt x="461289" y="152628"/>
                </a:lnTo>
                <a:lnTo>
                  <a:pt x="504609" y="152628"/>
                </a:lnTo>
                <a:lnTo>
                  <a:pt x="509714" y="147548"/>
                </a:lnTo>
                <a:lnTo>
                  <a:pt x="509714" y="50876"/>
                </a:lnTo>
                <a:lnTo>
                  <a:pt x="505688" y="31127"/>
                </a:lnTo>
                <a:lnTo>
                  <a:pt x="494741" y="14947"/>
                </a:lnTo>
                <a:lnTo>
                  <a:pt x="478536" y="4025"/>
                </a:lnTo>
                <a:lnTo>
                  <a:pt x="458736" y="0"/>
                </a:lnTo>
                <a:lnTo>
                  <a:pt x="101942" y="0"/>
                </a:lnTo>
                <a:lnTo>
                  <a:pt x="82143" y="4025"/>
                </a:lnTo>
                <a:lnTo>
                  <a:pt x="65938" y="14947"/>
                </a:lnTo>
                <a:lnTo>
                  <a:pt x="54991" y="31127"/>
                </a:lnTo>
                <a:lnTo>
                  <a:pt x="50965" y="50876"/>
                </a:lnTo>
                <a:lnTo>
                  <a:pt x="50965" y="147548"/>
                </a:lnTo>
                <a:lnTo>
                  <a:pt x="56070" y="152628"/>
                </a:lnTo>
                <a:lnTo>
                  <a:pt x="99390" y="152628"/>
                </a:lnTo>
                <a:lnTo>
                  <a:pt x="101942" y="155181"/>
                </a:lnTo>
                <a:lnTo>
                  <a:pt x="101942" y="200964"/>
                </a:lnTo>
                <a:lnTo>
                  <a:pt x="99390" y="203504"/>
                </a:lnTo>
                <a:lnTo>
                  <a:pt x="50965" y="203504"/>
                </a:lnTo>
                <a:lnTo>
                  <a:pt x="31178" y="207518"/>
                </a:lnTo>
                <a:lnTo>
                  <a:pt x="14973" y="218452"/>
                </a:lnTo>
                <a:lnTo>
                  <a:pt x="4025" y="234632"/>
                </a:lnTo>
                <a:lnTo>
                  <a:pt x="0" y="254381"/>
                </a:lnTo>
                <a:lnTo>
                  <a:pt x="0" y="864895"/>
                </a:lnTo>
                <a:lnTo>
                  <a:pt x="4025" y="884643"/>
                </a:lnTo>
                <a:lnTo>
                  <a:pt x="14973" y="900823"/>
                </a:lnTo>
                <a:lnTo>
                  <a:pt x="31178" y="911758"/>
                </a:lnTo>
                <a:lnTo>
                  <a:pt x="50965" y="915771"/>
                </a:lnTo>
                <a:lnTo>
                  <a:pt x="229374" y="915771"/>
                </a:lnTo>
                <a:lnTo>
                  <a:pt x="237197" y="867664"/>
                </a:lnTo>
                <a:lnTo>
                  <a:pt x="258978" y="825779"/>
                </a:lnTo>
                <a:lnTo>
                  <a:pt x="292125" y="792695"/>
                </a:lnTo>
                <a:lnTo>
                  <a:pt x="334086" y="770953"/>
                </a:lnTo>
                <a:lnTo>
                  <a:pt x="382282" y="763143"/>
                </a:lnTo>
                <a:lnTo>
                  <a:pt x="560679" y="763143"/>
                </a:lnTo>
                <a:lnTo>
                  <a:pt x="560679" y="661390"/>
                </a:lnTo>
                <a:lnTo>
                  <a:pt x="127431" y="661390"/>
                </a:lnTo>
                <a:lnTo>
                  <a:pt x="117525" y="659384"/>
                </a:lnTo>
                <a:lnTo>
                  <a:pt x="109423" y="653923"/>
                </a:lnTo>
                <a:lnTo>
                  <a:pt x="103949" y="645833"/>
                </a:lnTo>
                <a:lnTo>
                  <a:pt x="101942" y="635952"/>
                </a:lnTo>
                <a:lnTo>
                  <a:pt x="101942" y="381571"/>
                </a:lnTo>
                <a:lnTo>
                  <a:pt x="103949" y="371690"/>
                </a:lnTo>
                <a:lnTo>
                  <a:pt x="109423" y="363613"/>
                </a:lnTo>
                <a:lnTo>
                  <a:pt x="117525" y="358140"/>
                </a:lnTo>
                <a:lnTo>
                  <a:pt x="127431" y="356133"/>
                </a:lnTo>
                <a:lnTo>
                  <a:pt x="560679" y="356133"/>
                </a:lnTo>
                <a:lnTo>
                  <a:pt x="560679" y="254381"/>
                </a:lnTo>
                <a:close/>
              </a:path>
              <a:path w="713739" h="1017904">
                <a:moveTo>
                  <a:pt x="713600" y="915771"/>
                </a:moveTo>
                <a:lnTo>
                  <a:pt x="705548" y="876261"/>
                </a:lnTo>
                <a:lnTo>
                  <a:pt x="697852" y="864895"/>
                </a:lnTo>
                <a:lnTo>
                  <a:pt x="683653" y="843902"/>
                </a:lnTo>
                <a:lnTo>
                  <a:pt x="651230" y="822045"/>
                </a:lnTo>
                <a:lnTo>
                  <a:pt x="611657" y="814019"/>
                </a:lnTo>
                <a:lnTo>
                  <a:pt x="496963" y="814019"/>
                </a:lnTo>
                <a:lnTo>
                  <a:pt x="496963" y="864895"/>
                </a:lnTo>
                <a:lnTo>
                  <a:pt x="496963" y="966647"/>
                </a:lnTo>
                <a:lnTo>
                  <a:pt x="382282" y="966647"/>
                </a:lnTo>
                <a:lnTo>
                  <a:pt x="362496" y="962634"/>
                </a:lnTo>
                <a:lnTo>
                  <a:pt x="346278" y="951699"/>
                </a:lnTo>
                <a:lnTo>
                  <a:pt x="335330" y="935520"/>
                </a:lnTo>
                <a:lnTo>
                  <a:pt x="331317" y="915771"/>
                </a:lnTo>
                <a:lnTo>
                  <a:pt x="335330" y="896010"/>
                </a:lnTo>
                <a:lnTo>
                  <a:pt x="346278" y="879843"/>
                </a:lnTo>
                <a:lnTo>
                  <a:pt x="362496" y="868908"/>
                </a:lnTo>
                <a:lnTo>
                  <a:pt x="382282" y="864895"/>
                </a:lnTo>
                <a:lnTo>
                  <a:pt x="496963" y="864895"/>
                </a:lnTo>
                <a:lnTo>
                  <a:pt x="496963" y="814019"/>
                </a:lnTo>
                <a:lnTo>
                  <a:pt x="382282" y="814019"/>
                </a:lnTo>
                <a:lnTo>
                  <a:pt x="342696" y="822045"/>
                </a:lnTo>
                <a:lnTo>
                  <a:pt x="310286" y="843902"/>
                </a:lnTo>
                <a:lnTo>
                  <a:pt x="288378" y="876261"/>
                </a:lnTo>
                <a:lnTo>
                  <a:pt x="280339" y="915771"/>
                </a:lnTo>
                <a:lnTo>
                  <a:pt x="288378" y="955281"/>
                </a:lnTo>
                <a:lnTo>
                  <a:pt x="310286" y="987628"/>
                </a:lnTo>
                <a:lnTo>
                  <a:pt x="342696" y="1009484"/>
                </a:lnTo>
                <a:lnTo>
                  <a:pt x="382282" y="1017524"/>
                </a:lnTo>
                <a:lnTo>
                  <a:pt x="611657" y="1017524"/>
                </a:lnTo>
                <a:lnTo>
                  <a:pt x="651230" y="1009484"/>
                </a:lnTo>
                <a:lnTo>
                  <a:pt x="683653" y="987628"/>
                </a:lnTo>
                <a:lnTo>
                  <a:pt x="697852" y="966647"/>
                </a:lnTo>
                <a:lnTo>
                  <a:pt x="705548" y="955281"/>
                </a:lnTo>
                <a:lnTo>
                  <a:pt x="713600" y="915771"/>
                </a:lnTo>
                <a:close/>
              </a:path>
            </a:pathLst>
          </a:custGeom>
          <a:solidFill>
            <a:srgbClr val="75100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 descr="Person lying in a bed"/>
          <p:cNvGrpSpPr/>
          <p:nvPr/>
        </p:nvGrpSpPr>
        <p:grpSpPr>
          <a:xfrm>
            <a:off x="6958200" y="3639766"/>
            <a:ext cx="1121410" cy="610870"/>
            <a:chOff x="6958200" y="3639766"/>
            <a:chExt cx="1121410" cy="610870"/>
          </a:xfrm>
        </p:grpSpPr>
        <p:sp>
          <p:nvSpPr>
            <p:cNvPr id="7" name="object 7"/>
            <p:cNvSpPr/>
            <p:nvPr/>
          </p:nvSpPr>
          <p:spPr>
            <a:xfrm>
              <a:off x="7633569" y="3805112"/>
              <a:ext cx="318570" cy="1526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58190" y="3639769"/>
              <a:ext cx="1121410" cy="610870"/>
            </a:xfrm>
            <a:custGeom>
              <a:avLst/>
              <a:gdLst/>
              <a:ahLst/>
              <a:cxnLst/>
              <a:rect l="l" t="t" r="r" b="b"/>
              <a:pathLst>
                <a:path w="1121409" h="610870">
                  <a:moveTo>
                    <a:pt x="637146" y="190792"/>
                  </a:moveTo>
                  <a:lnTo>
                    <a:pt x="50977" y="190792"/>
                  </a:lnTo>
                  <a:lnTo>
                    <a:pt x="31178" y="194805"/>
                  </a:lnTo>
                  <a:lnTo>
                    <a:pt x="14973" y="205727"/>
                  </a:lnTo>
                  <a:lnTo>
                    <a:pt x="4025" y="221907"/>
                  </a:lnTo>
                  <a:lnTo>
                    <a:pt x="0" y="241668"/>
                  </a:lnTo>
                  <a:lnTo>
                    <a:pt x="0" y="610514"/>
                  </a:lnTo>
                  <a:lnTo>
                    <a:pt x="76466" y="610514"/>
                  </a:lnTo>
                  <a:lnTo>
                    <a:pt x="76466" y="546912"/>
                  </a:lnTo>
                  <a:lnTo>
                    <a:pt x="586168" y="546912"/>
                  </a:lnTo>
                  <a:lnTo>
                    <a:pt x="605967" y="542899"/>
                  </a:lnTo>
                  <a:lnTo>
                    <a:pt x="622173" y="531977"/>
                  </a:lnTo>
                  <a:lnTo>
                    <a:pt x="633120" y="515797"/>
                  </a:lnTo>
                  <a:lnTo>
                    <a:pt x="637146" y="496036"/>
                  </a:lnTo>
                  <a:lnTo>
                    <a:pt x="637146" y="190792"/>
                  </a:lnTo>
                  <a:close/>
                </a:path>
                <a:path w="1121409" h="610870">
                  <a:moveTo>
                    <a:pt x="1121371" y="38163"/>
                  </a:moveTo>
                  <a:lnTo>
                    <a:pt x="1118450" y="23075"/>
                  </a:lnTo>
                  <a:lnTo>
                    <a:pt x="1110386" y="10972"/>
                  </a:lnTo>
                  <a:lnTo>
                    <a:pt x="1098257" y="2921"/>
                  </a:lnTo>
                  <a:lnTo>
                    <a:pt x="1083144" y="0"/>
                  </a:lnTo>
                  <a:lnTo>
                    <a:pt x="1068031" y="2921"/>
                  </a:lnTo>
                  <a:lnTo>
                    <a:pt x="1055903" y="10972"/>
                  </a:lnTo>
                  <a:lnTo>
                    <a:pt x="1047838" y="23075"/>
                  </a:lnTo>
                  <a:lnTo>
                    <a:pt x="1044917" y="38163"/>
                  </a:lnTo>
                  <a:lnTo>
                    <a:pt x="1044917" y="356133"/>
                  </a:lnTo>
                  <a:lnTo>
                    <a:pt x="675373" y="356133"/>
                  </a:lnTo>
                  <a:lnTo>
                    <a:pt x="675373" y="483323"/>
                  </a:lnTo>
                  <a:lnTo>
                    <a:pt x="1044917" y="483323"/>
                  </a:lnTo>
                  <a:lnTo>
                    <a:pt x="1044917" y="610514"/>
                  </a:lnTo>
                  <a:lnTo>
                    <a:pt x="1121371" y="610514"/>
                  </a:lnTo>
                  <a:lnTo>
                    <a:pt x="1121371" y="38163"/>
                  </a:lnTo>
                  <a:close/>
                </a:path>
              </a:pathLst>
            </a:custGeom>
            <a:solidFill>
              <a:srgbClr val="C83B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HuschBlackwell Logo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3601" y="397255"/>
            <a:ext cx="57759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(incapacitated)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97025" y="1356089"/>
            <a:ext cx="4511675" cy="30251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1539240" algn="l"/>
                <a:tab pos="2150110" algn="l"/>
                <a:tab pos="3163570" algn="l"/>
              </a:tabLst>
            </a:pP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had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ten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cocktails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over 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course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hours.	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300" dirty="0">
                <a:solidFill>
                  <a:srgbClr val="FFFFFF"/>
                </a:solidFill>
                <a:latin typeface="Arial"/>
                <a:cs typeface="Arial"/>
              </a:rPr>
              <a:t>B 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takes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B’s 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apartment.	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cannot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walk 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without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support,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forgets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400" spc="-4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B’s 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name, and 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passes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stupor 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300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places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on 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B’s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bed.	Student </a:t>
            </a:r>
            <a:r>
              <a:rPr sz="2400" spc="-300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then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has  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sex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4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A.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6610108" y="1903869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09" h="1564004">
                <a:moveTo>
                  <a:pt x="744143" y="321932"/>
                </a:moveTo>
                <a:lnTo>
                  <a:pt x="740689" y="304965"/>
                </a:lnTo>
                <a:lnTo>
                  <a:pt x="730313" y="289737"/>
                </a:lnTo>
                <a:lnTo>
                  <a:pt x="715060" y="279387"/>
                </a:lnTo>
                <a:lnTo>
                  <a:pt x="698068" y="275932"/>
                </a:lnTo>
                <a:lnTo>
                  <a:pt x="681075" y="279387"/>
                </a:lnTo>
                <a:lnTo>
                  <a:pt x="665810" y="289737"/>
                </a:lnTo>
                <a:lnTo>
                  <a:pt x="559828" y="395516"/>
                </a:lnTo>
                <a:lnTo>
                  <a:pt x="453859" y="289737"/>
                </a:lnTo>
                <a:lnTo>
                  <a:pt x="438594" y="279387"/>
                </a:lnTo>
                <a:lnTo>
                  <a:pt x="421601" y="275932"/>
                </a:lnTo>
                <a:lnTo>
                  <a:pt x="404609" y="279387"/>
                </a:lnTo>
                <a:lnTo>
                  <a:pt x="389343" y="289737"/>
                </a:lnTo>
                <a:lnTo>
                  <a:pt x="378980" y="304965"/>
                </a:lnTo>
                <a:lnTo>
                  <a:pt x="375526" y="321932"/>
                </a:lnTo>
                <a:lnTo>
                  <a:pt x="378980" y="338886"/>
                </a:lnTo>
                <a:lnTo>
                  <a:pt x="389343" y="354126"/>
                </a:lnTo>
                <a:lnTo>
                  <a:pt x="495325" y="459905"/>
                </a:lnTo>
                <a:lnTo>
                  <a:pt x="389343" y="565683"/>
                </a:lnTo>
                <a:lnTo>
                  <a:pt x="378980" y="580910"/>
                </a:lnTo>
                <a:lnTo>
                  <a:pt x="375526" y="597877"/>
                </a:lnTo>
                <a:lnTo>
                  <a:pt x="378980" y="614832"/>
                </a:lnTo>
                <a:lnTo>
                  <a:pt x="412991" y="643001"/>
                </a:lnTo>
                <a:lnTo>
                  <a:pt x="421601" y="643864"/>
                </a:lnTo>
                <a:lnTo>
                  <a:pt x="430199" y="643001"/>
                </a:lnTo>
                <a:lnTo>
                  <a:pt x="438594" y="640410"/>
                </a:lnTo>
                <a:lnTo>
                  <a:pt x="446544" y="636104"/>
                </a:lnTo>
                <a:lnTo>
                  <a:pt x="453859" y="630072"/>
                </a:lnTo>
                <a:lnTo>
                  <a:pt x="559828" y="524294"/>
                </a:lnTo>
                <a:lnTo>
                  <a:pt x="665810" y="630072"/>
                </a:lnTo>
                <a:lnTo>
                  <a:pt x="681075" y="640410"/>
                </a:lnTo>
                <a:lnTo>
                  <a:pt x="698068" y="643864"/>
                </a:lnTo>
                <a:lnTo>
                  <a:pt x="715060" y="640410"/>
                </a:lnTo>
                <a:lnTo>
                  <a:pt x="730313" y="630072"/>
                </a:lnTo>
                <a:lnTo>
                  <a:pt x="740689" y="614832"/>
                </a:lnTo>
                <a:lnTo>
                  <a:pt x="744143" y="597877"/>
                </a:lnTo>
                <a:lnTo>
                  <a:pt x="740689" y="580910"/>
                </a:lnTo>
                <a:lnTo>
                  <a:pt x="730313" y="565683"/>
                </a:lnTo>
                <a:lnTo>
                  <a:pt x="624344" y="459905"/>
                </a:lnTo>
                <a:lnTo>
                  <a:pt x="730313" y="354126"/>
                </a:lnTo>
                <a:lnTo>
                  <a:pt x="740689" y="338886"/>
                </a:lnTo>
                <a:lnTo>
                  <a:pt x="744143" y="321932"/>
                </a:lnTo>
                <a:close/>
              </a:path>
              <a:path w="1527809" h="1564004">
                <a:moveTo>
                  <a:pt x="1251000" y="965796"/>
                </a:moveTo>
                <a:lnTo>
                  <a:pt x="1229868" y="927569"/>
                </a:lnTo>
                <a:lnTo>
                  <a:pt x="1204912" y="919810"/>
                </a:lnTo>
                <a:lnTo>
                  <a:pt x="1196314" y="920673"/>
                </a:lnTo>
                <a:lnTo>
                  <a:pt x="1187932" y="923264"/>
                </a:lnTo>
                <a:lnTo>
                  <a:pt x="1179969" y="927569"/>
                </a:lnTo>
                <a:lnTo>
                  <a:pt x="1172667" y="933615"/>
                </a:lnTo>
                <a:lnTo>
                  <a:pt x="1066685" y="1039393"/>
                </a:lnTo>
                <a:lnTo>
                  <a:pt x="960704" y="933615"/>
                </a:lnTo>
                <a:lnTo>
                  <a:pt x="945438" y="923264"/>
                </a:lnTo>
                <a:lnTo>
                  <a:pt x="928458" y="919810"/>
                </a:lnTo>
                <a:lnTo>
                  <a:pt x="911466" y="923264"/>
                </a:lnTo>
                <a:lnTo>
                  <a:pt x="896200" y="933615"/>
                </a:lnTo>
                <a:lnTo>
                  <a:pt x="885837" y="948842"/>
                </a:lnTo>
                <a:lnTo>
                  <a:pt x="882370" y="965796"/>
                </a:lnTo>
                <a:lnTo>
                  <a:pt x="885837" y="982764"/>
                </a:lnTo>
                <a:lnTo>
                  <a:pt x="896200" y="997991"/>
                </a:lnTo>
                <a:lnTo>
                  <a:pt x="1002182" y="1103782"/>
                </a:lnTo>
                <a:lnTo>
                  <a:pt x="896200" y="1209560"/>
                </a:lnTo>
                <a:lnTo>
                  <a:pt x="885837" y="1224788"/>
                </a:lnTo>
                <a:lnTo>
                  <a:pt x="882370" y="1241755"/>
                </a:lnTo>
                <a:lnTo>
                  <a:pt x="885837" y="1258709"/>
                </a:lnTo>
                <a:lnTo>
                  <a:pt x="896200" y="1273949"/>
                </a:lnTo>
                <a:lnTo>
                  <a:pt x="911466" y="1284287"/>
                </a:lnTo>
                <a:lnTo>
                  <a:pt x="928458" y="1287741"/>
                </a:lnTo>
                <a:lnTo>
                  <a:pt x="945438" y="1284287"/>
                </a:lnTo>
                <a:lnTo>
                  <a:pt x="960704" y="1273949"/>
                </a:lnTo>
                <a:lnTo>
                  <a:pt x="1066685" y="1168158"/>
                </a:lnTo>
                <a:lnTo>
                  <a:pt x="1172667" y="1273949"/>
                </a:lnTo>
                <a:lnTo>
                  <a:pt x="1187932" y="1284287"/>
                </a:lnTo>
                <a:lnTo>
                  <a:pt x="1204912" y="1287741"/>
                </a:lnTo>
                <a:lnTo>
                  <a:pt x="1221905" y="1284287"/>
                </a:lnTo>
                <a:lnTo>
                  <a:pt x="1237170" y="1273949"/>
                </a:lnTo>
                <a:lnTo>
                  <a:pt x="1247533" y="1258709"/>
                </a:lnTo>
                <a:lnTo>
                  <a:pt x="1251000" y="1241755"/>
                </a:lnTo>
                <a:lnTo>
                  <a:pt x="1247533" y="1224788"/>
                </a:lnTo>
                <a:lnTo>
                  <a:pt x="1237170" y="1209560"/>
                </a:lnTo>
                <a:lnTo>
                  <a:pt x="1131189" y="1103782"/>
                </a:lnTo>
                <a:lnTo>
                  <a:pt x="1237170" y="997991"/>
                </a:lnTo>
                <a:lnTo>
                  <a:pt x="1247533" y="982764"/>
                </a:lnTo>
                <a:lnTo>
                  <a:pt x="1251000" y="965796"/>
                </a:lnTo>
                <a:close/>
              </a:path>
              <a:path w="1527809" h="1564004">
                <a:moveTo>
                  <a:pt x="1251000" y="459892"/>
                </a:moveTo>
                <a:lnTo>
                  <a:pt x="1247546" y="442937"/>
                </a:lnTo>
                <a:lnTo>
                  <a:pt x="1240307" y="432308"/>
                </a:lnTo>
                <a:lnTo>
                  <a:pt x="1237170" y="427697"/>
                </a:lnTo>
                <a:lnTo>
                  <a:pt x="1098943" y="289725"/>
                </a:lnTo>
                <a:lnTo>
                  <a:pt x="1066685" y="275932"/>
                </a:lnTo>
                <a:lnTo>
                  <a:pt x="1058087" y="276796"/>
                </a:lnTo>
                <a:lnTo>
                  <a:pt x="896200" y="427697"/>
                </a:lnTo>
                <a:lnTo>
                  <a:pt x="882370" y="459892"/>
                </a:lnTo>
                <a:lnTo>
                  <a:pt x="885837" y="476859"/>
                </a:lnTo>
                <a:lnTo>
                  <a:pt x="896200" y="492086"/>
                </a:lnTo>
                <a:lnTo>
                  <a:pt x="911466" y="502437"/>
                </a:lnTo>
                <a:lnTo>
                  <a:pt x="928458" y="505891"/>
                </a:lnTo>
                <a:lnTo>
                  <a:pt x="945438" y="502437"/>
                </a:lnTo>
                <a:lnTo>
                  <a:pt x="960704" y="492086"/>
                </a:lnTo>
                <a:lnTo>
                  <a:pt x="1020610" y="432308"/>
                </a:lnTo>
                <a:lnTo>
                  <a:pt x="1020610" y="689851"/>
                </a:lnTo>
                <a:lnTo>
                  <a:pt x="1016977" y="707707"/>
                </a:lnTo>
                <a:lnTo>
                  <a:pt x="1007071" y="722337"/>
                </a:lnTo>
                <a:lnTo>
                  <a:pt x="992416" y="732218"/>
                </a:lnTo>
                <a:lnTo>
                  <a:pt x="974534" y="735850"/>
                </a:lnTo>
                <a:lnTo>
                  <a:pt x="651992" y="735850"/>
                </a:lnTo>
                <a:lnTo>
                  <a:pt x="608418" y="742911"/>
                </a:lnTo>
                <a:lnTo>
                  <a:pt x="570484" y="762558"/>
                </a:lnTo>
                <a:lnTo>
                  <a:pt x="540512" y="792467"/>
                </a:lnTo>
                <a:lnTo>
                  <a:pt x="520839" y="830326"/>
                </a:lnTo>
                <a:lnTo>
                  <a:pt x="513753" y="873823"/>
                </a:lnTo>
                <a:lnTo>
                  <a:pt x="513753" y="926706"/>
                </a:lnTo>
                <a:lnTo>
                  <a:pt x="471690" y="943279"/>
                </a:lnTo>
                <a:lnTo>
                  <a:pt x="436016" y="968870"/>
                </a:lnTo>
                <a:lnTo>
                  <a:pt x="407771" y="1001725"/>
                </a:lnTo>
                <a:lnTo>
                  <a:pt x="387985" y="1040155"/>
                </a:lnTo>
                <a:lnTo>
                  <a:pt x="377659" y="1082408"/>
                </a:lnTo>
                <a:lnTo>
                  <a:pt x="377825" y="1126769"/>
                </a:lnTo>
                <a:lnTo>
                  <a:pt x="388912" y="1170635"/>
                </a:lnTo>
                <a:lnTo>
                  <a:pt x="409651" y="1209382"/>
                </a:lnTo>
                <a:lnTo>
                  <a:pt x="438594" y="1241742"/>
                </a:lnTo>
                <a:lnTo>
                  <a:pt x="474243" y="1266444"/>
                </a:lnTo>
                <a:lnTo>
                  <a:pt x="515150" y="1282204"/>
                </a:lnTo>
                <a:lnTo>
                  <a:pt x="559828" y="1287741"/>
                </a:lnTo>
                <a:lnTo>
                  <a:pt x="604520" y="1282204"/>
                </a:lnTo>
                <a:lnTo>
                  <a:pt x="645414" y="1266444"/>
                </a:lnTo>
                <a:lnTo>
                  <a:pt x="681075" y="1241742"/>
                </a:lnTo>
                <a:lnTo>
                  <a:pt x="710006" y="1209382"/>
                </a:lnTo>
                <a:lnTo>
                  <a:pt x="730758" y="1170635"/>
                </a:lnTo>
                <a:lnTo>
                  <a:pt x="741845" y="1126769"/>
                </a:lnTo>
                <a:lnTo>
                  <a:pt x="742010" y="1081608"/>
                </a:lnTo>
                <a:lnTo>
                  <a:pt x="731685" y="1039126"/>
                </a:lnTo>
                <a:lnTo>
                  <a:pt x="717537" y="1011796"/>
                </a:lnTo>
                <a:lnTo>
                  <a:pt x="711885" y="1000874"/>
                </a:lnTo>
                <a:lnTo>
                  <a:pt x="683641" y="968349"/>
                </a:lnTo>
                <a:lnTo>
                  <a:pt x="651992" y="945972"/>
                </a:lnTo>
                <a:lnTo>
                  <a:pt x="651992" y="1103769"/>
                </a:lnTo>
                <a:lnTo>
                  <a:pt x="644715" y="1139494"/>
                </a:lnTo>
                <a:lnTo>
                  <a:pt x="624916" y="1168730"/>
                </a:lnTo>
                <a:lnTo>
                  <a:pt x="595617" y="1188504"/>
                </a:lnTo>
                <a:lnTo>
                  <a:pt x="559828" y="1195755"/>
                </a:lnTo>
                <a:lnTo>
                  <a:pt x="524052" y="1188504"/>
                </a:lnTo>
                <a:lnTo>
                  <a:pt x="494753" y="1168730"/>
                </a:lnTo>
                <a:lnTo>
                  <a:pt x="474954" y="1139494"/>
                </a:lnTo>
                <a:lnTo>
                  <a:pt x="467677" y="1103769"/>
                </a:lnTo>
                <a:lnTo>
                  <a:pt x="474954" y="1068057"/>
                </a:lnTo>
                <a:lnTo>
                  <a:pt x="494753" y="1038809"/>
                </a:lnTo>
                <a:lnTo>
                  <a:pt x="524052" y="1019048"/>
                </a:lnTo>
                <a:lnTo>
                  <a:pt x="559828" y="1011796"/>
                </a:lnTo>
                <a:lnTo>
                  <a:pt x="595617" y="1019048"/>
                </a:lnTo>
                <a:lnTo>
                  <a:pt x="624916" y="1038809"/>
                </a:lnTo>
                <a:lnTo>
                  <a:pt x="644715" y="1068057"/>
                </a:lnTo>
                <a:lnTo>
                  <a:pt x="651992" y="1103769"/>
                </a:lnTo>
                <a:lnTo>
                  <a:pt x="651992" y="945972"/>
                </a:lnTo>
                <a:lnTo>
                  <a:pt x="647979" y="943127"/>
                </a:lnTo>
                <a:lnTo>
                  <a:pt x="605917" y="926706"/>
                </a:lnTo>
                <a:lnTo>
                  <a:pt x="605917" y="873823"/>
                </a:lnTo>
                <a:lnTo>
                  <a:pt x="609549" y="855954"/>
                </a:lnTo>
                <a:lnTo>
                  <a:pt x="619442" y="841336"/>
                </a:lnTo>
                <a:lnTo>
                  <a:pt x="634098" y="831456"/>
                </a:lnTo>
                <a:lnTo>
                  <a:pt x="651992" y="827824"/>
                </a:lnTo>
                <a:lnTo>
                  <a:pt x="974534" y="827824"/>
                </a:lnTo>
                <a:lnTo>
                  <a:pt x="1018108" y="820762"/>
                </a:lnTo>
                <a:lnTo>
                  <a:pt x="1056030" y="801116"/>
                </a:lnTo>
                <a:lnTo>
                  <a:pt x="1086002" y="771207"/>
                </a:lnTo>
                <a:lnTo>
                  <a:pt x="1105687" y="733348"/>
                </a:lnTo>
                <a:lnTo>
                  <a:pt x="1112761" y="689851"/>
                </a:lnTo>
                <a:lnTo>
                  <a:pt x="1112761" y="432308"/>
                </a:lnTo>
                <a:lnTo>
                  <a:pt x="1172667" y="492086"/>
                </a:lnTo>
                <a:lnTo>
                  <a:pt x="1187932" y="502437"/>
                </a:lnTo>
                <a:lnTo>
                  <a:pt x="1204912" y="505891"/>
                </a:lnTo>
                <a:lnTo>
                  <a:pt x="1221905" y="502437"/>
                </a:lnTo>
                <a:lnTo>
                  <a:pt x="1237170" y="492086"/>
                </a:lnTo>
                <a:lnTo>
                  <a:pt x="1247546" y="476859"/>
                </a:lnTo>
                <a:lnTo>
                  <a:pt x="1251000" y="459892"/>
                </a:lnTo>
                <a:close/>
              </a:path>
              <a:path w="1527809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13" y="137972"/>
                </a:lnTo>
                <a:lnTo>
                  <a:pt x="43853" y="144551"/>
                </a:lnTo>
                <a:lnTo>
                  <a:pt x="24193" y="159524"/>
                </a:lnTo>
                <a:lnTo>
                  <a:pt x="11455" y="180975"/>
                </a:lnTo>
                <a:lnTo>
                  <a:pt x="6908" y="206959"/>
                </a:lnTo>
                <a:lnTo>
                  <a:pt x="10477" y="232930"/>
                </a:lnTo>
                <a:lnTo>
                  <a:pt x="23329" y="254381"/>
                </a:lnTo>
                <a:lnTo>
                  <a:pt x="43522" y="269367"/>
                </a:lnTo>
                <a:lnTo>
                  <a:pt x="69113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13" y="367931"/>
                </a:lnTo>
                <a:lnTo>
                  <a:pt x="41795" y="373202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13" y="505904"/>
                </a:lnTo>
                <a:lnTo>
                  <a:pt x="99072" y="505904"/>
                </a:lnTo>
                <a:lnTo>
                  <a:pt x="99072" y="597877"/>
                </a:lnTo>
                <a:lnTo>
                  <a:pt x="69113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67"/>
                </a:lnTo>
                <a:lnTo>
                  <a:pt x="69113" y="735850"/>
                </a:lnTo>
                <a:lnTo>
                  <a:pt x="99072" y="735850"/>
                </a:lnTo>
                <a:lnTo>
                  <a:pt x="99072" y="827836"/>
                </a:lnTo>
                <a:lnTo>
                  <a:pt x="69113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090"/>
                </a:lnTo>
                <a:lnTo>
                  <a:pt x="19875" y="945972"/>
                </a:lnTo>
                <a:lnTo>
                  <a:pt x="41795" y="960526"/>
                </a:lnTo>
                <a:lnTo>
                  <a:pt x="69113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13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13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13" y="1287754"/>
                </a:lnTo>
                <a:lnTo>
                  <a:pt x="41795" y="1293025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13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3601" y="397255"/>
            <a:ext cx="6737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(not-incapacitated)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97298" y="1169161"/>
            <a:ext cx="4745990" cy="34563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592580" algn="l"/>
                <a:tab pos="2524125" algn="l"/>
              </a:tabLst>
            </a:pPr>
            <a:r>
              <a:rPr sz="2250" spc="-8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50" spc="-2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50" spc="-165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250" spc="-105" dirty="0">
                <a:solidFill>
                  <a:srgbClr val="FFFFFF"/>
                </a:solidFill>
                <a:latin typeface="Arial"/>
                <a:cs typeface="Arial"/>
              </a:rPr>
              <a:t>had </a:t>
            </a:r>
            <a:r>
              <a:rPr sz="2250" spc="-25" dirty="0">
                <a:solidFill>
                  <a:srgbClr val="FFFFFF"/>
                </a:solidFill>
                <a:latin typeface="Arial"/>
                <a:cs typeface="Arial"/>
              </a:rPr>
              <a:t>four </a:t>
            </a:r>
            <a:r>
              <a:rPr sz="2250" spc="-114" dirty="0">
                <a:solidFill>
                  <a:srgbClr val="FFFFFF"/>
                </a:solidFill>
                <a:latin typeface="Arial"/>
                <a:cs typeface="Arial"/>
              </a:rPr>
              <a:t>beers </a:t>
            </a:r>
            <a:r>
              <a:rPr sz="2250" spc="-75" dirty="0">
                <a:solidFill>
                  <a:srgbClr val="FFFFFF"/>
                </a:solidFill>
                <a:latin typeface="Arial"/>
                <a:cs typeface="Arial"/>
              </a:rPr>
              <a:t>over </a:t>
            </a:r>
            <a:r>
              <a:rPr sz="2250" spc="-2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250" spc="-114" dirty="0">
                <a:solidFill>
                  <a:srgbClr val="FFFFFF"/>
                </a:solidFill>
                <a:latin typeface="Arial"/>
                <a:cs typeface="Arial"/>
              </a:rPr>
              <a:t>course </a:t>
            </a:r>
            <a:r>
              <a:rPr sz="225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spc="5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22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spc="-85" dirty="0">
                <a:solidFill>
                  <a:srgbClr val="FFFFFF"/>
                </a:solidFill>
                <a:latin typeface="Arial"/>
                <a:cs typeface="Arial"/>
              </a:rPr>
              <a:t>hours.	</a:t>
            </a:r>
            <a:r>
              <a:rPr sz="2250" spc="-8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50" spc="-2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50" spc="-120" dirty="0">
                <a:solidFill>
                  <a:srgbClr val="FFFFFF"/>
                </a:solidFill>
                <a:latin typeface="Arial"/>
                <a:cs typeface="Arial"/>
              </a:rPr>
              <a:t>calls  </a:t>
            </a:r>
            <a:r>
              <a:rPr sz="2250" spc="-8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50" spc="-275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25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50" spc="-165" dirty="0">
                <a:solidFill>
                  <a:srgbClr val="FFFFFF"/>
                </a:solidFill>
                <a:latin typeface="Arial"/>
                <a:cs typeface="Arial"/>
              </a:rPr>
              <a:t>see </a:t>
            </a:r>
            <a:r>
              <a:rPr sz="2250" spc="3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2250" spc="-8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50" spc="-275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250" spc="-114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250" spc="-80" dirty="0">
                <a:solidFill>
                  <a:srgbClr val="FFFFFF"/>
                </a:solidFill>
                <a:latin typeface="Arial"/>
                <a:cs typeface="Arial"/>
              </a:rPr>
              <a:t>home.  Student </a:t>
            </a:r>
            <a:r>
              <a:rPr sz="2250" spc="-2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50" spc="-35" dirty="0">
                <a:solidFill>
                  <a:srgbClr val="FFFFFF"/>
                </a:solidFill>
                <a:latin typeface="Arial"/>
                <a:cs typeface="Arial"/>
              </a:rPr>
              <a:t>then </a:t>
            </a:r>
            <a:r>
              <a:rPr sz="2250" spc="-85" dirty="0">
                <a:solidFill>
                  <a:srgbClr val="FFFFFF"/>
                </a:solidFill>
                <a:latin typeface="Arial"/>
                <a:cs typeface="Arial"/>
              </a:rPr>
              <a:t>drives </a:t>
            </a:r>
            <a:r>
              <a:rPr sz="2250" spc="-150" dirty="0">
                <a:solidFill>
                  <a:srgbClr val="FFFFFF"/>
                </a:solidFill>
                <a:latin typeface="Arial"/>
                <a:cs typeface="Arial"/>
              </a:rPr>
              <a:t>across </a:t>
            </a:r>
            <a:r>
              <a:rPr sz="2250" spc="-140" dirty="0">
                <a:solidFill>
                  <a:srgbClr val="FFFFFF"/>
                </a:solidFill>
                <a:latin typeface="Arial"/>
                <a:cs typeface="Arial"/>
              </a:rPr>
              <a:t>campus </a:t>
            </a:r>
            <a:r>
              <a:rPr sz="2250" spc="2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250" spc="-8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50" spc="-200" dirty="0">
                <a:solidFill>
                  <a:srgbClr val="FFFFFF"/>
                </a:solidFill>
                <a:latin typeface="Arial"/>
                <a:cs typeface="Arial"/>
              </a:rPr>
              <a:t>B’s </a:t>
            </a:r>
            <a:r>
              <a:rPr sz="2250" spc="-50" dirty="0">
                <a:solidFill>
                  <a:srgbClr val="FFFFFF"/>
                </a:solidFill>
                <a:latin typeface="Arial"/>
                <a:cs typeface="Arial"/>
              </a:rPr>
              <a:t>apartment. </a:t>
            </a:r>
            <a:r>
              <a:rPr sz="2250" spc="-95" dirty="0">
                <a:solidFill>
                  <a:srgbClr val="FFFFFF"/>
                </a:solidFill>
                <a:latin typeface="Arial"/>
                <a:cs typeface="Arial"/>
              </a:rPr>
              <a:t>Upon </a:t>
            </a:r>
            <a:r>
              <a:rPr sz="2250" spc="-55" dirty="0">
                <a:solidFill>
                  <a:srgbClr val="FFFFFF"/>
                </a:solidFill>
                <a:latin typeface="Arial"/>
                <a:cs typeface="Arial"/>
              </a:rPr>
              <a:t>arriving,  </a:t>
            </a:r>
            <a:r>
              <a:rPr sz="2250" spc="-8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50" spc="-2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50" spc="-45" dirty="0">
                <a:solidFill>
                  <a:srgbClr val="FFFFFF"/>
                </a:solidFill>
                <a:latin typeface="Arial"/>
                <a:cs typeface="Arial"/>
              </a:rPr>
              <a:t>initiates </a:t>
            </a:r>
            <a:r>
              <a:rPr sz="2250" spc="-135" dirty="0">
                <a:solidFill>
                  <a:srgbClr val="FFFFFF"/>
                </a:solidFill>
                <a:latin typeface="Arial"/>
                <a:cs typeface="Arial"/>
              </a:rPr>
              <a:t>sexual </a:t>
            </a:r>
            <a:r>
              <a:rPr sz="2250" spc="-65" dirty="0">
                <a:solidFill>
                  <a:srgbClr val="FFFFFF"/>
                </a:solidFill>
                <a:latin typeface="Arial"/>
                <a:cs typeface="Arial"/>
              </a:rPr>
              <a:t>contact </a:t>
            </a:r>
            <a:r>
              <a:rPr sz="2250" spc="10" dirty="0">
                <a:solidFill>
                  <a:srgbClr val="FFFFFF"/>
                </a:solidFill>
                <a:latin typeface="Arial"/>
                <a:cs typeface="Arial"/>
              </a:rPr>
              <a:t>with  </a:t>
            </a:r>
            <a:r>
              <a:rPr sz="2250" spc="-8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50" spc="-190" dirty="0">
                <a:solidFill>
                  <a:srgbClr val="FFFFFF"/>
                </a:solidFill>
                <a:latin typeface="Arial"/>
                <a:cs typeface="Arial"/>
              </a:rPr>
              <a:t>B, </a:t>
            </a:r>
            <a:r>
              <a:rPr sz="2250" spc="-10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50" spc="-35" dirty="0">
                <a:solidFill>
                  <a:srgbClr val="FFFFFF"/>
                </a:solidFill>
                <a:latin typeface="Arial"/>
                <a:cs typeface="Arial"/>
              </a:rPr>
              <a:t>then </a:t>
            </a:r>
            <a:r>
              <a:rPr sz="2250" spc="-95" dirty="0">
                <a:solidFill>
                  <a:srgbClr val="FFFFFF"/>
                </a:solidFill>
                <a:latin typeface="Arial"/>
                <a:cs typeface="Arial"/>
              </a:rPr>
              <a:t>insists </a:t>
            </a:r>
            <a:r>
              <a:rPr sz="225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250" spc="-80" dirty="0">
                <a:solidFill>
                  <a:srgbClr val="FFFFFF"/>
                </a:solidFill>
                <a:latin typeface="Arial"/>
                <a:cs typeface="Arial"/>
              </a:rPr>
              <a:t>Student  </a:t>
            </a:r>
            <a:r>
              <a:rPr sz="2250" spc="-275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250" spc="-145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2250" spc="-60" dirty="0">
                <a:solidFill>
                  <a:srgbClr val="FFFFFF"/>
                </a:solidFill>
                <a:latin typeface="Arial"/>
                <a:cs typeface="Arial"/>
              </a:rPr>
              <a:t>contraception </a:t>
            </a:r>
            <a:r>
              <a:rPr sz="2250" spc="-65" dirty="0">
                <a:solidFill>
                  <a:srgbClr val="FFFFFF"/>
                </a:solidFill>
                <a:latin typeface="Arial"/>
                <a:cs typeface="Arial"/>
              </a:rPr>
              <a:t>before </a:t>
            </a:r>
            <a:r>
              <a:rPr sz="225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50" spc="5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225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spc="-135" dirty="0">
                <a:solidFill>
                  <a:srgbClr val="FFFFFF"/>
                </a:solidFill>
                <a:latin typeface="Arial"/>
                <a:cs typeface="Arial"/>
              </a:rPr>
              <a:t>have  </a:t>
            </a:r>
            <a:r>
              <a:rPr sz="2250" spc="-70" dirty="0">
                <a:solidFill>
                  <a:srgbClr val="FFFFFF"/>
                </a:solidFill>
                <a:latin typeface="Arial"/>
                <a:cs typeface="Arial"/>
              </a:rPr>
              <a:t>intercourse.	</a:t>
            </a:r>
            <a:r>
              <a:rPr sz="2250" spc="-8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50" spc="-2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50" spc="-114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250" spc="-12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250" spc="-75" dirty="0">
                <a:solidFill>
                  <a:srgbClr val="FFFFFF"/>
                </a:solidFill>
                <a:latin typeface="Arial"/>
                <a:cs typeface="Arial"/>
              </a:rPr>
              <a:t>active  </a:t>
            </a:r>
            <a:r>
              <a:rPr sz="2250" spc="-40" dirty="0">
                <a:solidFill>
                  <a:srgbClr val="FFFFFF"/>
                </a:solidFill>
                <a:latin typeface="Arial"/>
                <a:cs typeface="Arial"/>
              </a:rPr>
              <a:t>participant </a:t>
            </a:r>
            <a:r>
              <a:rPr sz="2250" spc="-3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25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50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spc="-75" dirty="0">
                <a:solidFill>
                  <a:srgbClr val="FFFFFF"/>
                </a:solidFill>
                <a:latin typeface="Arial"/>
                <a:cs typeface="Arial"/>
              </a:rPr>
              <a:t>intercourse.</a:t>
            </a:r>
            <a:endParaRPr sz="225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1657096" y="1789556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10" h="1564004">
                <a:moveTo>
                  <a:pt x="744156" y="321932"/>
                </a:moveTo>
                <a:lnTo>
                  <a:pt x="740702" y="304977"/>
                </a:lnTo>
                <a:lnTo>
                  <a:pt x="730338" y="289750"/>
                </a:lnTo>
                <a:lnTo>
                  <a:pt x="715073" y="279400"/>
                </a:lnTo>
                <a:lnTo>
                  <a:pt x="698080" y="275945"/>
                </a:lnTo>
                <a:lnTo>
                  <a:pt x="681088" y="279400"/>
                </a:lnTo>
                <a:lnTo>
                  <a:pt x="665822" y="289750"/>
                </a:lnTo>
                <a:lnTo>
                  <a:pt x="559841" y="395528"/>
                </a:lnTo>
                <a:lnTo>
                  <a:pt x="453872" y="289750"/>
                </a:lnTo>
                <a:lnTo>
                  <a:pt x="438607" y="279400"/>
                </a:lnTo>
                <a:lnTo>
                  <a:pt x="421614" y="275945"/>
                </a:lnTo>
                <a:lnTo>
                  <a:pt x="404622" y="279400"/>
                </a:lnTo>
                <a:lnTo>
                  <a:pt x="389356" y="289750"/>
                </a:lnTo>
                <a:lnTo>
                  <a:pt x="378993" y="304977"/>
                </a:lnTo>
                <a:lnTo>
                  <a:pt x="375539" y="321932"/>
                </a:lnTo>
                <a:lnTo>
                  <a:pt x="378993" y="338899"/>
                </a:lnTo>
                <a:lnTo>
                  <a:pt x="389356" y="354126"/>
                </a:lnTo>
                <a:lnTo>
                  <a:pt x="495338" y="459917"/>
                </a:lnTo>
                <a:lnTo>
                  <a:pt x="389356" y="565696"/>
                </a:lnTo>
                <a:lnTo>
                  <a:pt x="378993" y="580923"/>
                </a:lnTo>
                <a:lnTo>
                  <a:pt x="375539" y="597890"/>
                </a:lnTo>
                <a:lnTo>
                  <a:pt x="378993" y="614845"/>
                </a:lnTo>
                <a:lnTo>
                  <a:pt x="413016" y="643013"/>
                </a:lnTo>
                <a:lnTo>
                  <a:pt x="421614" y="643877"/>
                </a:lnTo>
                <a:lnTo>
                  <a:pt x="430212" y="643013"/>
                </a:lnTo>
                <a:lnTo>
                  <a:pt x="438607" y="640422"/>
                </a:lnTo>
                <a:lnTo>
                  <a:pt x="446557" y="636117"/>
                </a:lnTo>
                <a:lnTo>
                  <a:pt x="453872" y="630085"/>
                </a:lnTo>
                <a:lnTo>
                  <a:pt x="559841" y="524294"/>
                </a:lnTo>
                <a:lnTo>
                  <a:pt x="665822" y="630085"/>
                </a:lnTo>
                <a:lnTo>
                  <a:pt x="681088" y="640422"/>
                </a:lnTo>
                <a:lnTo>
                  <a:pt x="698080" y="643877"/>
                </a:lnTo>
                <a:lnTo>
                  <a:pt x="715073" y="640422"/>
                </a:lnTo>
                <a:lnTo>
                  <a:pt x="730338" y="630085"/>
                </a:lnTo>
                <a:lnTo>
                  <a:pt x="740702" y="614845"/>
                </a:lnTo>
                <a:lnTo>
                  <a:pt x="744156" y="597890"/>
                </a:lnTo>
                <a:lnTo>
                  <a:pt x="740702" y="580923"/>
                </a:lnTo>
                <a:lnTo>
                  <a:pt x="730338" y="565696"/>
                </a:lnTo>
                <a:lnTo>
                  <a:pt x="624357" y="459917"/>
                </a:lnTo>
                <a:lnTo>
                  <a:pt x="730338" y="354126"/>
                </a:lnTo>
                <a:lnTo>
                  <a:pt x="740702" y="338899"/>
                </a:lnTo>
                <a:lnTo>
                  <a:pt x="744156" y="321932"/>
                </a:lnTo>
                <a:close/>
              </a:path>
              <a:path w="1527810" h="1564004">
                <a:moveTo>
                  <a:pt x="1251013" y="965809"/>
                </a:moveTo>
                <a:lnTo>
                  <a:pt x="1229880" y="927582"/>
                </a:lnTo>
                <a:lnTo>
                  <a:pt x="1204937" y="919822"/>
                </a:lnTo>
                <a:lnTo>
                  <a:pt x="1196327" y="920686"/>
                </a:lnTo>
                <a:lnTo>
                  <a:pt x="1187945" y="923277"/>
                </a:lnTo>
                <a:lnTo>
                  <a:pt x="1179982" y="927582"/>
                </a:lnTo>
                <a:lnTo>
                  <a:pt x="1172679" y="933615"/>
                </a:lnTo>
                <a:lnTo>
                  <a:pt x="1066698" y="1039406"/>
                </a:lnTo>
                <a:lnTo>
                  <a:pt x="960716" y="933615"/>
                </a:lnTo>
                <a:lnTo>
                  <a:pt x="945464" y="923277"/>
                </a:lnTo>
                <a:lnTo>
                  <a:pt x="928471" y="919822"/>
                </a:lnTo>
                <a:lnTo>
                  <a:pt x="911479" y="923277"/>
                </a:lnTo>
                <a:lnTo>
                  <a:pt x="896213" y="933615"/>
                </a:lnTo>
                <a:lnTo>
                  <a:pt x="885850" y="948855"/>
                </a:lnTo>
                <a:lnTo>
                  <a:pt x="882396" y="965809"/>
                </a:lnTo>
                <a:lnTo>
                  <a:pt x="885850" y="982776"/>
                </a:lnTo>
                <a:lnTo>
                  <a:pt x="896213" y="998004"/>
                </a:lnTo>
                <a:lnTo>
                  <a:pt x="1002195" y="1103782"/>
                </a:lnTo>
                <a:lnTo>
                  <a:pt x="896213" y="1209560"/>
                </a:lnTo>
                <a:lnTo>
                  <a:pt x="885850" y="1224800"/>
                </a:lnTo>
                <a:lnTo>
                  <a:pt x="882396" y="1241755"/>
                </a:lnTo>
                <a:lnTo>
                  <a:pt x="885850" y="1258722"/>
                </a:lnTo>
                <a:lnTo>
                  <a:pt x="896213" y="1273949"/>
                </a:lnTo>
                <a:lnTo>
                  <a:pt x="911479" y="1284300"/>
                </a:lnTo>
                <a:lnTo>
                  <a:pt x="928471" y="1287754"/>
                </a:lnTo>
                <a:lnTo>
                  <a:pt x="945464" y="1284300"/>
                </a:lnTo>
                <a:lnTo>
                  <a:pt x="960716" y="1273949"/>
                </a:lnTo>
                <a:lnTo>
                  <a:pt x="1066698" y="1168171"/>
                </a:lnTo>
                <a:lnTo>
                  <a:pt x="1172679" y="1273949"/>
                </a:lnTo>
                <a:lnTo>
                  <a:pt x="1187945" y="1284300"/>
                </a:lnTo>
                <a:lnTo>
                  <a:pt x="1204937" y="1287754"/>
                </a:lnTo>
                <a:lnTo>
                  <a:pt x="1221917" y="1284300"/>
                </a:lnTo>
                <a:lnTo>
                  <a:pt x="1237183" y="1273949"/>
                </a:lnTo>
                <a:lnTo>
                  <a:pt x="1247559" y="1258722"/>
                </a:lnTo>
                <a:lnTo>
                  <a:pt x="1251013" y="1241755"/>
                </a:lnTo>
                <a:lnTo>
                  <a:pt x="1247559" y="1224800"/>
                </a:lnTo>
                <a:lnTo>
                  <a:pt x="1237183" y="1209560"/>
                </a:lnTo>
                <a:lnTo>
                  <a:pt x="1131214" y="1103782"/>
                </a:lnTo>
                <a:lnTo>
                  <a:pt x="1237183" y="998004"/>
                </a:lnTo>
                <a:lnTo>
                  <a:pt x="1247559" y="982776"/>
                </a:lnTo>
                <a:lnTo>
                  <a:pt x="1251013" y="965809"/>
                </a:lnTo>
                <a:close/>
              </a:path>
              <a:path w="1527810" h="1564004">
                <a:moveTo>
                  <a:pt x="1251013" y="459905"/>
                </a:moveTo>
                <a:lnTo>
                  <a:pt x="1098956" y="289737"/>
                </a:lnTo>
                <a:lnTo>
                  <a:pt x="1066698" y="275945"/>
                </a:lnTo>
                <a:lnTo>
                  <a:pt x="1058100" y="276809"/>
                </a:lnTo>
                <a:lnTo>
                  <a:pt x="896213" y="427723"/>
                </a:lnTo>
                <a:lnTo>
                  <a:pt x="882396" y="459905"/>
                </a:lnTo>
                <a:lnTo>
                  <a:pt x="885850" y="476872"/>
                </a:lnTo>
                <a:lnTo>
                  <a:pt x="896213" y="492099"/>
                </a:lnTo>
                <a:lnTo>
                  <a:pt x="911479" y="502450"/>
                </a:lnTo>
                <a:lnTo>
                  <a:pt x="928471" y="505904"/>
                </a:lnTo>
                <a:lnTo>
                  <a:pt x="945464" y="502450"/>
                </a:lnTo>
                <a:lnTo>
                  <a:pt x="960716" y="492099"/>
                </a:lnTo>
                <a:lnTo>
                  <a:pt x="1020622" y="432320"/>
                </a:lnTo>
                <a:lnTo>
                  <a:pt x="1020622" y="689864"/>
                </a:lnTo>
                <a:lnTo>
                  <a:pt x="1016990" y="707720"/>
                </a:lnTo>
                <a:lnTo>
                  <a:pt x="1007084" y="722350"/>
                </a:lnTo>
                <a:lnTo>
                  <a:pt x="992441" y="732231"/>
                </a:lnTo>
                <a:lnTo>
                  <a:pt x="974547" y="735863"/>
                </a:lnTo>
                <a:lnTo>
                  <a:pt x="652005" y="735863"/>
                </a:lnTo>
                <a:lnTo>
                  <a:pt x="608431" y="742924"/>
                </a:lnTo>
                <a:lnTo>
                  <a:pt x="570496" y="762571"/>
                </a:lnTo>
                <a:lnTo>
                  <a:pt x="540537" y="792480"/>
                </a:lnTo>
                <a:lnTo>
                  <a:pt x="520852" y="830338"/>
                </a:lnTo>
                <a:lnTo>
                  <a:pt x="513765" y="873836"/>
                </a:lnTo>
                <a:lnTo>
                  <a:pt x="513765" y="926719"/>
                </a:lnTo>
                <a:lnTo>
                  <a:pt x="471703" y="943292"/>
                </a:lnTo>
                <a:lnTo>
                  <a:pt x="436029" y="968883"/>
                </a:lnTo>
                <a:lnTo>
                  <a:pt x="407797" y="1001737"/>
                </a:lnTo>
                <a:lnTo>
                  <a:pt x="387997" y="1040168"/>
                </a:lnTo>
                <a:lnTo>
                  <a:pt x="377672" y="1082421"/>
                </a:lnTo>
                <a:lnTo>
                  <a:pt x="377837" y="1126782"/>
                </a:lnTo>
                <a:lnTo>
                  <a:pt x="388924" y="1170647"/>
                </a:lnTo>
                <a:lnTo>
                  <a:pt x="409663" y="1209395"/>
                </a:lnTo>
                <a:lnTo>
                  <a:pt x="438607" y="1241755"/>
                </a:lnTo>
                <a:lnTo>
                  <a:pt x="474268" y="1266456"/>
                </a:lnTo>
                <a:lnTo>
                  <a:pt x="515162" y="1282217"/>
                </a:lnTo>
                <a:lnTo>
                  <a:pt x="559841" y="1287754"/>
                </a:lnTo>
                <a:lnTo>
                  <a:pt x="604532" y="1282217"/>
                </a:lnTo>
                <a:lnTo>
                  <a:pt x="645426" y="1266456"/>
                </a:lnTo>
                <a:lnTo>
                  <a:pt x="681088" y="1241755"/>
                </a:lnTo>
                <a:lnTo>
                  <a:pt x="710031" y="1209395"/>
                </a:lnTo>
                <a:lnTo>
                  <a:pt x="717321" y="1195768"/>
                </a:lnTo>
                <a:lnTo>
                  <a:pt x="730770" y="1170647"/>
                </a:lnTo>
                <a:lnTo>
                  <a:pt x="741857" y="1126782"/>
                </a:lnTo>
                <a:lnTo>
                  <a:pt x="742022" y="1081620"/>
                </a:lnTo>
                <a:lnTo>
                  <a:pt x="731697" y="1039139"/>
                </a:lnTo>
                <a:lnTo>
                  <a:pt x="717550" y="1011809"/>
                </a:lnTo>
                <a:lnTo>
                  <a:pt x="711898" y="1000887"/>
                </a:lnTo>
                <a:lnTo>
                  <a:pt x="683653" y="968362"/>
                </a:lnTo>
                <a:lnTo>
                  <a:pt x="652005" y="945984"/>
                </a:lnTo>
                <a:lnTo>
                  <a:pt x="652005" y="1103782"/>
                </a:lnTo>
                <a:lnTo>
                  <a:pt x="644728" y="1139507"/>
                </a:lnTo>
                <a:lnTo>
                  <a:pt x="624928" y="1168755"/>
                </a:lnTo>
                <a:lnTo>
                  <a:pt x="595630" y="1188516"/>
                </a:lnTo>
                <a:lnTo>
                  <a:pt x="559841" y="1195768"/>
                </a:lnTo>
                <a:lnTo>
                  <a:pt x="524065" y="1188516"/>
                </a:lnTo>
                <a:lnTo>
                  <a:pt x="494766" y="1168755"/>
                </a:lnTo>
                <a:lnTo>
                  <a:pt x="474967" y="1139507"/>
                </a:lnTo>
                <a:lnTo>
                  <a:pt x="467690" y="1103782"/>
                </a:lnTo>
                <a:lnTo>
                  <a:pt x="474967" y="1068070"/>
                </a:lnTo>
                <a:lnTo>
                  <a:pt x="494766" y="1038821"/>
                </a:lnTo>
                <a:lnTo>
                  <a:pt x="524065" y="1019060"/>
                </a:lnTo>
                <a:lnTo>
                  <a:pt x="559841" y="1011809"/>
                </a:lnTo>
                <a:lnTo>
                  <a:pt x="595630" y="1019060"/>
                </a:lnTo>
                <a:lnTo>
                  <a:pt x="624928" y="1038821"/>
                </a:lnTo>
                <a:lnTo>
                  <a:pt x="644728" y="1068070"/>
                </a:lnTo>
                <a:lnTo>
                  <a:pt x="652005" y="1103782"/>
                </a:lnTo>
                <a:lnTo>
                  <a:pt x="652005" y="945984"/>
                </a:lnTo>
                <a:lnTo>
                  <a:pt x="647992" y="943140"/>
                </a:lnTo>
                <a:lnTo>
                  <a:pt x="605929" y="926719"/>
                </a:lnTo>
                <a:lnTo>
                  <a:pt x="605929" y="873836"/>
                </a:lnTo>
                <a:lnTo>
                  <a:pt x="609561" y="855980"/>
                </a:lnTo>
                <a:lnTo>
                  <a:pt x="619455" y="841349"/>
                </a:lnTo>
                <a:lnTo>
                  <a:pt x="634111" y="831469"/>
                </a:lnTo>
                <a:lnTo>
                  <a:pt x="652005" y="827836"/>
                </a:lnTo>
                <a:lnTo>
                  <a:pt x="974547" y="827836"/>
                </a:lnTo>
                <a:lnTo>
                  <a:pt x="1018120" y="820775"/>
                </a:lnTo>
                <a:lnTo>
                  <a:pt x="1056043" y="801128"/>
                </a:lnTo>
                <a:lnTo>
                  <a:pt x="1086015" y="771220"/>
                </a:lnTo>
                <a:lnTo>
                  <a:pt x="1105700" y="733361"/>
                </a:lnTo>
                <a:lnTo>
                  <a:pt x="1112774" y="689864"/>
                </a:lnTo>
                <a:lnTo>
                  <a:pt x="1112774" y="432320"/>
                </a:lnTo>
                <a:lnTo>
                  <a:pt x="1172679" y="492099"/>
                </a:lnTo>
                <a:lnTo>
                  <a:pt x="1187945" y="502450"/>
                </a:lnTo>
                <a:lnTo>
                  <a:pt x="1204937" y="505904"/>
                </a:lnTo>
                <a:lnTo>
                  <a:pt x="1221917" y="502450"/>
                </a:lnTo>
                <a:lnTo>
                  <a:pt x="1237183" y="492099"/>
                </a:lnTo>
                <a:lnTo>
                  <a:pt x="1247559" y="476872"/>
                </a:lnTo>
                <a:lnTo>
                  <a:pt x="1251013" y="459905"/>
                </a:lnTo>
                <a:close/>
              </a:path>
              <a:path w="1527810" h="1564004">
                <a:moveTo>
                  <a:pt x="1527479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26" y="137972"/>
                </a:lnTo>
                <a:lnTo>
                  <a:pt x="43853" y="144551"/>
                </a:lnTo>
                <a:lnTo>
                  <a:pt x="24193" y="159524"/>
                </a:lnTo>
                <a:lnTo>
                  <a:pt x="11455" y="180975"/>
                </a:lnTo>
                <a:lnTo>
                  <a:pt x="6921" y="206959"/>
                </a:lnTo>
                <a:lnTo>
                  <a:pt x="10477" y="232930"/>
                </a:lnTo>
                <a:lnTo>
                  <a:pt x="23329" y="254393"/>
                </a:lnTo>
                <a:lnTo>
                  <a:pt x="43522" y="269367"/>
                </a:lnTo>
                <a:lnTo>
                  <a:pt x="69126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26" y="367931"/>
                </a:lnTo>
                <a:lnTo>
                  <a:pt x="41795" y="373214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26" y="505904"/>
                </a:lnTo>
                <a:lnTo>
                  <a:pt x="99072" y="505904"/>
                </a:lnTo>
                <a:lnTo>
                  <a:pt x="99072" y="597877"/>
                </a:lnTo>
                <a:lnTo>
                  <a:pt x="69126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80"/>
                </a:lnTo>
                <a:lnTo>
                  <a:pt x="69126" y="735863"/>
                </a:lnTo>
                <a:lnTo>
                  <a:pt x="99072" y="735863"/>
                </a:lnTo>
                <a:lnTo>
                  <a:pt x="99072" y="827836"/>
                </a:lnTo>
                <a:lnTo>
                  <a:pt x="69126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102"/>
                </a:lnTo>
                <a:lnTo>
                  <a:pt x="19875" y="945984"/>
                </a:lnTo>
                <a:lnTo>
                  <a:pt x="41795" y="960526"/>
                </a:lnTo>
                <a:lnTo>
                  <a:pt x="69126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26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26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26" y="1287754"/>
                </a:lnTo>
                <a:lnTo>
                  <a:pt x="41795" y="1293037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26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79" y="1563700"/>
                </a:lnTo>
                <a:lnTo>
                  <a:pt x="1527479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4075" y="397255"/>
            <a:ext cx="4028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What is</a:t>
            </a:r>
            <a:r>
              <a:rPr spc="-65" dirty="0"/>
              <a:t> </a:t>
            </a:r>
            <a:r>
              <a:rPr dirty="0"/>
              <a:t>sodomy?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484105"/>
            <a:ext cx="635254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40" dirty="0">
                <a:latin typeface="Arial"/>
                <a:cs typeface="Arial"/>
              </a:rPr>
              <a:t>Oral </a:t>
            </a:r>
            <a:r>
              <a:rPr sz="2800" spc="-25" dirty="0">
                <a:latin typeface="Arial"/>
                <a:cs typeface="Arial"/>
              </a:rPr>
              <a:t>or </a:t>
            </a:r>
            <a:r>
              <a:rPr sz="2800" spc="-130" dirty="0">
                <a:latin typeface="Arial"/>
                <a:cs typeface="Arial"/>
              </a:rPr>
              <a:t>anal </a:t>
            </a:r>
            <a:r>
              <a:rPr sz="2800" spc="-175" dirty="0">
                <a:latin typeface="Arial"/>
                <a:cs typeface="Arial"/>
              </a:rPr>
              <a:t>sexual </a:t>
            </a:r>
            <a:r>
              <a:rPr sz="2800" spc="-95" dirty="0">
                <a:latin typeface="Arial"/>
                <a:cs typeface="Arial"/>
              </a:rPr>
              <a:t>intercourse </a:t>
            </a:r>
            <a:r>
              <a:rPr sz="2800" spc="10" dirty="0">
                <a:latin typeface="Arial"/>
                <a:cs typeface="Arial"/>
              </a:rPr>
              <a:t>with</a:t>
            </a:r>
            <a:r>
              <a:rPr sz="2800" spc="-29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another  </a:t>
            </a:r>
            <a:r>
              <a:rPr sz="2800" spc="-130" dirty="0">
                <a:latin typeface="Arial"/>
                <a:cs typeface="Arial"/>
              </a:rPr>
              <a:t>person </a:t>
            </a:r>
            <a:r>
              <a:rPr sz="2800" spc="5" dirty="0">
                <a:latin typeface="Arial"/>
                <a:cs typeface="Arial"/>
              </a:rPr>
              <a:t>without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25" dirty="0">
                <a:latin typeface="Arial"/>
                <a:cs typeface="Arial"/>
              </a:rPr>
              <a:t>consent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55" dirty="0">
                <a:latin typeface="Arial"/>
                <a:cs typeface="Arial"/>
              </a:rPr>
              <a:t>victim,  </a:t>
            </a:r>
            <a:r>
              <a:rPr sz="2800" spc="-95" dirty="0">
                <a:latin typeface="Arial"/>
                <a:cs typeface="Arial"/>
              </a:rPr>
              <a:t>including </a:t>
            </a:r>
            <a:r>
              <a:rPr sz="2800" spc="-150" dirty="0">
                <a:latin typeface="Arial"/>
                <a:cs typeface="Arial"/>
              </a:rPr>
              <a:t>instances </a:t>
            </a:r>
            <a:r>
              <a:rPr sz="2800" spc="-90" dirty="0">
                <a:latin typeface="Arial"/>
                <a:cs typeface="Arial"/>
              </a:rPr>
              <a:t>where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spc="-50" dirty="0">
                <a:latin typeface="Arial"/>
                <a:cs typeface="Arial"/>
              </a:rPr>
              <a:t>victim </a:t>
            </a:r>
            <a:r>
              <a:rPr sz="2800" spc="-155" dirty="0">
                <a:latin typeface="Arial"/>
                <a:cs typeface="Arial"/>
              </a:rPr>
              <a:t>is  </a:t>
            </a:r>
            <a:r>
              <a:rPr sz="2800" spc="-125" dirty="0">
                <a:latin typeface="Arial"/>
                <a:cs typeface="Arial"/>
              </a:rPr>
              <a:t>incapable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120" dirty="0">
                <a:latin typeface="Arial"/>
                <a:cs typeface="Arial"/>
              </a:rPr>
              <a:t>giving </a:t>
            </a:r>
            <a:r>
              <a:rPr sz="2800" spc="-125" dirty="0">
                <a:latin typeface="Arial"/>
                <a:cs typeface="Arial"/>
              </a:rPr>
              <a:t>consent </a:t>
            </a:r>
            <a:r>
              <a:rPr sz="2800" spc="-185" dirty="0">
                <a:latin typeface="Arial"/>
                <a:cs typeface="Arial"/>
              </a:rPr>
              <a:t>because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220" dirty="0">
                <a:latin typeface="Arial"/>
                <a:cs typeface="Arial"/>
              </a:rPr>
              <a:t>age  </a:t>
            </a:r>
            <a:r>
              <a:rPr sz="2800" spc="-25" dirty="0">
                <a:latin typeface="Arial"/>
                <a:cs typeface="Arial"/>
              </a:rPr>
              <a:t>or </a:t>
            </a:r>
            <a:r>
              <a:rPr sz="2800" spc="-185" dirty="0">
                <a:latin typeface="Arial"/>
                <a:cs typeface="Arial"/>
              </a:rPr>
              <a:t>because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75" dirty="0">
                <a:latin typeface="Arial"/>
                <a:cs typeface="Arial"/>
              </a:rPr>
              <a:t>temporary </a:t>
            </a:r>
            <a:r>
              <a:rPr sz="2800" spc="-25" dirty="0">
                <a:latin typeface="Arial"/>
                <a:cs typeface="Arial"/>
              </a:rPr>
              <a:t>or </a:t>
            </a:r>
            <a:r>
              <a:rPr sz="2800" spc="-85" dirty="0">
                <a:latin typeface="Arial"/>
                <a:cs typeface="Arial"/>
              </a:rPr>
              <a:t>permanent  </a:t>
            </a:r>
            <a:r>
              <a:rPr sz="2800" spc="-80" dirty="0">
                <a:latin typeface="Arial"/>
                <a:cs typeface="Arial"/>
              </a:rPr>
              <a:t>mental </a:t>
            </a:r>
            <a:r>
              <a:rPr sz="2800" spc="-25" dirty="0">
                <a:latin typeface="Arial"/>
                <a:cs typeface="Arial"/>
              </a:rPr>
              <a:t>or </a:t>
            </a:r>
            <a:r>
              <a:rPr sz="2800" spc="-145" dirty="0">
                <a:latin typeface="Arial"/>
                <a:cs typeface="Arial"/>
              </a:rPr>
              <a:t>physical</a:t>
            </a:r>
            <a:r>
              <a:rPr sz="2800" spc="-32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incapacity.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4075" y="0"/>
            <a:ext cx="63804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 </a:t>
            </a:r>
            <a:r>
              <a:rPr dirty="0"/>
              <a:t>sexual </a:t>
            </a:r>
            <a:r>
              <a:rPr spc="-5" dirty="0"/>
              <a:t>assault</a:t>
            </a:r>
            <a:r>
              <a:rPr spc="-80" dirty="0"/>
              <a:t> </a:t>
            </a:r>
            <a:r>
              <a:rPr spc="-5" dirty="0"/>
              <a:t>with  </a:t>
            </a:r>
            <a:r>
              <a:rPr dirty="0"/>
              <a:t>an</a:t>
            </a:r>
            <a:r>
              <a:rPr spc="-10" dirty="0"/>
              <a:t> </a:t>
            </a:r>
            <a:r>
              <a:rPr spc="-5" dirty="0"/>
              <a:t>object?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373377"/>
            <a:ext cx="6504305" cy="327469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  <a:tabLst>
                <a:tab pos="5659755" algn="l"/>
              </a:tabLst>
            </a:pPr>
            <a:r>
              <a:rPr sz="2600" spc="-160" dirty="0">
                <a:latin typeface="Arial"/>
                <a:cs typeface="Arial"/>
              </a:rPr>
              <a:t>Using </a:t>
            </a:r>
            <a:r>
              <a:rPr sz="2600" spc="-140" dirty="0">
                <a:latin typeface="Arial"/>
                <a:cs typeface="Arial"/>
              </a:rPr>
              <a:t>an </a:t>
            </a:r>
            <a:r>
              <a:rPr sz="2600" spc="-55" dirty="0">
                <a:latin typeface="Arial"/>
                <a:cs typeface="Arial"/>
              </a:rPr>
              <a:t>object </a:t>
            </a:r>
            <a:r>
              <a:rPr sz="2600" spc="-25" dirty="0">
                <a:latin typeface="Arial"/>
                <a:cs typeface="Arial"/>
              </a:rPr>
              <a:t>or </a:t>
            </a:r>
            <a:r>
              <a:rPr sz="2600" spc="-50" dirty="0">
                <a:latin typeface="Arial"/>
                <a:cs typeface="Arial"/>
              </a:rPr>
              <a:t>instrument </a:t>
            </a:r>
            <a:r>
              <a:rPr sz="2600" spc="25" dirty="0">
                <a:latin typeface="Arial"/>
                <a:cs typeface="Arial"/>
              </a:rPr>
              <a:t>to </a:t>
            </a:r>
            <a:r>
              <a:rPr sz="2600" spc="-50" dirty="0">
                <a:latin typeface="Arial"/>
                <a:cs typeface="Arial"/>
              </a:rPr>
              <a:t>unlawfully  </a:t>
            </a:r>
            <a:r>
              <a:rPr sz="2600" spc="-70" dirty="0">
                <a:latin typeface="Arial"/>
                <a:cs typeface="Arial"/>
              </a:rPr>
              <a:t>penetrate, </a:t>
            </a:r>
            <a:r>
              <a:rPr sz="2600" spc="-95" dirty="0">
                <a:latin typeface="Arial"/>
                <a:cs typeface="Arial"/>
              </a:rPr>
              <a:t>however </a:t>
            </a:r>
            <a:r>
              <a:rPr sz="2600" spc="-90" dirty="0">
                <a:latin typeface="Arial"/>
                <a:cs typeface="Arial"/>
              </a:rPr>
              <a:t>slightly, </a:t>
            </a:r>
            <a:r>
              <a:rPr sz="2600" spc="-30" dirty="0">
                <a:latin typeface="Arial"/>
                <a:cs typeface="Arial"/>
              </a:rPr>
              <a:t>the </a:t>
            </a:r>
            <a:r>
              <a:rPr sz="2600" spc="-75" dirty="0">
                <a:latin typeface="Arial"/>
                <a:cs typeface="Arial"/>
              </a:rPr>
              <a:t>genital </a:t>
            </a:r>
            <a:r>
              <a:rPr sz="2600" spc="-25" dirty="0">
                <a:latin typeface="Arial"/>
                <a:cs typeface="Arial"/>
              </a:rPr>
              <a:t>or </a:t>
            </a:r>
            <a:r>
              <a:rPr sz="2600" spc="-114" dirty="0">
                <a:latin typeface="Arial"/>
                <a:cs typeface="Arial"/>
              </a:rPr>
              <a:t>anal  </a:t>
            </a:r>
            <a:r>
              <a:rPr sz="2600" spc="-100" dirty="0">
                <a:latin typeface="Arial"/>
                <a:cs typeface="Arial"/>
              </a:rPr>
              <a:t>opening </a:t>
            </a:r>
            <a:r>
              <a:rPr sz="2600" spc="-10" dirty="0">
                <a:latin typeface="Arial"/>
                <a:cs typeface="Arial"/>
              </a:rPr>
              <a:t>of </a:t>
            </a:r>
            <a:r>
              <a:rPr sz="2600" spc="-30" dirty="0">
                <a:latin typeface="Arial"/>
                <a:cs typeface="Arial"/>
              </a:rPr>
              <a:t>the </a:t>
            </a:r>
            <a:r>
              <a:rPr sz="2600" spc="-95" dirty="0">
                <a:latin typeface="Arial"/>
                <a:cs typeface="Arial"/>
              </a:rPr>
              <a:t>body </a:t>
            </a:r>
            <a:r>
              <a:rPr sz="2600" spc="-10" dirty="0">
                <a:latin typeface="Arial"/>
                <a:cs typeface="Arial"/>
              </a:rPr>
              <a:t>of </a:t>
            </a:r>
            <a:r>
              <a:rPr sz="2600" spc="-60" dirty="0">
                <a:latin typeface="Arial"/>
                <a:cs typeface="Arial"/>
              </a:rPr>
              <a:t>another </a:t>
            </a:r>
            <a:r>
              <a:rPr sz="2600" spc="-110" dirty="0">
                <a:latin typeface="Arial"/>
                <a:cs typeface="Arial"/>
              </a:rPr>
              <a:t>person, </a:t>
            </a:r>
            <a:r>
              <a:rPr sz="2600" spc="5" dirty="0">
                <a:latin typeface="Arial"/>
                <a:cs typeface="Arial"/>
              </a:rPr>
              <a:t>without  </a:t>
            </a:r>
            <a:r>
              <a:rPr sz="2600" spc="-30" dirty="0">
                <a:latin typeface="Arial"/>
                <a:cs typeface="Arial"/>
              </a:rPr>
              <a:t>the </a:t>
            </a:r>
            <a:r>
              <a:rPr sz="2600" spc="-114" dirty="0">
                <a:latin typeface="Arial"/>
                <a:cs typeface="Arial"/>
              </a:rPr>
              <a:t>consent </a:t>
            </a:r>
            <a:r>
              <a:rPr sz="2600" spc="-10" dirty="0">
                <a:latin typeface="Arial"/>
                <a:cs typeface="Arial"/>
              </a:rPr>
              <a:t>of </a:t>
            </a:r>
            <a:r>
              <a:rPr sz="2600" spc="-30" dirty="0">
                <a:latin typeface="Arial"/>
                <a:cs typeface="Arial"/>
              </a:rPr>
              <a:t>the </a:t>
            </a:r>
            <a:r>
              <a:rPr sz="2600" spc="-45" dirty="0">
                <a:latin typeface="Arial"/>
                <a:cs typeface="Arial"/>
              </a:rPr>
              <a:t>victim, </a:t>
            </a:r>
            <a:r>
              <a:rPr sz="2600" spc="-80" dirty="0">
                <a:latin typeface="Arial"/>
                <a:cs typeface="Arial"/>
              </a:rPr>
              <a:t>including </a:t>
            </a:r>
            <a:r>
              <a:rPr sz="2600" spc="-130" dirty="0">
                <a:latin typeface="Arial"/>
                <a:cs typeface="Arial"/>
              </a:rPr>
              <a:t>instances  </a:t>
            </a:r>
            <a:r>
              <a:rPr sz="2600" spc="-85" dirty="0">
                <a:latin typeface="Arial"/>
                <a:cs typeface="Arial"/>
              </a:rPr>
              <a:t>where </a:t>
            </a:r>
            <a:r>
              <a:rPr sz="2600" spc="-30" dirty="0">
                <a:latin typeface="Arial"/>
                <a:cs typeface="Arial"/>
              </a:rPr>
              <a:t>the </a:t>
            </a:r>
            <a:r>
              <a:rPr sz="2600" spc="-40" dirty="0">
                <a:latin typeface="Arial"/>
                <a:cs typeface="Arial"/>
              </a:rPr>
              <a:t>victim </a:t>
            </a:r>
            <a:r>
              <a:rPr sz="2600" spc="-135" dirty="0">
                <a:latin typeface="Arial"/>
                <a:cs typeface="Arial"/>
              </a:rPr>
              <a:t>is </a:t>
            </a:r>
            <a:r>
              <a:rPr sz="2600" spc="-110" dirty="0">
                <a:latin typeface="Arial"/>
                <a:cs typeface="Arial"/>
              </a:rPr>
              <a:t>incapable </a:t>
            </a:r>
            <a:r>
              <a:rPr sz="2600" spc="-10" dirty="0">
                <a:latin typeface="Arial"/>
                <a:cs typeface="Arial"/>
              </a:rPr>
              <a:t>of </a:t>
            </a:r>
            <a:r>
              <a:rPr sz="2600" spc="-105" dirty="0">
                <a:latin typeface="Arial"/>
                <a:cs typeface="Arial"/>
              </a:rPr>
              <a:t>giving </a:t>
            </a:r>
            <a:r>
              <a:rPr sz="2600" spc="-114" dirty="0">
                <a:latin typeface="Arial"/>
                <a:cs typeface="Arial"/>
              </a:rPr>
              <a:t>consent  </a:t>
            </a:r>
            <a:r>
              <a:rPr sz="2600" spc="-170" dirty="0">
                <a:latin typeface="Arial"/>
                <a:cs typeface="Arial"/>
              </a:rPr>
              <a:t>because </a:t>
            </a:r>
            <a:r>
              <a:rPr sz="2600" spc="-10" dirty="0">
                <a:latin typeface="Arial"/>
                <a:cs typeface="Arial"/>
              </a:rPr>
              <a:t>of </a:t>
            </a:r>
            <a:r>
              <a:rPr sz="2600" spc="-200" dirty="0">
                <a:latin typeface="Arial"/>
                <a:cs typeface="Arial"/>
              </a:rPr>
              <a:t>age </a:t>
            </a:r>
            <a:r>
              <a:rPr sz="2600" spc="-25" dirty="0">
                <a:latin typeface="Arial"/>
                <a:cs typeface="Arial"/>
              </a:rPr>
              <a:t>or </a:t>
            </a:r>
            <a:r>
              <a:rPr sz="2600" spc="-170" dirty="0">
                <a:latin typeface="Arial"/>
                <a:cs typeface="Arial"/>
              </a:rPr>
              <a:t>because </a:t>
            </a:r>
            <a:r>
              <a:rPr sz="2600" spc="-10" dirty="0">
                <a:latin typeface="Arial"/>
                <a:cs typeface="Arial"/>
              </a:rPr>
              <a:t>of </a:t>
            </a:r>
            <a:r>
              <a:rPr sz="2600" spc="-65" dirty="0">
                <a:latin typeface="Arial"/>
                <a:cs typeface="Arial"/>
              </a:rPr>
              <a:t>temporary </a:t>
            </a:r>
            <a:r>
              <a:rPr sz="2600" spc="-25" dirty="0">
                <a:latin typeface="Arial"/>
                <a:cs typeface="Arial"/>
              </a:rPr>
              <a:t>or  </a:t>
            </a:r>
            <a:r>
              <a:rPr sz="2600" spc="-75" dirty="0">
                <a:latin typeface="Arial"/>
                <a:cs typeface="Arial"/>
              </a:rPr>
              <a:t>permanent </a:t>
            </a:r>
            <a:r>
              <a:rPr sz="2600" spc="-70" dirty="0">
                <a:latin typeface="Arial"/>
                <a:cs typeface="Arial"/>
              </a:rPr>
              <a:t>mental </a:t>
            </a:r>
            <a:r>
              <a:rPr sz="2600" spc="-25" dirty="0">
                <a:latin typeface="Arial"/>
                <a:cs typeface="Arial"/>
              </a:rPr>
              <a:t>or</a:t>
            </a:r>
            <a:r>
              <a:rPr sz="2600" spc="-270" dirty="0">
                <a:latin typeface="Arial"/>
                <a:cs typeface="Arial"/>
              </a:rPr>
              <a:t> </a:t>
            </a:r>
            <a:r>
              <a:rPr sz="2600" spc="-130" dirty="0">
                <a:latin typeface="Arial"/>
                <a:cs typeface="Arial"/>
              </a:rPr>
              <a:t>physical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105" dirty="0">
                <a:latin typeface="Arial"/>
                <a:cs typeface="Arial"/>
              </a:rPr>
              <a:t>incapacity.	</a:t>
            </a:r>
            <a:r>
              <a:rPr sz="2600" spc="-155" dirty="0">
                <a:latin typeface="Arial"/>
                <a:cs typeface="Arial"/>
              </a:rPr>
              <a:t>An  </a:t>
            </a:r>
            <a:r>
              <a:rPr sz="2600" spc="15" dirty="0">
                <a:latin typeface="Arial"/>
                <a:cs typeface="Arial"/>
              </a:rPr>
              <a:t>“object”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or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“instrument”</a:t>
            </a:r>
            <a:r>
              <a:rPr sz="2600" spc="-175" dirty="0">
                <a:latin typeface="Arial"/>
                <a:cs typeface="Arial"/>
              </a:rPr>
              <a:t> </a:t>
            </a:r>
            <a:r>
              <a:rPr sz="2600" spc="-135" dirty="0">
                <a:latin typeface="Arial"/>
                <a:cs typeface="Arial"/>
              </a:rPr>
              <a:t>is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anything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spc="-150" dirty="0">
                <a:latin typeface="Arial"/>
                <a:cs typeface="Arial"/>
              </a:rPr>
              <a:t>used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-110" dirty="0">
                <a:latin typeface="Arial"/>
                <a:cs typeface="Arial"/>
              </a:rPr>
              <a:t>by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the  </a:t>
            </a:r>
            <a:r>
              <a:rPr sz="2600" spc="-60" dirty="0">
                <a:latin typeface="Arial"/>
                <a:cs typeface="Arial"/>
              </a:rPr>
              <a:t>offender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other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55" dirty="0">
                <a:latin typeface="Arial"/>
                <a:cs typeface="Arial"/>
              </a:rPr>
              <a:t>than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the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offender’s</a:t>
            </a:r>
            <a:r>
              <a:rPr sz="2600" spc="-185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genitalia.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75308" y="397255"/>
            <a:ext cx="4171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</a:t>
            </a:r>
            <a:r>
              <a:rPr spc="-80" dirty="0"/>
              <a:t> </a:t>
            </a:r>
            <a:r>
              <a:rPr spc="-5" dirty="0"/>
              <a:t>fondling?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9721" rIns="0" bIns="0" rtlCol="0">
            <a:spAutoFit/>
          </a:bodyPr>
          <a:lstStyle/>
          <a:p>
            <a:pPr marL="852169" marR="5080">
              <a:lnSpc>
                <a:spcPct val="100000"/>
              </a:lnSpc>
              <a:spcBef>
                <a:spcPts val="95"/>
              </a:spcBef>
            </a:pPr>
            <a:r>
              <a:rPr sz="2800" spc="-180" dirty="0">
                <a:solidFill>
                  <a:srgbClr val="000000"/>
                </a:solidFill>
              </a:rPr>
              <a:t>Touching </a:t>
            </a:r>
            <a:r>
              <a:rPr sz="2800" spc="-5" dirty="0">
                <a:solidFill>
                  <a:srgbClr val="000000"/>
                </a:solidFill>
              </a:rPr>
              <a:t>of </a:t>
            </a:r>
            <a:r>
              <a:rPr sz="2800" spc="-40" dirty="0">
                <a:solidFill>
                  <a:srgbClr val="000000"/>
                </a:solidFill>
              </a:rPr>
              <a:t>the </a:t>
            </a:r>
            <a:r>
              <a:rPr sz="2800" spc="-75" dirty="0">
                <a:solidFill>
                  <a:srgbClr val="000000"/>
                </a:solidFill>
              </a:rPr>
              <a:t>private </a:t>
            </a:r>
            <a:r>
              <a:rPr sz="2800" spc="-105" dirty="0">
                <a:solidFill>
                  <a:srgbClr val="000000"/>
                </a:solidFill>
              </a:rPr>
              <a:t>body </a:t>
            </a:r>
            <a:r>
              <a:rPr sz="2800" spc="-90" dirty="0">
                <a:solidFill>
                  <a:srgbClr val="000000"/>
                </a:solidFill>
              </a:rPr>
              <a:t>parts </a:t>
            </a:r>
            <a:r>
              <a:rPr sz="2800" spc="-5" dirty="0">
                <a:solidFill>
                  <a:srgbClr val="000000"/>
                </a:solidFill>
              </a:rPr>
              <a:t>of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70" dirty="0">
                <a:solidFill>
                  <a:srgbClr val="000000"/>
                </a:solidFill>
              </a:rPr>
              <a:t>another  </a:t>
            </a:r>
            <a:r>
              <a:rPr sz="2800" spc="-130" dirty="0">
                <a:solidFill>
                  <a:srgbClr val="000000"/>
                </a:solidFill>
              </a:rPr>
              <a:t>person </a:t>
            </a:r>
            <a:r>
              <a:rPr sz="2800" spc="-10" dirty="0">
                <a:solidFill>
                  <a:srgbClr val="000000"/>
                </a:solidFill>
              </a:rPr>
              <a:t>for </a:t>
            </a:r>
            <a:r>
              <a:rPr sz="2800" spc="-40" dirty="0">
                <a:solidFill>
                  <a:srgbClr val="000000"/>
                </a:solidFill>
              </a:rPr>
              <a:t>the </a:t>
            </a:r>
            <a:r>
              <a:rPr sz="2800" spc="-114" dirty="0">
                <a:solidFill>
                  <a:srgbClr val="000000"/>
                </a:solidFill>
              </a:rPr>
              <a:t>purpose </a:t>
            </a:r>
            <a:r>
              <a:rPr sz="2800" spc="-5" dirty="0">
                <a:solidFill>
                  <a:srgbClr val="000000"/>
                </a:solidFill>
              </a:rPr>
              <a:t>of </a:t>
            </a:r>
            <a:r>
              <a:rPr sz="2800" spc="-175" dirty="0">
                <a:solidFill>
                  <a:srgbClr val="000000"/>
                </a:solidFill>
              </a:rPr>
              <a:t>sexual</a:t>
            </a:r>
            <a:r>
              <a:rPr sz="2800" spc="-515" dirty="0">
                <a:solidFill>
                  <a:srgbClr val="000000"/>
                </a:solidFill>
              </a:rPr>
              <a:t> </a:t>
            </a:r>
            <a:r>
              <a:rPr sz="2800" spc="-60" dirty="0">
                <a:solidFill>
                  <a:srgbClr val="000000"/>
                </a:solidFill>
              </a:rPr>
              <a:t>gratification,  </a:t>
            </a:r>
            <a:r>
              <a:rPr sz="2800" dirty="0">
                <a:solidFill>
                  <a:srgbClr val="000000"/>
                </a:solidFill>
              </a:rPr>
              <a:t>without </a:t>
            </a:r>
            <a:r>
              <a:rPr sz="2800" spc="-40" dirty="0">
                <a:solidFill>
                  <a:srgbClr val="000000"/>
                </a:solidFill>
              </a:rPr>
              <a:t>the </a:t>
            </a:r>
            <a:r>
              <a:rPr sz="2800" spc="-125" dirty="0">
                <a:solidFill>
                  <a:srgbClr val="000000"/>
                </a:solidFill>
              </a:rPr>
              <a:t>consent </a:t>
            </a:r>
            <a:r>
              <a:rPr sz="2800" spc="-5" dirty="0">
                <a:solidFill>
                  <a:srgbClr val="000000"/>
                </a:solidFill>
              </a:rPr>
              <a:t>of </a:t>
            </a:r>
            <a:r>
              <a:rPr sz="2800" spc="-40" dirty="0">
                <a:solidFill>
                  <a:srgbClr val="000000"/>
                </a:solidFill>
              </a:rPr>
              <a:t>the </a:t>
            </a:r>
            <a:r>
              <a:rPr sz="2800" spc="-55" dirty="0">
                <a:solidFill>
                  <a:srgbClr val="000000"/>
                </a:solidFill>
              </a:rPr>
              <a:t>victim, </a:t>
            </a:r>
            <a:r>
              <a:rPr sz="2800" spc="-95" dirty="0">
                <a:solidFill>
                  <a:srgbClr val="000000"/>
                </a:solidFill>
              </a:rPr>
              <a:t>including  </a:t>
            </a:r>
            <a:r>
              <a:rPr sz="2800" spc="-150" dirty="0">
                <a:solidFill>
                  <a:srgbClr val="000000"/>
                </a:solidFill>
              </a:rPr>
              <a:t>instances </a:t>
            </a:r>
            <a:r>
              <a:rPr sz="2800" spc="-90" dirty="0">
                <a:solidFill>
                  <a:srgbClr val="000000"/>
                </a:solidFill>
              </a:rPr>
              <a:t>where </a:t>
            </a:r>
            <a:r>
              <a:rPr sz="2800" spc="-40" dirty="0">
                <a:solidFill>
                  <a:srgbClr val="000000"/>
                </a:solidFill>
              </a:rPr>
              <a:t>the </a:t>
            </a:r>
            <a:r>
              <a:rPr sz="2800" spc="-50" dirty="0">
                <a:solidFill>
                  <a:srgbClr val="000000"/>
                </a:solidFill>
              </a:rPr>
              <a:t>victim </a:t>
            </a:r>
            <a:r>
              <a:rPr sz="2800" spc="-150" dirty="0">
                <a:solidFill>
                  <a:srgbClr val="000000"/>
                </a:solidFill>
              </a:rPr>
              <a:t>is </a:t>
            </a:r>
            <a:r>
              <a:rPr sz="2800" spc="-125" dirty="0">
                <a:solidFill>
                  <a:srgbClr val="000000"/>
                </a:solidFill>
              </a:rPr>
              <a:t>incapable </a:t>
            </a:r>
            <a:r>
              <a:rPr sz="2800" spc="-5" dirty="0">
                <a:solidFill>
                  <a:srgbClr val="000000"/>
                </a:solidFill>
              </a:rPr>
              <a:t>of  </a:t>
            </a:r>
            <a:r>
              <a:rPr sz="2800" spc="-120" dirty="0">
                <a:solidFill>
                  <a:srgbClr val="000000"/>
                </a:solidFill>
              </a:rPr>
              <a:t>giving </a:t>
            </a:r>
            <a:r>
              <a:rPr sz="2800" spc="-125" dirty="0">
                <a:solidFill>
                  <a:srgbClr val="000000"/>
                </a:solidFill>
              </a:rPr>
              <a:t>consent </a:t>
            </a:r>
            <a:r>
              <a:rPr sz="2800" spc="-185" dirty="0">
                <a:solidFill>
                  <a:srgbClr val="000000"/>
                </a:solidFill>
              </a:rPr>
              <a:t>because </a:t>
            </a:r>
            <a:r>
              <a:rPr sz="2800" spc="-5" dirty="0">
                <a:solidFill>
                  <a:srgbClr val="000000"/>
                </a:solidFill>
              </a:rPr>
              <a:t>of </a:t>
            </a:r>
            <a:r>
              <a:rPr sz="2800" spc="-220" dirty="0">
                <a:solidFill>
                  <a:srgbClr val="000000"/>
                </a:solidFill>
              </a:rPr>
              <a:t>age </a:t>
            </a:r>
            <a:r>
              <a:rPr sz="2800" spc="-25" dirty="0">
                <a:solidFill>
                  <a:srgbClr val="000000"/>
                </a:solidFill>
              </a:rPr>
              <a:t>or </a:t>
            </a:r>
            <a:r>
              <a:rPr sz="2800" spc="-185" dirty="0">
                <a:solidFill>
                  <a:srgbClr val="000000"/>
                </a:solidFill>
              </a:rPr>
              <a:t>because </a:t>
            </a:r>
            <a:r>
              <a:rPr sz="2800" spc="-5" dirty="0">
                <a:solidFill>
                  <a:srgbClr val="000000"/>
                </a:solidFill>
              </a:rPr>
              <a:t>of  </a:t>
            </a:r>
            <a:r>
              <a:rPr sz="2800" spc="-75" dirty="0">
                <a:solidFill>
                  <a:srgbClr val="000000"/>
                </a:solidFill>
              </a:rPr>
              <a:t>temporary </a:t>
            </a:r>
            <a:r>
              <a:rPr sz="2800" spc="-25" dirty="0">
                <a:solidFill>
                  <a:srgbClr val="000000"/>
                </a:solidFill>
              </a:rPr>
              <a:t>or </a:t>
            </a:r>
            <a:r>
              <a:rPr sz="2800" spc="-85" dirty="0">
                <a:solidFill>
                  <a:srgbClr val="000000"/>
                </a:solidFill>
              </a:rPr>
              <a:t>permanent </a:t>
            </a:r>
            <a:r>
              <a:rPr sz="2800" spc="-80" dirty="0">
                <a:solidFill>
                  <a:srgbClr val="000000"/>
                </a:solidFill>
              </a:rPr>
              <a:t>mental </a:t>
            </a:r>
            <a:r>
              <a:rPr sz="2800" spc="-25" dirty="0">
                <a:solidFill>
                  <a:srgbClr val="000000"/>
                </a:solidFill>
              </a:rPr>
              <a:t>or </a:t>
            </a:r>
            <a:r>
              <a:rPr sz="2800" spc="-145" dirty="0">
                <a:solidFill>
                  <a:srgbClr val="000000"/>
                </a:solidFill>
              </a:rPr>
              <a:t>physical  </a:t>
            </a:r>
            <a:r>
              <a:rPr sz="2800" spc="-120" dirty="0">
                <a:solidFill>
                  <a:srgbClr val="000000"/>
                </a:solidFill>
              </a:rPr>
              <a:t>incapacity.</a:t>
            </a:r>
            <a:endParaRPr sz="2800"/>
          </a:p>
        </p:txBody>
      </p:sp>
      <p:sp>
        <p:nvSpPr>
          <p:cNvPr id="3" name="object 3" descr="HuschBlackwell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24075" y="397255"/>
            <a:ext cx="4769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 </a:t>
            </a:r>
            <a:r>
              <a:rPr dirty="0">
                <a:solidFill>
                  <a:srgbClr val="FFFFFF"/>
                </a:solidFill>
              </a:rPr>
              <a:t>of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fondling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97025" y="1468866"/>
            <a:ext cx="3956050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35990" algn="l"/>
                <a:tab pos="1584960" algn="l"/>
              </a:tabLst>
            </a:pP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300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attend 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dance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held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 the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student  union.	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While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dance 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floor,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gropes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B’s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groin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without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B’s 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permission.	Student </a:t>
            </a:r>
            <a:r>
              <a:rPr sz="2400" spc="-300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does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not 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welcome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groping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and views  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400" spc="-22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400" spc="-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unwelcome.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 descr="Notebook with Xs and Ox of a game plan"/>
          <p:cNvSpPr/>
          <p:nvPr/>
        </p:nvSpPr>
        <p:spPr>
          <a:xfrm>
            <a:off x="6381496" y="1980056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09" h="1564004">
                <a:moveTo>
                  <a:pt x="744156" y="321932"/>
                </a:moveTo>
                <a:lnTo>
                  <a:pt x="740702" y="304977"/>
                </a:lnTo>
                <a:lnTo>
                  <a:pt x="730326" y="289737"/>
                </a:lnTo>
                <a:lnTo>
                  <a:pt x="715073" y="279400"/>
                </a:lnTo>
                <a:lnTo>
                  <a:pt x="698080" y="275945"/>
                </a:lnTo>
                <a:lnTo>
                  <a:pt x="681088" y="279400"/>
                </a:lnTo>
                <a:lnTo>
                  <a:pt x="665822" y="289737"/>
                </a:lnTo>
                <a:lnTo>
                  <a:pt x="559841" y="395528"/>
                </a:lnTo>
                <a:lnTo>
                  <a:pt x="453859" y="289737"/>
                </a:lnTo>
                <a:lnTo>
                  <a:pt x="438607" y="279400"/>
                </a:lnTo>
                <a:lnTo>
                  <a:pt x="421614" y="275945"/>
                </a:lnTo>
                <a:lnTo>
                  <a:pt x="404622" y="279400"/>
                </a:lnTo>
                <a:lnTo>
                  <a:pt x="389356" y="289737"/>
                </a:lnTo>
                <a:lnTo>
                  <a:pt x="378993" y="304977"/>
                </a:lnTo>
                <a:lnTo>
                  <a:pt x="375539" y="321932"/>
                </a:lnTo>
                <a:lnTo>
                  <a:pt x="378993" y="338899"/>
                </a:lnTo>
                <a:lnTo>
                  <a:pt x="389356" y="354126"/>
                </a:lnTo>
                <a:lnTo>
                  <a:pt x="495338" y="459905"/>
                </a:lnTo>
                <a:lnTo>
                  <a:pt x="389356" y="565696"/>
                </a:lnTo>
                <a:lnTo>
                  <a:pt x="378993" y="580923"/>
                </a:lnTo>
                <a:lnTo>
                  <a:pt x="375539" y="597877"/>
                </a:lnTo>
                <a:lnTo>
                  <a:pt x="378993" y="614845"/>
                </a:lnTo>
                <a:lnTo>
                  <a:pt x="413004" y="643013"/>
                </a:lnTo>
                <a:lnTo>
                  <a:pt x="421614" y="643877"/>
                </a:lnTo>
                <a:lnTo>
                  <a:pt x="430212" y="643013"/>
                </a:lnTo>
                <a:lnTo>
                  <a:pt x="438607" y="640422"/>
                </a:lnTo>
                <a:lnTo>
                  <a:pt x="446557" y="636117"/>
                </a:lnTo>
                <a:lnTo>
                  <a:pt x="453859" y="630072"/>
                </a:lnTo>
                <a:lnTo>
                  <a:pt x="559841" y="524294"/>
                </a:lnTo>
                <a:lnTo>
                  <a:pt x="665822" y="630072"/>
                </a:lnTo>
                <a:lnTo>
                  <a:pt x="681088" y="640422"/>
                </a:lnTo>
                <a:lnTo>
                  <a:pt x="698080" y="643877"/>
                </a:lnTo>
                <a:lnTo>
                  <a:pt x="715073" y="640422"/>
                </a:lnTo>
                <a:lnTo>
                  <a:pt x="730326" y="630072"/>
                </a:lnTo>
                <a:lnTo>
                  <a:pt x="740702" y="614845"/>
                </a:lnTo>
                <a:lnTo>
                  <a:pt x="744156" y="597877"/>
                </a:lnTo>
                <a:lnTo>
                  <a:pt x="740702" y="580923"/>
                </a:lnTo>
                <a:lnTo>
                  <a:pt x="730326" y="565696"/>
                </a:lnTo>
                <a:lnTo>
                  <a:pt x="624357" y="459905"/>
                </a:lnTo>
                <a:lnTo>
                  <a:pt x="730326" y="354126"/>
                </a:lnTo>
                <a:lnTo>
                  <a:pt x="740702" y="338899"/>
                </a:lnTo>
                <a:lnTo>
                  <a:pt x="744156" y="321932"/>
                </a:lnTo>
                <a:close/>
              </a:path>
              <a:path w="1527809" h="1564004">
                <a:moveTo>
                  <a:pt x="1251000" y="965809"/>
                </a:moveTo>
                <a:lnTo>
                  <a:pt x="1229880" y="927582"/>
                </a:lnTo>
                <a:lnTo>
                  <a:pt x="1204925" y="919822"/>
                </a:lnTo>
                <a:lnTo>
                  <a:pt x="1196327" y="920686"/>
                </a:lnTo>
                <a:lnTo>
                  <a:pt x="1187932" y="923277"/>
                </a:lnTo>
                <a:lnTo>
                  <a:pt x="1179982" y="927582"/>
                </a:lnTo>
                <a:lnTo>
                  <a:pt x="1172679" y="933615"/>
                </a:lnTo>
                <a:lnTo>
                  <a:pt x="1066698" y="1039393"/>
                </a:lnTo>
                <a:lnTo>
                  <a:pt x="960716" y="933615"/>
                </a:lnTo>
                <a:lnTo>
                  <a:pt x="945451" y="923277"/>
                </a:lnTo>
                <a:lnTo>
                  <a:pt x="928458" y="919822"/>
                </a:lnTo>
                <a:lnTo>
                  <a:pt x="911479" y="923277"/>
                </a:lnTo>
                <a:lnTo>
                  <a:pt x="896213" y="933615"/>
                </a:lnTo>
                <a:lnTo>
                  <a:pt x="885837" y="948855"/>
                </a:lnTo>
                <a:lnTo>
                  <a:pt x="882383" y="965809"/>
                </a:lnTo>
                <a:lnTo>
                  <a:pt x="885837" y="982776"/>
                </a:lnTo>
                <a:lnTo>
                  <a:pt x="896213" y="998004"/>
                </a:lnTo>
                <a:lnTo>
                  <a:pt x="1002182" y="1103782"/>
                </a:lnTo>
                <a:lnTo>
                  <a:pt x="896213" y="1209560"/>
                </a:lnTo>
                <a:lnTo>
                  <a:pt x="885837" y="1224800"/>
                </a:lnTo>
                <a:lnTo>
                  <a:pt x="882383" y="1241755"/>
                </a:lnTo>
                <a:lnTo>
                  <a:pt x="885837" y="1258722"/>
                </a:lnTo>
                <a:lnTo>
                  <a:pt x="896213" y="1273949"/>
                </a:lnTo>
                <a:lnTo>
                  <a:pt x="911479" y="1284300"/>
                </a:lnTo>
                <a:lnTo>
                  <a:pt x="928458" y="1287754"/>
                </a:lnTo>
                <a:lnTo>
                  <a:pt x="945451" y="1284300"/>
                </a:lnTo>
                <a:lnTo>
                  <a:pt x="960716" y="1273949"/>
                </a:lnTo>
                <a:lnTo>
                  <a:pt x="1066698" y="1168171"/>
                </a:lnTo>
                <a:lnTo>
                  <a:pt x="1172679" y="1273949"/>
                </a:lnTo>
                <a:lnTo>
                  <a:pt x="1187932" y="1284300"/>
                </a:lnTo>
                <a:lnTo>
                  <a:pt x="1204925" y="1287754"/>
                </a:lnTo>
                <a:lnTo>
                  <a:pt x="1221917" y="1284300"/>
                </a:lnTo>
                <a:lnTo>
                  <a:pt x="1237183" y="1273949"/>
                </a:lnTo>
                <a:lnTo>
                  <a:pt x="1247546" y="1258722"/>
                </a:lnTo>
                <a:lnTo>
                  <a:pt x="1251000" y="1241755"/>
                </a:lnTo>
                <a:lnTo>
                  <a:pt x="1247546" y="1224800"/>
                </a:lnTo>
                <a:lnTo>
                  <a:pt x="1237183" y="1209560"/>
                </a:lnTo>
                <a:lnTo>
                  <a:pt x="1131201" y="1103782"/>
                </a:lnTo>
                <a:lnTo>
                  <a:pt x="1237183" y="998004"/>
                </a:lnTo>
                <a:lnTo>
                  <a:pt x="1247546" y="982776"/>
                </a:lnTo>
                <a:lnTo>
                  <a:pt x="1251000" y="965809"/>
                </a:lnTo>
                <a:close/>
              </a:path>
              <a:path w="1527809" h="1564004">
                <a:moveTo>
                  <a:pt x="1251013" y="459905"/>
                </a:moveTo>
                <a:lnTo>
                  <a:pt x="1098956" y="289737"/>
                </a:lnTo>
                <a:lnTo>
                  <a:pt x="1066698" y="275945"/>
                </a:lnTo>
                <a:lnTo>
                  <a:pt x="1058100" y="276809"/>
                </a:lnTo>
                <a:lnTo>
                  <a:pt x="896213" y="427710"/>
                </a:lnTo>
                <a:lnTo>
                  <a:pt x="882383" y="459905"/>
                </a:lnTo>
                <a:lnTo>
                  <a:pt x="885837" y="476872"/>
                </a:lnTo>
                <a:lnTo>
                  <a:pt x="896213" y="492099"/>
                </a:lnTo>
                <a:lnTo>
                  <a:pt x="911479" y="502450"/>
                </a:lnTo>
                <a:lnTo>
                  <a:pt x="928471" y="505904"/>
                </a:lnTo>
                <a:lnTo>
                  <a:pt x="945451" y="502450"/>
                </a:lnTo>
                <a:lnTo>
                  <a:pt x="960716" y="492099"/>
                </a:lnTo>
                <a:lnTo>
                  <a:pt x="1020622" y="432320"/>
                </a:lnTo>
                <a:lnTo>
                  <a:pt x="1020622" y="689864"/>
                </a:lnTo>
                <a:lnTo>
                  <a:pt x="1016990" y="707720"/>
                </a:lnTo>
                <a:lnTo>
                  <a:pt x="1007084" y="722350"/>
                </a:lnTo>
                <a:lnTo>
                  <a:pt x="992428" y="732231"/>
                </a:lnTo>
                <a:lnTo>
                  <a:pt x="974547" y="735863"/>
                </a:lnTo>
                <a:lnTo>
                  <a:pt x="652005" y="735863"/>
                </a:lnTo>
                <a:lnTo>
                  <a:pt x="608431" y="742924"/>
                </a:lnTo>
                <a:lnTo>
                  <a:pt x="570496" y="762571"/>
                </a:lnTo>
                <a:lnTo>
                  <a:pt x="540524" y="792480"/>
                </a:lnTo>
                <a:lnTo>
                  <a:pt x="520839" y="830338"/>
                </a:lnTo>
                <a:lnTo>
                  <a:pt x="513765" y="873836"/>
                </a:lnTo>
                <a:lnTo>
                  <a:pt x="513765" y="926719"/>
                </a:lnTo>
                <a:lnTo>
                  <a:pt x="471703" y="943292"/>
                </a:lnTo>
                <a:lnTo>
                  <a:pt x="436029" y="968883"/>
                </a:lnTo>
                <a:lnTo>
                  <a:pt x="407784" y="1001737"/>
                </a:lnTo>
                <a:lnTo>
                  <a:pt x="387997" y="1040168"/>
                </a:lnTo>
                <a:lnTo>
                  <a:pt x="377672" y="1082421"/>
                </a:lnTo>
                <a:lnTo>
                  <a:pt x="377837" y="1126782"/>
                </a:lnTo>
                <a:lnTo>
                  <a:pt x="388924" y="1170647"/>
                </a:lnTo>
                <a:lnTo>
                  <a:pt x="409663" y="1209395"/>
                </a:lnTo>
                <a:lnTo>
                  <a:pt x="438607" y="1241755"/>
                </a:lnTo>
                <a:lnTo>
                  <a:pt x="474256" y="1266456"/>
                </a:lnTo>
                <a:lnTo>
                  <a:pt x="515162" y="1282217"/>
                </a:lnTo>
                <a:lnTo>
                  <a:pt x="559841" y="1287754"/>
                </a:lnTo>
                <a:lnTo>
                  <a:pt x="604520" y="1282217"/>
                </a:lnTo>
                <a:lnTo>
                  <a:pt x="645426" y="1266456"/>
                </a:lnTo>
                <a:lnTo>
                  <a:pt x="681088" y="1241755"/>
                </a:lnTo>
                <a:lnTo>
                  <a:pt x="710018" y="1209395"/>
                </a:lnTo>
                <a:lnTo>
                  <a:pt x="730770" y="1170647"/>
                </a:lnTo>
                <a:lnTo>
                  <a:pt x="741845" y="1126782"/>
                </a:lnTo>
                <a:lnTo>
                  <a:pt x="742022" y="1081620"/>
                </a:lnTo>
                <a:lnTo>
                  <a:pt x="731697" y="1039139"/>
                </a:lnTo>
                <a:lnTo>
                  <a:pt x="717550" y="1011809"/>
                </a:lnTo>
                <a:lnTo>
                  <a:pt x="711898" y="1000887"/>
                </a:lnTo>
                <a:lnTo>
                  <a:pt x="683653" y="968362"/>
                </a:lnTo>
                <a:lnTo>
                  <a:pt x="652005" y="945984"/>
                </a:lnTo>
                <a:lnTo>
                  <a:pt x="652005" y="1103782"/>
                </a:lnTo>
                <a:lnTo>
                  <a:pt x="644728" y="1139507"/>
                </a:lnTo>
                <a:lnTo>
                  <a:pt x="624928" y="1168742"/>
                </a:lnTo>
                <a:lnTo>
                  <a:pt x="595630" y="1188516"/>
                </a:lnTo>
                <a:lnTo>
                  <a:pt x="559841" y="1195768"/>
                </a:lnTo>
                <a:lnTo>
                  <a:pt x="524065" y="1188516"/>
                </a:lnTo>
                <a:lnTo>
                  <a:pt x="494766" y="1168742"/>
                </a:lnTo>
                <a:lnTo>
                  <a:pt x="474967" y="1139507"/>
                </a:lnTo>
                <a:lnTo>
                  <a:pt x="467690" y="1103782"/>
                </a:lnTo>
                <a:lnTo>
                  <a:pt x="474967" y="1068070"/>
                </a:lnTo>
                <a:lnTo>
                  <a:pt x="494766" y="1038821"/>
                </a:lnTo>
                <a:lnTo>
                  <a:pt x="524065" y="1019060"/>
                </a:lnTo>
                <a:lnTo>
                  <a:pt x="559841" y="1011809"/>
                </a:lnTo>
                <a:lnTo>
                  <a:pt x="595630" y="1019060"/>
                </a:lnTo>
                <a:lnTo>
                  <a:pt x="624928" y="1038821"/>
                </a:lnTo>
                <a:lnTo>
                  <a:pt x="644728" y="1068070"/>
                </a:lnTo>
                <a:lnTo>
                  <a:pt x="652005" y="1103782"/>
                </a:lnTo>
                <a:lnTo>
                  <a:pt x="652005" y="945984"/>
                </a:lnTo>
                <a:lnTo>
                  <a:pt x="647992" y="943140"/>
                </a:lnTo>
                <a:lnTo>
                  <a:pt x="605917" y="926719"/>
                </a:lnTo>
                <a:lnTo>
                  <a:pt x="605917" y="873836"/>
                </a:lnTo>
                <a:lnTo>
                  <a:pt x="609561" y="855967"/>
                </a:lnTo>
                <a:lnTo>
                  <a:pt x="619455" y="841349"/>
                </a:lnTo>
                <a:lnTo>
                  <a:pt x="634111" y="831469"/>
                </a:lnTo>
                <a:lnTo>
                  <a:pt x="652005" y="827836"/>
                </a:lnTo>
                <a:lnTo>
                  <a:pt x="974547" y="827836"/>
                </a:lnTo>
                <a:lnTo>
                  <a:pt x="1018108" y="820775"/>
                </a:lnTo>
                <a:lnTo>
                  <a:pt x="1056043" y="801128"/>
                </a:lnTo>
                <a:lnTo>
                  <a:pt x="1086015" y="771220"/>
                </a:lnTo>
                <a:lnTo>
                  <a:pt x="1105700" y="733361"/>
                </a:lnTo>
                <a:lnTo>
                  <a:pt x="1112774" y="689864"/>
                </a:lnTo>
                <a:lnTo>
                  <a:pt x="1112774" y="432320"/>
                </a:lnTo>
                <a:lnTo>
                  <a:pt x="1172679" y="492099"/>
                </a:lnTo>
                <a:lnTo>
                  <a:pt x="1187945" y="502450"/>
                </a:lnTo>
                <a:lnTo>
                  <a:pt x="1204925" y="505904"/>
                </a:lnTo>
                <a:lnTo>
                  <a:pt x="1221917" y="502450"/>
                </a:lnTo>
                <a:lnTo>
                  <a:pt x="1237183" y="492099"/>
                </a:lnTo>
                <a:lnTo>
                  <a:pt x="1247546" y="476872"/>
                </a:lnTo>
                <a:lnTo>
                  <a:pt x="1251013" y="459905"/>
                </a:lnTo>
                <a:close/>
              </a:path>
              <a:path w="1527809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14"/>
                </a:lnTo>
                <a:lnTo>
                  <a:pt x="237299" y="1425714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13" y="137972"/>
                </a:lnTo>
                <a:lnTo>
                  <a:pt x="43840" y="144538"/>
                </a:lnTo>
                <a:lnTo>
                  <a:pt x="24193" y="159524"/>
                </a:lnTo>
                <a:lnTo>
                  <a:pt x="11442" y="180975"/>
                </a:lnTo>
                <a:lnTo>
                  <a:pt x="6908" y="206959"/>
                </a:lnTo>
                <a:lnTo>
                  <a:pt x="10477" y="232930"/>
                </a:lnTo>
                <a:lnTo>
                  <a:pt x="23329" y="254381"/>
                </a:lnTo>
                <a:lnTo>
                  <a:pt x="43522" y="269367"/>
                </a:lnTo>
                <a:lnTo>
                  <a:pt x="69113" y="275945"/>
                </a:lnTo>
                <a:lnTo>
                  <a:pt x="99072" y="275945"/>
                </a:lnTo>
                <a:lnTo>
                  <a:pt x="99072" y="367919"/>
                </a:lnTo>
                <a:lnTo>
                  <a:pt x="69113" y="367919"/>
                </a:lnTo>
                <a:lnTo>
                  <a:pt x="41795" y="373202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05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13" y="505891"/>
                </a:lnTo>
                <a:lnTo>
                  <a:pt x="99072" y="505891"/>
                </a:lnTo>
                <a:lnTo>
                  <a:pt x="99072" y="597877"/>
                </a:lnTo>
                <a:lnTo>
                  <a:pt x="69113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31"/>
                </a:lnTo>
                <a:lnTo>
                  <a:pt x="19875" y="716013"/>
                </a:lnTo>
                <a:lnTo>
                  <a:pt x="41795" y="730567"/>
                </a:lnTo>
                <a:lnTo>
                  <a:pt x="69113" y="735850"/>
                </a:lnTo>
                <a:lnTo>
                  <a:pt x="99072" y="735850"/>
                </a:lnTo>
                <a:lnTo>
                  <a:pt x="99072" y="827836"/>
                </a:lnTo>
                <a:lnTo>
                  <a:pt x="69113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090"/>
                </a:lnTo>
                <a:lnTo>
                  <a:pt x="19875" y="945972"/>
                </a:lnTo>
                <a:lnTo>
                  <a:pt x="41795" y="960526"/>
                </a:lnTo>
                <a:lnTo>
                  <a:pt x="69113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13" y="1057795"/>
                </a:lnTo>
                <a:lnTo>
                  <a:pt x="41795" y="1063066"/>
                </a:lnTo>
                <a:lnTo>
                  <a:pt x="19875" y="1077620"/>
                </a:lnTo>
                <a:lnTo>
                  <a:pt x="5295" y="1099502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13" y="1195768"/>
                </a:lnTo>
                <a:lnTo>
                  <a:pt x="99072" y="1195768"/>
                </a:lnTo>
                <a:lnTo>
                  <a:pt x="99072" y="1287741"/>
                </a:lnTo>
                <a:lnTo>
                  <a:pt x="69113" y="1287741"/>
                </a:lnTo>
                <a:lnTo>
                  <a:pt x="41795" y="1293025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28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13" y="1425714"/>
                </a:lnTo>
                <a:lnTo>
                  <a:pt x="99072" y="1425714"/>
                </a:lnTo>
                <a:lnTo>
                  <a:pt x="99072" y="1563687"/>
                </a:lnTo>
                <a:lnTo>
                  <a:pt x="1527467" y="1563687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9C1BC74-854A-BF40-A29A-679EC8875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397255"/>
            <a:ext cx="6999350" cy="574040"/>
          </a:xfrm>
        </p:spPr>
        <p:txBody>
          <a:bodyPr/>
          <a:lstStyle/>
          <a:p>
            <a:r>
              <a:rPr lang="en-US" dirty="0"/>
              <a:t>What is incest?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24075" y="1411478"/>
            <a:ext cx="648525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220" dirty="0">
                <a:latin typeface="Arial"/>
                <a:cs typeface="Arial"/>
              </a:rPr>
              <a:t>Sexual </a:t>
            </a:r>
            <a:r>
              <a:rPr sz="2800" spc="-95" dirty="0">
                <a:latin typeface="Arial"/>
                <a:cs typeface="Arial"/>
              </a:rPr>
              <a:t>intercourse </a:t>
            </a:r>
            <a:r>
              <a:rPr sz="2800" spc="-85" dirty="0">
                <a:latin typeface="Arial"/>
                <a:cs typeface="Arial"/>
              </a:rPr>
              <a:t>between </a:t>
            </a:r>
            <a:r>
              <a:rPr sz="2800" spc="-155" dirty="0">
                <a:latin typeface="Arial"/>
                <a:cs typeface="Arial"/>
              </a:rPr>
              <a:t>persons </a:t>
            </a:r>
            <a:r>
              <a:rPr sz="2800" spc="-65" dirty="0">
                <a:latin typeface="Arial"/>
                <a:cs typeface="Arial"/>
              </a:rPr>
              <a:t>who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are  </a:t>
            </a:r>
            <a:r>
              <a:rPr sz="2800" spc="-75" dirty="0">
                <a:latin typeface="Arial"/>
                <a:cs typeface="Arial"/>
              </a:rPr>
              <a:t>related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sz="2800" spc="-170" dirty="0">
                <a:latin typeface="Arial"/>
                <a:cs typeface="Arial"/>
              </a:rPr>
              <a:t>each </a:t>
            </a:r>
            <a:r>
              <a:rPr sz="2800" spc="-30" dirty="0">
                <a:latin typeface="Arial"/>
                <a:cs typeface="Arial"/>
              </a:rPr>
              <a:t>other </a:t>
            </a:r>
            <a:r>
              <a:rPr sz="2800" spc="-5" dirty="0">
                <a:latin typeface="Arial"/>
                <a:cs typeface="Arial"/>
              </a:rPr>
              <a:t>within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65" dirty="0">
                <a:latin typeface="Arial"/>
                <a:cs typeface="Arial"/>
              </a:rPr>
              <a:t>degrees  </a:t>
            </a:r>
            <a:r>
              <a:rPr sz="2800" spc="-75" dirty="0">
                <a:latin typeface="Arial"/>
                <a:cs typeface="Arial"/>
              </a:rPr>
              <a:t>wherein </a:t>
            </a:r>
            <a:r>
              <a:rPr sz="2800" spc="-114" dirty="0">
                <a:latin typeface="Arial"/>
                <a:cs typeface="Arial"/>
              </a:rPr>
              <a:t>marriage </a:t>
            </a:r>
            <a:r>
              <a:rPr sz="2800" spc="-150" dirty="0">
                <a:latin typeface="Arial"/>
                <a:cs typeface="Arial"/>
              </a:rPr>
              <a:t>is </a:t>
            </a:r>
            <a:r>
              <a:rPr sz="2800" spc="-50" dirty="0">
                <a:latin typeface="Arial"/>
                <a:cs typeface="Arial"/>
              </a:rPr>
              <a:t>prohibited </a:t>
            </a:r>
            <a:r>
              <a:rPr sz="2800" spc="-125" dirty="0">
                <a:latin typeface="Arial"/>
                <a:cs typeface="Arial"/>
              </a:rPr>
              <a:t>by</a:t>
            </a:r>
            <a:r>
              <a:rPr sz="2800" spc="-28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law.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800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0675" y="469884"/>
            <a:ext cx="6529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Poll</a:t>
            </a:r>
            <a:r>
              <a:rPr spc="-65" dirty="0"/>
              <a:t> </a:t>
            </a:r>
            <a:r>
              <a:rPr spc="-5" dirty="0"/>
              <a:t>question</a:t>
            </a:r>
            <a:r>
              <a:rPr lang="en-US" spc="-5" dirty="0"/>
              <a:t> (slide 38)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1054100" y="1431290"/>
            <a:ext cx="7091045" cy="2329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85" dirty="0">
                <a:latin typeface="Arial"/>
                <a:cs typeface="Arial"/>
              </a:rPr>
              <a:t>What </a:t>
            </a:r>
            <a:r>
              <a:rPr sz="2800" spc="-150" dirty="0">
                <a:latin typeface="Arial"/>
                <a:cs typeface="Arial"/>
              </a:rPr>
              <a:t>is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spc="-220" dirty="0">
                <a:latin typeface="Arial"/>
                <a:cs typeface="Arial"/>
              </a:rPr>
              <a:t>age </a:t>
            </a:r>
            <a:r>
              <a:rPr sz="2800" spc="-85" dirty="0">
                <a:latin typeface="Arial"/>
                <a:cs typeface="Arial"/>
              </a:rPr>
              <a:t>under which </a:t>
            </a:r>
            <a:r>
              <a:rPr sz="2800" spc="-90" dirty="0">
                <a:latin typeface="Arial"/>
                <a:cs typeface="Arial"/>
              </a:rPr>
              <a:t>no </a:t>
            </a:r>
            <a:r>
              <a:rPr sz="2800" spc="-114" dirty="0">
                <a:latin typeface="Arial"/>
                <a:cs typeface="Arial"/>
              </a:rPr>
              <a:t>one </a:t>
            </a:r>
            <a:r>
              <a:rPr sz="2800" spc="-155" dirty="0">
                <a:latin typeface="Arial"/>
                <a:cs typeface="Arial"/>
              </a:rPr>
              <a:t>is  </a:t>
            </a:r>
            <a:r>
              <a:rPr sz="2800" spc="-125" dirty="0">
                <a:latin typeface="Arial"/>
                <a:cs typeface="Arial"/>
              </a:rPr>
              <a:t>considered </a:t>
            </a:r>
            <a:r>
              <a:rPr sz="2800" spc="-120" dirty="0">
                <a:latin typeface="Arial"/>
                <a:cs typeface="Arial"/>
              </a:rPr>
              <a:t>able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sz="2800" spc="-125" dirty="0">
                <a:latin typeface="Arial"/>
                <a:cs typeface="Arial"/>
              </a:rPr>
              <a:t>consent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sz="2800" spc="-175" dirty="0">
                <a:latin typeface="Arial"/>
                <a:cs typeface="Arial"/>
              </a:rPr>
              <a:t>sexual </a:t>
            </a:r>
            <a:r>
              <a:rPr sz="2800" spc="-50" dirty="0">
                <a:latin typeface="Arial"/>
                <a:cs typeface="Arial"/>
              </a:rPr>
              <a:t>activity</a:t>
            </a:r>
            <a:r>
              <a:rPr sz="2800" spc="-46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in  </a:t>
            </a:r>
            <a:r>
              <a:rPr sz="2800" spc="-80" dirty="0">
                <a:latin typeface="Arial"/>
                <a:cs typeface="Arial"/>
              </a:rPr>
              <a:t>your</a:t>
            </a:r>
            <a:r>
              <a:rPr sz="2800" spc="-130" dirty="0">
                <a:latin typeface="Arial"/>
                <a:cs typeface="Arial"/>
              </a:rPr>
              <a:t> state?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i="1" spc="-190" dirty="0">
                <a:latin typeface="Arial"/>
                <a:cs typeface="Arial"/>
              </a:rPr>
              <a:t>Select </a:t>
            </a:r>
            <a:r>
              <a:rPr sz="2800" i="1" spc="-40" dirty="0">
                <a:latin typeface="Arial"/>
                <a:cs typeface="Arial"/>
              </a:rPr>
              <a:t>from </a:t>
            </a:r>
            <a:r>
              <a:rPr sz="2800" i="1" spc="-65" dirty="0">
                <a:latin typeface="Arial"/>
                <a:cs typeface="Arial"/>
              </a:rPr>
              <a:t>the </a:t>
            </a:r>
            <a:r>
              <a:rPr sz="2800" i="1" spc="-95" dirty="0">
                <a:latin typeface="Arial"/>
                <a:cs typeface="Arial"/>
              </a:rPr>
              <a:t>options </a:t>
            </a:r>
            <a:r>
              <a:rPr sz="2800" i="1" spc="-120" dirty="0">
                <a:latin typeface="Arial"/>
                <a:cs typeface="Arial"/>
              </a:rPr>
              <a:t>on </a:t>
            </a:r>
            <a:r>
              <a:rPr sz="2800" i="1" spc="-65" dirty="0">
                <a:latin typeface="Arial"/>
                <a:cs typeface="Arial"/>
              </a:rPr>
              <a:t>the </a:t>
            </a:r>
            <a:r>
              <a:rPr sz="2800" i="1" spc="-145" dirty="0">
                <a:latin typeface="Arial"/>
                <a:cs typeface="Arial"/>
              </a:rPr>
              <a:t>Poll</a:t>
            </a:r>
            <a:r>
              <a:rPr sz="2800" i="1" spc="-400" dirty="0">
                <a:latin typeface="Arial"/>
                <a:cs typeface="Arial"/>
              </a:rPr>
              <a:t> </a:t>
            </a:r>
            <a:r>
              <a:rPr sz="2800" i="1" spc="-140" dirty="0">
                <a:latin typeface="Arial"/>
                <a:cs typeface="Arial"/>
              </a:rPr>
              <a:t>Question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568952"/>
            <a:ext cx="9144000" cy="574675"/>
            <a:chOff x="0" y="4568952"/>
            <a:chExt cx="9144000" cy="574675"/>
          </a:xfrm>
        </p:grpSpPr>
        <p:sp>
          <p:nvSpPr>
            <p:cNvPr id="6" name="object 6"/>
            <p:cNvSpPr/>
            <p:nvPr/>
          </p:nvSpPr>
          <p:spPr>
            <a:xfrm>
              <a:off x="0" y="4568952"/>
              <a:ext cx="9144000" cy="574675"/>
            </a:xfrm>
            <a:custGeom>
              <a:avLst/>
              <a:gdLst/>
              <a:ahLst/>
              <a:cxnLst/>
              <a:rect l="l" t="t" r="r" b="b"/>
              <a:pathLst>
                <a:path w="9144000" h="574675">
                  <a:moveTo>
                    <a:pt x="9144000" y="0"/>
                  </a:moveTo>
                  <a:lnTo>
                    <a:pt x="0" y="0"/>
                  </a:lnTo>
                  <a:lnTo>
                    <a:pt x="0" y="574548"/>
                  </a:lnTo>
                  <a:lnTo>
                    <a:pt x="9144000" y="5745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3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94804" y="4812792"/>
              <a:ext cx="1644395" cy="1005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0200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24074" y="469884"/>
            <a:ext cx="5520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What is statutory</a:t>
            </a:r>
            <a:r>
              <a:rPr spc="-65" dirty="0"/>
              <a:t> </a:t>
            </a:r>
            <a:r>
              <a:rPr dirty="0"/>
              <a:t>rape?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76876" y="1563878"/>
            <a:ext cx="300355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220" dirty="0">
                <a:latin typeface="Arial"/>
                <a:cs typeface="Arial"/>
              </a:rPr>
              <a:t>Sexual </a:t>
            </a:r>
            <a:r>
              <a:rPr sz="2800" spc="-95" dirty="0">
                <a:latin typeface="Arial"/>
                <a:cs typeface="Arial"/>
              </a:rPr>
              <a:t>intercourse  </a:t>
            </a:r>
            <a:r>
              <a:rPr sz="2800" spc="10" dirty="0">
                <a:latin typeface="Arial"/>
                <a:cs typeface="Arial"/>
              </a:rPr>
              <a:t>with </a:t>
            </a:r>
            <a:r>
              <a:rPr sz="2800" spc="-220" dirty="0">
                <a:latin typeface="Arial"/>
                <a:cs typeface="Arial"/>
              </a:rPr>
              <a:t>a </a:t>
            </a:r>
            <a:r>
              <a:rPr sz="2800" spc="-130" dirty="0">
                <a:latin typeface="Arial"/>
                <a:cs typeface="Arial"/>
              </a:rPr>
              <a:t>person </a:t>
            </a:r>
            <a:r>
              <a:rPr sz="2800" spc="-65" dirty="0">
                <a:latin typeface="Arial"/>
                <a:cs typeface="Arial"/>
              </a:rPr>
              <a:t>who</a:t>
            </a:r>
            <a:r>
              <a:rPr sz="2800" spc="-245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is  </a:t>
            </a:r>
            <a:r>
              <a:rPr sz="2800" spc="-85" dirty="0">
                <a:latin typeface="Arial"/>
                <a:cs typeface="Arial"/>
              </a:rPr>
              <a:t>under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spc="-50" dirty="0">
                <a:latin typeface="Arial"/>
                <a:cs typeface="Arial"/>
              </a:rPr>
              <a:t>statutory  </a:t>
            </a:r>
            <a:r>
              <a:rPr sz="2800" spc="-220" dirty="0">
                <a:latin typeface="Arial"/>
                <a:cs typeface="Arial"/>
              </a:rPr>
              <a:t>age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125" dirty="0">
                <a:latin typeface="Arial"/>
                <a:cs typeface="Arial"/>
              </a:rPr>
              <a:t>consent </a:t>
            </a:r>
            <a:r>
              <a:rPr sz="2800" spc="-265" dirty="0">
                <a:latin typeface="Arial"/>
                <a:cs typeface="Arial"/>
              </a:rPr>
              <a:t>as  </a:t>
            </a:r>
            <a:r>
              <a:rPr sz="2800" spc="-80" dirty="0">
                <a:latin typeface="Arial"/>
                <a:cs typeface="Arial"/>
              </a:rPr>
              <a:t>defined </a:t>
            </a:r>
            <a:r>
              <a:rPr sz="2800" spc="-125" dirty="0">
                <a:latin typeface="Arial"/>
                <a:cs typeface="Arial"/>
              </a:rPr>
              <a:t>by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law.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 descr="ID Badge"/>
          <p:cNvSpPr/>
          <p:nvPr/>
        </p:nvSpPr>
        <p:spPr>
          <a:xfrm>
            <a:off x="1717865" y="1605889"/>
            <a:ext cx="2320290" cy="1967230"/>
          </a:xfrm>
          <a:custGeom>
            <a:avLst/>
            <a:gdLst/>
            <a:ahLst/>
            <a:cxnLst/>
            <a:rect l="l" t="t" r="r" b="b"/>
            <a:pathLst>
              <a:path w="2320290" h="1967229">
                <a:moveTo>
                  <a:pt x="1333868" y="115709"/>
                </a:moveTo>
                <a:lnTo>
                  <a:pt x="1324711" y="70789"/>
                </a:lnTo>
                <a:lnTo>
                  <a:pt x="1299794" y="33997"/>
                </a:lnTo>
                <a:lnTo>
                  <a:pt x="1262913" y="9131"/>
                </a:lnTo>
                <a:lnTo>
                  <a:pt x="1217879" y="0"/>
                </a:lnTo>
                <a:lnTo>
                  <a:pt x="1101890" y="0"/>
                </a:lnTo>
                <a:lnTo>
                  <a:pt x="1056855" y="9131"/>
                </a:lnTo>
                <a:lnTo>
                  <a:pt x="1019975" y="33997"/>
                </a:lnTo>
                <a:lnTo>
                  <a:pt x="995057" y="70789"/>
                </a:lnTo>
                <a:lnTo>
                  <a:pt x="985901" y="115709"/>
                </a:lnTo>
                <a:lnTo>
                  <a:pt x="985901" y="347129"/>
                </a:lnTo>
                <a:lnTo>
                  <a:pt x="995057" y="392049"/>
                </a:lnTo>
                <a:lnTo>
                  <a:pt x="1019975" y="428840"/>
                </a:lnTo>
                <a:lnTo>
                  <a:pt x="1056855" y="453707"/>
                </a:lnTo>
                <a:lnTo>
                  <a:pt x="1101890" y="462838"/>
                </a:lnTo>
                <a:lnTo>
                  <a:pt x="1217879" y="462838"/>
                </a:lnTo>
                <a:lnTo>
                  <a:pt x="1262913" y="453707"/>
                </a:lnTo>
                <a:lnTo>
                  <a:pt x="1299794" y="428840"/>
                </a:lnTo>
                <a:lnTo>
                  <a:pt x="1324711" y="392049"/>
                </a:lnTo>
                <a:lnTo>
                  <a:pt x="1333868" y="347129"/>
                </a:lnTo>
                <a:lnTo>
                  <a:pt x="1333868" y="115709"/>
                </a:lnTo>
                <a:close/>
              </a:path>
              <a:path w="2320290" h="1967229">
                <a:moveTo>
                  <a:pt x="2319769" y="462838"/>
                </a:moveTo>
                <a:lnTo>
                  <a:pt x="2310612" y="417906"/>
                </a:lnTo>
                <a:lnTo>
                  <a:pt x="2285695" y="381114"/>
                </a:lnTo>
                <a:lnTo>
                  <a:pt x="2248814" y="356260"/>
                </a:lnTo>
                <a:lnTo>
                  <a:pt x="2203780" y="347129"/>
                </a:lnTo>
                <a:lnTo>
                  <a:pt x="2087791" y="347129"/>
                </a:lnTo>
                <a:lnTo>
                  <a:pt x="2087791" y="925664"/>
                </a:lnTo>
                <a:lnTo>
                  <a:pt x="2087791" y="1041374"/>
                </a:lnTo>
                <a:lnTo>
                  <a:pt x="2087791" y="1272794"/>
                </a:lnTo>
                <a:lnTo>
                  <a:pt x="2087791" y="1388503"/>
                </a:lnTo>
                <a:lnTo>
                  <a:pt x="2087791" y="1619910"/>
                </a:lnTo>
                <a:lnTo>
                  <a:pt x="2087791" y="1735620"/>
                </a:lnTo>
                <a:lnTo>
                  <a:pt x="1391856" y="1735620"/>
                </a:lnTo>
                <a:lnTo>
                  <a:pt x="1391856" y="1619910"/>
                </a:lnTo>
                <a:lnTo>
                  <a:pt x="2087791" y="1619910"/>
                </a:lnTo>
                <a:lnTo>
                  <a:pt x="2087791" y="1388503"/>
                </a:lnTo>
                <a:lnTo>
                  <a:pt x="1391856" y="1388503"/>
                </a:lnTo>
                <a:lnTo>
                  <a:pt x="1391856" y="1272794"/>
                </a:lnTo>
                <a:lnTo>
                  <a:pt x="2087791" y="1272794"/>
                </a:lnTo>
                <a:lnTo>
                  <a:pt x="2087791" y="1041374"/>
                </a:lnTo>
                <a:lnTo>
                  <a:pt x="1391856" y="1041374"/>
                </a:lnTo>
                <a:lnTo>
                  <a:pt x="1391856" y="925664"/>
                </a:lnTo>
                <a:lnTo>
                  <a:pt x="2087791" y="925664"/>
                </a:lnTo>
                <a:lnTo>
                  <a:pt x="2087791" y="347129"/>
                </a:lnTo>
                <a:lnTo>
                  <a:pt x="1449857" y="347129"/>
                </a:lnTo>
                <a:lnTo>
                  <a:pt x="1445120" y="393623"/>
                </a:lnTo>
                <a:lnTo>
                  <a:pt x="1431544" y="436981"/>
                </a:lnTo>
                <a:lnTo>
                  <a:pt x="1410093" y="476288"/>
                </a:lnTo>
                <a:lnTo>
                  <a:pt x="1381709" y="510565"/>
                </a:lnTo>
                <a:lnTo>
                  <a:pt x="1347343" y="538886"/>
                </a:lnTo>
                <a:lnTo>
                  <a:pt x="1307947" y="560285"/>
                </a:lnTo>
                <a:lnTo>
                  <a:pt x="1264475" y="573824"/>
                </a:lnTo>
                <a:lnTo>
                  <a:pt x="1217879" y="578548"/>
                </a:lnTo>
                <a:lnTo>
                  <a:pt x="1159878" y="578548"/>
                </a:lnTo>
                <a:lnTo>
                  <a:pt x="1159878" y="1504200"/>
                </a:lnTo>
                <a:lnTo>
                  <a:pt x="1159878" y="1735620"/>
                </a:lnTo>
                <a:lnTo>
                  <a:pt x="231978" y="1735620"/>
                </a:lnTo>
                <a:lnTo>
                  <a:pt x="231978" y="1504200"/>
                </a:lnTo>
                <a:lnTo>
                  <a:pt x="235153" y="1478356"/>
                </a:lnTo>
                <a:lnTo>
                  <a:pt x="258889" y="1430985"/>
                </a:lnTo>
                <a:lnTo>
                  <a:pt x="318592" y="1384655"/>
                </a:lnTo>
                <a:lnTo>
                  <a:pt x="362165" y="1359611"/>
                </a:lnTo>
                <a:lnTo>
                  <a:pt x="408228" y="1337081"/>
                </a:lnTo>
                <a:lnTo>
                  <a:pt x="455968" y="1317586"/>
                </a:lnTo>
                <a:lnTo>
                  <a:pt x="504545" y="1301711"/>
                </a:lnTo>
                <a:lnTo>
                  <a:pt x="552399" y="1289875"/>
                </a:lnTo>
                <a:lnTo>
                  <a:pt x="600240" y="1280744"/>
                </a:lnTo>
                <a:lnTo>
                  <a:pt x="648081" y="1274864"/>
                </a:lnTo>
                <a:lnTo>
                  <a:pt x="695934" y="1272794"/>
                </a:lnTo>
                <a:lnTo>
                  <a:pt x="747039" y="1274864"/>
                </a:lnTo>
                <a:lnTo>
                  <a:pt x="795972" y="1280744"/>
                </a:lnTo>
                <a:lnTo>
                  <a:pt x="842721" y="1289875"/>
                </a:lnTo>
                <a:lnTo>
                  <a:pt x="887310" y="1301711"/>
                </a:lnTo>
                <a:lnTo>
                  <a:pt x="935888" y="1317040"/>
                </a:lnTo>
                <a:lnTo>
                  <a:pt x="983627" y="1335405"/>
                </a:lnTo>
                <a:lnTo>
                  <a:pt x="1029690" y="1357122"/>
                </a:lnTo>
                <a:lnTo>
                  <a:pt x="1073264" y="1382433"/>
                </a:lnTo>
                <a:lnTo>
                  <a:pt x="1113485" y="1411643"/>
                </a:lnTo>
                <a:lnTo>
                  <a:pt x="1147559" y="1453578"/>
                </a:lnTo>
                <a:lnTo>
                  <a:pt x="1159878" y="1504200"/>
                </a:lnTo>
                <a:lnTo>
                  <a:pt x="1159878" y="578548"/>
                </a:lnTo>
                <a:lnTo>
                  <a:pt x="1101890" y="578548"/>
                </a:lnTo>
                <a:lnTo>
                  <a:pt x="1055293" y="573824"/>
                </a:lnTo>
                <a:lnTo>
                  <a:pt x="1011821" y="560285"/>
                </a:lnTo>
                <a:lnTo>
                  <a:pt x="972426" y="538886"/>
                </a:lnTo>
                <a:lnTo>
                  <a:pt x="938060" y="510565"/>
                </a:lnTo>
                <a:lnTo>
                  <a:pt x="927900" y="498309"/>
                </a:lnTo>
                <a:lnTo>
                  <a:pt x="927900" y="983526"/>
                </a:lnTo>
                <a:lnTo>
                  <a:pt x="923175" y="1030008"/>
                </a:lnTo>
                <a:lnTo>
                  <a:pt x="909599" y="1073378"/>
                </a:lnTo>
                <a:lnTo>
                  <a:pt x="888149" y="1112672"/>
                </a:lnTo>
                <a:lnTo>
                  <a:pt x="859764" y="1146962"/>
                </a:lnTo>
                <a:lnTo>
                  <a:pt x="825398" y="1175270"/>
                </a:lnTo>
                <a:lnTo>
                  <a:pt x="786003" y="1196682"/>
                </a:lnTo>
                <a:lnTo>
                  <a:pt x="742530" y="1210208"/>
                </a:lnTo>
                <a:lnTo>
                  <a:pt x="695934" y="1214932"/>
                </a:lnTo>
                <a:lnTo>
                  <a:pt x="649325" y="1210208"/>
                </a:lnTo>
                <a:lnTo>
                  <a:pt x="605853" y="1196682"/>
                </a:lnTo>
                <a:lnTo>
                  <a:pt x="566458" y="1175270"/>
                </a:lnTo>
                <a:lnTo>
                  <a:pt x="532091" y="1146962"/>
                </a:lnTo>
                <a:lnTo>
                  <a:pt x="503707" y="1112672"/>
                </a:lnTo>
                <a:lnTo>
                  <a:pt x="482257" y="1073378"/>
                </a:lnTo>
                <a:lnTo>
                  <a:pt x="468693" y="1030008"/>
                </a:lnTo>
                <a:lnTo>
                  <a:pt x="463956" y="983526"/>
                </a:lnTo>
                <a:lnTo>
                  <a:pt x="468693" y="937031"/>
                </a:lnTo>
                <a:lnTo>
                  <a:pt x="482257" y="893673"/>
                </a:lnTo>
                <a:lnTo>
                  <a:pt x="503707" y="854367"/>
                </a:lnTo>
                <a:lnTo>
                  <a:pt x="532091" y="820089"/>
                </a:lnTo>
                <a:lnTo>
                  <a:pt x="566458" y="791768"/>
                </a:lnTo>
                <a:lnTo>
                  <a:pt x="605853" y="770369"/>
                </a:lnTo>
                <a:lnTo>
                  <a:pt x="649325" y="756831"/>
                </a:lnTo>
                <a:lnTo>
                  <a:pt x="695934" y="752106"/>
                </a:lnTo>
                <a:lnTo>
                  <a:pt x="742530" y="756831"/>
                </a:lnTo>
                <a:lnTo>
                  <a:pt x="786003" y="770369"/>
                </a:lnTo>
                <a:lnTo>
                  <a:pt x="825398" y="791768"/>
                </a:lnTo>
                <a:lnTo>
                  <a:pt x="859764" y="820089"/>
                </a:lnTo>
                <a:lnTo>
                  <a:pt x="888149" y="854367"/>
                </a:lnTo>
                <a:lnTo>
                  <a:pt x="909599" y="893673"/>
                </a:lnTo>
                <a:lnTo>
                  <a:pt x="923175" y="937031"/>
                </a:lnTo>
                <a:lnTo>
                  <a:pt x="927900" y="983526"/>
                </a:lnTo>
                <a:lnTo>
                  <a:pt x="927900" y="498309"/>
                </a:lnTo>
                <a:lnTo>
                  <a:pt x="909662" y="476288"/>
                </a:lnTo>
                <a:lnTo>
                  <a:pt x="888212" y="436981"/>
                </a:lnTo>
                <a:lnTo>
                  <a:pt x="874649" y="393623"/>
                </a:lnTo>
                <a:lnTo>
                  <a:pt x="869911" y="347129"/>
                </a:lnTo>
                <a:lnTo>
                  <a:pt x="115989" y="347129"/>
                </a:lnTo>
                <a:lnTo>
                  <a:pt x="70954" y="356260"/>
                </a:lnTo>
                <a:lnTo>
                  <a:pt x="34074" y="381114"/>
                </a:lnTo>
                <a:lnTo>
                  <a:pt x="9156" y="417906"/>
                </a:lnTo>
                <a:lnTo>
                  <a:pt x="0" y="462838"/>
                </a:lnTo>
                <a:lnTo>
                  <a:pt x="0" y="1851329"/>
                </a:lnTo>
                <a:lnTo>
                  <a:pt x="9156" y="1896249"/>
                </a:lnTo>
                <a:lnTo>
                  <a:pt x="34074" y="1933041"/>
                </a:lnTo>
                <a:lnTo>
                  <a:pt x="70954" y="1957908"/>
                </a:lnTo>
                <a:lnTo>
                  <a:pt x="115989" y="1967039"/>
                </a:lnTo>
                <a:lnTo>
                  <a:pt x="2203780" y="1967039"/>
                </a:lnTo>
                <a:lnTo>
                  <a:pt x="2248814" y="1957908"/>
                </a:lnTo>
                <a:lnTo>
                  <a:pt x="2285695" y="1933041"/>
                </a:lnTo>
                <a:lnTo>
                  <a:pt x="2310612" y="1896249"/>
                </a:lnTo>
                <a:lnTo>
                  <a:pt x="2319769" y="1851329"/>
                </a:lnTo>
                <a:lnTo>
                  <a:pt x="2319769" y="1735620"/>
                </a:lnTo>
                <a:lnTo>
                  <a:pt x="2319769" y="1619910"/>
                </a:lnTo>
                <a:lnTo>
                  <a:pt x="2319769" y="578548"/>
                </a:lnTo>
                <a:lnTo>
                  <a:pt x="2319769" y="462838"/>
                </a:lnTo>
                <a:close/>
              </a:path>
            </a:pathLst>
          </a:custGeom>
          <a:solidFill>
            <a:srgbClr val="912C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75308" y="397255"/>
            <a:ext cx="3947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 Title</a:t>
            </a:r>
            <a:r>
              <a:rPr spc="-95" dirty="0"/>
              <a:t> </a:t>
            </a:r>
            <a:r>
              <a:rPr dirty="0"/>
              <a:t>IX?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00276" y="1411478"/>
            <a:ext cx="4147820" cy="340360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65"/>
              </a:spcBef>
            </a:pPr>
            <a:r>
              <a:rPr sz="2800" spc="15" dirty="0">
                <a:latin typeface="Arial"/>
                <a:cs typeface="Arial"/>
              </a:rPr>
              <a:t>“[N]o </a:t>
            </a:r>
            <a:r>
              <a:rPr sz="2800" spc="-130" dirty="0">
                <a:latin typeface="Arial"/>
                <a:cs typeface="Arial"/>
              </a:rPr>
              <a:t>person </a:t>
            </a:r>
            <a:r>
              <a:rPr sz="2800" spc="-40" dirty="0">
                <a:latin typeface="Arial"/>
                <a:cs typeface="Arial"/>
              </a:rPr>
              <a:t>in the </a:t>
            </a:r>
            <a:r>
              <a:rPr sz="2800" spc="-75" dirty="0">
                <a:latin typeface="Arial"/>
                <a:cs typeface="Arial"/>
              </a:rPr>
              <a:t>United  </a:t>
            </a:r>
            <a:r>
              <a:rPr sz="2800" spc="-175" dirty="0">
                <a:latin typeface="Arial"/>
                <a:cs typeface="Arial"/>
              </a:rPr>
              <a:t>States </a:t>
            </a:r>
            <a:r>
              <a:rPr sz="2800" spc="-120" dirty="0">
                <a:latin typeface="Arial"/>
                <a:cs typeface="Arial"/>
              </a:rPr>
              <a:t>shall </a:t>
            </a:r>
            <a:r>
              <a:rPr sz="2800" spc="-90" dirty="0">
                <a:latin typeface="Arial"/>
                <a:cs typeface="Arial"/>
              </a:rPr>
              <a:t>on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spc="-185" dirty="0">
                <a:latin typeface="Arial"/>
                <a:cs typeface="Arial"/>
              </a:rPr>
              <a:t>basis </a:t>
            </a:r>
            <a:r>
              <a:rPr sz="2800" spc="-5" dirty="0">
                <a:latin typeface="Arial"/>
                <a:cs typeface="Arial"/>
              </a:rPr>
              <a:t>of  </a:t>
            </a:r>
            <a:r>
              <a:rPr sz="2800" spc="-240" dirty="0">
                <a:latin typeface="Arial"/>
                <a:cs typeface="Arial"/>
              </a:rPr>
              <a:t>sex </a:t>
            </a:r>
            <a:r>
              <a:rPr sz="2800" spc="-130" dirty="0">
                <a:latin typeface="Arial"/>
                <a:cs typeface="Arial"/>
              </a:rPr>
              <a:t>be </a:t>
            </a:r>
            <a:r>
              <a:rPr sz="2800" spc="-140" dirty="0">
                <a:latin typeface="Arial"/>
                <a:cs typeface="Arial"/>
              </a:rPr>
              <a:t>excluded </a:t>
            </a:r>
            <a:r>
              <a:rPr sz="2800" spc="-35" dirty="0">
                <a:latin typeface="Arial"/>
                <a:cs typeface="Arial"/>
              </a:rPr>
              <a:t>from  </a:t>
            </a:r>
            <a:r>
              <a:rPr sz="2800" spc="-55" dirty="0">
                <a:latin typeface="Arial"/>
                <a:cs typeface="Arial"/>
              </a:rPr>
              <a:t>participation </a:t>
            </a:r>
            <a:r>
              <a:rPr sz="2800" spc="-60" dirty="0">
                <a:latin typeface="Arial"/>
                <a:cs typeface="Arial"/>
              </a:rPr>
              <a:t>in, </a:t>
            </a:r>
            <a:r>
              <a:rPr sz="2800" spc="-130" dirty="0">
                <a:latin typeface="Arial"/>
                <a:cs typeface="Arial"/>
              </a:rPr>
              <a:t>be </a:t>
            </a:r>
            <a:r>
              <a:rPr sz="2800" spc="-105" dirty="0">
                <a:latin typeface="Arial"/>
                <a:cs typeface="Arial"/>
              </a:rPr>
              <a:t>denied 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80" dirty="0">
                <a:latin typeface="Arial"/>
                <a:cs typeface="Arial"/>
              </a:rPr>
              <a:t>benefits </a:t>
            </a:r>
            <a:r>
              <a:rPr sz="2800" spc="-90" dirty="0">
                <a:latin typeface="Arial"/>
                <a:cs typeface="Arial"/>
              </a:rPr>
              <a:t>of, </a:t>
            </a:r>
            <a:r>
              <a:rPr sz="2800" spc="-25" dirty="0">
                <a:latin typeface="Arial"/>
                <a:cs typeface="Arial"/>
              </a:rPr>
              <a:t>or </a:t>
            </a:r>
            <a:r>
              <a:rPr sz="2800" spc="-130" dirty="0">
                <a:latin typeface="Arial"/>
                <a:cs typeface="Arial"/>
              </a:rPr>
              <a:t>be  </a:t>
            </a:r>
            <a:r>
              <a:rPr sz="2800" spc="-110" dirty="0">
                <a:latin typeface="Arial"/>
                <a:cs typeface="Arial"/>
              </a:rPr>
              <a:t>subjected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sz="2800" spc="-75" dirty="0">
                <a:latin typeface="Arial"/>
                <a:cs typeface="Arial"/>
              </a:rPr>
              <a:t>discrimination  </a:t>
            </a:r>
            <a:r>
              <a:rPr sz="2800" spc="-85" dirty="0">
                <a:latin typeface="Arial"/>
                <a:cs typeface="Arial"/>
              </a:rPr>
              <a:t>under </a:t>
            </a:r>
            <a:r>
              <a:rPr sz="2800" spc="-170" dirty="0">
                <a:latin typeface="Arial"/>
                <a:cs typeface="Arial"/>
              </a:rPr>
              <a:t>any </a:t>
            </a:r>
            <a:r>
              <a:rPr sz="2800" spc="-95" dirty="0">
                <a:latin typeface="Arial"/>
                <a:cs typeface="Arial"/>
              </a:rPr>
              <a:t>education  </a:t>
            </a:r>
            <a:r>
              <a:rPr sz="2800" spc="-110" dirty="0">
                <a:latin typeface="Arial"/>
                <a:cs typeface="Arial"/>
              </a:rPr>
              <a:t>program </a:t>
            </a:r>
            <a:r>
              <a:rPr sz="2800" spc="-25" dirty="0">
                <a:latin typeface="Arial"/>
                <a:cs typeface="Arial"/>
              </a:rPr>
              <a:t>or </a:t>
            </a:r>
            <a:r>
              <a:rPr sz="2800" spc="-50" dirty="0">
                <a:latin typeface="Arial"/>
                <a:cs typeface="Arial"/>
              </a:rPr>
              <a:t>activity</a:t>
            </a:r>
            <a:r>
              <a:rPr sz="2800" spc="-33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receiving  </a:t>
            </a:r>
            <a:r>
              <a:rPr sz="2800" spc="-95" dirty="0">
                <a:latin typeface="Arial"/>
                <a:cs typeface="Arial"/>
              </a:rPr>
              <a:t>federal </a:t>
            </a:r>
            <a:r>
              <a:rPr sz="2800" spc="-85" dirty="0">
                <a:latin typeface="Arial"/>
                <a:cs typeface="Arial"/>
              </a:rPr>
              <a:t>financial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assistance.”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400" spc="-70" dirty="0">
                <a:latin typeface="Arial"/>
                <a:cs typeface="Arial"/>
              </a:rPr>
              <a:t>32 </a:t>
            </a:r>
            <a:r>
              <a:rPr sz="1400" spc="-160" dirty="0">
                <a:latin typeface="Arial"/>
                <a:cs typeface="Arial"/>
              </a:rPr>
              <a:t>C.F.R. </a:t>
            </a:r>
            <a:r>
              <a:rPr sz="1400" spc="-80" dirty="0">
                <a:latin typeface="Arial"/>
                <a:cs typeface="Arial"/>
              </a:rPr>
              <a:t>§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106.31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descr="Female, Non-Binary, Male stick figures"/>
          <p:cNvSpPr/>
          <p:nvPr/>
        </p:nvSpPr>
        <p:spPr>
          <a:xfrm>
            <a:off x="5838444" y="1505711"/>
            <a:ext cx="2924555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4075" y="397255"/>
            <a:ext cx="63919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 domestic</a:t>
            </a:r>
            <a:r>
              <a:rPr spc="-40" dirty="0"/>
              <a:t> </a:t>
            </a:r>
            <a:r>
              <a:rPr spc="-5" dirty="0"/>
              <a:t>violence?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262126"/>
            <a:ext cx="6880225" cy="3531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300" spc="-140" dirty="0">
                <a:latin typeface="Arial"/>
                <a:cs typeface="Arial"/>
              </a:rPr>
              <a:t>Crimes </a:t>
            </a:r>
            <a:r>
              <a:rPr sz="2300" spc="-5" dirty="0">
                <a:latin typeface="Arial"/>
                <a:cs typeface="Arial"/>
              </a:rPr>
              <a:t>of </a:t>
            </a:r>
            <a:r>
              <a:rPr sz="2300" spc="-85" dirty="0">
                <a:latin typeface="Arial"/>
                <a:cs typeface="Arial"/>
              </a:rPr>
              <a:t>violence </a:t>
            </a:r>
            <a:r>
              <a:rPr sz="2300" spc="-50" dirty="0">
                <a:latin typeface="Arial"/>
                <a:cs typeface="Arial"/>
              </a:rPr>
              <a:t>committed </a:t>
            </a:r>
            <a:r>
              <a:rPr sz="2300" spc="-100" dirty="0">
                <a:latin typeface="Arial"/>
                <a:cs typeface="Arial"/>
              </a:rPr>
              <a:t>by </a:t>
            </a:r>
            <a:r>
              <a:rPr sz="2300" spc="-180" dirty="0">
                <a:latin typeface="Arial"/>
                <a:cs typeface="Arial"/>
              </a:rPr>
              <a:t>a </a:t>
            </a:r>
            <a:r>
              <a:rPr sz="2300" spc="-45" dirty="0">
                <a:latin typeface="Arial"/>
                <a:cs typeface="Arial"/>
              </a:rPr>
              <a:t>current </a:t>
            </a:r>
            <a:r>
              <a:rPr sz="2300" spc="-20" dirty="0">
                <a:latin typeface="Arial"/>
                <a:cs typeface="Arial"/>
              </a:rPr>
              <a:t>or </a:t>
            </a:r>
            <a:r>
              <a:rPr sz="2300" spc="-35" dirty="0">
                <a:latin typeface="Arial"/>
                <a:cs typeface="Arial"/>
              </a:rPr>
              <a:t>former  </a:t>
            </a:r>
            <a:r>
              <a:rPr sz="2300" spc="-145" dirty="0">
                <a:latin typeface="Arial"/>
                <a:cs typeface="Arial"/>
              </a:rPr>
              <a:t>spouse </a:t>
            </a:r>
            <a:r>
              <a:rPr sz="2300" spc="-20" dirty="0">
                <a:latin typeface="Arial"/>
                <a:cs typeface="Arial"/>
              </a:rPr>
              <a:t>or </a:t>
            </a:r>
            <a:r>
              <a:rPr sz="2300" spc="-35" dirty="0">
                <a:latin typeface="Arial"/>
                <a:cs typeface="Arial"/>
              </a:rPr>
              <a:t>intimate partner </a:t>
            </a:r>
            <a:r>
              <a:rPr sz="2300" spc="-5" dirty="0">
                <a:latin typeface="Arial"/>
                <a:cs typeface="Arial"/>
              </a:rPr>
              <a:t>of </a:t>
            </a:r>
            <a:r>
              <a:rPr sz="2300" spc="-25" dirty="0">
                <a:latin typeface="Arial"/>
                <a:cs typeface="Arial"/>
              </a:rPr>
              <a:t>the</a:t>
            </a:r>
            <a:r>
              <a:rPr sz="2300" spc="-465" dirty="0">
                <a:latin typeface="Arial"/>
                <a:cs typeface="Arial"/>
              </a:rPr>
              <a:t> </a:t>
            </a:r>
            <a:r>
              <a:rPr sz="2300" spc="-45" dirty="0">
                <a:latin typeface="Arial"/>
                <a:cs typeface="Arial"/>
              </a:rPr>
              <a:t>victim, </a:t>
            </a:r>
            <a:r>
              <a:rPr sz="2300" spc="-100" dirty="0">
                <a:latin typeface="Arial"/>
                <a:cs typeface="Arial"/>
              </a:rPr>
              <a:t>by </a:t>
            </a:r>
            <a:r>
              <a:rPr sz="2300" spc="-180" dirty="0">
                <a:latin typeface="Arial"/>
                <a:cs typeface="Arial"/>
              </a:rPr>
              <a:t>a </a:t>
            </a:r>
            <a:r>
              <a:rPr sz="2300" spc="-100" dirty="0">
                <a:latin typeface="Arial"/>
                <a:cs typeface="Arial"/>
              </a:rPr>
              <a:t>person </a:t>
            </a:r>
            <a:r>
              <a:rPr sz="2300" spc="10" dirty="0">
                <a:latin typeface="Arial"/>
                <a:cs typeface="Arial"/>
              </a:rPr>
              <a:t>with  </a:t>
            </a:r>
            <a:r>
              <a:rPr sz="2300" spc="-60" dirty="0">
                <a:latin typeface="Arial"/>
                <a:cs typeface="Arial"/>
              </a:rPr>
              <a:t>whom </a:t>
            </a:r>
            <a:r>
              <a:rPr sz="2300" spc="-25" dirty="0">
                <a:latin typeface="Arial"/>
                <a:cs typeface="Arial"/>
              </a:rPr>
              <a:t>the </a:t>
            </a:r>
            <a:r>
              <a:rPr sz="2300" spc="-40" dirty="0">
                <a:latin typeface="Arial"/>
                <a:cs typeface="Arial"/>
              </a:rPr>
              <a:t>victim </a:t>
            </a:r>
            <a:r>
              <a:rPr sz="2300" spc="-150" dirty="0">
                <a:latin typeface="Arial"/>
                <a:cs typeface="Arial"/>
              </a:rPr>
              <a:t>shares </a:t>
            </a:r>
            <a:r>
              <a:rPr sz="2300" spc="-180" dirty="0">
                <a:latin typeface="Arial"/>
                <a:cs typeface="Arial"/>
              </a:rPr>
              <a:t>a </a:t>
            </a:r>
            <a:r>
              <a:rPr sz="2300" spc="-60" dirty="0">
                <a:latin typeface="Arial"/>
                <a:cs typeface="Arial"/>
              </a:rPr>
              <a:t>child </a:t>
            </a:r>
            <a:r>
              <a:rPr sz="2300" spc="-30" dirty="0">
                <a:latin typeface="Arial"/>
                <a:cs typeface="Arial"/>
              </a:rPr>
              <a:t>in </a:t>
            </a:r>
            <a:r>
              <a:rPr sz="2300" spc="-95" dirty="0">
                <a:latin typeface="Arial"/>
                <a:cs typeface="Arial"/>
              </a:rPr>
              <a:t>common, </a:t>
            </a:r>
            <a:r>
              <a:rPr sz="2300" spc="-100" dirty="0">
                <a:latin typeface="Arial"/>
                <a:cs typeface="Arial"/>
              </a:rPr>
              <a:t>by </a:t>
            </a:r>
            <a:r>
              <a:rPr sz="2300" spc="-180" dirty="0">
                <a:latin typeface="Arial"/>
                <a:cs typeface="Arial"/>
              </a:rPr>
              <a:t>a </a:t>
            </a:r>
            <a:r>
              <a:rPr sz="2300" spc="-100" dirty="0">
                <a:latin typeface="Arial"/>
                <a:cs typeface="Arial"/>
              </a:rPr>
              <a:t>person  </a:t>
            </a:r>
            <a:r>
              <a:rPr sz="2300" spc="-55" dirty="0">
                <a:latin typeface="Arial"/>
                <a:cs typeface="Arial"/>
              </a:rPr>
              <a:t>who </a:t>
            </a:r>
            <a:r>
              <a:rPr sz="2300" spc="-120" dirty="0">
                <a:latin typeface="Arial"/>
                <a:cs typeface="Arial"/>
              </a:rPr>
              <a:t>is </a:t>
            </a:r>
            <a:r>
              <a:rPr sz="2300" spc="-70" dirty="0">
                <a:latin typeface="Arial"/>
                <a:cs typeface="Arial"/>
              </a:rPr>
              <a:t>cohabitating </a:t>
            </a:r>
            <a:r>
              <a:rPr sz="2300" spc="10" dirty="0">
                <a:latin typeface="Arial"/>
                <a:cs typeface="Arial"/>
              </a:rPr>
              <a:t>with </a:t>
            </a:r>
            <a:r>
              <a:rPr sz="2300" spc="-20" dirty="0">
                <a:latin typeface="Arial"/>
                <a:cs typeface="Arial"/>
              </a:rPr>
              <a:t>or </a:t>
            </a:r>
            <a:r>
              <a:rPr sz="2300" spc="-165" dirty="0">
                <a:latin typeface="Arial"/>
                <a:cs typeface="Arial"/>
              </a:rPr>
              <a:t>has </a:t>
            </a:r>
            <a:r>
              <a:rPr sz="2300" spc="-70" dirty="0">
                <a:latin typeface="Arial"/>
                <a:cs typeface="Arial"/>
              </a:rPr>
              <a:t>cohabitated </a:t>
            </a:r>
            <a:r>
              <a:rPr sz="2300" spc="10" dirty="0">
                <a:latin typeface="Arial"/>
                <a:cs typeface="Arial"/>
              </a:rPr>
              <a:t>with </a:t>
            </a:r>
            <a:r>
              <a:rPr sz="2300" spc="-25" dirty="0">
                <a:latin typeface="Arial"/>
                <a:cs typeface="Arial"/>
              </a:rPr>
              <a:t>the  </a:t>
            </a:r>
            <a:r>
              <a:rPr sz="2300" spc="-40" dirty="0">
                <a:latin typeface="Arial"/>
                <a:cs typeface="Arial"/>
              </a:rPr>
              <a:t>victim </a:t>
            </a:r>
            <a:r>
              <a:rPr sz="2300" spc="-215" dirty="0">
                <a:latin typeface="Arial"/>
                <a:cs typeface="Arial"/>
              </a:rPr>
              <a:t>as </a:t>
            </a:r>
            <a:r>
              <a:rPr sz="2300" spc="-180" dirty="0">
                <a:latin typeface="Arial"/>
                <a:cs typeface="Arial"/>
              </a:rPr>
              <a:t>a </a:t>
            </a:r>
            <a:r>
              <a:rPr sz="2300" spc="-145" dirty="0">
                <a:latin typeface="Arial"/>
                <a:cs typeface="Arial"/>
              </a:rPr>
              <a:t>spouse </a:t>
            </a:r>
            <a:r>
              <a:rPr sz="2300" spc="-20" dirty="0">
                <a:latin typeface="Arial"/>
                <a:cs typeface="Arial"/>
              </a:rPr>
              <a:t>or </a:t>
            </a:r>
            <a:r>
              <a:rPr sz="2300" spc="-35" dirty="0">
                <a:latin typeface="Arial"/>
                <a:cs typeface="Arial"/>
              </a:rPr>
              <a:t>intimate </a:t>
            </a:r>
            <a:r>
              <a:rPr sz="2300" spc="-65" dirty="0">
                <a:latin typeface="Arial"/>
                <a:cs typeface="Arial"/>
              </a:rPr>
              <a:t>partner, </a:t>
            </a:r>
            <a:r>
              <a:rPr sz="2300" spc="-100" dirty="0">
                <a:latin typeface="Arial"/>
                <a:cs typeface="Arial"/>
              </a:rPr>
              <a:t>by </a:t>
            </a:r>
            <a:r>
              <a:rPr sz="2300" spc="-180" dirty="0">
                <a:latin typeface="Arial"/>
                <a:cs typeface="Arial"/>
              </a:rPr>
              <a:t>a </a:t>
            </a:r>
            <a:r>
              <a:rPr sz="2300" spc="-100" dirty="0">
                <a:latin typeface="Arial"/>
                <a:cs typeface="Arial"/>
              </a:rPr>
              <a:t>person  </a:t>
            </a:r>
            <a:r>
              <a:rPr sz="2300" spc="-65" dirty="0">
                <a:latin typeface="Arial"/>
                <a:cs typeface="Arial"/>
              </a:rPr>
              <a:t>similarly </a:t>
            </a:r>
            <a:r>
              <a:rPr sz="2300" spc="-60" dirty="0">
                <a:latin typeface="Arial"/>
                <a:cs typeface="Arial"/>
              </a:rPr>
              <a:t>situated </a:t>
            </a:r>
            <a:r>
              <a:rPr sz="2300" spc="15" dirty="0">
                <a:latin typeface="Arial"/>
                <a:cs typeface="Arial"/>
              </a:rPr>
              <a:t>to </a:t>
            </a:r>
            <a:r>
              <a:rPr sz="2300" spc="-180" dirty="0">
                <a:latin typeface="Arial"/>
                <a:cs typeface="Arial"/>
              </a:rPr>
              <a:t>a </a:t>
            </a:r>
            <a:r>
              <a:rPr sz="2300" spc="-145" dirty="0">
                <a:latin typeface="Arial"/>
                <a:cs typeface="Arial"/>
              </a:rPr>
              <a:t>spouse </a:t>
            </a:r>
            <a:r>
              <a:rPr sz="2300" spc="-5" dirty="0">
                <a:latin typeface="Arial"/>
                <a:cs typeface="Arial"/>
              </a:rPr>
              <a:t>of </a:t>
            </a:r>
            <a:r>
              <a:rPr sz="2300" spc="-25" dirty="0">
                <a:latin typeface="Arial"/>
                <a:cs typeface="Arial"/>
              </a:rPr>
              <a:t>the </a:t>
            </a:r>
            <a:r>
              <a:rPr sz="2300" spc="-40" dirty="0">
                <a:latin typeface="Arial"/>
                <a:cs typeface="Arial"/>
              </a:rPr>
              <a:t>victim </a:t>
            </a:r>
            <a:r>
              <a:rPr sz="2300" spc="-60" dirty="0">
                <a:latin typeface="Arial"/>
                <a:cs typeface="Arial"/>
              </a:rPr>
              <a:t>under </a:t>
            </a:r>
            <a:r>
              <a:rPr sz="2300" spc="-25" dirty="0">
                <a:latin typeface="Arial"/>
                <a:cs typeface="Arial"/>
              </a:rPr>
              <a:t>the  </a:t>
            </a:r>
            <a:r>
              <a:rPr sz="2300" spc="-85" dirty="0">
                <a:latin typeface="Arial"/>
                <a:cs typeface="Arial"/>
              </a:rPr>
              <a:t>domestic </a:t>
            </a:r>
            <a:r>
              <a:rPr sz="2300" spc="-20" dirty="0">
                <a:latin typeface="Arial"/>
                <a:cs typeface="Arial"/>
              </a:rPr>
              <a:t>or </a:t>
            </a:r>
            <a:r>
              <a:rPr sz="2300" spc="-55" dirty="0">
                <a:latin typeface="Arial"/>
                <a:cs typeface="Arial"/>
              </a:rPr>
              <a:t>family </a:t>
            </a:r>
            <a:r>
              <a:rPr sz="2300" spc="-85" dirty="0">
                <a:latin typeface="Arial"/>
                <a:cs typeface="Arial"/>
              </a:rPr>
              <a:t>violence </a:t>
            </a:r>
            <a:r>
              <a:rPr sz="2300" spc="-120" dirty="0">
                <a:latin typeface="Arial"/>
                <a:cs typeface="Arial"/>
              </a:rPr>
              <a:t>laws </a:t>
            </a:r>
            <a:r>
              <a:rPr sz="2300" spc="-5" dirty="0">
                <a:latin typeface="Arial"/>
                <a:cs typeface="Arial"/>
              </a:rPr>
              <a:t>of </a:t>
            </a:r>
            <a:r>
              <a:rPr sz="2300" spc="-25" dirty="0">
                <a:latin typeface="Arial"/>
                <a:cs typeface="Arial"/>
              </a:rPr>
              <a:t>the </a:t>
            </a:r>
            <a:r>
              <a:rPr sz="2300" spc="-80" dirty="0">
                <a:latin typeface="Arial"/>
                <a:cs typeface="Arial"/>
              </a:rPr>
              <a:t>state, </a:t>
            </a:r>
            <a:r>
              <a:rPr sz="2300" spc="-20" dirty="0">
                <a:latin typeface="Arial"/>
                <a:cs typeface="Arial"/>
              </a:rPr>
              <a:t>or </a:t>
            </a:r>
            <a:r>
              <a:rPr sz="2300" spc="-100" dirty="0">
                <a:latin typeface="Arial"/>
                <a:cs typeface="Arial"/>
              </a:rPr>
              <a:t>by </a:t>
            </a:r>
            <a:r>
              <a:rPr sz="2300" spc="-135" dirty="0">
                <a:latin typeface="Arial"/>
                <a:cs typeface="Arial"/>
              </a:rPr>
              <a:t>any  </a:t>
            </a:r>
            <a:r>
              <a:rPr sz="2300" spc="-25" dirty="0">
                <a:latin typeface="Arial"/>
                <a:cs typeface="Arial"/>
              </a:rPr>
              <a:t>other </a:t>
            </a:r>
            <a:r>
              <a:rPr sz="2300" spc="-100" dirty="0">
                <a:latin typeface="Arial"/>
                <a:cs typeface="Arial"/>
              </a:rPr>
              <a:t>person </a:t>
            </a:r>
            <a:r>
              <a:rPr sz="2300" spc="-114" dirty="0">
                <a:latin typeface="Arial"/>
                <a:cs typeface="Arial"/>
              </a:rPr>
              <a:t>against </a:t>
            </a:r>
            <a:r>
              <a:rPr sz="2300" spc="-125" dirty="0">
                <a:latin typeface="Arial"/>
                <a:cs typeface="Arial"/>
              </a:rPr>
              <a:t>an </a:t>
            </a:r>
            <a:r>
              <a:rPr sz="2300" spc="-35" dirty="0">
                <a:latin typeface="Arial"/>
                <a:cs typeface="Arial"/>
              </a:rPr>
              <a:t>adult </a:t>
            </a:r>
            <a:r>
              <a:rPr sz="2300" spc="-20" dirty="0">
                <a:latin typeface="Arial"/>
                <a:cs typeface="Arial"/>
              </a:rPr>
              <a:t>or </a:t>
            </a:r>
            <a:r>
              <a:rPr sz="2300" spc="-45" dirty="0">
                <a:latin typeface="Arial"/>
                <a:cs typeface="Arial"/>
              </a:rPr>
              <a:t>youth </a:t>
            </a:r>
            <a:r>
              <a:rPr sz="2300" spc="-40" dirty="0">
                <a:latin typeface="Arial"/>
                <a:cs typeface="Arial"/>
              </a:rPr>
              <a:t>victim </a:t>
            </a:r>
            <a:r>
              <a:rPr sz="2300" spc="-55" dirty="0">
                <a:latin typeface="Arial"/>
                <a:cs typeface="Arial"/>
              </a:rPr>
              <a:t>who </a:t>
            </a:r>
            <a:r>
              <a:rPr sz="2300" spc="-125" dirty="0">
                <a:latin typeface="Arial"/>
                <a:cs typeface="Arial"/>
              </a:rPr>
              <a:t>is  </a:t>
            </a:r>
            <a:r>
              <a:rPr sz="2300" spc="-50" dirty="0">
                <a:latin typeface="Arial"/>
                <a:cs typeface="Arial"/>
              </a:rPr>
              <a:t>protected </a:t>
            </a:r>
            <a:r>
              <a:rPr sz="2300" spc="-25" dirty="0">
                <a:latin typeface="Arial"/>
                <a:cs typeface="Arial"/>
              </a:rPr>
              <a:t>from </a:t>
            </a:r>
            <a:r>
              <a:rPr sz="2300" spc="-5" dirty="0">
                <a:latin typeface="Arial"/>
                <a:cs typeface="Arial"/>
              </a:rPr>
              <a:t>that </a:t>
            </a:r>
            <a:r>
              <a:rPr sz="2300" spc="-120" dirty="0">
                <a:latin typeface="Arial"/>
                <a:cs typeface="Arial"/>
              </a:rPr>
              <a:t>person’s acts </a:t>
            </a:r>
            <a:r>
              <a:rPr sz="2300" spc="-65" dirty="0">
                <a:latin typeface="Arial"/>
                <a:cs typeface="Arial"/>
              </a:rPr>
              <a:t>under </a:t>
            </a:r>
            <a:r>
              <a:rPr sz="2300" spc="-25" dirty="0">
                <a:latin typeface="Arial"/>
                <a:cs typeface="Arial"/>
              </a:rPr>
              <a:t>the </a:t>
            </a:r>
            <a:r>
              <a:rPr sz="2300" spc="-85" dirty="0">
                <a:latin typeface="Arial"/>
                <a:cs typeface="Arial"/>
              </a:rPr>
              <a:t>domestic </a:t>
            </a:r>
            <a:r>
              <a:rPr sz="2300" spc="-20" dirty="0">
                <a:latin typeface="Arial"/>
                <a:cs typeface="Arial"/>
              </a:rPr>
              <a:t>or  </a:t>
            </a:r>
            <a:r>
              <a:rPr sz="2300" spc="-55" dirty="0">
                <a:latin typeface="Arial"/>
                <a:cs typeface="Arial"/>
              </a:rPr>
              <a:t>family </a:t>
            </a:r>
            <a:r>
              <a:rPr sz="2300" spc="-85" dirty="0">
                <a:latin typeface="Arial"/>
                <a:cs typeface="Arial"/>
              </a:rPr>
              <a:t>violence </a:t>
            </a:r>
            <a:r>
              <a:rPr sz="2300" spc="-120" dirty="0">
                <a:latin typeface="Arial"/>
                <a:cs typeface="Arial"/>
              </a:rPr>
              <a:t>laws </a:t>
            </a:r>
            <a:r>
              <a:rPr sz="2300" spc="-5" dirty="0">
                <a:latin typeface="Arial"/>
                <a:cs typeface="Arial"/>
              </a:rPr>
              <a:t>of </a:t>
            </a:r>
            <a:r>
              <a:rPr sz="2300" spc="-25" dirty="0">
                <a:latin typeface="Arial"/>
                <a:cs typeface="Arial"/>
              </a:rPr>
              <a:t>the</a:t>
            </a:r>
            <a:r>
              <a:rPr sz="2300" spc="-340" dirty="0">
                <a:latin typeface="Arial"/>
                <a:cs typeface="Arial"/>
              </a:rPr>
              <a:t> </a:t>
            </a:r>
            <a:r>
              <a:rPr sz="2300" spc="-80" dirty="0">
                <a:latin typeface="Arial"/>
                <a:cs typeface="Arial"/>
              </a:rPr>
              <a:t>state.</a:t>
            </a:r>
            <a:endParaRPr sz="230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24075" y="1338326"/>
            <a:ext cx="7304405" cy="3411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0" dirty="0">
                <a:latin typeface="Arial"/>
                <a:cs typeface="Arial"/>
              </a:rPr>
              <a:t>“Dating </a:t>
            </a:r>
            <a:r>
              <a:rPr sz="2400" spc="-70" dirty="0">
                <a:latin typeface="Arial"/>
                <a:cs typeface="Arial"/>
              </a:rPr>
              <a:t>Violence”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90" dirty="0">
                <a:latin typeface="Arial"/>
                <a:cs typeface="Arial"/>
              </a:rPr>
              <a:t>violence </a:t>
            </a:r>
            <a:r>
              <a:rPr sz="2400" spc="-50" dirty="0">
                <a:latin typeface="Arial"/>
                <a:cs typeface="Arial"/>
              </a:rPr>
              <a:t>committed </a:t>
            </a:r>
            <a:r>
              <a:rPr sz="2400" spc="-105" dirty="0">
                <a:latin typeface="Arial"/>
                <a:cs typeface="Arial"/>
              </a:rPr>
              <a:t>by </a:t>
            </a:r>
            <a:r>
              <a:rPr sz="2400" spc="-190" dirty="0">
                <a:latin typeface="Arial"/>
                <a:cs typeface="Arial"/>
              </a:rPr>
              <a:t>a</a:t>
            </a:r>
            <a:r>
              <a:rPr sz="2400" spc="-46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person:</a:t>
            </a:r>
            <a:endParaRPr sz="2400">
              <a:latin typeface="Arial"/>
              <a:cs typeface="Arial"/>
            </a:endParaRPr>
          </a:p>
          <a:p>
            <a:pPr marL="926465" marR="49530" indent="-451484">
              <a:lnSpc>
                <a:spcPct val="100000"/>
              </a:lnSpc>
              <a:spcBef>
                <a:spcPts val="20"/>
              </a:spcBef>
              <a:buChar char="•"/>
              <a:tabLst>
                <a:tab pos="926465" algn="l"/>
                <a:tab pos="927100" algn="l"/>
              </a:tabLst>
            </a:pPr>
            <a:r>
              <a:rPr sz="2200" spc="-90" dirty="0">
                <a:latin typeface="Arial"/>
                <a:cs typeface="Arial"/>
              </a:rPr>
              <a:t>Who </a:t>
            </a:r>
            <a:r>
              <a:rPr sz="2200" spc="-120" dirty="0">
                <a:latin typeface="Arial"/>
                <a:cs typeface="Arial"/>
              </a:rPr>
              <a:t>is </a:t>
            </a:r>
            <a:r>
              <a:rPr sz="2200" spc="-15" dirty="0">
                <a:latin typeface="Arial"/>
                <a:cs typeface="Arial"/>
              </a:rPr>
              <a:t>or </a:t>
            </a:r>
            <a:r>
              <a:rPr sz="2200" spc="-165" dirty="0">
                <a:latin typeface="Arial"/>
                <a:cs typeface="Arial"/>
              </a:rPr>
              <a:t>has </a:t>
            </a:r>
            <a:r>
              <a:rPr sz="2200" spc="-105" dirty="0">
                <a:latin typeface="Arial"/>
                <a:cs typeface="Arial"/>
              </a:rPr>
              <a:t>been </a:t>
            </a:r>
            <a:r>
              <a:rPr sz="2200" spc="-30" dirty="0">
                <a:latin typeface="Arial"/>
                <a:cs typeface="Arial"/>
              </a:rPr>
              <a:t>in </a:t>
            </a:r>
            <a:r>
              <a:rPr sz="2200" spc="-175" dirty="0">
                <a:latin typeface="Arial"/>
                <a:cs typeface="Arial"/>
              </a:rPr>
              <a:t>a </a:t>
            </a:r>
            <a:r>
              <a:rPr sz="2200" spc="-105" dirty="0">
                <a:latin typeface="Arial"/>
                <a:cs typeface="Arial"/>
              </a:rPr>
              <a:t>social </a:t>
            </a:r>
            <a:r>
              <a:rPr sz="2200" spc="-60" dirty="0">
                <a:latin typeface="Arial"/>
                <a:cs typeface="Arial"/>
              </a:rPr>
              <a:t>relationship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175" dirty="0">
                <a:latin typeface="Arial"/>
                <a:cs typeface="Arial"/>
              </a:rPr>
              <a:t>a</a:t>
            </a:r>
            <a:r>
              <a:rPr sz="2200" spc="-434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romantic  </a:t>
            </a:r>
            <a:r>
              <a:rPr sz="2200" spc="-15" dirty="0">
                <a:latin typeface="Arial"/>
                <a:cs typeface="Arial"/>
              </a:rPr>
              <a:t>or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intimate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nature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with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victim;</a:t>
            </a:r>
            <a:r>
              <a:rPr sz="2200" spc="-110" dirty="0">
                <a:latin typeface="Arial"/>
                <a:cs typeface="Arial"/>
              </a:rPr>
              <a:t> and</a:t>
            </a:r>
            <a:endParaRPr sz="2200">
              <a:latin typeface="Arial"/>
              <a:cs typeface="Arial"/>
            </a:endParaRPr>
          </a:p>
          <a:p>
            <a:pPr marL="926465" marR="493395" indent="-451484">
              <a:lnSpc>
                <a:spcPct val="100000"/>
              </a:lnSpc>
              <a:buChar char="•"/>
              <a:tabLst>
                <a:tab pos="926465" algn="l"/>
                <a:tab pos="927100" algn="l"/>
              </a:tabLst>
            </a:pPr>
            <a:r>
              <a:rPr sz="2200" spc="-95" dirty="0">
                <a:latin typeface="Arial"/>
                <a:cs typeface="Arial"/>
              </a:rPr>
              <a:t>Where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114" dirty="0">
                <a:latin typeface="Arial"/>
                <a:cs typeface="Arial"/>
              </a:rPr>
              <a:t>existence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140" dirty="0">
                <a:latin typeface="Arial"/>
                <a:cs typeface="Arial"/>
              </a:rPr>
              <a:t>such </a:t>
            </a:r>
            <a:r>
              <a:rPr sz="2200" spc="-175" dirty="0">
                <a:latin typeface="Arial"/>
                <a:cs typeface="Arial"/>
              </a:rPr>
              <a:t>a </a:t>
            </a:r>
            <a:r>
              <a:rPr sz="2200" spc="-60" dirty="0">
                <a:latin typeface="Arial"/>
                <a:cs typeface="Arial"/>
              </a:rPr>
              <a:t>relationship </a:t>
            </a:r>
            <a:r>
              <a:rPr sz="2200" dirty="0">
                <a:latin typeface="Arial"/>
                <a:cs typeface="Arial"/>
              </a:rPr>
              <a:t>will </a:t>
            </a:r>
            <a:r>
              <a:rPr sz="2200" spc="-110" dirty="0">
                <a:latin typeface="Arial"/>
                <a:cs typeface="Arial"/>
              </a:rPr>
              <a:t>be  </a:t>
            </a:r>
            <a:r>
              <a:rPr sz="2200" spc="-60" dirty="0">
                <a:latin typeface="Arial"/>
                <a:cs typeface="Arial"/>
              </a:rPr>
              <a:t>determined </a:t>
            </a:r>
            <a:r>
              <a:rPr sz="2200" spc="-140" dirty="0">
                <a:latin typeface="Arial"/>
                <a:cs typeface="Arial"/>
              </a:rPr>
              <a:t>based </a:t>
            </a:r>
            <a:r>
              <a:rPr sz="2200" spc="-70" dirty="0">
                <a:latin typeface="Arial"/>
                <a:cs typeface="Arial"/>
              </a:rPr>
              <a:t>on </a:t>
            </a:r>
            <a:r>
              <a:rPr sz="2200" spc="-75" dirty="0">
                <a:latin typeface="Arial"/>
                <a:cs typeface="Arial"/>
              </a:rPr>
              <a:t>consideration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320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following  </a:t>
            </a:r>
            <a:r>
              <a:rPr sz="2200" spc="-75" dirty="0">
                <a:latin typeface="Arial"/>
                <a:cs typeface="Arial"/>
              </a:rPr>
              <a:t>factors:</a:t>
            </a:r>
            <a:endParaRPr sz="2200">
              <a:latin typeface="Arial"/>
              <a:cs typeface="Arial"/>
            </a:endParaRPr>
          </a:p>
          <a:p>
            <a:pPr marL="1612265" lvl="1" indent="-229235">
              <a:lnSpc>
                <a:spcPct val="100000"/>
              </a:lnSpc>
              <a:buChar char="•"/>
              <a:tabLst>
                <a:tab pos="1612265" algn="l"/>
                <a:tab pos="1612900" algn="l"/>
              </a:tabLst>
            </a:pPr>
            <a:r>
              <a:rPr sz="2200" spc="-165" dirty="0">
                <a:latin typeface="Arial"/>
                <a:cs typeface="Arial"/>
              </a:rPr>
              <a:t>The </a:t>
            </a:r>
            <a:r>
              <a:rPr sz="2200" spc="-65" dirty="0">
                <a:latin typeface="Arial"/>
                <a:cs typeface="Arial"/>
              </a:rPr>
              <a:t>length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relationship;</a:t>
            </a:r>
            <a:endParaRPr sz="2200">
              <a:latin typeface="Arial"/>
              <a:cs typeface="Arial"/>
            </a:endParaRPr>
          </a:p>
          <a:p>
            <a:pPr marL="1612265" lvl="1" indent="-229235">
              <a:lnSpc>
                <a:spcPct val="100000"/>
              </a:lnSpc>
              <a:buChar char="•"/>
              <a:tabLst>
                <a:tab pos="1612265" algn="l"/>
                <a:tab pos="1612900" algn="l"/>
              </a:tabLst>
            </a:pPr>
            <a:r>
              <a:rPr sz="2200" spc="-165" dirty="0">
                <a:latin typeface="Arial"/>
                <a:cs typeface="Arial"/>
              </a:rPr>
              <a:t>The </a:t>
            </a:r>
            <a:r>
              <a:rPr sz="2200" spc="-50" dirty="0">
                <a:latin typeface="Arial"/>
                <a:cs typeface="Arial"/>
              </a:rPr>
              <a:t>type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55" dirty="0">
                <a:latin typeface="Arial"/>
                <a:cs typeface="Arial"/>
              </a:rPr>
              <a:t>relationship;</a:t>
            </a:r>
            <a:r>
              <a:rPr sz="2200" spc="-235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and</a:t>
            </a:r>
            <a:endParaRPr sz="2200">
              <a:latin typeface="Arial"/>
              <a:cs typeface="Arial"/>
            </a:endParaRPr>
          </a:p>
          <a:p>
            <a:pPr marL="1612265" marR="5080" lvl="1" indent="-229235">
              <a:lnSpc>
                <a:spcPct val="100000"/>
              </a:lnSpc>
              <a:buChar char="•"/>
              <a:tabLst>
                <a:tab pos="1612265" algn="l"/>
                <a:tab pos="1612900" algn="l"/>
              </a:tabLst>
            </a:pPr>
            <a:r>
              <a:rPr sz="2200" spc="-165" dirty="0">
                <a:latin typeface="Arial"/>
                <a:cs typeface="Arial"/>
              </a:rPr>
              <a:t>The </a:t>
            </a:r>
            <a:r>
              <a:rPr sz="2200" spc="-80" dirty="0">
                <a:latin typeface="Arial"/>
                <a:cs typeface="Arial"/>
              </a:rPr>
              <a:t>frequency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45" dirty="0">
                <a:latin typeface="Arial"/>
                <a:cs typeface="Arial"/>
              </a:rPr>
              <a:t>interaction </a:t>
            </a:r>
            <a:r>
              <a:rPr sz="2200" spc="-70" dirty="0">
                <a:latin typeface="Arial"/>
                <a:cs typeface="Arial"/>
              </a:rPr>
              <a:t>between </a:t>
            </a: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290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persons  </a:t>
            </a:r>
            <a:r>
              <a:rPr sz="2200" spc="-80" dirty="0">
                <a:latin typeface="Arial"/>
                <a:cs typeface="Arial"/>
              </a:rPr>
              <a:t>involved </a:t>
            </a:r>
            <a:r>
              <a:rPr sz="2200" spc="-30" dirty="0">
                <a:latin typeface="Arial"/>
                <a:cs typeface="Arial"/>
              </a:rPr>
              <a:t>in the</a:t>
            </a:r>
            <a:r>
              <a:rPr sz="2200" spc="-254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relationship.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4075" y="397255"/>
            <a:ext cx="5748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 dating</a:t>
            </a:r>
            <a:r>
              <a:rPr spc="-55" dirty="0"/>
              <a:t> </a:t>
            </a:r>
            <a:r>
              <a:rPr spc="-5" dirty="0"/>
              <a:t>violence?</a:t>
            </a: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75308" y="469884"/>
            <a:ext cx="6347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 </a:t>
            </a:r>
            <a:r>
              <a:rPr dirty="0">
                <a:solidFill>
                  <a:srgbClr val="FFFFFF"/>
                </a:solidFill>
              </a:rPr>
              <a:t>of </a:t>
            </a:r>
            <a:r>
              <a:rPr spc="-5" dirty="0">
                <a:solidFill>
                  <a:srgbClr val="FFFFFF"/>
                </a:solidFill>
              </a:rPr>
              <a:t>dating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violence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97025" y="1392665"/>
            <a:ext cx="4438015" cy="3181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268095" algn="l"/>
              </a:tabLst>
            </a:pPr>
            <a:r>
              <a:rPr sz="2300" spc="-130" dirty="0">
                <a:solidFill>
                  <a:srgbClr val="FFFFFF"/>
                </a:solidFill>
                <a:latin typeface="Arial"/>
                <a:cs typeface="Arial"/>
              </a:rPr>
              <a:t>Employee </a:t>
            </a:r>
            <a:r>
              <a:rPr sz="2300" spc="-204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300" spc="-130" dirty="0">
                <a:solidFill>
                  <a:srgbClr val="FFFFFF"/>
                </a:solidFill>
                <a:latin typeface="Arial"/>
                <a:cs typeface="Arial"/>
              </a:rPr>
              <a:t>Employee </a:t>
            </a:r>
            <a:r>
              <a:rPr sz="2300" spc="-285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are  </a:t>
            </a:r>
            <a:r>
              <a:rPr sz="2300" spc="-150" dirty="0">
                <a:solidFill>
                  <a:srgbClr val="FFFFFF"/>
                </a:solidFill>
                <a:latin typeface="Arial"/>
                <a:cs typeface="Arial"/>
              </a:rPr>
              <a:t>engaged </a:t>
            </a:r>
            <a:r>
              <a:rPr sz="2300" spc="1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300" spc="-55" dirty="0">
                <a:solidFill>
                  <a:srgbClr val="FFFFFF"/>
                </a:solidFill>
                <a:latin typeface="Arial"/>
                <a:cs typeface="Arial"/>
              </a:rPr>
              <a:t>married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2300" spc="-65" dirty="0">
                <a:solidFill>
                  <a:srgbClr val="FFFFFF"/>
                </a:solidFill>
                <a:latin typeface="Arial"/>
                <a:cs typeface="Arial"/>
              </a:rPr>
              <a:t>live  </a:t>
            </a:r>
            <a:r>
              <a:rPr sz="2300" spc="-100" dirty="0">
                <a:solidFill>
                  <a:srgbClr val="FFFFFF"/>
                </a:solidFill>
                <a:latin typeface="Arial"/>
                <a:cs typeface="Arial"/>
              </a:rPr>
              <a:t>separately 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300" spc="-14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2300" spc="-65" dirty="0">
                <a:solidFill>
                  <a:srgbClr val="FFFFFF"/>
                </a:solidFill>
                <a:latin typeface="Arial"/>
                <a:cs typeface="Arial"/>
              </a:rPr>
              <a:t>children </a:t>
            </a:r>
            <a:r>
              <a:rPr sz="2300" spc="-30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300" spc="-95" dirty="0">
                <a:solidFill>
                  <a:srgbClr val="FFFFFF"/>
                </a:solidFill>
                <a:latin typeface="Arial"/>
                <a:cs typeface="Arial"/>
              </a:rPr>
              <a:t>common.	</a:t>
            </a:r>
            <a:r>
              <a:rPr sz="2300" spc="-130" dirty="0">
                <a:solidFill>
                  <a:srgbClr val="FFFFFF"/>
                </a:solidFill>
                <a:latin typeface="Arial"/>
                <a:cs typeface="Arial"/>
              </a:rPr>
              <a:t>Employee </a:t>
            </a:r>
            <a:r>
              <a:rPr sz="2300" spc="-204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300" spc="-130" dirty="0">
                <a:solidFill>
                  <a:srgbClr val="FFFFFF"/>
                </a:solidFill>
                <a:latin typeface="Arial"/>
                <a:cs typeface="Arial"/>
              </a:rPr>
              <a:t>Employee  </a:t>
            </a:r>
            <a:r>
              <a:rPr sz="2300" spc="-285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300" spc="-80" dirty="0">
                <a:solidFill>
                  <a:srgbClr val="FFFFFF"/>
                </a:solidFill>
                <a:latin typeface="Arial"/>
                <a:cs typeface="Arial"/>
              </a:rPr>
              <a:t>get </a:t>
            </a:r>
            <a:r>
              <a:rPr sz="2300" spc="-15" dirty="0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sz="2300" spc="-12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300" spc="-80" dirty="0">
                <a:solidFill>
                  <a:srgbClr val="FFFFFF"/>
                </a:solidFill>
                <a:latin typeface="Arial"/>
                <a:cs typeface="Arial"/>
              </a:rPr>
              <a:t>argument </a:t>
            </a:r>
            <a:r>
              <a:rPr sz="2300" spc="-3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300" spc="-130" dirty="0">
                <a:solidFill>
                  <a:srgbClr val="FFFFFF"/>
                </a:solidFill>
                <a:latin typeface="Arial"/>
                <a:cs typeface="Arial"/>
              </a:rPr>
              <a:t>Employee  </a:t>
            </a:r>
            <a:r>
              <a:rPr sz="2300" spc="-210" dirty="0">
                <a:solidFill>
                  <a:srgbClr val="FFFFFF"/>
                </a:solidFill>
                <a:latin typeface="Arial"/>
                <a:cs typeface="Arial"/>
              </a:rPr>
              <a:t>A’s </a:t>
            </a:r>
            <a:r>
              <a:rPr sz="2300" spc="-114" dirty="0">
                <a:solidFill>
                  <a:srgbClr val="FFFFFF"/>
                </a:solidFill>
                <a:latin typeface="Arial"/>
                <a:cs typeface="Arial"/>
              </a:rPr>
              <a:t>car </a:t>
            </a:r>
            <a:r>
              <a:rPr sz="2300" spc="-3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3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300" spc="-75" dirty="0">
                <a:solidFill>
                  <a:srgbClr val="FFFFFF"/>
                </a:solidFill>
                <a:latin typeface="Arial"/>
                <a:cs typeface="Arial"/>
              </a:rPr>
              <a:t>university’s 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parking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lot.  </a:t>
            </a:r>
            <a:r>
              <a:rPr sz="2300" spc="-90" dirty="0">
                <a:solidFill>
                  <a:srgbClr val="FFFFFF"/>
                </a:solidFill>
                <a:latin typeface="Arial"/>
                <a:cs typeface="Arial"/>
              </a:rPr>
              <a:t>During </a:t>
            </a:r>
            <a:r>
              <a:rPr sz="23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300" spc="-80" dirty="0">
                <a:solidFill>
                  <a:srgbClr val="FFFFFF"/>
                </a:solidFill>
                <a:latin typeface="Arial"/>
                <a:cs typeface="Arial"/>
              </a:rPr>
              <a:t>argument, </a:t>
            </a:r>
            <a:r>
              <a:rPr sz="2300" spc="-130" dirty="0">
                <a:solidFill>
                  <a:srgbClr val="FFFFFF"/>
                </a:solidFill>
                <a:latin typeface="Arial"/>
                <a:cs typeface="Arial"/>
              </a:rPr>
              <a:t>Employee </a:t>
            </a:r>
            <a:r>
              <a:rPr sz="2300" spc="-204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300" spc="-150" dirty="0">
                <a:solidFill>
                  <a:srgbClr val="FFFFFF"/>
                </a:solidFill>
                <a:latin typeface="Arial"/>
                <a:cs typeface="Arial"/>
              </a:rPr>
              <a:t>slaps </a:t>
            </a:r>
            <a:r>
              <a:rPr sz="2300" spc="-135" dirty="0">
                <a:solidFill>
                  <a:srgbClr val="FFFFFF"/>
                </a:solidFill>
                <a:latin typeface="Arial"/>
                <a:cs typeface="Arial"/>
              </a:rPr>
              <a:t>Employee’s </a:t>
            </a:r>
            <a:r>
              <a:rPr sz="2300" spc="-210" dirty="0">
                <a:solidFill>
                  <a:srgbClr val="FFFFFF"/>
                </a:solidFill>
                <a:latin typeface="Arial"/>
                <a:cs typeface="Arial"/>
              </a:rPr>
              <a:t>B’s </a:t>
            </a: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face 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300" spc="-55" dirty="0">
                <a:solidFill>
                  <a:srgbClr val="FFFFFF"/>
                </a:solidFill>
                <a:latin typeface="Arial"/>
                <a:cs typeface="Arial"/>
              </a:rPr>
              <a:t>tells  </a:t>
            </a:r>
            <a:r>
              <a:rPr sz="2300" spc="-130" dirty="0">
                <a:solidFill>
                  <a:srgbClr val="FFFFFF"/>
                </a:solidFill>
                <a:latin typeface="Arial"/>
                <a:cs typeface="Arial"/>
              </a:rPr>
              <a:t>Employee </a:t>
            </a:r>
            <a:r>
              <a:rPr sz="2300" spc="-285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300" spc="1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300" spc="-25" dirty="0">
                <a:solidFill>
                  <a:srgbClr val="FFFFFF"/>
                </a:solidFill>
                <a:latin typeface="Arial"/>
                <a:cs typeface="Arial"/>
              </a:rPr>
              <a:t>“shut </a:t>
            </a:r>
            <a:r>
              <a:rPr sz="2300" spc="-6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3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FFFFFF"/>
                </a:solidFill>
                <a:latin typeface="Arial"/>
                <a:cs typeface="Arial"/>
              </a:rPr>
              <a:t>mouth.”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6610108" y="1903869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09" h="1564004">
                <a:moveTo>
                  <a:pt x="744143" y="321932"/>
                </a:moveTo>
                <a:lnTo>
                  <a:pt x="740689" y="304965"/>
                </a:lnTo>
                <a:lnTo>
                  <a:pt x="730313" y="289737"/>
                </a:lnTo>
                <a:lnTo>
                  <a:pt x="715060" y="279387"/>
                </a:lnTo>
                <a:lnTo>
                  <a:pt x="698068" y="275932"/>
                </a:lnTo>
                <a:lnTo>
                  <a:pt x="681075" y="279387"/>
                </a:lnTo>
                <a:lnTo>
                  <a:pt x="665810" y="289737"/>
                </a:lnTo>
                <a:lnTo>
                  <a:pt x="559828" y="395516"/>
                </a:lnTo>
                <a:lnTo>
                  <a:pt x="453859" y="289737"/>
                </a:lnTo>
                <a:lnTo>
                  <a:pt x="438594" y="279387"/>
                </a:lnTo>
                <a:lnTo>
                  <a:pt x="421601" y="275932"/>
                </a:lnTo>
                <a:lnTo>
                  <a:pt x="404609" y="279387"/>
                </a:lnTo>
                <a:lnTo>
                  <a:pt x="389343" y="289737"/>
                </a:lnTo>
                <a:lnTo>
                  <a:pt x="378980" y="304965"/>
                </a:lnTo>
                <a:lnTo>
                  <a:pt x="375526" y="321932"/>
                </a:lnTo>
                <a:lnTo>
                  <a:pt x="378980" y="338886"/>
                </a:lnTo>
                <a:lnTo>
                  <a:pt x="389343" y="354126"/>
                </a:lnTo>
                <a:lnTo>
                  <a:pt x="495325" y="459905"/>
                </a:lnTo>
                <a:lnTo>
                  <a:pt x="389343" y="565683"/>
                </a:lnTo>
                <a:lnTo>
                  <a:pt x="378980" y="580910"/>
                </a:lnTo>
                <a:lnTo>
                  <a:pt x="375526" y="597877"/>
                </a:lnTo>
                <a:lnTo>
                  <a:pt x="378980" y="614832"/>
                </a:lnTo>
                <a:lnTo>
                  <a:pt x="412991" y="643001"/>
                </a:lnTo>
                <a:lnTo>
                  <a:pt x="421601" y="643864"/>
                </a:lnTo>
                <a:lnTo>
                  <a:pt x="430199" y="643001"/>
                </a:lnTo>
                <a:lnTo>
                  <a:pt x="438594" y="640410"/>
                </a:lnTo>
                <a:lnTo>
                  <a:pt x="446544" y="636104"/>
                </a:lnTo>
                <a:lnTo>
                  <a:pt x="453859" y="630072"/>
                </a:lnTo>
                <a:lnTo>
                  <a:pt x="559828" y="524294"/>
                </a:lnTo>
                <a:lnTo>
                  <a:pt x="665810" y="630072"/>
                </a:lnTo>
                <a:lnTo>
                  <a:pt x="681075" y="640410"/>
                </a:lnTo>
                <a:lnTo>
                  <a:pt x="698068" y="643864"/>
                </a:lnTo>
                <a:lnTo>
                  <a:pt x="715060" y="640410"/>
                </a:lnTo>
                <a:lnTo>
                  <a:pt x="730313" y="630072"/>
                </a:lnTo>
                <a:lnTo>
                  <a:pt x="740689" y="614832"/>
                </a:lnTo>
                <a:lnTo>
                  <a:pt x="744143" y="597877"/>
                </a:lnTo>
                <a:lnTo>
                  <a:pt x="740689" y="580910"/>
                </a:lnTo>
                <a:lnTo>
                  <a:pt x="730313" y="565683"/>
                </a:lnTo>
                <a:lnTo>
                  <a:pt x="624344" y="459905"/>
                </a:lnTo>
                <a:lnTo>
                  <a:pt x="730313" y="354126"/>
                </a:lnTo>
                <a:lnTo>
                  <a:pt x="740689" y="338886"/>
                </a:lnTo>
                <a:lnTo>
                  <a:pt x="744143" y="321932"/>
                </a:lnTo>
                <a:close/>
              </a:path>
              <a:path w="1527809" h="1564004">
                <a:moveTo>
                  <a:pt x="1251000" y="965796"/>
                </a:moveTo>
                <a:lnTo>
                  <a:pt x="1229868" y="927569"/>
                </a:lnTo>
                <a:lnTo>
                  <a:pt x="1204912" y="919810"/>
                </a:lnTo>
                <a:lnTo>
                  <a:pt x="1196314" y="920673"/>
                </a:lnTo>
                <a:lnTo>
                  <a:pt x="1187932" y="923264"/>
                </a:lnTo>
                <a:lnTo>
                  <a:pt x="1179969" y="927569"/>
                </a:lnTo>
                <a:lnTo>
                  <a:pt x="1172667" y="933615"/>
                </a:lnTo>
                <a:lnTo>
                  <a:pt x="1066685" y="1039393"/>
                </a:lnTo>
                <a:lnTo>
                  <a:pt x="960704" y="933615"/>
                </a:lnTo>
                <a:lnTo>
                  <a:pt x="945438" y="923264"/>
                </a:lnTo>
                <a:lnTo>
                  <a:pt x="928458" y="919810"/>
                </a:lnTo>
                <a:lnTo>
                  <a:pt x="911466" y="923264"/>
                </a:lnTo>
                <a:lnTo>
                  <a:pt x="896200" y="933615"/>
                </a:lnTo>
                <a:lnTo>
                  <a:pt x="885837" y="948842"/>
                </a:lnTo>
                <a:lnTo>
                  <a:pt x="882370" y="965796"/>
                </a:lnTo>
                <a:lnTo>
                  <a:pt x="885837" y="982764"/>
                </a:lnTo>
                <a:lnTo>
                  <a:pt x="896200" y="997991"/>
                </a:lnTo>
                <a:lnTo>
                  <a:pt x="1002182" y="1103782"/>
                </a:lnTo>
                <a:lnTo>
                  <a:pt x="896200" y="1209560"/>
                </a:lnTo>
                <a:lnTo>
                  <a:pt x="885837" y="1224788"/>
                </a:lnTo>
                <a:lnTo>
                  <a:pt x="882370" y="1241755"/>
                </a:lnTo>
                <a:lnTo>
                  <a:pt x="885837" y="1258709"/>
                </a:lnTo>
                <a:lnTo>
                  <a:pt x="896200" y="1273949"/>
                </a:lnTo>
                <a:lnTo>
                  <a:pt x="911466" y="1284287"/>
                </a:lnTo>
                <a:lnTo>
                  <a:pt x="928458" y="1287741"/>
                </a:lnTo>
                <a:lnTo>
                  <a:pt x="945438" y="1284287"/>
                </a:lnTo>
                <a:lnTo>
                  <a:pt x="960704" y="1273949"/>
                </a:lnTo>
                <a:lnTo>
                  <a:pt x="1066685" y="1168158"/>
                </a:lnTo>
                <a:lnTo>
                  <a:pt x="1172667" y="1273949"/>
                </a:lnTo>
                <a:lnTo>
                  <a:pt x="1187932" y="1284287"/>
                </a:lnTo>
                <a:lnTo>
                  <a:pt x="1204912" y="1287741"/>
                </a:lnTo>
                <a:lnTo>
                  <a:pt x="1221905" y="1284287"/>
                </a:lnTo>
                <a:lnTo>
                  <a:pt x="1237170" y="1273949"/>
                </a:lnTo>
                <a:lnTo>
                  <a:pt x="1247533" y="1258709"/>
                </a:lnTo>
                <a:lnTo>
                  <a:pt x="1251000" y="1241755"/>
                </a:lnTo>
                <a:lnTo>
                  <a:pt x="1247533" y="1224788"/>
                </a:lnTo>
                <a:lnTo>
                  <a:pt x="1237170" y="1209560"/>
                </a:lnTo>
                <a:lnTo>
                  <a:pt x="1131189" y="1103782"/>
                </a:lnTo>
                <a:lnTo>
                  <a:pt x="1237170" y="997991"/>
                </a:lnTo>
                <a:lnTo>
                  <a:pt x="1247533" y="982764"/>
                </a:lnTo>
                <a:lnTo>
                  <a:pt x="1251000" y="965796"/>
                </a:lnTo>
                <a:close/>
              </a:path>
              <a:path w="1527809" h="1564004">
                <a:moveTo>
                  <a:pt x="1251000" y="459892"/>
                </a:moveTo>
                <a:lnTo>
                  <a:pt x="1247546" y="442937"/>
                </a:lnTo>
                <a:lnTo>
                  <a:pt x="1240307" y="432308"/>
                </a:lnTo>
                <a:lnTo>
                  <a:pt x="1237170" y="427697"/>
                </a:lnTo>
                <a:lnTo>
                  <a:pt x="1098943" y="289725"/>
                </a:lnTo>
                <a:lnTo>
                  <a:pt x="1066685" y="275932"/>
                </a:lnTo>
                <a:lnTo>
                  <a:pt x="1058087" y="276796"/>
                </a:lnTo>
                <a:lnTo>
                  <a:pt x="896200" y="427697"/>
                </a:lnTo>
                <a:lnTo>
                  <a:pt x="882370" y="459892"/>
                </a:lnTo>
                <a:lnTo>
                  <a:pt x="885837" y="476859"/>
                </a:lnTo>
                <a:lnTo>
                  <a:pt x="896200" y="492086"/>
                </a:lnTo>
                <a:lnTo>
                  <a:pt x="911466" y="502437"/>
                </a:lnTo>
                <a:lnTo>
                  <a:pt x="928458" y="505891"/>
                </a:lnTo>
                <a:lnTo>
                  <a:pt x="945438" y="502437"/>
                </a:lnTo>
                <a:lnTo>
                  <a:pt x="960704" y="492086"/>
                </a:lnTo>
                <a:lnTo>
                  <a:pt x="1020610" y="432308"/>
                </a:lnTo>
                <a:lnTo>
                  <a:pt x="1020610" y="689851"/>
                </a:lnTo>
                <a:lnTo>
                  <a:pt x="1016977" y="707707"/>
                </a:lnTo>
                <a:lnTo>
                  <a:pt x="1007071" y="722337"/>
                </a:lnTo>
                <a:lnTo>
                  <a:pt x="992416" y="732218"/>
                </a:lnTo>
                <a:lnTo>
                  <a:pt x="974534" y="735850"/>
                </a:lnTo>
                <a:lnTo>
                  <a:pt x="651992" y="735850"/>
                </a:lnTo>
                <a:lnTo>
                  <a:pt x="608418" y="742911"/>
                </a:lnTo>
                <a:lnTo>
                  <a:pt x="570484" y="762558"/>
                </a:lnTo>
                <a:lnTo>
                  <a:pt x="540512" y="792467"/>
                </a:lnTo>
                <a:lnTo>
                  <a:pt x="520839" y="830326"/>
                </a:lnTo>
                <a:lnTo>
                  <a:pt x="513753" y="873823"/>
                </a:lnTo>
                <a:lnTo>
                  <a:pt x="513753" y="926706"/>
                </a:lnTo>
                <a:lnTo>
                  <a:pt x="471690" y="943279"/>
                </a:lnTo>
                <a:lnTo>
                  <a:pt x="436016" y="968870"/>
                </a:lnTo>
                <a:lnTo>
                  <a:pt x="407771" y="1001725"/>
                </a:lnTo>
                <a:lnTo>
                  <a:pt x="387985" y="1040155"/>
                </a:lnTo>
                <a:lnTo>
                  <a:pt x="377659" y="1082408"/>
                </a:lnTo>
                <a:lnTo>
                  <a:pt x="377825" y="1126769"/>
                </a:lnTo>
                <a:lnTo>
                  <a:pt x="388912" y="1170635"/>
                </a:lnTo>
                <a:lnTo>
                  <a:pt x="409651" y="1209382"/>
                </a:lnTo>
                <a:lnTo>
                  <a:pt x="438594" y="1241742"/>
                </a:lnTo>
                <a:lnTo>
                  <a:pt x="474243" y="1266444"/>
                </a:lnTo>
                <a:lnTo>
                  <a:pt x="515150" y="1282204"/>
                </a:lnTo>
                <a:lnTo>
                  <a:pt x="559828" y="1287741"/>
                </a:lnTo>
                <a:lnTo>
                  <a:pt x="604520" y="1282204"/>
                </a:lnTo>
                <a:lnTo>
                  <a:pt x="645414" y="1266444"/>
                </a:lnTo>
                <a:lnTo>
                  <a:pt x="681075" y="1241742"/>
                </a:lnTo>
                <a:lnTo>
                  <a:pt x="710006" y="1209382"/>
                </a:lnTo>
                <a:lnTo>
                  <a:pt x="730758" y="1170635"/>
                </a:lnTo>
                <a:lnTo>
                  <a:pt x="741845" y="1126769"/>
                </a:lnTo>
                <a:lnTo>
                  <a:pt x="742010" y="1081608"/>
                </a:lnTo>
                <a:lnTo>
                  <a:pt x="731685" y="1039126"/>
                </a:lnTo>
                <a:lnTo>
                  <a:pt x="717537" y="1011796"/>
                </a:lnTo>
                <a:lnTo>
                  <a:pt x="711885" y="1000874"/>
                </a:lnTo>
                <a:lnTo>
                  <a:pt x="683641" y="968349"/>
                </a:lnTo>
                <a:lnTo>
                  <a:pt x="651992" y="945972"/>
                </a:lnTo>
                <a:lnTo>
                  <a:pt x="651992" y="1103769"/>
                </a:lnTo>
                <a:lnTo>
                  <a:pt x="644715" y="1139494"/>
                </a:lnTo>
                <a:lnTo>
                  <a:pt x="624916" y="1168730"/>
                </a:lnTo>
                <a:lnTo>
                  <a:pt x="595617" y="1188504"/>
                </a:lnTo>
                <a:lnTo>
                  <a:pt x="559828" y="1195755"/>
                </a:lnTo>
                <a:lnTo>
                  <a:pt x="524052" y="1188504"/>
                </a:lnTo>
                <a:lnTo>
                  <a:pt x="494753" y="1168730"/>
                </a:lnTo>
                <a:lnTo>
                  <a:pt x="474954" y="1139494"/>
                </a:lnTo>
                <a:lnTo>
                  <a:pt x="467677" y="1103769"/>
                </a:lnTo>
                <a:lnTo>
                  <a:pt x="474954" y="1068057"/>
                </a:lnTo>
                <a:lnTo>
                  <a:pt x="494753" y="1038809"/>
                </a:lnTo>
                <a:lnTo>
                  <a:pt x="524052" y="1019048"/>
                </a:lnTo>
                <a:lnTo>
                  <a:pt x="559828" y="1011796"/>
                </a:lnTo>
                <a:lnTo>
                  <a:pt x="595617" y="1019048"/>
                </a:lnTo>
                <a:lnTo>
                  <a:pt x="624916" y="1038809"/>
                </a:lnTo>
                <a:lnTo>
                  <a:pt x="644715" y="1068057"/>
                </a:lnTo>
                <a:lnTo>
                  <a:pt x="651992" y="1103769"/>
                </a:lnTo>
                <a:lnTo>
                  <a:pt x="651992" y="945972"/>
                </a:lnTo>
                <a:lnTo>
                  <a:pt x="647979" y="943127"/>
                </a:lnTo>
                <a:lnTo>
                  <a:pt x="605917" y="926706"/>
                </a:lnTo>
                <a:lnTo>
                  <a:pt x="605917" y="873823"/>
                </a:lnTo>
                <a:lnTo>
                  <a:pt x="609549" y="855954"/>
                </a:lnTo>
                <a:lnTo>
                  <a:pt x="619442" y="841336"/>
                </a:lnTo>
                <a:lnTo>
                  <a:pt x="634098" y="831456"/>
                </a:lnTo>
                <a:lnTo>
                  <a:pt x="651992" y="827824"/>
                </a:lnTo>
                <a:lnTo>
                  <a:pt x="974534" y="827824"/>
                </a:lnTo>
                <a:lnTo>
                  <a:pt x="1018108" y="820762"/>
                </a:lnTo>
                <a:lnTo>
                  <a:pt x="1056030" y="801116"/>
                </a:lnTo>
                <a:lnTo>
                  <a:pt x="1086002" y="771207"/>
                </a:lnTo>
                <a:lnTo>
                  <a:pt x="1105687" y="733348"/>
                </a:lnTo>
                <a:lnTo>
                  <a:pt x="1112761" y="689851"/>
                </a:lnTo>
                <a:lnTo>
                  <a:pt x="1112761" y="432308"/>
                </a:lnTo>
                <a:lnTo>
                  <a:pt x="1172667" y="492086"/>
                </a:lnTo>
                <a:lnTo>
                  <a:pt x="1187932" y="502437"/>
                </a:lnTo>
                <a:lnTo>
                  <a:pt x="1204912" y="505891"/>
                </a:lnTo>
                <a:lnTo>
                  <a:pt x="1221905" y="502437"/>
                </a:lnTo>
                <a:lnTo>
                  <a:pt x="1237170" y="492086"/>
                </a:lnTo>
                <a:lnTo>
                  <a:pt x="1247546" y="476859"/>
                </a:lnTo>
                <a:lnTo>
                  <a:pt x="1251000" y="459892"/>
                </a:lnTo>
                <a:close/>
              </a:path>
              <a:path w="1527809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13" y="137972"/>
                </a:lnTo>
                <a:lnTo>
                  <a:pt x="43853" y="144551"/>
                </a:lnTo>
                <a:lnTo>
                  <a:pt x="24193" y="159524"/>
                </a:lnTo>
                <a:lnTo>
                  <a:pt x="11455" y="180975"/>
                </a:lnTo>
                <a:lnTo>
                  <a:pt x="6908" y="206959"/>
                </a:lnTo>
                <a:lnTo>
                  <a:pt x="10477" y="232930"/>
                </a:lnTo>
                <a:lnTo>
                  <a:pt x="23329" y="254381"/>
                </a:lnTo>
                <a:lnTo>
                  <a:pt x="43522" y="269367"/>
                </a:lnTo>
                <a:lnTo>
                  <a:pt x="69113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13" y="367931"/>
                </a:lnTo>
                <a:lnTo>
                  <a:pt x="41795" y="373202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13" y="505904"/>
                </a:lnTo>
                <a:lnTo>
                  <a:pt x="99072" y="505904"/>
                </a:lnTo>
                <a:lnTo>
                  <a:pt x="99072" y="597877"/>
                </a:lnTo>
                <a:lnTo>
                  <a:pt x="69113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67"/>
                </a:lnTo>
                <a:lnTo>
                  <a:pt x="69113" y="735850"/>
                </a:lnTo>
                <a:lnTo>
                  <a:pt x="99072" y="735850"/>
                </a:lnTo>
                <a:lnTo>
                  <a:pt x="99072" y="827836"/>
                </a:lnTo>
                <a:lnTo>
                  <a:pt x="69113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090"/>
                </a:lnTo>
                <a:lnTo>
                  <a:pt x="19875" y="945972"/>
                </a:lnTo>
                <a:lnTo>
                  <a:pt x="41795" y="960526"/>
                </a:lnTo>
                <a:lnTo>
                  <a:pt x="69113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13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13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13" y="1287754"/>
                </a:lnTo>
                <a:lnTo>
                  <a:pt x="41795" y="1293025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13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0200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47875" y="469884"/>
            <a:ext cx="4060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</a:t>
            </a:r>
            <a:r>
              <a:rPr spc="-70" dirty="0"/>
              <a:t> </a:t>
            </a:r>
            <a:r>
              <a:rPr spc="-5" dirty="0"/>
              <a:t>stalking?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24074" y="1355090"/>
            <a:ext cx="3634740" cy="29184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180" dirty="0">
                <a:latin typeface="Arial"/>
                <a:cs typeface="Arial"/>
              </a:rPr>
              <a:t>Engaging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130" dirty="0">
                <a:latin typeface="Arial"/>
                <a:cs typeface="Arial"/>
              </a:rPr>
              <a:t>course </a:t>
            </a:r>
            <a:r>
              <a:rPr sz="2400" spc="-10" dirty="0">
                <a:latin typeface="Arial"/>
                <a:cs typeface="Arial"/>
              </a:rPr>
              <a:t>of  </a:t>
            </a:r>
            <a:r>
              <a:rPr sz="2400" spc="-85" dirty="0">
                <a:latin typeface="Arial"/>
                <a:cs typeface="Arial"/>
              </a:rPr>
              <a:t>conduct </a:t>
            </a:r>
            <a:r>
              <a:rPr sz="2400" spc="-60" dirty="0">
                <a:latin typeface="Arial"/>
                <a:cs typeface="Arial"/>
              </a:rPr>
              <a:t>directed </a:t>
            </a:r>
            <a:r>
              <a:rPr sz="2400" spc="-40" dirty="0">
                <a:latin typeface="Arial"/>
                <a:cs typeface="Arial"/>
              </a:rPr>
              <a:t>at </a:t>
            </a:r>
            <a:r>
              <a:rPr sz="2400" spc="-190" dirty="0">
                <a:latin typeface="Arial"/>
                <a:cs typeface="Arial"/>
              </a:rPr>
              <a:t>a</a:t>
            </a:r>
            <a:r>
              <a:rPr sz="2400" spc="-40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specific  </a:t>
            </a:r>
            <a:r>
              <a:rPr sz="2400" spc="-110" dirty="0">
                <a:latin typeface="Arial"/>
                <a:cs typeface="Arial"/>
              </a:rPr>
              <a:t>person </a:t>
            </a:r>
            <a:r>
              <a:rPr sz="2400" spc="-5" dirty="0">
                <a:latin typeface="Arial"/>
                <a:cs typeface="Arial"/>
              </a:rPr>
              <a:t>that </a:t>
            </a:r>
            <a:r>
              <a:rPr sz="2400" spc="-55" dirty="0">
                <a:latin typeface="Arial"/>
                <a:cs typeface="Arial"/>
              </a:rPr>
              <a:t>would </a:t>
            </a:r>
            <a:r>
              <a:rPr sz="2400" spc="-180" dirty="0">
                <a:latin typeface="Arial"/>
                <a:cs typeface="Arial"/>
              </a:rPr>
              <a:t>cause </a:t>
            </a:r>
            <a:r>
              <a:rPr sz="2400" spc="-190" dirty="0">
                <a:latin typeface="Arial"/>
                <a:cs typeface="Arial"/>
              </a:rPr>
              <a:t>a  </a:t>
            </a:r>
            <a:r>
              <a:rPr sz="2400" spc="-114" dirty="0">
                <a:latin typeface="Arial"/>
                <a:cs typeface="Arial"/>
              </a:rPr>
              <a:t>reasonable </a:t>
            </a:r>
            <a:r>
              <a:rPr sz="2400" spc="-110" dirty="0">
                <a:latin typeface="Arial"/>
                <a:cs typeface="Arial"/>
              </a:rPr>
              <a:t>person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 marL="527685" marR="93345">
              <a:lnSpc>
                <a:spcPts val="2590"/>
              </a:lnSpc>
              <a:spcBef>
                <a:spcPts val="1185"/>
              </a:spcBef>
              <a:buChar char="•"/>
              <a:tabLst>
                <a:tab pos="771525" algn="l"/>
                <a:tab pos="772160" algn="l"/>
              </a:tabLst>
            </a:pPr>
            <a:r>
              <a:rPr sz="2400" spc="-175" dirty="0">
                <a:latin typeface="Arial"/>
                <a:cs typeface="Arial"/>
              </a:rPr>
              <a:t>Fear </a:t>
            </a:r>
            <a:r>
              <a:rPr sz="2400" spc="-1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their </a:t>
            </a:r>
            <a:r>
              <a:rPr sz="2400" spc="-100" dirty="0">
                <a:latin typeface="Arial"/>
                <a:cs typeface="Arial"/>
              </a:rPr>
              <a:t>safety</a:t>
            </a:r>
            <a:r>
              <a:rPr sz="2400" spc="-4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or 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00" dirty="0">
                <a:latin typeface="Arial"/>
                <a:cs typeface="Arial"/>
              </a:rPr>
              <a:t>safety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65" dirty="0">
                <a:latin typeface="Arial"/>
                <a:cs typeface="Arial"/>
              </a:rPr>
              <a:t>others;</a:t>
            </a:r>
            <a:r>
              <a:rPr sz="2400" spc="-4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  <a:p>
            <a:pPr marL="527685" marR="708025">
              <a:lnSpc>
                <a:spcPts val="2590"/>
              </a:lnSpc>
              <a:spcBef>
                <a:spcPts val="580"/>
              </a:spcBef>
              <a:buChar char="•"/>
              <a:tabLst>
                <a:tab pos="771525" algn="l"/>
                <a:tab pos="772160" algn="l"/>
              </a:tabLst>
            </a:pPr>
            <a:r>
              <a:rPr sz="2400" spc="-110" dirty="0">
                <a:latin typeface="Arial"/>
                <a:cs typeface="Arial"/>
              </a:rPr>
              <a:t>Suffer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substantial  </a:t>
            </a:r>
            <a:r>
              <a:rPr sz="2400" spc="-55" dirty="0">
                <a:latin typeface="Arial"/>
                <a:cs typeface="Arial"/>
              </a:rPr>
              <a:t>emotional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distress.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63513" y="2051950"/>
            <a:ext cx="149225" cy="596265"/>
          </a:xfrm>
          <a:custGeom>
            <a:avLst/>
            <a:gdLst/>
            <a:ahLst/>
            <a:cxnLst/>
            <a:rect l="l" t="t" r="r" b="b"/>
            <a:pathLst>
              <a:path w="149225" h="596264">
                <a:moveTo>
                  <a:pt x="149170" y="595664"/>
                </a:moveTo>
                <a:lnTo>
                  <a:pt x="0" y="595664"/>
                </a:lnTo>
                <a:lnTo>
                  <a:pt x="0" y="0"/>
                </a:lnTo>
                <a:lnTo>
                  <a:pt x="149170" y="0"/>
                </a:lnTo>
                <a:lnTo>
                  <a:pt x="149170" y="595664"/>
                </a:lnTo>
                <a:close/>
              </a:path>
            </a:pathLst>
          </a:custGeom>
          <a:solidFill>
            <a:srgbClr val="912C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40793" y="1754119"/>
            <a:ext cx="323850" cy="198755"/>
          </a:xfrm>
          <a:custGeom>
            <a:avLst/>
            <a:gdLst/>
            <a:ahLst/>
            <a:cxnLst/>
            <a:rect l="l" t="t" r="r" b="b"/>
            <a:pathLst>
              <a:path w="323850" h="198755">
                <a:moveTo>
                  <a:pt x="323257" y="198554"/>
                </a:moveTo>
                <a:lnTo>
                  <a:pt x="0" y="198554"/>
                </a:lnTo>
                <a:lnTo>
                  <a:pt x="0" y="0"/>
                </a:lnTo>
                <a:lnTo>
                  <a:pt x="323257" y="0"/>
                </a:lnTo>
                <a:lnTo>
                  <a:pt x="323257" y="198554"/>
                </a:lnTo>
                <a:close/>
              </a:path>
            </a:pathLst>
          </a:custGeom>
          <a:solidFill>
            <a:srgbClr val="912C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3601" y="397255"/>
            <a:ext cx="4658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 </a:t>
            </a:r>
            <a:r>
              <a:rPr dirty="0">
                <a:solidFill>
                  <a:srgbClr val="FFFFFF"/>
                </a:solidFill>
              </a:rPr>
              <a:t>of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stalking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21098" y="1356089"/>
            <a:ext cx="4821555" cy="30251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1371600" algn="l"/>
              </a:tabLst>
            </a:pP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infatuated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400" spc="-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B, 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rebuffed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20" dirty="0">
                <a:solidFill>
                  <a:srgbClr val="FFFFFF"/>
                </a:solidFill>
                <a:latin typeface="Arial"/>
                <a:cs typeface="Arial"/>
              </a:rPr>
              <a:t>A’s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romantic 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advances.	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Thereafter,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dresses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black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sneaks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up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window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B’s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Greek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house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at 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night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attempt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see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B. 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does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twice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before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being 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caught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 the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act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during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20" dirty="0">
                <a:solidFill>
                  <a:srgbClr val="FFFFFF"/>
                </a:solidFill>
                <a:latin typeface="Arial"/>
                <a:cs typeface="Arial"/>
              </a:rPr>
              <a:t>A’s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third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attempt.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1580908" y="1789556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10" h="1564004">
                <a:moveTo>
                  <a:pt x="744143" y="321932"/>
                </a:moveTo>
                <a:lnTo>
                  <a:pt x="740689" y="304977"/>
                </a:lnTo>
                <a:lnTo>
                  <a:pt x="730326" y="289750"/>
                </a:lnTo>
                <a:lnTo>
                  <a:pt x="715060" y="279400"/>
                </a:lnTo>
                <a:lnTo>
                  <a:pt x="698068" y="275945"/>
                </a:lnTo>
                <a:lnTo>
                  <a:pt x="681075" y="279400"/>
                </a:lnTo>
                <a:lnTo>
                  <a:pt x="665810" y="289750"/>
                </a:lnTo>
                <a:lnTo>
                  <a:pt x="559828" y="395528"/>
                </a:lnTo>
                <a:lnTo>
                  <a:pt x="453859" y="289750"/>
                </a:lnTo>
                <a:lnTo>
                  <a:pt x="438594" y="279400"/>
                </a:lnTo>
                <a:lnTo>
                  <a:pt x="421601" y="275945"/>
                </a:lnTo>
                <a:lnTo>
                  <a:pt x="404609" y="279400"/>
                </a:lnTo>
                <a:lnTo>
                  <a:pt x="389343" y="289750"/>
                </a:lnTo>
                <a:lnTo>
                  <a:pt x="378980" y="304977"/>
                </a:lnTo>
                <a:lnTo>
                  <a:pt x="375526" y="321932"/>
                </a:lnTo>
                <a:lnTo>
                  <a:pt x="378980" y="338899"/>
                </a:lnTo>
                <a:lnTo>
                  <a:pt x="389343" y="354126"/>
                </a:lnTo>
                <a:lnTo>
                  <a:pt x="495325" y="459917"/>
                </a:lnTo>
                <a:lnTo>
                  <a:pt x="389343" y="565696"/>
                </a:lnTo>
                <a:lnTo>
                  <a:pt x="378980" y="580923"/>
                </a:lnTo>
                <a:lnTo>
                  <a:pt x="375526" y="597890"/>
                </a:lnTo>
                <a:lnTo>
                  <a:pt x="378980" y="614845"/>
                </a:lnTo>
                <a:lnTo>
                  <a:pt x="412991" y="643013"/>
                </a:lnTo>
                <a:lnTo>
                  <a:pt x="421601" y="643877"/>
                </a:lnTo>
                <a:lnTo>
                  <a:pt x="430199" y="643013"/>
                </a:lnTo>
                <a:lnTo>
                  <a:pt x="438594" y="640422"/>
                </a:lnTo>
                <a:lnTo>
                  <a:pt x="446544" y="636117"/>
                </a:lnTo>
                <a:lnTo>
                  <a:pt x="453859" y="630085"/>
                </a:lnTo>
                <a:lnTo>
                  <a:pt x="559828" y="524294"/>
                </a:lnTo>
                <a:lnTo>
                  <a:pt x="665810" y="630085"/>
                </a:lnTo>
                <a:lnTo>
                  <a:pt x="681075" y="640422"/>
                </a:lnTo>
                <a:lnTo>
                  <a:pt x="698068" y="643877"/>
                </a:lnTo>
                <a:lnTo>
                  <a:pt x="715060" y="640422"/>
                </a:lnTo>
                <a:lnTo>
                  <a:pt x="730326" y="630085"/>
                </a:lnTo>
                <a:lnTo>
                  <a:pt x="740689" y="614845"/>
                </a:lnTo>
                <a:lnTo>
                  <a:pt x="744143" y="597890"/>
                </a:lnTo>
                <a:lnTo>
                  <a:pt x="740689" y="580923"/>
                </a:lnTo>
                <a:lnTo>
                  <a:pt x="730326" y="565696"/>
                </a:lnTo>
                <a:lnTo>
                  <a:pt x="624344" y="459917"/>
                </a:lnTo>
                <a:lnTo>
                  <a:pt x="730326" y="354126"/>
                </a:lnTo>
                <a:lnTo>
                  <a:pt x="740689" y="338899"/>
                </a:lnTo>
                <a:lnTo>
                  <a:pt x="744143" y="321932"/>
                </a:lnTo>
                <a:close/>
              </a:path>
              <a:path w="1527810" h="1564004">
                <a:moveTo>
                  <a:pt x="1251000" y="965809"/>
                </a:moveTo>
                <a:lnTo>
                  <a:pt x="1229868" y="927582"/>
                </a:lnTo>
                <a:lnTo>
                  <a:pt x="1204912" y="919822"/>
                </a:lnTo>
                <a:lnTo>
                  <a:pt x="1196314" y="920686"/>
                </a:lnTo>
                <a:lnTo>
                  <a:pt x="1187932" y="923277"/>
                </a:lnTo>
                <a:lnTo>
                  <a:pt x="1179969" y="927582"/>
                </a:lnTo>
                <a:lnTo>
                  <a:pt x="1172667" y="933615"/>
                </a:lnTo>
                <a:lnTo>
                  <a:pt x="1066685" y="1039406"/>
                </a:lnTo>
                <a:lnTo>
                  <a:pt x="960704" y="933615"/>
                </a:lnTo>
                <a:lnTo>
                  <a:pt x="945438" y="923277"/>
                </a:lnTo>
                <a:lnTo>
                  <a:pt x="928458" y="919822"/>
                </a:lnTo>
                <a:lnTo>
                  <a:pt x="911466" y="923277"/>
                </a:lnTo>
                <a:lnTo>
                  <a:pt x="896200" y="933615"/>
                </a:lnTo>
                <a:lnTo>
                  <a:pt x="885837" y="948855"/>
                </a:lnTo>
                <a:lnTo>
                  <a:pt x="882370" y="965809"/>
                </a:lnTo>
                <a:lnTo>
                  <a:pt x="885837" y="982776"/>
                </a:lnTo>
                <a:lnTo>
                  <a:pt x="896200" y="998004"/>
                </a:lnTo>
                <a:lnTo>
                  <a:pt x="1002182" y="1103782"/>
                </a:lnTo>
                <a:lnTo>
                  <a:pt x="896200" y="1209560"/>
                </a:lnTo>
                <a:lnTo>
                  <a:pt x="885837" y="1224800"/>
                </a:lnTo>
                <a:lnTo>
                  <a:pt x="882370" y="1241755"/>
                </a:lnTo>
                <a:lnTo>
                  <a:pt x="885837" y="1258722"/>
                </a:lnTo>
                <a:lnTo>
                  <a:pt x="896200" y="1273949"/>
                </a:lnTo>
                <a:lnTo>
                  <a:pt x="911466" y="1284300"/>
                </a:lnTo>
                <a:lnTo>
                  <a:pt x="928458" y="1287754"/>
                </a:lnTo>
                <a:lnTo>
                  <a:pt x="945438" y="1284300"/>
                </a:lnTo>
                <a:lnTo>
                  <a:pt x="960704" y="1273949"/>
                </a:lnTo>
                <a:lnTo>
                  <a:pt x="1066685" y="1168171"/>
                </a:lnTo>
                <a:lnTo>
                  <a:pt x="1172667" y="1273949"/>
                </a:lnTo>
                <a:lnTo>
                  <a:pt x="1187932" y="1284300"/>
                </a:lnTo>
                <a:lnTo>
                  <a:pt x="1204912" y="1287754"/>
                </a:lnTo>
                <a:lnTo>
                  <a:pt x="1221905" y="1284300"/>
                </a:lnTo>
                <a:lnTo>
                  <a:pt x="1237170" y="1273949"/>
                </a:lnTo>
                <a:lnTo>
                  <a:pt x="1247546" y="1258722"/>
                </a:lnTo>
                <a:lnTo>
                  <a:pt x="1251000" y="1241755"/>
                </a:lnTo>
                <a:lnTo>
                  <a:pt x="1247546" y="1224800"/>
                </a:lnTo>
                <a:lnTo>
                  <a:pt x="1237170" y="1209560"/>
                </a:lnTo>
                <a:lnTo>
                  <a:pt x="1131189" y="1103782"/>
                </a:lnTo>
                <a:lnTo>
                  <a:pt x="1237170" y="998004"/>
                </a:lnTo>
                <a:lnTo>
                  <a:pt x="1247546" y="982776"/>
                </a:lnTo>
                <a:lnTo>
                  <a:pt x="1251000" y="965809"/>
                </a:lnTo>
                <a:close/>
              </a:path>
              <a:path w="1527810" h="1564004">
                <a:moveTo>
                  <a:pt x="1251000" y="459905"/>
                </a:moveTo>
                <a:lnTo>
                  <a:pt x="1098943" y="289737"/>
                </a:lnTo>
                <a:lnTo>
                  <a:pt x="1066685" y="275945"/>
                </a:lnTo>
                <a:lnTo>
                  <a:pt x="1058087" y="276809"/>
                </a:lnTo>
                <a:lnTo>
                  <a:pt x="896200" y="427723"/>
                </a:lnTo>
                <a:lnTo>
                  <a:pt x="882370" y="459905"/>
                </a:lnTo>
                <a:lnTo>
                  <a:pt x="885837" y="476872"/>
                </a:lnTo>
                <a:lnTo>
                  <a:pt x="896200" y="492099"/>
                </a:lnTo>
                <a:lnTo>
                  <a:pt x="911466" y="502450"/>
                </a:lnTo>
                <a:lnTo>
                  <a:pt x="928458" y="505904"/>
                </a:lnTo>
                <a:lnTo>
                  <a:pt x="945438" y="502450"/>
                </a:lnTo>
                <a:lnTo>
                  <a:pt x="960704" y="492099"/>
                </a:lnTo>
                <a:lnTo>
                  <a:pt x="1020610" y="432320"/>
                </a:lnTo>
                <a:lnTo>
                  <a:pt x="1020610" y="689864"/>
                </a:lnTo>
                <a:lnTo>
                  <a:pt x="1016977" y="707720"/>
                </a:lnTo>
                <a:lnTo>
                  <a:pt x="1007071" y="722350"/>
                </a:lnTo>
                <a:lnTo>
                  <a:pt x="992416" y="732231"/>
                </a:lnTo>
                <a:lnTo>
                  <a:pt x="974534" y="735863"/>
                </a:lnTo>
                <a:lnTo>
                  <a:pt x="651992" y="735863"/>
                </a:lnTo>
                <a:lnTo>
                  <a:pt x="608418" y="742924"/>
                </a:lnTo>
                <a:lnTo>
                  <a:pt x="570484" y="762571"/>
                </a:lnTo>
                <a:lnTo>
                  <a:pt x="540512" y="792480"/>
                </a:lnTo>
                <a:lnTo>
                  <a:pt x="520839" y="830338"/>
                </a:lnTo>
                <a:lnTo>
                  <a:pt x="513753" y="873836"/>
                </a:lnTo>
                <a:lnTo>
                  <a:pt x="513753" y="926719"/>
                </a:lnTo>
                <a:lnTo>
                  <a:pt x="471690" y="943292"/>
                </a:lnTo>
                <a:lnTo>
                  <a:pt x="436016" y="968883"/>
                </a:lnTo>
                <a:lnTo>
                  <a:pt x="407771" y="1001737"/>
                </a:lnTo>
                <a:lnTo>
                  <a:pt x="387985" y="1040168"/>
                </a:lnTo>
                <a:lnTo>
                  <a:pt x="377659" y="1082421"/>
                </a:lnTo>
                <a:lnTo>
                  <a:pt x="377825" y="1126782"/>
                </a:lnTo>
                <a:lnTo>
                  <a:pt x="388912" y="1170647"/>
                </a:lnTo>
                <a:lnTo>
                  <a:pt x="409651" y="1209395"/>
                </a:lnTo>
                <a:lnTo>
                  <a:pt x="438594" y="1241755"/>
                </a:lnTo>
                <a:lnTo>
                  <a:pt x="474243" y="1266456"/>
                </a:lnTo>
                <a:lnTo>
                  <a:pt x="515150" y="1282217"/>
                </a:lnTo>
                <a:lnTo>
                  <a:pt x="559828" y="1287754"/>
                </a:lnTo>
                <a:lnTo>
                  <a:pt x="604520" y="1282217"/>
                </a:lnTo>
                <a:lnTo>
                  <a:pt x="645414" y="1266456"/>
                </a:lnTo>
                <a:lnTo>
                  <a:pt x="681075" y="1241755"/>
                </a:lnTo>
                <a:lnTo>
                  <a:pt x="710006" y="1209395"/>
                </a:lnTo>
                <a:lnTo>
                  <a:pt x="730758" y="1170647"/>
                </a:lnTo>
                <a:lnTo>
                  <a:pt x="741845" y="1126782"/>
                </a:lnTo>
                <a:lnTo>
                  <a:pt x="742010" y="1081620"/>
                </a:lnTo>
                <a:lnTo>
                  <a:pt x="731685" y="1039139"/>
                </a:lnTo>
                <a:lnTo>
                  <a:pt x="717537" y="1011809"/>
                </a:lnTo>
                <a:lnTo>
                  <a:pt x="711885" y="1000887"/>
                </a:lnTo>
                <a:lnTo>
                  <a:pt x="683641" y="968362"/>
                </a:lnTo>
                <a:lnTo>
                  <a:pt x="651992" y="945984"/>
                </a:lnTo>
                <a:lnTo>
                  <a:pt x="651992" y="1103782"/>
                </a:lnTo>
                <a:lnTo>
                  <a:pt x="644715" y="1139507"/>
                </a:lnTo>
                <a:lnTo>
                  <a:pt x="624916" y="1168755"/>
                </a:lnTo>
                <a:lnTo>
                  <a:pt x="595617" y="1188516"/>
                </a:lnTo>
                <a:lnTo>
                  <a:pt x="559828" y="1195768"/>
                </a:lnTo>
                <a:lnTo>
                  <a:pt x="524052" y="1188516"/>
                </a:lnTo>
                <a:lnTo>
                  <a:pt x="494753" y="1168755"/>
                </a:lnTo>
                <a:lnTo>
                  <a:pt x="474954" y="1139507"/>
                </a:lnTo>
                <a:lnTo>
                  <a:pt x="467677" y="1103782"/>
                </a:lnTo>
                <a:lnTo>
                  <a:pt x="474954" y="1068070"/>
                </a:lnTo>
                <a:lnTo>
                  <a:pt x="494753" y="1038821"/>
                </a:lnTo>
                <a:lnTo>
                  <a:pt x="524052" y="1019060"/>
                </a:lnTo>
                <a:lnTo>
                  <a:pt x="559828" y="1011809"/>
                </a:lnTo>
                <a:lnTo>
                  <a:pt x="595617" y="1019060"/>
                </a:lnTo>
                <a:lnTo>
                  <a:pt x="624916" y="1038821"/>
                </a:lnTo>
                <a:lnTo>
                  <a:pt x="644715" y="1068070"/>
                </a:lnTo>
                <a:lnTo>
                  <a:pt x="651992" y="1103782"/>
                </a:lnTo>
                <a:lnTo>
                  <a:pt x="651992" y="945984"/>
                </a:lnTo>
                <a:lnTo>
                  <a:pt x="647979" y="943140"/>
                </a:lnTo>
                <a:lnTo>
                  <a:pt x="605917" y="926719"/>
                </a:lnTo>
                <a:lnTo>
                  <a:pt x="605917" y="873836"/>
                </a:lnTo>
                <a:lnTo>
                  <a:pt x="609549" y="855980"/>
                </a:lnTo>
                <a:lnTo>
                  <a:pt x="619442" y="841349"/>
                </a:lnTo>
                <a:lnTo>
                  <a:pt x="634098" y="831469"/>
                </a:lnTo>
                <a:lnTo>
                  <a:pt x="651992" y="827836"/>
                </a:lnTo>
                <a:lnTo>
                  <a:pt x="974534" y="827836"/>
                </a:lnTo>
                <a:lnTo>
                  <a:pt x="1018108" y="820775"/>
                </a:lnTo>
                <a:lnTo>
                  <a:pt x="1056030" y="801128"/>
                </a:lnTo>
                <a:lnTo>
                  <a:pt x="1086002" y="771220"/>
                </a:lnTo>
                <a:lnTo>
                  <a:pt x="1105687" y="733361"/>
                </a:lnTo>
                <a:lnTo>
                  <a:pt x="1112761" y="689864"/>
                </a:lnTo>
                <a:lnTo>
                  <a:pt x="1112761" y="432320"/>
                </a:lnTo>
                <a:lnTo>
                  <a:pt x="1172667" y="492099"/>
                </a:lnTo>
                <a:lnTo>
                  <a:pt x="1187932" y="502450"/>
                </a:lnTo>
                <a:lnTo>
                  <a:pt x="1204912" y="505904"/>
                </a:lnTo>
                <a:lnTo>
                  <a:pt x="1221905" y="502450"/>
                </a:lnTo>
                <a:lnTo>
                  <a:pt x="1237170" y="492099"/>
                </a:lnTo>
                <a:lnTo>
                  <a:pt x="1247546" y="476872"/>
                </a:lnTo>
                <a:lnTo>
                  <a:pt x="1251000" y="459905"/>
                </a:lnTo>
                <a:close/>
              </a:path>
              <a:path w="1527810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26" y="137972"/>
                </a:lnTo>
                <a:lnTo>
                  <a:pt x="43853" y="144551"/>
                </a:lnTo>
                <a:lnTo>
                  <a:pt x="24193" y="159524"/>
                </a:lnTo>
                <a:lnTo>
                  <a:pt x="11455" y="180975"/>
                </a:lnTo>
                <a:lnTo>
                  <a:pt x="6921" y="206959"/>
                </a:lnTo>
                <a:lnTo>
                  <a:pt x="10477" y="232930"/>
                </a:lnTo>
                <a:lnTo>
                  <a:pt x="23329" y="254393"/>
                </a:lnTo>
                <a:lnTo>
                  <a:pt x="43522" y="269367"/>
                </a:lnTo>
                <a:lnTo>
                  <a:pt x="69126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26" y="367931"/>
                </a:lnTo>
                <a:lnTo>
                  <a:pt x="41795" y="373214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26" y="505904"/>
                </a:lnTo>
                <a:lnTo>
                  <a:pt x="99072" y="505904"/>
                </a:lnTo>
                <a:lnTo>
                  <a:pt x="99072" y="597877"/>
                </a:lnTo>
                <a:lnTo>
                  <a:pt x="69126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80"/>
                </a:lnTo>
                <a:lnTo>
                  <a:pt x="69126" y="735863"/>
                </a:lnTo>
                <a:lnTo>
                  <a:pt x="99072" y="735863"/>
                </a:lnTo>
                <a:lnTo>
                  <a:pt x="99072" y="827836"/>
                </a:lnTo>
                <a:lnTo>
                  <a:pt x="69126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102"/>
                </a:lnTo>
                <a:lnTo>
                  <a:pt x="19875" y="945984"/>
                </a:lnTo>
                <a:lnTo>
                  <a:pt x="41795" y="960526"/>
                </a:lnTo>
                <a:lnTo>
                  <a:pt x="69126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26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26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26" y="1287754"/>
                </a:lnTo>
                <a:lnTo>
                  <a:pt x="41795" y="1293037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26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Does Title </a:t>
            </a:r>
            <a:r>
              <a:rPr dirty="0"/>
              <a:t>IX </a:t>
            </a:r>
            <a:r>
              <a:rPr spc="-5" dirty="0"/>
              <a:t>also prohibit  retaliation?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9833" rIns="0" bIns="0" rtlCol="0">
            <a:spAutoFit/>
          </a:bodyPr>
          <a:lstStyle/>
          <a:p>
            <a:pPr marL="879475" marR="5080">
              <a:lnSpc>
                <a:spcPct val="100000"/>
              </a:lnSpc>
              <a:spcBef>
                <a:spcPts val="100"/>
              </a:spcBef>
            </a:pPr>
            <a:r>
              <a:rPr sz="2400" spc="-340" dirty="0">
                <a:solidFill>
                  <a:srgbClr val="000000"/>
                </a:solidFill>
              </a:rPr>
              <a:t>Yes </a:t>
            </a:r>
            <a:r>
              <a:rPr sz="2400" spc="-140" dirty="0">
                <a:solidFill>
                  <a:srgbClr val="000000"/>
                </a:solidFill>
              </a:rPr>
              <a:t>– </a:t>
            </a:r>
            <a:r>
              <a:rPr sz="2400" spc="-60" dirty="0">
                <a:solidFill>
                  <a:srgbClr val="000000"/>
                </a:solidFill>
              </a:rPr>
              <a:t>Title </a:t>
            </a:r>
            <a:r>
              <a:rPr sz="2400" spc="-215" dirty="0">
                <a:solidFill>
                  <a:srgbClr val="000000"/>
                </a:solidFill>
              </a:rPr>
              <a:t>IX </a:t>
            </a:r>
            <a:r>
              <a:rPr sz="2400" spc="-50" dirty="0">
                <a:solidFill>
                  <a:srgbClr val="000000"/>
                </a:solidFill>
              </a:rPr>
              <a:t>prohibits </a:t>
            </a:r>
            <a:r>
              <a:rPr sz="2400" spc="-30" dirty="0">
                <a:solidFill>
                  <a:srgbClr val="000000"/>
                </a:solidFill>
              </a:rPr>
              <a:t>intimidation, </a:t>
            </a:r>
            <a:r>
              <a:rPr sz="2400" spc="-65" dirty="0">
                <a:solidFill>
                  <a:srgbClr val="000000"/>
                </a:solidFill>
              </a:rPr>
              <a:t>threats, </a:t>
            </a:r>
            <a:r>
              <a:rPr sz="2400" spc="-90" dirty="0">
                <a:solidFill>
                  <a:srgbClr val="000000"/>
                </a:solidFill>
              </a:rPr>
              <a:t>coercion,  </a:t>
            </a:r>
            <a:r>
              <a:rPr sz="2400" spc="-25" dirty="0">
                <a:solidFill>
                  <a:srgbClr val="000000"/>
                </a:solidFill>
              </a:rPr>
              <a:t>or </a:t>
            </a:r>
            <a:r>
              <a:rPr sz="2400" spc="-60" dirty="0">
                <a:solidFill>
                  <a:srgbClr val="000000"/>
                </a:solidFill>
              </a:rPr>
              <a:t>discrimination </a:t>
            </a:r>
            <a:r>
              <a:rPr sz="2400" spc="-125" dirty="0">
                <a:solidFill>
                  <a:srgbClr val="000000"/>
                </a:solidFill>
              </a:rPr>
              <a:t>against </a:t>
            </a:r>
            <a:r>
              <a:rPr sz="2400" spc="-145" dirty="0">
                <a:solidFill>
                  <a:srgbClr val="000000"/>
                </a:solidFill>
              </a:rPr>
              <a:t>any </a:t>
            </a:r>
            <a:r>
              <a:rPr sz="2400" spc="-60" dirty="0">
                <a:solidFill>
                  <a:srgbClr val="000000"/>
                </a:solidFill>
              </a:rPr>
              <a:t>individual </a:t>
            </a:r>
            <a:r>
              <a:rPr sz="2400" spc="-10" dirty="0">
                <a:solidFill>
                  <a:srgbClr val="000000"/>
                </a:solidFill>
              </a:rPr>
              <a:t>for </a:t>
            </a:r>
            <a:r>
              <a:rPr sz="2400" spc="-30" dirty="0">
                <a:solidFill>
                  <a:srgbClr val="000000"/>
                </a:solidFill>
              </a:rPr>
              <a:t>the  </a:t>
            </a:r>
            <a:r>
              <a:rPr sz="2400" spc="-100" dirty="0">
                <a:solidFill>
                  <a:srgbClr val="000000"/>
                </a:solidFill>
              </a:rPr>
              <a:t>purpose </a:t>
            </a:r>
            <a:r>
              <a:rPr sz="2400" spc="-10" dirty="0">
                <a:solidFill>
                  <a:srgbClr val="000000"/>
                </a:solidFill>
              </a:rPr>
              <a:t>of </a:t>
            </a:r>
            <a:r>
              <a:rPr sz="2400" spc="-40" dirty="0">
                <a:solidFill>
                  <a:srgbClr val="000000"/>
                </a:solidFill>
              </a:rPr>
              <a:t>interfering </a:t>
            </a:r>
            <a:r>
              <a:rPr sz="2400" spc="10" dirty="0">
                <a:solidFill>
                  <a:srgbClr val="000000"/>
                </a:solidFill>
              </a:rPr>
              <a:t>with </a:t>
            </a:r>
            <a:r>
              <a:rPr sz="2400" spc="-145" dirty="0">
                <a:solidFill>
                  <a:srgbClr val="000000"/>
                </a:solidFill>
              </a:rPr>
              <a:t>any </a:t>
            </a:r>
            <a:r>
              <a:rPr sz="2400" spc="-25" dirty="0">
                <a:solidFill>
                  <a:srgbClr val="000000"/>
                </a:solidFill>
              </a:rPr>
              <a:t>right or </a:t>
            </a:r>
            <a:r>
              <a:rPr sz="2400" spc="-70" dirty="0">
                <a:solidFill>
                  <a:srgbClr val="000000"/>
                </a:solidFill>
              </a:rPr>
              <a:t>privilege  </a:t>
            </a:r>
            <a:r>
              <a:rPr sz="2400" spc="-125" dirty="0">
                <a:solidFill>
                  <a:srgbClr val="000000"/>
                </a:solidFill>
              </a:rPr>
              <a:t>secured </a:t>
            </a:r>
            <a:r>
              <a:rPr sz="2400" spc="-105" dirty="0">
                <a:solidFill>
                  <a:srgbClr val="000000"/>
                </a:solidFill>
              </a:rPr>
              <a:t>by </a:t>
            </a:r>
            <a:r>
              <a:rPr sz="2400" spc="-60" dirty="0">
                <a:solidFill>
                  <a:srgbClr val="000000"/>
                </a:solidFill>
              </a:rPr>
              <a:t>Title </a:t>
            </a:r>
            <a:r>
              <a:rPr sz="2400" spc="-215" dirty="0">
                <a:solidFill>
                  <a:srgbClr val="000000"/>
                </a:solidFill>
              </a:rPr>
              <a:t>IX </a:t>
            </a:r>
            <a:r>
              <a:rPr sz="2400" spc="-114" dirty="0">
                <a:solidFill>
                  <a:srgbClr val="000000"/>
                </a:solidFill>
              </a:rPr>
              <a:t>and </a:t>
            </a:r>
            <a:r>
              <a:rPr sz="2400" spc="-40" dirty="0">
                <a:solidFill>
                  <a:srgbClr val="000000"/>
                </a:solidFill>
              </a:rPr>
              <a:t>its </a:t>
            </a:r>
            <a:r>
              <a:rPr sz="2400" spc="-60" dirty="0">
                <a:solidFill>
                  <a:srgbClr val="000000"/>
                </a:solidFill>
              </a:rPr>
              <a:t>implementing </a:t>
            </a:r>
            <a:r>
              <a:rPr sz="2400" spc="-80" dirty="0">
                <a:solidFill>
                  <a:srgbClr val="000000"/>
                </a:solidFill>
              </a:rPr>
              <a:t>regulations</a:t>
            </a:r>
            <a:r>
              <a:rPr sz="2400" spc="-375" dirty="0">
                <a:solidFill>
                  <a:srgbClr val="000000"/>
                </a:solidFill>
              </a:rPr>
              <a:t> </a:t>
            </a:r>
            <a:r>
              <a:rPr sz="2400" spc="-25" dirty="0">
                <a:solidFill>
                  <a:srgbClr val="000000"/>
                </a:solidFill>
              </a:rPr>
              <a:t>or  </a:t>
            </a:r>
            <a:r>
              <a:rPr sz="2400" spc="-160" dirty="0">
                <a:solidFill>
                  <a:srgbClr val="000000"/>
                </a:solidFill>
              </a:rPr>
              <a:t>because </a:t>
            </a:r>
            <a:r>
              <a:rPr sz="2400" spc="-130" dirty="0">
                <a:solidFill>
                  <a:srgbClr val="000000"/>
                </a:solidFill>
              </a:rPr>
              <a:t>an </a:t>
            </a:r>
            <a:r>
              <a:rPr sz="2400" spc="-60" dirty="0">
                <a:solidFill>
                  <a:srgbClr val="000000"/>
                </a:solidFill>
              </a:rPr>
              <a:t>individual </a:t>
            </a:r>
            <a:r>
              <a:rPr sz="2400" spc="-180" dirty="0">
                <a:solidFill>
                  <a:srgbClr val="000000"/>
                </a:solidFill>
              </a:rPr>
              <a:t>has </a:t>
            </a:r>
            <a:r>
              <a:rPr sz="2400" spc="-125" dirty="0">
                <a:solidFill>
                  <a:srgbClr val="000000"/>
                </a:solidFill>
              </a:rPr>
              <a:t>made </a:t>
            </a:r>
            <a:r>
              <a:rPr sz="2400" spc="-190" dirty="0">
                <a:solidFill>
                  <a:srgbClr val="000000"/>
                </a:solidFill>
              </a:rPr>
              <a:t>a </a:t>
            </a:r>
            <a:r>
              <a:rPr sz="2400" spc="-20" dirty="0">
                <a:solidFill>
                  <a:srgbClr val="000000"/>
                </a:solidFill>
              </a:rPr>
              <a:t>report </a:t>
            </a:r>
            <a:r>
              <a:rPr sz="2400" spc="-25" dirty="0">
                <a:solidFill>
                  <a:srgbClr val="000000"/>
                </a:solidFill>
              </a:rPr>
              <a:t>or </a:t>
            </a:r>
            <a:r>
              <a:rPr sz="2400" spc="-65" dirty="0">
                <a:solidFill>
                  <a:srgbClr val="000000"/>
                </a:solidFill>
              </a:rPr>
              <a:t>complaint,  </a:t>
            </a:r>
            <a:r>
              <a:rPr sz="2400" spc="-40" dirty="0">
                <a:solidFill>
                  <a:srgbClr val="000000"/>
                </a:solidFill>
              </a:rPr>
              <a:t>testified, </a:t>
            </a:r>
            <a:r>
              <a:rPr sz="2400" spc="-130" dirty="0">
                <a:solidFill>
                  <a:srgbClr val="000000"/>
                </a:solidFill>
              </a:rPr>
              <a:t>assisted, </a:t>
            </a:r>
            <a:r>
              <a:rPr sz="2400" spc="-55" dirty="0">
                <a:solidFill>
                  <a:srgbClr val="000000"/>
                </a:solidFill>
              </a:rPr>
              <a:t>participated </a:t>
            </a:r>
            <a:r>
              <a:rPr sz="2400" spc="-30" dirty="0">
                <a:solidFill>
                  <a:srgbClr val="000000"/>
                </a:solidFill>
              </a:rPr>
              <a:t>in </a:t>
            </a:r>
            <a:r>
              <a:rPr sz="2400" spc="-25" dirty="0">
                <a:solidFill>
                  <a:srgbClr val="000000"/>
                </a:solidFill>
              </a:rPr>
              <a:t>or </a:t>
            </a:r>
            <a:r>
              <a:rPr sz="2400" spc="-95" dirty="0">
                <a:solidFill>
                  <a:srgbClr val="000000"/>
                </a:solidFill>
              </a:rPr>
              <a:t>refused </a:t>
            </a:r>
            <a:r>
              <a:rPr sz="2400" spc="20" dirty="0">
                <a:solidFill>
                  <a:srgbClr val="000000"/>
                </a:solidFill>
              </a:rPr>
              <a:t>to  </a:t>
            </a:r>
            <a:r>
              <a:rPr sz="2400" spc="-55" dirty="0">
                <a:solidFill>
                  <a:srgbClr val="000000"/>
                </a:solidFill>
              </a:rPr>
              <a:t>participate </a:t>
            </a:r>
            <a:r>
              <a:rPr sz="2400" spc="-30" dirty="0">
                <a:solidFill>
                  <a:srgbClr val="000000"/>
                </a:solidFill>
              </a:rPr>
              <a:t>in </a:t>
            </a:r>
            <a:r>
              <a:rPr sz="2400" spc="-145" dirty="0">
                <a:solidFill>
                  <a:srgbClr val="000000"/>
                </a:solidFill>
              </a:rPr>
              <a:t>any </a:t>
            </a:r>
            <a:r>
              <a:rPr sz="2400" spc="-90" dirty="0">
                <a:solidFill>
                  <a:srgbClr val="000000"/>
                </a:solidFill>
              </a:rPr>
              <a:t>manner </a:t>
            </a:r>
            <a:r>
              <a:rPr sz="2400" spc="-30" dirty="0">
                <a:solidFill>
                  <a:srgbClr val="000000"/>
                </a:solidFill>
              </a:rPr>
              <a:t>in </a:t>
            </a:r>
            <a:r>
              <a:rPr sz="2400" spc="-130" dirty="0">
                <a:solidFill>
                  <a:srgbClr val="000000"/>
                </a:solidFill>
              </a:rPr>
              <a:t>an </a:t>
            </a:r>
            <a:r>
              <a:rPr sz="2400" spc="-80" dirty="0">
                <a:solidFill>
                  <a:srgbClr val="000000"/>
                </a:solidFill>
              </a:rPr>
              <a:t>investigation,  </a:t>
            </a:r>
            <a:r>
              <a:rPr sz="2400" spc="-95" dirty="0">
                <a:solidFill>
                  <a:srgbClr val="000000"/>
                </a:solidFill>
              </a:rPr>
              <a:t>proceeding, </a:t>
            </a:r>
            <a:r>
              <a:rPr sz="2400" spc="-25" dirty="0">
                <a:solidFill>
                  <a:srgbClr val="000000"/>
                </a:solidFill>
              </a:rPr>
              <a:t>or </a:t>
            </a:r>
            <a:r>
              <a:rPr sz="2400" spc="-95" dirty="0">
                <a:solidFill>
                  <a:srgbClr val="000000"/>
                </a:solidFill>
              </a:rPr>
              <a:t>hearing </a:t>
            </a:r>
            <a:r>
              <a:rPr sz="2400" spc="-70" dirty="0">
                <a:solidFill>
                  <a:srgbClr val="000000"/>
                </a:solidFill>
              </a:rPr>
              <a:t>under </a:t>
            </a:r>
            <a:r>
              <a:rPr sz="2400" spc="-30" dirty="0">
                <a:solidFill>
                  <a:srgbClr val="000000"/>
                </a:solidFill>
              </a:rPr>
              <a:t>the </a:t>
            </a:r>
            <a:r>
              <a:rPr sz="2400" spc="-40" dirty="0">
                <a:solidFill>
                  <a:srgbClr val="000000"/>
                </a:solidFill>
              </a:rPr>
              <a:t>institution’s</a:t>
            </a:r>
            <a:r>
              <a:rPr sz="2400" spc="-445" dirty="0">
                <a:solidFill>
                  <a:srgbClr val="000000"/>
                </a:solidFill>
              </a:rPr>
              <a:t> </a:t>
            </a:r>
            <a:r>
              <a:rPr sz="2400" spc="-95" dirty="0">
                <a:solidFill>
                  <a:srgbClr val="000000"/>
                </a:solidFill>
              </a:rPr>
              <a:t>policy.</a:t>
            </a:r>
            <a:endParaRPr sz="2400"/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3601" y="397255"/>
            <a:ext cx="5276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 </a:t>
            </a:r>
            <a:r>
              <a:rPr dirty="0">
                <a:solidFill>
                  <a:srgbClr val="FFFFFF"/>
                </a:solidFill>
              </a:rPr>
              <a:t>of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retaliation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97025" y="1392666"/>
            <a:ext cx="4318635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89050" algn="l"/>
              </a:tabLst>
            </a:pP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Employee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testifies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hearing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support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Employee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B’s</a:t>
            </a:r>
            <a:r>
              <a:rPr sz="2400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complaint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sexual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harassment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against 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manager.	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institution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finds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manager sexually 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harassed 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Employee 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B,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manager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demotes 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Employee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punish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Employee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testifying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against</a:t>
            </a:r>
            <a:r>
              <a:rPr sz="2400" spc="-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manager.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6381496" y="1903869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09" h="1564004">
                <a:moveTo>
                  <a:pt x="744156" y="321932"/>
                </a:moveTo>
                <a:lnTo>
                  <a:pt x="740702" y="304965"/>
                </a:lnTo>
                <a:lnTo>
                  <a:pt x="730326" y="289737"/>
                </a:lnTo>
                <a:lnTo>
                  <a:pt x="715073" y="279387"/>
                </a:lnTo>
                <a:lnTo>
                  <a:pt x="698080" y="275932"/>
                </a:lnTo>
                <a:lnTo>
                  <a:pt x="681088" y="279387"/>
                </a:lnTo>
                <a:lnTo>
                  <a:pt x="665822" y="289737"/>
                </a:lnTo>
                <a:lnTo>
                  <a:pt x="559841" y="395516"/>
                </a:lnTo>
                <a:lnTo>
                  <a:pt x="453859" y="289737"/>
                </a:lnTo>
                <a:lnTo>
                  <a:pt x="438607" y="279387"/>
                </a:lnTo>
                <a:lnTo>
                  <a:pt x="421614" y="275932"/>
                </a:lnTo>
                <a:lnTo>
                  <a:pt x="404622" y="279387"/>
                </a:lnTo>
                <a:lnTo>
                  <a:pt x="389356" y="289737"/>
                </a:lnTo>
                <a:lnTo>
                  <a:pt x="378993" y="304965"/>
                </a:lnTo>
                <a:lnTo>
                  <a:pt x="375539" y="321932"/>
                </a:lnTo>
                <a:lnTo>
                  <a:pt x="378993" y="338886"/>
                </a:lnTo>
                <a:lnTo>
                  <a:pt x="389356" y="354126"/>
                </a:lnTo>
                <a:lnTo>
                  <a:pt x="495338" y="459905"/>
                </a:lnTo>
                <a:lnTo>
                  <a:pt x="389356" y="565683"/>
                </a:lnTo>
                <a:lnTo>
                  <a:pt x="378993" y="580910"/>
                </a:lnTo>
                <a:lnTo>
                  <a:pt x="375539" y="597877"/>
                </a:lnTo>
                <a:lnTo>
                  <a:pt x="378993" y="614832"/>
                </a:lnTo>
                <a:lnTo>
                  <a:pt x="413004" y="643001"/>
                </a:lnTo>
                <a:lnTo>
                  <a:pt x="421614" y="643864"/>
                </a:lnTo>
                <a:lnTo>
                  <a:pt x="430212" y="643001"/>
                </a:lnTo>
                <a:lnTo>
                  <a:pt x="438607" y="640410"/>
                </a:lnTo>
                <a:lnTo>
                  <a:pt x="446557" y="636104"/>
                </a:lnTo>
                <a:lnTo>
                  <a:pt x="453859" y="630072"/>
                </a:lnTo>
                <a:lnTo>
                  <a:pt x="559841" y="524294"/>
                </a:lnTo>
                <a:lnTo>
                  <a:pt x="665822" y="630072"/>
                </a:lnTo>
                <a:lnTo>
                  <a:pt x="681088" y="640410"/>
                </a:lnTo>
                <a:lnTo>
                  <a:pt x="698080" y="643864"/>
                </a:lnTo>
                <a:lnTo>
                  <a:pt x="715073" y="640410"/>
                </a:lnTo>
                <a:lnTo>
                  <a:pt x="730326" y="630072"/>
                </a:lnTo>
                <a:lnTo>
                  <a:pt x="740702" y="614832"/>
                </a:lnTo>
                <a:lnTo>
                  <a:pt x="744156" y="597877"/>
                </a:lnTo>
                <a:lnTo>
                  <a:pt x="740702" y="580910"/>
                </a:lnTo>
                <a:lnTo>
                  <a:pt x="730326" y="565683"/>
                </a:lnTo>
                <a:lnTo>
                  <a:pt x="624357" y="459905"/>
                </a:lnTo>
                <a:lnTo>
                  <a:pt x="730326" y="354126"/>
                </a:lnTo>
                <a:lnTo>
                  <a:pt x="740702" y="338886"/>
                </a:lnTo>
                <a:lnTo>
                  <a:pt x="744156" y="321932"/>
                </a:lnTo>
                <a:close/>
              </a:path>
              <a:path w="1527809" h="1564004">
                <a:moveTo>
                  <a:pt x="1251000" y="965796"/>
                </a:moveTo>
                <a:lnTo>
                  <a:pt x="1229880" y="927569"/>
                </a:lnTo>
                <a:lnTo>
                  <a:pt x="1204925" y="919810"/>
                </a:lnTo>
                <a:lnTo>
                  <a:pt x="1196327" y="920673"/>
                </a:lnTo>
                <a:lnTo>
                  <a:pt x="1187932" y="923264"/>
                </a:lnTo>
                <a:lnTo>
                  <a:pt x="1179982" y="927569"/>
                </a:lnTo>
                <a:lnTo>
                  <a:pt x="1172679" y="933615"/>
                </a:lnTo>
                <a:lnTo>
                  <a:pt x="1066698" y="1039393"/>
                </a:lnTo>
                <a:lnTo>
                  <a:pt x="960716" y="933615"/>
                </a:lnTo>
                <a:lnTo>
                  <a:pt x="945451" y="923264"/>
                </a:lnTo>
                <a:lnTo>
                  <a:pt x="928458" y="919810"/>
                </a:lnTo>
                <a:lnTo>
                  <a:pt x="911479" y="923264"/>
                </a:lnTo>
                <a:lnTo>
                  <a:pt x="896213" y="933615"/>
                </a:lnTo>
                <a:lnTo>
                  <a:pt x="885837" y="948842"/>
                </a:lnTo>
                <a:lnTo>
                  <a:pt x="882383" y="965796"/>
                </a:lnTo>
                <a:lnTo>
                  <a:pt x="885837" y="982764"/>
                </a:lnTo>
                <a:lnTo>
                  <a:pt x="896213" y="997991"/>
                </a:lnTo>
                <a:lnTo>
                  <a:pt x="1002182" y="1103782"/>
                </a:lnTo>
                <a:lnTo>
                  <a:pt x="896213" y="1209560"/>
                </a:lnTo>
                <a:lnTo>
                  <a:pt x="885837" y="1224788"/>
                </a:lnTo>
                <a:lnTo>
                  <a:pt x="882383" y="1241755"/>
                </a:lnTo>
                <a:lnTo>
                  <a:pt x="885837" y="1258709"/>
                </a:lnTo>
                <a:lnTo>
                  <a:pt x="896213" y="1273949"/>
                </a:lnTo>
                <a:lnTo>
                  <a:pt x="911479" y="1284287"/>
                </a:lnTo>
                <a:lnTo>
                  <a:pt x="928458" y="1287741"/>
                </a:lnTo>
                <a:lnTo>
                  <a:pt x="945451" y="1284287"/>
                </a:lnTo>
                <a:lnTo>
                  <a:pt x="960716" y="1273949"/>
                </a:lnTo>
                <a:lnTo>
                  <a:pt x="1066698" y="1168158"/>
                </a:lnTo>
                <a:lnTo>
                  <a:pt x="1172679" y="1273949"/>
                </a:lnTo>
                <a:lnTo>
                  <a:pt x="1187932" y="1284287"/>
                </a:lnTo>
                <a:lnTo>
                  <a:pt x="1204925" y="1287741"/>
                </a:lnTo>
                <a:lnTo>
                  <a:pt x="1221917" y="1284287"/>
                </a:lnTo>
                <a:lnTo>
                  <a:pt x="1237183" y="1273949"/>
                </a:lnTo>
                <a:lnTo>
                  <a:pt x="1247546" y="1258709"/>
                </a:lnTo>
                <a:lnTo>
                  <a:pt x="1251000" y="1241755"/>
                </a:lnTo>
                <a:lnTo>
                  <a:pt x="1247546" y="1224788"/>
                </a:lnTo>
                <a:lnTo>
                  <a:pt x="1237183" y="1209560"/>
                </a:lnTo>
                <a:lnTo>
                  <a:pt x="1131201" y="1103782"/>
                </a:lnTo>
                <a:lnTo>
                  <a:pt x="1237183" y="997991"/>
                </a:lnTo>
                <a:lnTo>
                  <a:pt x="1247546" y="982764"/>
                </a:lnTo>
                <a:lnTo>
                  <a:pt x="1251000" y="965796"/>
                </a:lnTo>
                <a:close/>
              </a:path>
              <a:path w="1527809" h="1564004">
                <a:moveTo>
                  <a:pt x="1251013" y="459892"/>
                </a:moveTo>
                <a:lnTo>
                  <a:pt x="1098956" y="289725"/>
                </a:lnTo>
                <a:lnTo>
                  <a:pt x="1066698" y="275932"/>
                </a:lnTo>
                <a:lnTo>
                  <a:pt x="1058100" y="276796"/>
                </a:lnTo>
                <a:lnTo>
                  <a:pt x="896213" y="427697"/>
                </a:lnTo>
                <a:lnTo>
                  <a:pt x="882383" y="459892"/>
                </a:lnTo>
                <a:lnTo>
                  <a:pt x="885837" y="476859"/>
                </a:lnTo>
                <a:lnTo>
                  <a:pt x="896213" y="492086"/>
                </a:lnTo>
                <a:lnTo>
                  <a:pt x="911479" y="502437"/>
                </a:lnTo>
                <a:lnTo>
                  <a:pt x="928471" y="505891"/>
                </a:lnTo>
                <a:lnTo>
                  <a:pt x="945451" y="502437"/>
                </a:lnTo>
                <a:lnTo>
                  <a:pt x="960716" y="492086"/>
                </a:lnTo>
                <a:lnTo>
                  <a:pt x="1020622" y="432308"/>
                </a:lnTo>
                <a:lnTo>
                  <a:pt x="1020622" y="689851"/>
                </a:lnTo>
                <a:lnTo>
                  <a:pt x="1016990" y="707707"/>
                </a:lnTo>
                <a:lnTo>
                  <a:pt x="1007084" y="722337"/>
                </a:lnTo>
                <a:lnTo>
                  <a:pt x="992428" y="732218"/>
                </a:lnTo>
                <a:lnTo>
                  <a:pt x="974547" y="735850"/>
                </a:lnTo>
                <a:lnTo>
                  <a:pt x="652005" y="735850"/>
                </a:lnTo>
                <a:lnTo>
                  <a:pt x="608431" y="742911"/>
                </a:lnTo>
                <a:lnTo>
                  <a:pt x="570496" y="762558"/>
                </a:lnTo>
                <a:lnTo>
                  <a:pt x="540524" y="792467"/>
                </a:lnTo>
                <a:lnTo>
                  <a:pt x="520839" y="830326"/>
                </a:lnTo>
                <a:lnTo>
                  <a:pt x="513765" y="873823"/>
                </a:lnTo>
                <a:lnTo>
                  <a:pt x="513765" y="926706"/>
                </a:lnTo>
                <a:lnTo>
                  <a:pt x="471703" y="943279"/>
                </a:lnTo>
                <a:lnTo>
                  <a:pt x="436029" y="968870"/>
                </a:lnTo>
                <a:lnTo>
                  <a:pt x="407784" y="1001725"/>
                </a:lnTo>
                <a:lnTo>
                  <a:pt x="387997" y="1040155"/>
                </a:lnTo>
                <a:lnTo>
                  <a:pt x="377672" y="1082408"/>
                </a:lnTo>
                <a:lnTo>
                  <a:pt x="377837" y="1126769"/>
                </a:lnTo>
                <a:lnTo>
                  <a:pt x="388924" y="1170635"/>
                </a:lnTo>
                <a:lnTo>
                  <a:pt x="409663" y="1209382"/>
                </a:lnTo>
                <a:lnTo>
                  <a:pt x="438607" y="1241742"/>
                </a:lnTo>
                <a:lnTo>
                  <a:pt x="474256" y="1266444"/>
                </a:lnTo>
                <a:lnTo>
                  <a:pt x="515162" y="1282204"/>
                </a:lnTo>
                <a:lnTo>
                  <a:pt x="559841" y="1287741"/>
                </a:lnTo>
                <a:lnTo>
                  <a:pt x="604520" y="1282204"/>
                </a:lnTo>
                <a:lnTo>
                  <a:pt x="645426" y="1266444"/>
                </a:lnTo>
                <a:lnTo>
                  <a:pt x="681088" y="1241742"/>
                </a:lnTo>
                <a:lnTo>
                  <a:pt x="710018" y="1209382"/>
                </a:lnTo>
                <a:lnTo>
                  <a:pt x="730770" y="1170635"/>
                </a:lnTo>
                <a:lnTo>
                  <a:pt x="741845" y="1126769"/>
                </a:lnTo>
                <a:lnTo>
                  <a:pt x="742022" y="1081608"/>
                </a:lnTo>
                <a:lnTo>
                  <a:pt x="731697" y="1039126"/>
                </a:lnTo>
                <a:lnTo>
                  <a:pt x="717550" y="1011796"/>
                </a:lnTo>
                <a:lnTo>
                  <a:pt x="711898" y="1000874"/>
                </a:lnTo>
                <a:lnTo>
                  <a:pt x="683653" y="968349"/>
                </a:lnTo>
                <a:lnTo>
                  <a:pt x="652005" y="945972"/>
                </a:lnTo>
                <a:lnTo>
                  <a:pt x="652005" y="1103769"/>
                </a:lnTo>
                <a:lnTo>
                  <a:pt x="644728" y="1139494"/>
                </a:lnTo>
                <a:lnTo>
                  <a:pt x="624928" y="1168730"/>
                </a:lnTo>
                <a:lnTo>
                  <a:pt x="595630" y="1188504"/>
                </a:lnTo>
                <a:lnTo>
                  <a:pt x="559841" y="1195755"/>
                </a:lnTo>
                <a:lnTo>
                  <a:pt x="524065" y="1188504"/>
                </a:lnTo>
                <a:lnTo>
                  <a:pt x="494766" y="1168730"/>
                </a:lnTo>
                <a:lnTo>
                  <a:pt x="474967" y="1139494"/>
                </a:lnTo>
                <a:lnTo>
                  <a:pt x="467690" y="1103769"/>
                </a:lnTo>
                <a:lnTo>
                  <a:pt x="474967" y="1068057"/>
                </a:lnTo>
                <a:lnTo>
                  <a:pt x="494766" y="1038809"/>
                </a:lnTo>
                <a:lnTo>
                  <a:pt x="524065" y="1019048"/>
                </a:lnTo>
                <a:lnTo>
                  <a:pt x="559841" y="1011796"/>
                </a:lnTo>
                <a:lnTo>
                  <a:pt x="595630" y="1019048"/>
                </a:lnTo>
                <a:lnTo>
                  <a:pt x="624928" y="1038809"/>
                </a:lnTo>
                <a:lnTo>
                  <a:pt x="644728" y="1068057"/>
                </a:lnTo>
                <a:lnTo>
                  <a:pt x="652005" y="1103769"/>
                </a:lnTo>
                <a:lnTo>
                  <a:pt x="652005" y="945972"/>
                </a:lnTo>
                <a:lnTo>
                  <a:pt x="647992" y="943127"/>
                </a:lnTo>
                <a:lnTo>
                  <a:pt x="605917" y="926706"/>
                </a:lnTo>
                <a:lnTo>
                  <a:pt x="605917" y="873823"/>
                </a:lnTo>
                <a:lnTo>
                  <a:pt x="609561" y="855954"/>
                </a:lnTo>
                <a:lnTo>
                  <a:pt x="619455" y="841336"/>
                </a:lnTo>
                <a:lnTo>
                  <a:pt x="634111" y="831456"/>
                </a:lnTo>
                <a:lnTo>
                  <a:pt x="652005" y="827824"/>
                </a:lnTo>
                <a:lnTo>
                  <a:pt x="974547" y="827824"/>
                </a:lnTo>
                <a:lnTo>
                  <a:pt x="1018108" y="820762"/>
                </a:lnTo>
                <a:lnTo>
                  <a:pt x="1056043" y="801116"/>
                </a:lnTo>
                <a:lnTo>
                  <a:pt x="1086015" y="771207"/>
                </a:lnTo>
                <a:lnTo>
                  <a:pt x="1105700" y="733348"/>
                </a:lnTo>
                <a:lnTo>
                  <a:pt x="1112774" y="689851"/>
                </a:lnTo>
                <a:lnTo>
                  <a:pt x="1112774" y="432308"/>
                </a:lnTo>
                <a:lnTo>
                  <a:pt x="1172679" y="492086"/>
                </a:lnTo>
                <a:lnTo>
                  <a:pt x="1187945" y="502437"/>
                </a:lnTo>
                <a:lnTo>
                  <a:pt x="1204925" y="505891"/>
                </a:lnTo>
                <a:lnTo>
                  <a:pt x="1221917" y="502437"/>
                </a:lnTo>
                <a:lnTo>
                  <a:pt x="1237183" y="492086"/>
                </a:lnTo>
                <a:lnTo>
                  <a:pt x="1247546" y="476859"/>
                </a:lnTo>
                <a:lnTo>
                  <a:pt x="1251013" y="459892"/>
                </a:lnTo>
                <a:close/>
              </a:path>
              <a:path w="1527809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13" y="137972"/>
                </a:lnTo>
                <a:lnTo>
                  <a:pt x="43840" y="144551"/>
                </a:lnTo>
                <a:lnTo>
                  <a:pt x="24193" y="159524"/>
                </a:lnTo>
                <a:lnTo>
                  <a:pt x="11442" y="180975"/>
                </a:lnTo>
                <a:lnTo>
                  <a:pt x="6908" y="206959"/>
                </a:lnTo>
                <a:lnTo>
                  <a:pt x="10477" y="232930"/>
                </a:lnTo>
                <a:lnTo>
                  <a:pt x="23329" y="254381"/>
                </a:lnTo>
                <a:lnTo>
                  <a:pt x="43522" y="269367"/>
                </a:lnTo>
                <a:lnTo>
                  <a:pt x="69113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13" y="367931"/>
                </a:lnTo>
                <a:lnTo>
                  <a:pt x="41795" y="373202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13" y="505904"/>
                </a:lnTo>
                <a:lnTo>
                  <a:pt x="99072" y="505904"/>
                </a:lnTo>
                <a:lnTo>
                  <a:pt x="99072" y="597877"/>
                </a:lnTo>
                <a:lnTo>
                  <a:pt x="69113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67"/>
                </a:lnTo>
                <a:lnTo>
                  <a:pt x="69113" y="735850"/>
                </a:lnTo>
                <a:lnTo>
                  <a:pt x="99072" y="735850"/>
                </a:lnTo>
                <a:lnTo>
                  <a:pt x="99072" y="827836"/>
                </a:lnTo>
                <a:lnTo>
                  <a:pt x="69113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090"/>
                </a:lnTo>
                <a:lnTo>
                  <a:pt x="19875" y="945972"/>
                </a:lnTo>
                <a:lnTo>
                  <a:pt x="41795" y="960526"/>
                </a:lnTo>
                <a:lnTo>
                  <a:pt x="69113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13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13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13" y="1287754"/>
                </a:lnTo>
                <a:lnTo>
                  <a:pt x="41795" y="1293025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13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0200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What about state laws governing  sexual harassment </a:t>
            </a:r>
            <a:r>
              <a:rPr sz="3300" dirty="0"/>
              <a:t>on</a:t>
            </a:r>
            <a:r>
              <a:rPr sz="3300" spc="-50" dirty="0"/>
              <a:t> </a:t>
            </a:r>
            <a:r>
              <a:rPr sz="3300" spc="-5" dirty="0"/>
              <a:t>campus?</a:t>
            </a:r>
            <a:endParaRPr sz="3300"/>
          </a:p>
        </p:txBody>
      </p:sp>
      <p:sp>
        <p:nvSpPr>
          <p:cNvPr id="5" name="object 5"/>
          <p:cNvSpPr txBox="1"/>
          <p:nvPr/>
        </p:nvSpPr>
        <p:spPr>
          <a:xfrm>
            <a:off x="1624074" y="1489201"/>
            <a:ext cx="4219575" cy="2562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6235" algn="l"/>
              </a:tabLst>
            </a:pPr>
            <a:r>
              <a:rPr sz="2600" spc="-45" dirty="0">
                <a:latin typeface="Arial"/>
                <a:cs typeface="Arial"/>
              </a:rPr>
              <a:t>Institutions </a:t>
            </a:r>
            <a:r>
              <a:rPr sz="2600" spc="-85" dirty="0">
                <a:latin typeface="Arial"/>
                <a:cs typeface="Arial"/>
              </a:rPr>
              <a:t>must </a:t>
            </a:r>
            <a:r>
              <a:rPr sz="2600" spc="-20" dirty="0">
                <a:latin typeface="Arial"/>
                <a:cs typeface="Arial"/>
              </a:rPr>
              <a:t>still</a:t>
            </a:r>
            <a:r>
              <a:rPr sz="2600" spc="-355" dirty="0">
                <a:latin typeface="Arial"/>
                <a:cs typeface="Arial"/>
              </a:rPr>
              <a:t> </a:t>
            </a:r>
            <a:r>
              <a:rPr sz="2600" spc="-100" dirty="0">
                <a:latin typeface="Arial"/>
                <a:cs typeface="Arial"/>
              </a:rPr>
              <a:t>comply  </a:t>
            </a:r>
            <a:r>
              <a:rPr sz="2600" spc="15" dirty="0">
                <a:latin typeface="Arial"/>
                <a:cs typeface="Arial"/>
              </a:rPr>
              <a:t>with </a:t>
            </a:r>
            <a:r>
              <a:rPr sz="2600" spc="-90" dirty="0">
                <a:latin typeface="Arial"/>
                <a:cs typeface="Arial"/>
              </a:rPr>
              <a:t>state </a:t>
            </a:r>
            <a:r>
              <a:rPr sz="2600" spc="-135" dirty="0">
                <a:latin typeface="Arial"/>
                <a:cs typeface="Arial"/>
              </a:rPr>
              <a:t>laws</a:t>
            </a:r>
            <a:r>
              <a:rPr sz="2600" spc="-375" dirty="0">
                <a:latin typeface="Arial"/>
                <a:cs typeface="Arial"/>
              </a:rPr>
              <a:t> </a:t>
            </a:r>
            <a:r>
              <a:rPr sz="2600" u="heavy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unless</a:t>
            </a:r>
            <a:endParaRPr sz="2600">
              <a:latin typeface="Arial"/>
              <a:cs typeface="Arial"/>
            </a:endParaRPr>
          </a:p>
          <a:p>
            <a:pPr marL="355600" marR="234950" indent="-343535">
              <a:lnSpc>
                <a:spcPct val="100000"/>
              </a:lnSpc>
              <a:spcBef>
                <a:spcPts val="620"/>
              </a:spcBef>
              <a:buChar char="•"/>
              <a:tabLst>
                <a:tab pos="354965" algn="l"/>
                <a:tab pos="356235" algn="l"/>
              </a:tabLst>
            </a:pPr>
            <a:r>
              <a:rPr sz="2600" spc="-175" dirty="0">
                <a:latin typeface="Arial"/>
                <a:cs typeface="Arial"/>
              </a:rPr>
              <a:t>They </a:t>
            </a:r>
            <a:r>
              <a:rPr sz="2600" spc="-45" dirty="0">
                <a:latin typeface="Arial"/>
                <a:cs typeface="Arial"/>
              </a:rPr>
              <a:t>conflict </a:t>
            </a:r>
            <a:r>
              <a:rPr sz="2600" spc="15" dirty="0">
                <a:latin typeface="Arial"/>
                <a:cs typeface="Arial"/>
              </a:rPr>
              <a:t>with </a:t>
            </a:r>
            <a:r>
              <a:rPr sz="2600" spc="-155" dirty="0">
                <a:latin typeface="Arial"/>
                <a:cs typeface="Arial"/>
              </a:rPr>
              <a:t>some  </a:t>
            </a:r>
            <a:r>
              <a:rPr sz="2600" spc="-70" dirty="0">
                <a:latin typeface="Arial"/>
                <a:cs typeface="Arial"/>
              </a:rPr>
              <a:t>element</a:t>
            </a:r>
            <a:r>
              <a:rPr sz="2600" spc="-18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of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the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90" dirty="0">
                <a:latin typeface="Arial"/>
                <a:cs typeface="Arial"/>
              </a:rPr>
              <a:t>new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-60" dirty="0">
                <a:latin typeface="Arial"/>
                <a:cs typeface="Arial"/>
              </a:rPr>
              <a:t>Title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spc="-225" dirty="0">
                <a:latin typeface="Arial"/>
                <a:cs typeface="Arial"/>
              </a:rPr>
              <a:t>IX  </a:t>
            </a:r>
            <a:r>
              <a:rPr sz="2600" spc="-65" dirty="0">
                <a:latin typeface="Arial"/>
                <a:cs typeface="Arial"/>
              </a:rPr>
              <a:t>regulation </a:t>
            </a:r>
            <a:r>
              <a:rPr sz="2600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</a:t>
            </a:r>
            <a:r>
              <a:rPr sz="2600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which</a:t>
            </a:r>
            <a:r>
              <a:rPr sz="2600" u="heavy" spc="-3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heavy" spc="-2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case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  <a:tab pos="356235" algn="l"/>
              </a:tabLst>
            </a:pPr>
            <a:r>
              <a:rPr sz="2600" spc="-135" dirty="0">
                <a:latin typeface="Arial"/>
                <a:cs typeface="Arial"/>
              </a:rPr>
              <a:t>State </a:t>
            </a:r>
            <a:r>
              <a:rPr sz="2600" spc="-70" dirty="0">
                <a:latin typeface="Arial"/>
                <a:cs typeface="Arial"/>
              </a:rPr>
              <a:t>law </a:t>
            </a:r>
            <a:r>
              <a:rPr sz="2600" spc="-135" dirty="0">
                <a:latin typeface="Arial"/>
                <a:cs typeface="Arial"/>
              </a:rPr>
              <a:t>is</a:t>
            </a:r>
            <a:r>
              <a:rPr sz="2600" spc="-250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preempted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 descr="Capital Dome"/>
          <p:cNvSpPr/>
          <p:nvPr/>
        </p:nvSpPr>
        <p:spPr>
          <a:xfrm>
            <a:off x="6265164" y="1505711"/>
            <a:ext cx="2040635" cy="2537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322" y="766444"/>
            <a:ext cx="129413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</a:rPr>
              <a:t>Group  S</a:t>
            </a:r>
            <a:r>
              <a:rPr sz="2200" spc="-10" dirty="0">
                <a:solidFill>
                  <a:srgbClr val="FFFFFF"/>
                </a:solidFill>
              </a:rPr>
              <a:t>c</a:t>
            </a:r>
            <a:r>
              <a:rPr sz="2200" spc="-5" dirty="0">
                <a:solidFill>
                  <a:srgbClr val="FFFFFF"/>
                </a:solidFill>
              </a:rPr>
              <a:t>e</a:t>
            </a:r>
            <a:r>
              <a:rPr sz="2200" spc="-10" dirty="0">
                <a:solidFill>
                  <a:srgbClr val="FFFFFF"/>
                </a:solidFill>
              </a:rPr>
              <a:t>n</a:t>
            </a:r>
            <a:r>
              <a:rPr sz="2200" spc="-5" dirty="0">
                <a:solidFill>
                  <a:srgbClr val="FFFFFF"/>
                </a:solidFill>
              </a:rPr>
              <a:t>a</a:t>
            </a:r>
            <a:r>
              <a:rPr sz="2200" spc="-10" dirty="0">
                <a:solidFill>
                  <a:srgbClr val="FFFFFF"/>
                </a:solidFill>
              </a:rPr>
              <a:t>r</a:t>
            </a:r>
            <a:r>
              <a:rPr sz="2200" spc="-5" dirty="0">
                <a:solidFill>
                  <a:srgbClr val="FFFFFF"/>
                </a:solidFill>
              </a:rPr>
              <a:t>io</a:t>
            </a:r>
            <a:endParaRPr sz="2200"/>
          </a:p>
        </p:txBody>
      </p:sp>
      <p:sp>
        <p:nvSpPr>
          <p:cNvPr id="3" name="object 3" descr="Gears"/>
          <p:cNvSpPr/>
          <p:nvPr/>
        </p:nvSpPr>
        <p:spPr>
          <a:xfrm>
            <a:off x="188798" y="1903183"/>
            <a:ext cx="1883410" cy="2275205"/>
          </a:xfrm>
          <a:custGeom>
            <a:avLst/>
            <a:gdLst/>
            <a:ahLst/>
            <a:cxnLst/>
            <a:rect l="l" t="t" r="r" b="b"/>
            <a:pathLst>
              <a:path w="1883410" h="2275204">
                <a:moveTo>
                  <a:pt x="1230541" y="1591513"/>
                </a:moveTo>
                <a:lnTo>
                  <a:pt x="1103439" y="1528089"/>
                </a:lnTo>
                <a:lnTo>
                  <a:pt x="1094193" y="1498346"/>
                </a:lnTo>
                <a:lnTo>
                  <a:pt x="1083589" y="1469694"/>
                </a:lnTo>
                <a:lnTo>
                  <a:pt x="1073670" y="1447355"/>
                </a:lnTo>
                <a:lnTo>
                  <a:pt x="1071346" y="1442123"/>
                </a:lnTo>
                <a:lnTo>
                  <a:pt x="1057224" y="1415643"/>
                </a:lnTo>
                <a:lnTo>
                  <a:pt x="1103439" y="1280134"/>
                </a:lnTo>
                <a:lnTo>
                  <a:pt x="1045667" y="1222463"/>
                </a:lnTo>
                <a:lnTo>
                  <a:pt x="999451" y="1176337"/>
                </a:lnTo>
                <a:lnTo>
                  <a:pt x="863688" y="1222463"/>
                </a:lnTo>
                <a:lnTo>
                  <a:pt x="836752" y="1208366"/>
                </a:lnTo>
                <a:lnTo>
                  <a:pt x="831913" y="1206284"/>
                </a:lnTo>
                <a:lnTo>
                  <a:pt x="831913" y="1663598"/>
                </a:lnTo>
                <a:lnTo>
                  <a:pt x="826287" y="1712785"/>
                </a:lnTo>
                <a:lnTo>
                  <a:pt x="810183" y="1758162"/>
                </a:lnTo>
                <a:lnTo>
                  <a:pt x="784847" y="1798332"/>
                </a:lnTo>
                <a:lnTo>
                  <a:pt x="751471" y="1831936"/>
                </a:lnTo>
                <a:lnTo>
                  <a:pt x="711276" y="1857641"/>
                </a:lnTo>
                <a:lnTo>
                  <a:pt x="665467" y="1874050"/>
                </a:lnTo>
                <a:lnTo>
                  <a:pt x="615276" y="1879828"/>
                </a:lnTo>
                <a:lnTo>
                  <a:pt x="565073" y="1874050"/>
                </a:lnTo>
                <a:lnTo>
                  <a:pt x="519264" y="1857641"/>
                </a:lnTo>
                <a:lnTo>
                  <a:pt x="479069" y="1831936"/>
                </a:lnTo>
                <a:lnTo>
                  <a:pt x="445693" y="1798332"/>
                </a:lnTo>
                <a:lnTo>
                  <a:pt x="420357" y="1758162"/>
                </a:lnTo>
                <a:lnTo>
                  <a:pt x="404266" y="1712785"/>
                </a:lnTo>
                <a:lnTo>
                  <a:pt x="398627" y="1663598"/>
                </a:lnTo>
                <a:lnTo>
                  <a:pt x="404418" y="1613484"/>
                </a:lnTo>
                <a:lnTo>
                  <a:pt x="420865" y="1567764"/>
                </a:lnTo>
                <a:lnTo>
                  <a:pt x="446608" y="1527644"/>
                </a:lnTo>
                <a:lnTo>
                  <a:pt x="480288" y="1494332"/>
                </a:lnTo>
                <a:lnTo>
                  <a:pt x="520534" y="1469047"/>
                </a:lnTo>
                <a:lnTo>
                  <a:pt x="565975" y="1452981"/>
                </a:lnTo>
                <a:lnTo>
                  <a:pt x="615276" y="1447355"/>
                </a:lnTo>
                <a:lnTo>
                  <a:pt x="665467" y="1453134"/>
                </a:lnTo>
                <a:lnTo>
                  <a:pt x="711276" y="1469542"/>
                </a:lnTo>
                <a:lnTo>
                  <a:pt x="751471" y="1495247"/>
                </a:lnTo>
                <a:lnTo>
                  <a:pt x="784847" y="1528851"/>
                </a:lnTo>
                <a:lnTo>
                  <a:pt x="810183" y="1569021"/>
                </a:lnTo>
                <a:lnTo>
                  <a:pt x="826287" y="1614398"/>
                </a:lnTo>
                <a:lnTo>
                  <a:pt x="831913" y="1663598"/>
                </a:lnTo>
                <a:lnTo>
                  <a:pt x="831913" y="1206284"/>
                </a:lnTo>
                <a:lnTo>
                  <a:pt x="808443" y="1196162"/>
                </a:lnTo>
                <a:lnTo>
                  <a:pt x="779602" y="1185570"/>
                </a:lnTo>
                <a:lnTo>
                  <a:pt x="751039" y="1176337"/>
                </a:lnTo>
                <a:lnTo>
                  <a:pt x="687489" y="1049477"/>
                </a:lnTo>
                <a:lnTo>
                  <a:pt x="543052" y="1049477"/>
                </a:lnTo>
                <a:lnTo>
                  <a:pt x="479513" y="1176337"/>
                </a:lnTo>
                <a:lnTo>
                  <a:pt x="449719" y="1185570"/>
                </a:lnTo>
                <a:lnTo>
                  <a:pt x="421017" y="1196162"/>
                </a:lnTo>
                <a:lnTo>
                  <a:pt x="393395" y="1208366"/>
                </a:lnTo>
                <a:lnTo>
                  <a:pt x="366852" y="1222463"/>
                </a:lnTo>
                <a:lnTo>
                  <a:pt x="231089" y="1176337"/>
                </a:lnTo>
                <a:lnTo>
                  <a:pt x="129997" y="1277251"/>
                </a:lnTo>
                <a:lnTo>
                  <a:pt x="173316" y="1412760"/>
                </a:lnTo>
                <a:lnTo>
                  <a:pt x="159194" y="1439646"/>
                </a:lnTo>
                <a:lnTo>
                  <a:pt x="146964" y="1467891"/>
                </a:lnTo>
                <a:lnTo>
                  <a:pt x="136359" y="1496682"/>
                </a:lnTo>
                <a:lnTo>
                  <a:pt x="127101" y="1525206"/>
                </a:lnTo>
                <a:lnTo>
                  <a:pt x="0" y="1588630"/>
                </a:lnTo>
                <a:lnTo>
                  <a:pt x="0" y="1732788"/>
                </a:lnTo>
                <a:lnTo>
                  <a:pt x="127101" y="1796211"/>
                </a:lnTo>
                <a:lnTo>
                  <a:pt x="136359" y="1825955"/>
                </a:lnTo>
                <a:lnTo>
                  <a:pt x="146964" y="1854606"/>
                </a:lnTo>
                <a:lnTo>
                  <a:pt x="159194" y="1882178"/>
                </a:lnTo>
                <a:lnTo>
                  <a:pt x="173316" y="1908657"/>
                </a:lnTo>
                <a:lnTo>
                  <a:pt x="129997" y="2044166"/>
                </a:lnTo>
                <a:lnTo>
                  <a:pt x="231089" y="2145080"/>
                </a:lnTo>
                <a:lnTo>
                  <a:pt x="366852" y="2101837"/>
                </a:lnTo>
                <a:lnTo>
                  <a:pt x="393395" y="2115934"/>
                </a:lnTo>
                <a:lnTo>
                  <a:pt x="421017" y="2128139"/>
                </a:lnTo>
                <a:lnTo>
                  <a:pt x="449719" y="2138730"/>
                </a:lnTo>
                <a:lnTo>
                  <a:pt x="479513" y="2147963"/>
                </a:lnTo>
                <a:lnTo>
                  <a:pt x="543052" y="2274824"/>
                </a:lnTo>
                <a:lnTo>
                  <a:pt x="687489" y="2274824"/>
                </a:lnTo>
                <a:lnTo>
                  <a:pt x="751039" y="2147963"/>
                </a:lnTo>
                <a:lnTo>
                  <a:pt x="780821" y="2138730"/>
                </a:lnTo>
                <a:lnTo>
                  <a:pt x="809536" y="2128139"/>
                </a:lnTo>
                <a:lnTo>
                  <a:pt x="837145" y="2115934"/>
                </a:lnTo>
                <a:lnTo>
                  <a:pt x="863688" y="2101837"/>
                </a:lnTo>
                <a:lnTo>
                  <a:pt x="999451" y="2147963"/>
                </a:lnTo>
                <a:lnTo>
                  <a:pt x="1044384" y="2101837"/>
                </a:lnTo>
                <a:lnTo>
                  <a:pt x="1100556" y="2044166"/>
                </a:lnTo>
                <a:lnTo>
                  <a:pt x="1057224" y="1911540"/>
                </a:lnTo>
                <a:lnTo>
                  <a:pt x="1071346" y="1885061"/>
                </a:lnTo>
                <a:lnTo>
                  <a:pt x="1073670" y="1879828"/>
                </a:lnTo>
                <a:lnTo>
                  <a:pt x="1083513" y="1857641"/>
                </a:lnTo>
                <a:lnTo>
                  <a:pt x="1094193" y="1828838"/>
                </a:lnTo>
                <a:lnTo>
                  <a:pt x="1103439" y="1799107"/>
                </a:lnTo>
                <a:lnTo>
                  <a:pt x="1230541" y="1735670"/>
                </a:lnTo>
                <a:lnTo>
                  <a:pt x="1230541" y="1591513"/>
                </a:lnTo>
                <a:close/>
              </a:path>
              <a:path w="1883410" h="2275204">
                <a:moveTo>
                  <a:pt x="1883359" y="542036"/>
                </a:moveTo>
                <a:lnTo>
                  <a:pt x="1756257" y="478612"/>
                </a:lnTo>
                <a:lnTo>
                  <a:pt x="1747012" y="448881"/>
                </a:lnTo>
                <a:lnTo>
                  <a:pt x="1736407" y="420230"/>
                </a:lnTo>
                <a:lnTo>
                  <a:pt x="1726488" y="397878"/>
                </a:lnTo>
                <a:lnTo>
                  <a:pt x="1724177" y="392658"/>
                </a:lnTo>
                <a:lnTo>
                  <a:pt x="1710042" y="366166"/>
                </a:lnTo>
                <a:lnTo>
                  <a:pt x="1756257" y="230657"/>
                </a:lnTo>
                <a:lnTo>
                  <a:pt x="1698485" y="172999"/>
                </a:lnTo>
                <a:lnTo>
                  <a:pt x="1652270" y="126860"/>
                </a:lnTo>
                <a:lnTo>
                  <a:pt x="1516507" y="172999"/>
                </a:lnTo>
                <a:lnTo>
                  <a:pt x="1489976" y="158889"/>
                </a:lnTo>
                <a:lnTo>
                  <a:pt x="1484731" y="156578"/>
                </a:lnTo>
                <a:lnTo>
                  <a:pt x="1484731" y="614121"/>
                </a:lnTo>
                <a:lnTo>
                  <a:pt x="1478953" y="663321"/>
                </a:lnTo>
                <a:lnTo>
                  <a:pt x="1462506" y="708685"/>
                </a:lnTo>
                <a:lnTo>
                  <a:pt x="1436763" y="748855"/>
                </a:lnTo>
                <a:lnTo>
                  <a:pt x="1403083" y="782472"/>
                </a:lnTo>
                <a:lnTo>
                  <a:pt x="1362837" y="808164"/>
                </a:lnTo>
                <a:lnTo>
                  <a:pt x="1317383" y="824585"/>
                </a:lnTo>
                <a:lnTo>
                  <a:pt x="1268095" y="830351"/>
                </a:lnTo>
                <a:lnTo>
                  <a:pt x="1217891" y="824585"/>
                </a:lnTo>
                <a:lnTo>
                  <a:pt x="1172083" y="808164"/>
                </a:lnTo>
                <a:lnTo>
                  <a:pt x="1131887" y="782472"/>
                </a:lnTo>
                <a:lnTo>
                  <a:pt x="1098511" y="748855"/>
                </a:lnTo>
                <a:lnTo>
                  <a:pt x="1073175" y="708685"/>
                </a:lnTo>
                <a:lnTo>
                  <a:pt x="1057084" y="663321"/>
                </a:lnTo>
                <a:lnTo>
                  <a:pt x="1051445" y="614121"/>
                </a:lnTo>
                <a:lnTo>
                  <a:pt x="1057236" y="564921"/>
                </a:lnTo>
                <a:lnTo>
                  <a:pt x="1073683" y="519557"/>
                </a:lnTo>
                <a:lnTo>
                  <a:pt x="1099426" y="479386"/>
                </a:lnTo>
                <a:lnTo>
                  <a:pt x="1133106" y="445770"/>
                </a:lnTo>
                <a:lnTo>
                  <a:pt x="1173353" y="420077"/>
                </a:lnTo>
                <a:lnTo>
                  <a:pt x="1218806" y="403656"/>
                </a:lnTo>
                <a:lnTo>
                  <a:pt x="1268095" y="397878"/>
                </a:lnTo>
                <a:lnTo>
                  <a:pt x="1318298" y="403656"/>
                </a:lnTo>
                <a:lnTo>
                  <a:pt x="1364094" y="420077"/>
                </a:lnTo>
                <a:lnTo>
                  <a:pt x="1404289" y="445770"/>
                </a:lnTo>
                <a:lnTo>
                  <a:pt x="1437665" y="479386"/>
                </a:lnTo>
                <a:lnTo>
                  <a:pt x="1463014" y="519557"/>
                </a:lnTo>
                <a:lnTo>
                  <a:pt x="1479105" y="564921"/>
                </a:lnTo>
                <a:lnTo>
                  <a:pt x="1484731" y="614121"/>
                </a:lnTo>
                <a:lnTo>
                  <a:pt x="1484731" y="156578"/>
                </a:lnTo>
                <a:lnTo>
                  <a:pt x="1462354" y="146685"/>
                </a:lnTo>
                <a:lnTo>
                  <a:pt x="1433639" y="136093"/>
                </a:lnTo>
                <a:lnTo>
                  <a:pt x="1403858" y="126860"/>
                </a:lnTo>
                <a:lnTo>
                  <a:pt x="1340307" y="0"/>
                </a:lnTo>
                <a:lnTo>
                  <a:pt x="1195882" y="0"/>
                </a:lnTo>
                <a:lnTo>
                  <a:pt x="1132332" y="126860"/>
                </a:lnTo>
                <a:lnTo>
                  <a:pt x="1102537" y="136093"/>
                </a:lnTo>
                <a:lnTo>
                  <a:pt x="1073835" y="146685"/>
                </a:lnTo>
                <a:lnTo>
                  <a:pt x="1046213" y="158889"/>
                </a:lnTo>
                <a:lnTo>
                  <a:pt x="1019670" y="172999"/>
                </a:lnTo>
                <a:lnTo>
                  <a:pt x="883907" y="126860"/>
                </a:lnTo>
                <a:lnTo>
                  <a:pt x="779919" y="230657"/>
                </a:lnTo>
                <a:lnTo>
                  <a:pt x="826135" y="366166"/>
                </a:lnTo>
                <a:lnTo>
                  <a:pt x="812012" y="392658"/>
                </a:lnTo>
                <a:lnTo>
                  <a:pt x="799846" y="420077"/>
                </a:lnTo>
                <a:lnTo>
                  <a:pt x="789178" y="448881"/>
                </a:lnTo>
                <a:lnTo>
                  <a:pt x="779919" y="478612"/>
                </a:lnTo>
                <a:lnTo>
                  <a:pt x="652818" y="542036"/>
                </a:lnTo>
                <a:lnTo>
                  <a:pt x="652818" y="686193"/>
                </a:lnTo>
                <a:lnTo>
                  <a:pt x="779919" y="749630"/>
                </a:lnTo>
                <a:lnTo>
                  <a:pt x="789178" y="779360"/>
                </a:lnTo>
                <a:lnTo>
                  <a:pt x="799782" y="808012"/>
                </a:lnTo>
                <a:lnTo>
                  <a:pt x="812012" y="835583"/>
                </a:lnTo>
                <a:lnTo>
                  <a:pt x="826135" y="862076"/>
                </a:lnTo>
                <a:lnTo>
                  <a:pt x="779919" y="997585"/>
                </a:lnTo>
                <a:lnTo>
                  <a:pt x="881024" y="1098486"/>
                </a:lnTo>
                <a:lnTo>
                  <a:pt x="1016787" y="1052360"/>
                </a:lnTo>
                <a:lnTo>
                  <a:pt x="1043330" y="1066457"/>
                </a:lnTo>
                <a:lnTo>
                  <a:pt x="1070952" y="1078674"/>
                </a:lnTo>
                <a:lnTo>
                  <a:pt x="1099654" y="1089253"/>
                </a:lnTo>
                <a:lnTo>
                  <a:pt x="1129436" y="1098486"/>
                </a:lnTo>
                <a:lnTo>
                  <a:pt x="1192987" y="1225346"/>
                </a:lnTo>
                <a:lnTo>
                  <a:pt x="1337424" y="1225346"/>
                </a:lnTo>
                <a:lnTo>
                  <a:pt x="1400962" y="1098486"/>
                </a:lnTo>
                <a:lnTo>
                  <a:pt x="1430756" y="1089253"/>
                </a:lnTo>
                <a:lnTo>
                  <a:pt x="1459458" y="1078674"/>
                </a:lnTo>
                <a:lnTo>
                  <a:pt x="1487081" y="1066457"/>
                </a:lnTo>
                <a:lnTo>
                  <a:pt x="1513624" y="1052360"/>
                </a:lnTo>
                <a:lnTo>
                  <a:pt x="1649387" y="1098486"/>
                </a:lnTo>
                <a:lnTo>
                  <a:pt x="1696923" y="1052360"/>
                </a:lnTo>
                <a:lnTo>
                  <a:pt x="1753374" y="997585"/>
                </a:lnTo>
                <a:lnTo>
                  <a:pt x="1707159" y="862076"/>
                </a:lnTo>
                <a:lnTo>
                  <a:pt x="1721739" y="835177"/>
                </a:lnTo>
                <a:lnTo>
                  <a:pt x="1723986" y="830351"/>
                </a:lnTo>
                <a:lnTo>
                  <a:pt x="1734959" y="806932"/>
                </a:lnTo>
                <a:lnTo>
                  <a:pt x="1746554" y="778141"/>
                </a:lnTo>
                <a:lnTo>
                  <a:pt x="1756257" y="749630"/>
                </a:lnTo>
                <a:lnTo>
                  <a:pt x="1883359" y="686193"/>
                </a:lnTo>
                <a:lnTo>
                  <a:pt x="1883359" y="542036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02348" y="216661"/>
            <a:ext cx="6110605" cy="40125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2642870" algn="l"/>
                <a:tab pos="4806315" algn="l"/>
              </a:tabLst>
            </a:pPr>
            <a:r>
              <a:rPr sz="2400" spc="-90" dirty="0">
                <a:latin typeface="Arial"/>
                <a:cs typeface="Arial"/>
              </a:rPr>
              <a:t>Student </a:t>
            </a:r>
            <a:r>
              <a:rPr sz="2400" spc="-215" dirty="0">
                <a:latin typeface="Arial"/>
                <a:cs typeface="Arial"/>
              </a:rPr>
              <a:t>A </a:t>
            </a:r>
            <a:r>
              <a:rPr sz="2400" spc="-55" dirty="0">
                <a:latin typeface="Arial"/>
                <a:cs typeface="Arial"/>
              </a:rPr>
              <a:t>reports </a:t>
            </a:r>
            <a:r>
              <a:rPr sz="2400" spc="-5" dirty="0">
                <a:latin typeface="Arial"/>
                <a:cs typeface="Arial"/>
              </a:rPr>
              <a:t>that </a:t>
            </a:r>
            <a:r>
              <a:rPr sz="2400" spc="-90" dirty="0">
                <a:latin typeface="Arial"/>
                <a:cs typeface="Arial"/>
              </a:rPr>
              <a:t>Student </a:t>
            </a:r>
            <a:r>
              <a:rPr sz="2400" spc="-300" dirty="0">
                <a:latin typeface="Arial"/>
                <a:cs typeface="Arial"/>
              </a:rPr>
              <a:t>B </a:t>
            </a:r>
            <a:r>
              <a:rPr sz="2400" spc="-125" dirty="0">
                <a:latin typeface="Arial"/>
                <a:cs typeface="Arial"/>
              </a:rPr>
              <a:t>sexually  </a:t>
            </a:r>
            <a:r>
              <a:rPr sz="2400" spc="-150" dirty="0">
                <a:latin typeface="Arial"/>
                <a:cs typeface="Arial"/>
              </a:rPr>
              <a:t>harassed </a:t>
            </a:r>
            <a:r>
              <a:rPr sz="2400" spc="-90" dirty="0">
                <a:latin typeface="Arial"/>
                <a:cs typeface="Arial"/>
              </a:rPr>
              <a:t>Student </a:t>
            </a:r>
            <a:r>
              <a:rPr sz="2400" spc="-215" dirty="0">
                <a:latin typeface="Arial"/>
                <a:cs typeface="Arial"/>
              </a:rPr>
              <a:t>A </a:t>
            </a:r>
            <a:r>
              <a:rPr sz="2400" spc="-80" dirty="0">
                <a:latin typeface="Arial"/>
                <a:cs typeface="Arial"/>
              </a:rPr>
              <a:t>on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two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occasions.	</a:t>
            </a:r>
            <a:r>
              <a:rPr sz="2400" spc="-180" dirty="0">
                <a:latin typeface="Arial"/>
                <a:cs typeface="Arial"/>
              </a:rPr>
              <a:t>The </a:t>
            </a:r>
            <a:r>
              <a:rPr sz="2400" spc="-15" dirty="0">
                <a:latin typeface="Arial"/>
                <a:cs typeface="Arial"/>
              </a:rPr>
              <a:t>first  </a:t>
            </a:r>
            <a:r>
              <a:rPr sz="2400" spc="-55" dirty="0">
                <a:latin typeface="Arial"/>
                <a:cs typeface="Arial"/>
              </a:rPr>
              <a:t>incident </a:t>
            </a:r>
            <a:r>
              <a:rPr sz="2400" spc="-114" dirty="0">
                <a:latin typeface="Arial"/>
                <a:cs typeface="Arial"/>
              </a:rPr>
              <a:t>consisted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90" dirty="0">
                <a:latin typeface="Arial"/>
                <a:cs typeface="Arial"/>
              </a:rPr>
              <a:t>Student </a:t>
            </a:r>
            <a:r>
              <a:rPr sz="2400" spc="-300" dirty="0">
                <a:latin typeface="Arial"/>
                <a:cs typeface="Arial"/>
              </a:rPr>
              <a:t>B </a:t>
            </a:r>
            <a:r>
              <a:rPr sz="2400" spc="-95" dirty="0">
                <a:latin typeface="Arial"/>
                <a:cs typeface="Arial"/>
              </a:rPr>
              <a:t>groping </a:t>
            </a:r>
            <a:r>
              <a:rPr sz="2400" spc="-90" dirty="0">
                <a:latin typeface="Arial"/>
                <a:cs typeface="Arial"/>
              </a:rPr>
              <a:t>Student  </a:t>
            </a:r>
            <a:r>
              <a:rPr sz="2400" spc="-220" dirty="0">
                <a:latin typeface="Arial"/>
                <a:cs typeface="Arial"/>
              </a:rPr>
              <a:t>A’s </a:t>
            </a:r>
            <a:r>
              <a:rPr sz="2400" spc="-95" dirty="0">
                <a:latin typeface="Arial"/>
                <a:cs typeface="Arial"/>
              </a:rPr>
              <a:t>genitals </a:t>
            </a:r>
            <a:r>
              <a:rPr sz="2400" spc="5" dirty="0">
                <a:latin typeface="Arial"/>
                <a:cs typeface="Arial"/>
              </a:rPr>
              <a:t>without </a:t>
            </a:r>
            <a:r>
              <a:rPr sz="2400" spc="-95" dirty="0">
                <a:latin typeface="Arial"/>
                <a:cs typeface="Arial"/>
              </a:rPr>
              <a:t>permission </a:t>
            </a:r>
            <a:r>
              <a:rPr sz="2400" spc="-40" dirty="0">
                <a:latin typeface="Arial"/>
                <a:cs typeface="Arial"/>
              </a:rPr>
              <a:t>while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5" dirty="0">
                <a:latin typeface="Arial"/>
                <a:cs typeface="Arial"/>
              </a:rPr>
              <a:t>two  </a:t>
            </a:r>
            <a:r>
              <a:rPr sz="2400" spc="-80" dirty="0">
                <a:latin typeface="Arial"/>
                <a:cs typeface="Arial"/>
              </a:rPr>
              <a:t>were </a:t>
            </a:r>
            <a:r>
              <a:rPr sz="2400" spc="-114" dirty="0">
                <a:latin typeface="Arial"/>
                <a:cs typeface="Arial"/>
              </a:rPr>
              <a:t>dancing </a:t>
            </a:r>
            <a:r>
              <a:rPr sz="2400" spc="-65" dirty="0">
                <a:latin typeface="Arial"/>
                <a:cs typeface="Arial"/>
              </a:rPr>
              <a:t>during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50" dirty="0">
                <a:latin typeface="Arial"/>
                <a:cs typeface="Arial"/>
              </a:rPr>
              <a:t>formal </a:t>
            </a:r>
            <a:r>
              <a:rPr sz="2400" spc="-95" dirty="0">
                <a:latin typeface="Arial"/>
                <a:cs typeface="Arial"/>
              </a:rPr>
              <a:t>hosted </a:t>
            </a:r>
            <a:r>
              <a:rPr sz="2400" spc="-105" dirty="0">
                <a:latin typeface="Arial"/>
                <a:cs typeface="Arial"/>
              </a:rPr>
              <a:t>by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150" dirty="0">
                <a:latin typeface="Arial"/>
                <a:cs typeface="Arial"/>
              </a:rPr>
              <a:t>Greek  </a:t>
            </a:r>
            <a:r>
              <a:rPr sz="2400" spc="-90" dirty="0">
                <a:latin typeface="Arial"/>
                <a:cs typeface="Arial"/>
              </a:rPr>
              <a:t>organization </a:t>
            </a:r>
            <a:r>
              <a:rPr sz="2400" spc="-40" dirty="0">
                <a:latin typeface="Arial"/>
                <a:cs typeface="Arial"/>
              </a:rPr>
              <a:t>at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90" dirty="0">
                <a:latin typeface="Arial"/>
                <a:cs typeface="Arial"/>
              </a:rPr>
              <a:t>local </a:t>
            </a:r>
            <a:r>
              <a:rPr sz="2400" spc="-45" dirty="0">
                <a:latin typeface="Arial"/>
                <a:cs typeface="Arial"/>
              </a:rPr>
              <a:t>party </a:t>
            </a:r>
            <a:r>
              <a:rPr sz="2400" spc="-120" dirty="0">
                <a:latin typeface="Arial"/>
                <a:cs typeface="Arial"/>
              </a:rPr>
              <a:t>venue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50" dirty="0">
                <a:latin typeface="Arial"/>
                <a:cs typeface="Arial"/>
              </a:rPr>
              <a:t>Greek  </a:t>
            </a:r>
            <a:r>
              <a:rPr sz="2400" spc="-90" dirty="0">
                <a:latin typeface="Arial"/>
                <a:cs typeface="Arial"/>
              </a:rPr>
              <a:t>organization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rented.	</a:t>
            </a:r>
            <a:r>
              <a:rPr sz="2400" spc="-180" dirty="0">
                <a:latin typeface="Arial"/>
                <a:cs typeface="Arial"/>
              </a:rPr>
              <a:t>The </a:t>
            </a:r>
            <a:r>
              <a:rPr sz="2400" spc="-140" dirty="0">
                <a:latin typeface="Arial"/>
                <a:cs typeface="Arial"/>
              </a:rPr>
              <a:t>second </a:t>
            </a:r>
            <a:r>
              <a:rPr sz="2400" spc="-55" dirty="0">
                <a:latin typeface="Arial"/>
                <a:cs typeface="Arial"/>
              </a:rPr>
              <a:t>incident  </a:t>
            </a:r>
            <a:r>
              <a:rPr sz="2400" spc="-114" dirty="0">
                <a:latin typeface="Arial"/>
                <a:cs typeface="Arial"/>
              </a:rPr>
              <a:t>consisted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90" dirty="0">
                <a:latin typeface="Arial"/>
                <a:cs typeface="Arial"/>
              </a:rPr>
              <a:t>Student </a:t>
            </a:r>
            <a:r>
              <a:rPr sz="2400" spc="-300" dirty="0">
                <a:latin typeface="Arial"/>
                <a:cs typeface="Arial"/>
              </a:rPr>
              <a:t>B </a:t>
            </a:r>
            <a:r>
              <a:rPr sz="2400" spc="-45" dirty="0">
                <a:latin typeface="Arial"/>
                <a:cs typeface="Arial"/>
              </a:rPr>
              <a:t>attempting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150" dirty="0">
                <a:latin typeface="Arial"/>
                <a:cs typeface="Arial"/>
              </a:rPr>
              <a:t>have </a:t>
            </a:r>
            <a:r>
              <a:rPr sz="2400" spc="-145" dirty="0">
                <a:latin typeface="Arial"/>
                <a:cs typeface="Arial"/>
              </a:rPr>
              <a:t>sexual  </a:t>
            </a:r>
            <a:r>
              <a:rPr sz="2400" spc="-80" dirty="0">
                <a:latin typeface="Arial"/>
                <a:cs typeface="Arial"/>
              </a:rPr>
              <a:t>intercourse </a:t>
            </a:r>
            <a:r>
              <a:rPr sz="2400" spc="15" dirty="0">
                <a:latin typeface="Arial"/>
                <a:cs typeface="Arial"/>
              </a:rPr>
              <a:t>with </a:t>
            </a:r>
            <a:r>
              <a:rPr sz="2400" spc="-90" dirty="0">
                <a:latin typeface="Arial"/>
                <a:cs typeface="Arial"/>
              </a:rPr>
              <a:t>Student </a:t>
            </a:r>
            <a:r>
              <a:rPr sz="2400" spc="-215" dirty="0">
                <a:latin typeface="Arial"/>
                <a:cs typeface="Arial"/>
              </a:rPr>
              <a:t>A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110" dirty="0">
                <a:latin typeface="Arial"/>
                <a:cs typeface="Arial"/>
              </a:rPr>
              <a:t>week </a:t>
            </a:r>
            <a:r>
              <a:rPr sz="2400" spc="-80" dirty="0">
                <a:latin typeface="Arial"/>
                <a:cs typeface="Arial"/>
              </a:rPr>
              <a:t>later, when  </a:t>
            </a:r>
            <a:r>
              <a:rPr sz="2400" spc="-90" dirty="0">
                <a:latin typeface="Arial"/>
                <a:cs typeface="Arial"/>
              </a:rPr>
              <a:t>Student </a:t>
            </a:r>
            <a:r>
              <a:rPr sz="2400" spc="-215" dirty="0">
                <a:latin typeface="Arial"/>
                <a:cs typeface="Arial"/>
              </a:rPr>
              <a:t>A </a:t>
            </a:r>
            <a:r>
              <a:rPr sz="2400" spc="-165" dirty="0">
                <a:latin typeface="Arial"/>
                <a:cs typeface="Arial"/>
              </a:rPr>
              <a:t>was </a:t>
            </a:r>
            <a:r>
              <a:rPr sz="2400" spc="-95" dirty="0">
                <a:latin typeface="Arial"/>
                <a:cs typeface="Arial"/>
              </a:rPr>
              <a:t>heavily </a:t>
            </a:r>
            <a:r>
              <a:rPr sz="2400" spc="-70" dirty="0">
                <a:latin typeface="Arial"/>
                <a:cs typeface="Arial"/>
              </a:rPr>
              <a:t>intoxicated </a:t>
            </a:r>
            <a:r>
              <a:rPr sz="2400" spc="-40" dirty="0">
                <a:latin typeface="Arial"/>
                <a:cs typeface="Arial"/>
              </a:rPr>
              <a:t>at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70" dirty="0">
                <a:latin typeface="Arial"/>
                <a:cs typeface="Arial"/>
              </a:rPr>
              <a:t>tailgate  </a:t>
            </a:r>
            <a:r>
              <a:rPr sz="2400" spc="-45" dirty="0">
                <a:latin typeface="Arial"/>
                <a:cs typeface="Arial"/>
              </a:rPr>
              <a:t>party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held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parking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lot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a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rival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institution’s  </a:t>
            </a:r>
            <a:r>
              <a:rPr sz="2400" spc="-30" dirty="0">
                <a:latin typeface="Arial"/>
                <a:cs typeface="Arial"/>
              </a:rPr>
              <a:t>football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stadium.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546" y="1149730"/>
            <a:ext cx="166814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Questions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506666" y="1468247"/>
            <a:ext cx="1272540" cy="2753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900" b="1" dirty="0">
                <a:solidFill>
                  <a:srgbClr val="FFFFFF"/>
                </a:solidFill>
                <a:latin typeface="Georgia"/>
                <a:cs typeface="Georgia"/>
              </a:rPr>
              <a:t>?</a:t>
            </a:r>
            <a:endParaRPr sz="17900">
              <a:latin typeface="Georgia"/>
              <a:cs typeface="Georgia"/>
            </a:endParaRPr>
          </a:p>
        </p:txBody>
      </p:sp>
      <p:grpSp>
        <p:nvGrpSpPr>
          <p:cNvPr id="10" name="Group 9" descr="Talking heads">
            <a:extLst>
              <a:ext uri="{FF2B5EF4-FFF2-40B4-BE49-F238E27FC236}">
                <a16:creationId xmlns:a16="http://schemas.microsoft.com/office/drawing/2014/main" id="{C7A11D24-12DF-074C-B378-FE352D280185}"/>
              </a:ext>
            </a:extLst>
          </p:cNvPr>
          <p:cNvGrpSpPr/>
          <p:nvPr/>
        </p:nvGrpSpPr>
        <p:grpSpPr>
          <a:xfrm>
            <a:off x="4143082" y="561478"/>
            <a:ext cx="3355201" cy="3679572"/>
            <a:chOff x="4143082" y="561478"/>
            <a:chExt cx="3355201" cy="3679572"/>
          </a:xfrm>
        </p:grpSpPr>
        <p:sp>
          <p:nvSpPr>
            <p:cNvPr id="4" name="object 4"/>
            <p:cNvSpPr/>
            <p:nvPr/>
          </p:nvSpPr>
          <p:spPr>
            <a:xfrm>
              <a:off x="4510322" y="2435614"/>
              <a:ext cx="717550" cy="715645"/>
            </a:xfrm>
            <a:custGeom>
              <a:avLst/>
              <a:gdLst/>
              <a:ahLst/>
              <a:cxnLst/>
              <a:rect l="l" t="t" r="r" b="b"/>
              <a:pathLst>
                <a:path w="717550" h="715644">
                  <a:moveTo>
                    <a:pt x="358482" y="715622"/>
                  </a:moveTo>
                  <a:lnTo>
                    <a:pt x="309836" y="712356"/>
                  </a:lnTo>
                  <a:lnTo>
                    <a:pt x="263180" y="702841"/>
                  </a:lnTo>
                  <a:lnTo>
                    <a:pt x="218940" y="687505"/>
                  </a:lnTo>
                  <a:lnTo>
                    <a:pt x="177545" y="666772"/>
                  </a:lnTo>
                  <a:lnTo>
                    <a:pt x="139420" y="641070"/>
                  </a:lnTo>
                  <a:lnTo>
                    <a:pt x="104993" y="610825"/>
                  </a:lnTo>
                  <a:lnTo>
                    <a:pt x="74691" y="576463"/>
                  </a:lnTo>
                  <a:lnTo>
                    <a:pt x="48941" y="538409"/>
                  </a:lnTo>
                  <a:lnTo>
                    <a:pt x="28169" y="497091"/>
                  </a:lnTo>
                  <a:lnTo>
                    <a:pt x="12804" y="452935"/>
                  </a:lnTo>
                  <a:lnTo>
                    <a:pt x="3272" y="406366"/>
                  </a:lnTo>
                  <a:lnTo>
                    <a:pt x="0" y="357811"/>
                  </a:lnTo>
                  <a:lnTo>
                    <a:pt x="3272" y="309256"/>
                  </a:lnTo>
                  <a:lnTo>
                    <a:pt x="12804" y="262687"/>
                  </a:lnTo>
                  <a:lnTo>
                    <a:pt x="28169" y="218530"/>
                  </a:lnTo>
                  <a:lnTo>
                    <a:pt x="48941" y="177212"/>
                  </a:lnTo>
                  <a:lnTo>
                    <a:pt x="74691" y="139159"/>
                  </a:lnTo>
                  <a:lnTo>
                    <a:pt x="104993" y="104796"/>
                  </a:lnTo>
                  <a:lnTo>
                    <a:pt x="139420" y="74551"/>
                  </a:lnTo>
                  <a:lnTo>
                    <a:pt x="177545" y="48849"/>
                  </a:lnTo>
                  <a:lnTo>
                    <a:pt x="218940" y="28117"/>
                  </a:lnTo>
                  <a:lnTo>
                    <a:pt x="263180" y="12780"/>
                  </a:lnTo>
                  <a:lnTo>
                    <a:pt x="309836" y="3266"/>
                  </a:lnTo>
                  <a:lnTo>
                    <a:pt x="358482" y="0"/>
                  </a:lnTo>
                  <a:lnTo>
                    <a:pt x="407129" y="3266"/>
                  </a:lnTo>
                  <a:lnTo>
                    <a:pt x="453785" y="12780"/>
                  </a:lnTo>
                  <a:lnTo>
                    <a:pt x="498025" y="28117"/>
                  </a:lnTo>
                  <a:lnTo>
                    <a:pt x="539420" y="48849"/>
                  </a:lnTo>
                  <a:lnTo>
                    <a:pt x="577545" y="74551"/>
                  </a:lnTo>
                  <a:lnTo>
                    <a:pt x="611972" y="104796"/>
                  </a:lnTo>
                  <a:lnTo>
                    <a:pt x="642274" y="139159"/>
                  </a:lnTo>
                  <a:lnTo>
                    <a:pt x="668024" y="177212"/>
                  </a:lnTo>
                  <a:lnTo>
                    <a:pt x="688795" y="218530"/>
                  </a:lnTo>
                  <a:lnTo>
                    <a:pt x="704161" y="262687"/>
                  </a:lnTo>
                  <a:lnTo>
                    <a:pt x="713693" y="309256"/>
                  </a:lnTo>
                  <a:lnTo>
                    <a:pt x="716965" y="357811"/>
                  </a:lnTo>
                  <a:lnTo>
                    <a:pt x="713693" y="406366"/>
                  </a:lnTo>
                  <a:lnTo>
                    <a:pt x="704161" y="452935"/>
                  </a:lnTo>
                  <a:lnTo>
                    <a:pt x="688795" y="497091"/>
                  </a:lnTo>
                  <a:lnTo>
                    <a:pt x="668024" y="538409"/>
                  </a:lnTo>
                  <a:lnTo>
                    <a:pt x="642274" y="576463"/>
                  </a:lnTo>
                  <a:lnTo>
                    <a:pt x="611972" y="610825"/>
                  </a:lnTo>
                  <a:lnTo>
                    <a:pt x="577545" y="641070"/>
                  </a:lnTo>
                  <a:lnTo>
                    <a:pt x="539420" y="666772"/>
                  </a:lnTo>
                  <a:lnTo>
                    <a:pt x="498025" y="687505"/>
                  </a:lnTo>
                  <a:lnTo>
                    <a:pt x="453785" y="702841"/>
                  </a:lnTo>
                  <a:lnTo>
                    <a:pt x="407129" y="712356"/>
                  </a:lnTo>
                  <a:lnTo>
                    <a:pt x="358482" y="715622"/>
                  </a:lnTo>
                  <a:close/>
                </a:path>
              </a:pathLst>
            </a:custGeom>
            <a:solidFill>
              <a:srgbClr val="F1B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2077" y="2435615"/>
              <a:ext cx="717550" cy="715645"/>
            </a:xfrm>
            <a:custGeom>
              <a:avLst/>
              <a:gdLst/>
              <a:ahLst/>
              <a:cxnLst/>
              <a:rect l="l" t="t" r="r" b="b"/>
              <a:pathLst>
                <a:path w="717550" h="715644">
                  <a:moveTo>
                    <a:pt x="358482" y="715622"/>
                  </a:moveTo>
                  <a:lnTo>
                    <a:pt x="309836" y="712356"/>
                  </a:lnTo>
                  <a:lnTo>
                    <a:pt x="263180" y="702841"/>
                  </a:lnTo>
                  <a:lnTo>
                    <a:pt x="218940" y="687505"/>
                  </a:lnTo>
                  <a:lnTo>
                    <a:pt x="177545" y="666772"/>
                  </a:lnTo>
                  <a:lnTo>
                    <a:pt x="139420" y="641070"/>
                  </a:lnTo>
                  <a:lnTo>
                    <a:pt x="104993" y="610825"/>
                  </a:lnTo>
                  <a:lnTo>
                    <a:pt x="74691" y="576463"/>
                  </a:lnTo>
                  <a:lnTo>
                    <a:pt x="48941" y="538409"/>
                  </a:lnTo>
                  <a:lnTo>
                    <a:pt x="28169" y="497091"/>
                  </a:lnTo>
                  <a:lnTo>
                    <a:pt x="12804" y="452935"/>
                  </a:lnTo>
                  <a:lnTo>
                    <a:pt x="3272" y="406366"/>
                  </a:lnTo>
                  <a:lnTo>
                    <a:pt x="0" y="357811"/>
                  </a:lnTo>
                  <a:lnTo>
                    <a:pt x="3272" y="309256"/>
                  </a:lnTo>
                  <a:lnTo>
                    <a:pt x="12804" y="262687"/>
                  </a:lnTo>
                  <a:lnTo>
                    <a:pt x="28169" y="218530"/>
                  </a:lnTo>
                  <a:lnTo>
                    <a:pt x="48941" y="177212"/>
                  </a:lnTo>
                  <a:lnTo>
                    <a:pt x="74691" y="139159"/>
                  </a:lnTo>
                  <a:lnTo>
                    <a:pt x="104993" y="104796"/>
                  </a:lnTo>
                  <a:lnTo>
                    <a:pt x="139420" y="74551"/>
                  </a:lnTo>
                  <a:lnTo>
                    <a:pt x="177545" y="48849"/>
                  </a:lnTo>
                  <a:lnTo>
                    <a:pt x="218940" y="28117"/>
                  </a:lnTo>
                  <a:lnTo>
                    <a:pt x="263180" y="12780"/>
                  </a:lnTo>
                  <a:lnTo>
                    <a:pt x="309836" y="3266"/>
                  </a:lnTo>
                  <a:lnTo>
                    <a:pt x="358482" y="0"/>
                  </a:lnTo>
                  <a:lnTo>
                    <a:pt x="407129" y="3266"/>
                  </a:lnTo>
                  <a:lnTo>
                    <a:pt x="453785" y="12780"/>
                  </a:lnTo>
                  <a:lnTo>
                    <a:pt x="498025" y="28117"/>
                  </a:lnTo>
                  <a:lnTo>
                    <a:pt x="539420" y="48849"/>
                  </a:lnTo>
                  <a:lnTo>
                    <a:pt x="577545" y="74551"/>
                  </a:lnTo>
                  <a:lnTo>
                    <a:pt x="611972" y="104796"/>
                  </a:lnTo>
                  <a:lnTo>
                    <a:pt x="642274" y="139159"/>
                  </a:lnTo>
                  <a:lnTo>
                    <a:pt x="668024" y="177212"/>
                  </a:lnTo>
                  <a:lnTo>
                    <a:pt x="688795" y="218530"/>
                  </a:lnTo>
                  <a:lnTo>
                    <a:pt x="704161" y="262687"/>
                  </a:lnTo>
                  <a:lnTo>
                    <a:pt x="713693" y="309256"/>
                  </a:lnTo>
                  <a:lnTo>
                    <a:pt x="716965" y="357811"/>
                  </a:lnTo>
                  <a:lnTo>
                    <a:pt x="713693" y="406366"/>
                  </a:lnTo>
                  <a:lnTo>
                    <a:pt x="704161" y="452935"/>
                  </a:lnTo>
                  <a:lnTo>
                    <a:pt x="688795" y="497091"/>
                  </a:lnTo>
                  <a:lnTo>
                    <a:pt x="668024" y="538409"/>
                  </a:lnTo>
                  <a:lnTo>
                    <a:pt x="642274" y="576463"/>
                  </a:lnTo>
                  <a:lnTo>
                    <a:pt x="611972" y="610825"/>
                  </a:lnTo>
                  <a:lnTo>
                    <a:pt x="577545" y="641070"/>
                  </a:lnTo>
                  <a:lnTo>
                    <a:pt x="539420" y="666772"/>
                  </a:lnTo>
                  <a:lnTo>
                    <a:pt x="498025" y="687505"/>
                  </a:lnTo>
                  <a:lnTo>
                    <a:pt x="453785" y="702841"/>
                  </a:lnTo>
                  <a:lnTo>
                    <a:pt x="407129" y="712356"/>
                  </a:lnTo>
                  <a:lnTo>
                    <a:pt x="358482" y="715622"/>
                  </a:lnTo>
                  <a:close/>
                </a:path>
              </a:pathLst>
            </a:custGeom>
            <a:solidFill>
              <a:srgbClr val="F1B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51833" y="2713875"/>
              <a:ext cx="3346450" cy="1527175"/>
            </a:xfrm>
            <a:custGeom>
              <a:avLst/>
              <a:gdLst/>
              <a:ahLst/>
              <a:cxnLst/>
              <a:rect l="l" t="t" r="r" b="b"/>
              <a:pathLst>
                <a:path w="3346450" h="1527175">
                  <a:moveTo>
                    <a:pt x="1298003" y="715149"/>
                  </a:moveTo>
                  <a:lnTo>
                    <a:pt x="1238910" y="671563"/>
                  </a:lnTo>
                  <a:lnTo>
                    <a:pt x="1195298" y="648957"/>
                  </a:lnTo>
                  <a:lnTo>
                    <a:pt x="1150658" y="628497"/>
                  </a:lnTo>
                  <a:lnTo>
                    <a:pt x="1105077" y="610235"/>
                  </a:lnTo>
                  <a:lnTo>
                    <a:pt x="1058633" y="594194"/>
                  </a:lnTo>
                  <a:lnTo>
                    <a:pt x="963510" y="566331"/>
                  </a:lnTo>
                  <a:lnTo>
                    <a:pt x="915009" y="554799"/>
                  </a:lnTo>
                  <a:lnTo>
                    <a:pt x="866000" y="545833"/>
                  </a:lnTo>
                  <a:lnTo>
                    <a:pt x="816584" y="539432"/>
                  </a:lnTo>
                  <a:lnTo>
                    <a:pt x="766876" y="535622"/>
                  </a:lnTo>
                  <a:lnTo>
                    <a:pt x="716965" y="534416"/>
                  </a:lnTo>
                  <a:lnTo>
                    <a:pt x="667105" y="536790"/>
                  </a:lnTo>
                  <a:lnTo>
                    <a:pt x="617435" y="541299"/>
                  </a:lnTo>
                  <a:lnTo>
                    <a:pt x="568032" y="547916"/>
                  </a:lnTo>
                  <a:lnTo>
                    <a:pt x="518947" y="556653"/>
                  </a:lnTo>
                  <a:lnTo>
                    <a:pt x="470268" y="567486"/>
                  </a:lnTo>
                  <a:lnTo>
                    <a:pt x="374611" y="592797"/>
                  </a:lnTo>
                  <a:lnTo>
                    <a:pt x="327990" y="607707"/>
                  </a:lnTo>
                  <a:lnTo>
                    <a:pt x="282321" y="625081"/>
                  </a:lnTo>
                  <a:lnTo>
                    <a:pt x="237667" y="644867"/>
                  </a:lnTo>
                  <a:lnTo>
                    <a:pt x="194170" y="667042"/>
                  </a:lnTo>
                  <a:lnTo>
                    <a:pt x="151892" y="691540"/>
                  </a:lnTo>
                  <a:lnTo>
                    <a:pt x="110934" y="718324"/>
                  </a:lnTo>
                  <a:lnTo>
                    <a:pt x="71424" y="747344"/>
                  </a:lnTo>
                  <a:lnTo>
                    <a:pt x="40652" y="775792"/>
                  </a:lnTo>
                  <a:lnTo>
                    <a:pt x="17945" y="810285"/>
                  </a:lnTo>
                  <a:lnTo>
                    <a:pt x="4127" y="849185"/>
                  </a:lnTo>
                  <a:lnTo>
                    <a:pt x="0" y="890841"/>
                  </a:lnTo>
                  <a:lnTo>
                    <a:pt x="0" y="1250950"/>
                  </a:lnTo>
                  <a:lnTo>
                    <a:pt x="794842" y="1250950"/>
                  </a:lnTo>
                  <a:lnTo>
                    <a:pt x="794842" y="1169085"/>
                  </a:lnTo>
                  <a:lnTo>
                    <a:pt x="798385" y="1116533"/>
                  </a:lnTo>
                  <a:lnTo>
                    <a:pt x="810056" y="1065834"/>
                  </a:lnTo>
                  <a:lnTo>
                    <a:pt x="829437" y="1017879"/>
                  </a:lnTo>
                  <a:lnTo>
                    <a:pt x="856068" y="973518"/>
                  </a:lnTo>
                  <a:lnTo>
                    <a:pt x="889533" y="933640"/>
                  </a:lnTo>
                  <a:lnTo>
                    <a:pt x="929386" y="899121"/>
                  </a:lnTo>
                  <a:lnTo>
                    <a:pt x="971067" y="868121"/>
                  </a:lnTo>
                  <a:lnTo>
                    <a:pt x="1014183" y="839330"/>
                  </a:lnTo>
                  <a:lnTo>
                    <a:pt x="1058646" y="812774"/>
                  </a:lnTo>
                  <a:lnTo>
                    <a:pt x="1104366" y="788504"/>
                  </a:lnTo>
                  <a:lnTo>
                    <a:pt x="1151242" y="766572"/>
                  </a:lnTo>
                  <a:lnTo>
                    <a:pt x="1199210" y="747001"/>
                  </a:lnTo>
                  <a:lnTo>
                    <a:pt x="1248156" y="729856"/>
                  </a:lnTo>
                  <a:lnTo>
                    <a:pt x="1298003" y="715149"/>
                  </a:lnTo>
                  <a:close/>
                </a:path>
                <a:path w="3346450" h="1527175">
                  <a:moveTo>
                    <a:pt x="2031555" y="357809"/>
                  </a:moveTo>
                  <a:lnTo>
                    <a:pt x="2028278" y="309245"/>
                  </a:lnTo>
                  <a:lnTo>
                    <a:pt x="2018753" y="262686"/>
                  </a:lnTo>
                  <a:lnTo>
                    <a:pt x="2003386" y="218528"/>
                  </a:lnTo>
                  <a:lnTo>
                    <a:pt x="1982609" y="177203"/>
                  </a:lnTo>
                  <a:lnTo>
                    <a:pt x="1956866" y="139153"/>
                  </a:lnTo>
                  <a:lnTo>
                    <a:pt x="1926564" y="104787"/>
                  </a:lnTo>
                  <a:lnTo>
                    <a:pt x="1892134" y="74549"/>
                  </a:lnTo>
                  <a:lnTo>
                    <a:pt x="1854009" y="48844"/>
                  </a:lnTo>
                  <a:lnTo>
                    <a:pt x="1812620" y="28105"/>
                  </a:lnTo>
                  <a:lnTo>
                    <a:pt x="1768373" y="12776"/>
                  </a:lnTo>
                  <a:lnTo>
                    <a:pt x="1721713" y="3263"/>
                  </a:lnTo>
                  <a:lnTo>
                    <a:pt x="1673072" y="0"/>
                  </a:lnTo>
                  <a:lnTo>
                    <a:pt x="1624431" y="3263"/>
                  </a:lnTo>
                  <a:lnTo>
                    <a:pt x="1577771" y="12776"/>
                  </a:lnTo>
                  <a:lnTo>
                    <a:pt x="1533525" y="28105"/>
                  </a:lnTo>
                  <a:lnTo>
                    <a:pt x="1492135" y="48844"/>
                  </a:lnTo>
                  <a:lnTo>
                    <a:pt x="1454010" y="74549"/>
                  </a:lnTo>
                  <a:lnTo>
                    <a:pt x="1419580" y="104787"/>
                  </a:lnTo>
                  <a:lnTo>
                    <a:pt x="1389278" y="139153"/>
                  </a:lnTo>
                  <a:lnTo>
                    <a:pt x="1363535" y="177203"/>
                  </a:lnTo>
                  <a:lnTo>
                    <a:pt x="1342758" y="218528"/>
                  </a:lnTo>
                  <a:lnTo>
                    <a:pt x="1327391" y="262686"/>
                  </a:lnTo>
                  <a:lnTo>
                    <a:pt x="1317866" y="309245"/>
                  </a:lnTo>
                  <a:lnTo>
                    <a:pt x="1314589" y="357809"/>
                  </a:lnTo>
                  <a:lnTo>
                    <a:pt x="1317866" y="406361"/>
                  </a:lnTo>
                  <a:lnTo>
                    <a:pt x="1327391" y="452932"/>
                  </a:lnTo>
                  <a:lnTo>
                    <a:pt x="1342758" y="497090"/>
                  </a:lnTo>
                  <a:lnTo>
                    <a:pt x="1363535" y="538403"/>
                  </a:lnTo>
                  <a:lnTo>
                    <a:pt x="1389278" y="576453"/>
                  </a:lnTo>
                  <a:lnTo>
                    <a:pt x="1419580" y="610819"/>
                  </a:lnTo>
                  <a:lnTo>
                    <a:pt x="1454010" y="641070"/>
                  </a:lnTo>
                  <a:lnTo>
                    <a:pt x="1492135" y="666762"/>
                  </a:lnTo>
                  <a:lnTo>
                    <a:pt x="1533525" y="687501"/>
                  </a:lnTo>
                  <a:lnTo>
                    <a:pt x="1577771" y="702830"/>
                  </a:lnTo>
                  <a:lnTo>
                    <a:pt x="1624431" y="712355"/>
                  </a:lnTo>
                  <a:lnTo>
                    <a:pt x="1673072" y="715619"/>
                  </a:lnTo>
                  <a:lnTo>
                    <a:pt x="1721713" y="712355"/>
                  </a:lnTo>
                  <a:lnTo>
                    <a:pt x="1768373" y="702830"/>
                  </a:lnTo>
                  <a:lnTo>
                    <a:pt x="1812620" y="687501"/>
                  </a:lnTo>
                  <a:lnTo>
                    <a:pt x="1854009" y="666762"/>
                  </a:lnTo>
                  <a:lnTo>
                    <a:pt x="1892134" y="641070"/>
                  </a:lnTo>
                  <a:lnTo>
                    <a:pt x="1926564" y="610819"/>
                  </a:lnTo>
                  <a:lnTo>
                    <a:pt x="1956866" y="576453"/>
                  </a:lnTo>
                  <a:lnTo>
                    <a:pt x="1982609" y="538403"/>
                  </a:lnTo>
                  <a:lnTo>
                    <a:pt x="2003386" y="497090"/>
                  </a:lnTo>
                  <a:lnTo>
                    <a:pt x="2018753" y="452932"/>
                  </a:lnTo>
                  <a:lnTo>
                    <a:pt x="2028278" y="406361"/>
                  </a:lnTo>
                  <a:lnTo>
                    <a:pt x="2031555" y="357809"/>
                  </a:lnTo>
                  <a:close/>
                </a:path>
                <a:path w="3346450" h="1527175">
                  <a:moveTo>
                    <a:pt x="2390038" y="1169085"/>
                  </a:moveTo>
                  <a:lnTo>
                    <a:pt x="2385098" y="1127734"/>
                  </a:lnTo>
                  <a:lnTo>
                    <a:pt x="2370963" y="1089126"/>
                  </a:lnTo>
                  <a:lnTo>
                    <a:pt x="2348395" y="1054735"/>
                  </a:lnTo>
                  <a:lnTo>
                    <a:pt x="2318156" y="1026058"/>
                  </a:lnTo>
                  <a:lnTo>
                    <a:pt x="2277872" y="998385"/>
                  </a:lnTo>
                  <a:lnTo>
                    <a:pt x="2236444" y="972604"/>
                  </a:lnTo>
                  <a:lnTo>
                    <a:pt x="2193925" y="948715"/>
                  </a:lnTo>
                  <a:lnTo>
                    <a:pt x="2150402" y="926782"/>
                  </a:lnTo>
                  <a:lnTo>
                    <a:pt x="2105926" y="906818"/>
                  </a:lnTo>
                  <a:lnTo>
                    <a:pt x="2060575" y="888873"/>
                  </a:lnTo>
                  <a:lnTo>
                    <a:pt x="2014410" y="872947"/>
                  </a:lnTo>
                  <a:lnTo>
                    <a:pt x="1919630" y="844956"/>
                  </a:lnTo>
                  <a:lnTo>
                    <a:pt x="1871141" y="833374"/>
                  </a:lnTo>
                  <a:lnTo>
                    <a:pt x="1822145" y="824382"/>
                  </a:lnTo>
                  <a:lnTo>
                    <a:pt x="1772716" y="817994"/>
                  </a:lnTo>
                  <a:lnTo>
                    <a:pt x="1722996" y="814235"/>
                  </a:lnTo>
                  <a:lnTo>
                    <a:pt x="1673072" y="813117"/>
                  </a:lnTo>
                  <a:lnTo>
                    <a:pt x="1623199" y="815403"/>
                  </a:lnTo>
                  <a:lnTo>
                    <a:pt x="1573517" y="819848"/>
                  </a:lnTo>
                  <a:lnTo>
                    <a:pt x="1524101" y="826452"/>
                  </a:lnTo>
                  <a:lnTo>
                    <a:pt x="1475028" y="835202"/>
                  </a:lnTo>
                  <a:lnTo>
                    <a:pt x="1426362" y="846099"/>
                  </a:lnTo>
                  <a:lnTo>
                    <a:pt x="1330693" y="871448"/>
                  </a:lnTo>
                  <a:lnTo>
                    <a:pt x="1284046" y="886307"/>
                  </a:lnTo>
                  <a:lnTo>
                    <a:pt x="1238364" y="903655"/>
                  </a:lnTo>
                  <a:lnTo>
                    <a:pt x="1193711" y="923442"/>
                  </a:lnTo>
                  <a:lnTo>
                    <a:pt x="1150200" y="945616"/>
                  </a:lnTo>
                  <a:lnTo>
                    <a:pt x="1107948" y="970140"/>
                  </a:lnTo>
                  <a:lnTo>
                    <a:pt x="1067015" y="996975"/>
                  </a:lnTo>
                  <a:lnTo>
                    <a:pt x="1027531" y="1026058"/>
                  </a:lnTo>
                  <a:lnTo>
                    <a:pt x="996518" y="1054227"/>
                  </a:lnTo>
                  <a:lnTo>
                    <a:pt x="973632" y="1088580"/>
                  </a:lnTo>
                  <a:lnTo>
                    <a:pt x="959726" y="1127429"/>
                  </a:lnTo>
                  <a:lnTo>
                    <a:pt x="955649" y="1169085"/>
                  </a:lnTo>
                  <a:lnTo>
                    <a:pt x="955649" y="1526895"/>
                  </a:lnTo>
                  <a:lnTo>
                    <a:pt x="2390038" y="1526895"/>
                  </a:lnTo>
                  <a:lnTo>
                    <a:pt x="2390038" y="1169085"/>
                  </a:lnTo>
                  <a:close/>
                </a:path>
                <a:path w="3346450" h="1527175">
                  <a:moveTo>
                    <a:pt x="3346145" y="890841"/>
                  </a:moveTo>
                  <a:lnTo>
                    <a:pt x="3340912" y="849503"/>
                  </a:lnTo>
                  <a:lnTo>
                    <a:pt x="3326714" y="810856"/>
                  </a:lnTo>
                  <a:lnTo>
                    <a:pt x="3304260" y="776325"/>
                  </a:lnTo>
                  <a:lnTo>
                    <a:pt x="3274263" y="747344"/>
                  </a:lnTo>
                  <a:lnTo>
                    <a:pt x="3233902" y="719785"/>
                  </a:lnTo>
                  <a:lnTo>
                    <a:pt x="3192424" y="694080"/>
                  </a:lnTo>
                  <a:lnTo>
                    <a:pt x="3149879" y="670255"/>
                  </a:lnTo>
                  <a:lnTo>
                    <a:pt x="3106356" y="648335"/>
                  </a:lnTo>
                  <a:lnTo>
                    <a:pt x="3061893" y="628357"/>
                  </a:lnTo>
                  <a:lnTo>
                    <a:pt x="3016580" y="610362"/>
                  </a:lnTo>
                  <a:lnTo>
                    <a:pt x="2970466" y="594360"/>
                  </a:lnTo>
                  <a:lnTo>
                    <a:pt x="2875661" y="566254"/>
                  </a:lnTo>
                  <a:lnTo>
                    <a:pt x="2827083" y="554685"/>
                  </a:lnTo>
                  <a:lnTo>
                    <a:pt x="2777998" y="545693"/>
                  </a:lnTo>
                  <a:lnTo>
                    <a:pt x="2728506" y="539318"/>
                  </a:lnTo>
                  <a:lnTo>
                    <a:pt x="2678722" y="535546"/>
                  </a:lnTo>
                  <a:lnTo>
                    <a:pt x="2628722" y="534416"/>
                  </a:lnTo>
                  <a:lnTo>
                    <a:pt x="2578938" y="536790"/>
                  </a:lnTo>
                  <a:lnTo>
                    <a:pt x="2529344" y="541299"/>
                  </a:lnTo>
                  <a:lnTo>
                    <a:pt x="2480018" y="547916"/>
                  </a:lnTo>
                  <a:lnTo>
                    <a:pt x="2431021" y="556653"/>
                  </a:lnTo>
                  <a:lnTo>
                    <a:pt x="2382418" y="567486"/>
                  </a:lnTo>
                  <a:lnTo>
                    <a:pt x="2288692" y="592721"/>
                  </a:lnTo>
                  <a:lnTo>
                    <a:pt x="2243798" y="607174"/>
                  </a:lnTo>
                  <a:lnTo>
                    <a:pt x="2199652" y="623735"/>
                  </a:lnTo>
                  <a:lnTo>
                    <a:pt x="2156358" y="642366"/>
                  </a:lnTo>
                  <a:lnTo>
                    <a:pt x="2113978" y="663028"/>
                  </a:lnTo>
                  <a:lnTo>
                    <a:pt x="2072563" y="685723"/>
                  </a:lnTo>
                  <a:lnTo>
                    <a:pt x="2046300" y="715619"/>
                  </a:lnTo>
                  <a:lnTo>
                    <a:pt x="2094547" y="731697"/>
                  </a:lnTo>
                  <a:lnTo>
                    <a:pt x="2142058" y="749642"/>
                  </a:lnTo>
                  <a:lnTo>
                    <a:pt x="2188794" y="769429"/>
                  </a:lnTo>
                  <a:lnTo>
                    <a:pt x="2234704" y="791019"/>
                  </a:lnTo>
                  <a:lnTo>
                    <a:pt x="2279713" y="814400"/>
                  </a:lnTo>
                  <a:lnTo>
                    <a:pt x="2323795" y="839533"/>
                  </a:lnTo>
                  <a:lnTo>
                    <a:pt x="2366886" y="866406"/>
                  </a:lnTo>
                  <a:lnTo>
                    <a:pt x="2414917" y="899121"/>
                  </a:lnTo>
                  <a:lnTo>
                    <a:pt x="2457907" y="938403"/>
                  </a:lnTo>
                  <a:lnTo>
                    <a:pt x="2489797" y="977938"/>
                  </a:lnTo>
                  <a:lnTo>
                    <a:pt x="2515273" y="1021549"/>
                  </a:lnTo>
                  <a:lnTo>
                    <a:pt x="2533967" y="1068476"/>
                  </a:lnTo>
                  <a:lnTo>
                    <a:pt x="2545499" y="1117917"/>
                  </a:lnTo>
                  <a:lnTo>
                    <a:pt x="2549461" y="1169085"/>
                  </a:lnTo>
                  <a:lnTo>
                    <a:pt x="2549461" y="1250950"/>
                  </a:lnTo>
                  <a:lnTo>
                    <a:pt x="3346145" y="1250950"/>
                  </a:lnTo>
                  <a:lnTo>
                    <a:pt x="3346145" y="890841"/>
                  </a:lnTo>
                  <a:close/>
                </a:path>
              </a:pathLst>
            </a:custGeom>
            <a:solidFill>
              <a:srgbClr val="F1B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43082" y="561478"/>
              <a:ext cx="3352165" cy="1656080"/>
            </a:xfrm>
            <a:custGeom>
              <a:avLst/>
              <a:gdLst/>
              <a:ahLst/>
              <a:cxnLst/>
              <a:rect l="l" t="t" r="r" b="b"/>
              <a:pathLst>
                <a:path w="3352165" h="1656080">
                  <a:moveTo>
                    <a:pt x="3167828" y="1379734"/>
                  </a:moveTo>
                  <a:lnTo>
                    <a:pt x="184309" y="1379734"/>
                  </a:lnTo>
                  <a:lnTo>
                    <a:pt x="135315" y="1373162"/>
                  </a:lnTo>
                  <a:lnTo>
                    <a:pt x="91288" y="1354616"/>
                  </a:lnTo>
                  <a:lnTo>
                    <a:pt x="53985" y="1325850"/>
                  </a:lnTo>
                  <a:lnTo>
                    <a:pt x="25165" y="1288617"/>
                  </a:lnTo>
                  <a:lnTo>
                    <a:pt x="6584" y="1244672"/>
                  </a:lnTo>
                  <a:lnTo>
                    <a:pt x="0" y="1195769"/>
                  </a:lnTo>
                  <a:lnTo>
                    <a:pt x="0" y="183964"/>
                  </a:lnTo>
                  <a:lnTo>
                    <a:pt x="6584" y="135061"/>
                  </a:lnTo>
                  <a:lnTo>
                    <a:pt x="25165" y="91116"/>
                  </a:lnTo>
                  <a:lnTo>
                    <a:pt x="53985" y="53884"/>
                  </a:lnTo>
                  <a:lnTo>
                    <a:pt x="91288" y="25117"/>
                  </a:lnTo>
                  <a:lnTo>
                    <a:pt x="135315" y="6571"/>
                  </a:lnTo>
                  <a:lnTo>
                    <a:pt x="184309" y="0"/>
                  </a:lnTo>
                  <a:lnTo>
                    <a:pt x="3167828" y="0"/>
                  </a:lnTo>
                  <a:lnTo>
                    <a:pt x="3216822" y="6571"/>
                  </a:lnTo>
                  <a:lnTo>
                    <a:pt x="3260850" y="25117"/>
                  </a:lnTo>
                  <a:lnTo>
                    <a:pt x="3298152" y="53884"/>
                  </a:lnTo>
                  <a:lnTo>
                    <a:pt x="3326972" y="91116"/>
                  </a:lnTo>
                  <a:lnTo>
                    <a:pt x="3345553" y="135061"/>
                  </a:lnTo>
                  <a:lnTo>
                    <a:pt x="3352138" y="183964"/>
                  </a:lnTo>
                  <a:lnTo>
                    <a:pt x="3352138" y="413920"/>
                  </a:lnTo>
                  <a:lnTo>
                    <a:pt x="737239" y="413920"/>
                  </a:lnTo>
                  <a:lnTo>
                    <a:pt x="737239" y="505902"/>
                  </a:lnTo>
                  <a:lnTo>
                    <a:pt x="3352138" y="505902"/>
                  </a:lnTo>
                  <a:lnTo>
                    <a:pt x="3352138" y="643876"/>
                  </a:lnTo>
                  <a:lnTo>
                    <a:pt x="460774" y="643876"/>
                  </a:lnTo>
                  <a:lnTo>
                    <a:pt x="460774" y="735858"/>
                  </a:lnTo>
                  <a:lnTo>
                    <a:pt x="3352138" y="735858"/>
                  </a:lnTo>
                  <a:lnTo>
                    <a:pt x="3352138" y="873831"/>
                  </a:lnTo>
                  <a:lnTo>
                    <a:pt x="1198014" y="873831"/>
                  </a:lnTo>
                  <a:lnTo>
                    <a:pt x="1198014" y="965814"/>
                  </a:lnTo>
                  <a:lnTo>
                    <a:pt x="3352138" y="965814"/>
                  </a:lnTo>
                  <a:lnTo>
                    <a:pt x="3352138" y="1195769"/>
                  </a:lnTo>
                  <a:lnTo>
                    <a:pt x="3345553" y="1244672"/>
                  </a:lnTo>
                  <a:lnTo>
                    <a:pt x="3326972" y="1288617"/>
                  </a:lnTo>
                  <a:lnTo>
                    <a:pt x="3298152" y="1325850"/>
                  </a:lnTo>
                  <a:lnTo>
                    <a:pt x="3260850" y="1354616"/>
                  </a:lnTo>
                  <a:lnTo>
                    <a:pt x="3216822" y="1373162"/>
                  </a:lnTo>
                  <a:lnTo>
                    <a:pt x="3167828" y="1379734"/>
                  </a:lnTo>
                  <a:close/>
                </a:path>
                <a:path w="3352165" h="1656080">
                  <a:moveTo>
                    <a:pt x="3352138" y="505902"/>
                  </a:moveTo>
                  <a:lnTo>
                    <a:pt x="2891363" y="505902"/>
                  </a:lnTo>
                  <a:lnTo>
                    <a:pt x="2891363" y="413920"/>
                  </a:lnTo>
                  <a:lnTo>
                    <a:pt x="3352138" y="413920"/>
                  </a:lnTo>
                  <a:lnTo>
                    <a:pt x="3352138" y="505902"/>
                  </a:lnTo>
                  <a:close/>
                </a:path>
                <a:path w="3352165" h="1656080">
                  <a:moveTo>
                    <a:pt x="3352138" y="735858"/>
                  </a:moveTo>
                  <a:lnTo>
                    <a:pt x="2891363" y="735858"/>
                  </a:lnTo>
                  <a:lnTo>
                    <a:pt x="2891363" y="643876"/>
                  </a:lnTo>
                  <a:lnTo>
                    <a:pt x="3352138" y="643876"/>
                  </a:lnTo>
                  <a:lnTo>
                    <a:pt x="3352138" y="735858"/>
                  </a:lnTo>
                  <a:close/>
                </a:path>
                <a:path w="3352165" h="1656080">
                  <a:moveTo>
                    <a:pt x="3352138" y="965814"/>
                  </a:moveTo>
                  <a:lnTo>
                    <a:pt x="2891363" y="965814"/>
                  </a:lnTo>
                  <a:lnTo>
                    <a:pt x="2891363" y="873831"/>
                  </a:lnTo>
                  <a:lnTo>
                    <a:pt x="3352138" y="873831"/>
                  </a:lnTo>
                  <a:lnTo>
                    <a:pt x="3352138" y="965814"/>
                  </a:lnTo>
                  <a:close/>
                </a:path>
                <a:path w="3352165" h="1656080">
                  <a:moveTo>
                    <a:pt x="921549" y="1655681"/>
                  </a:moveTo>
                  <a:lnTo>
                    <a:pt x="921549" y="1379734"/>
                  </a:lnTo>
                  <a:lnTo>
                    <a:pt x="1211838" y="1379734"/>
                  </a:lnTo>
                  <a:lnTo>
                    <a:pt x="921549" y="1655681"/>
                  </a:lnTo>
                  <a:close/>
                </a:path>
                <a:path w="3352165" h="1656080">
                  <a:moveTo>
                    <a:pt x="1704867" y="1655681"/>
                  </a:moveTo>
                  <a:lnTo>
                    <a:pt x="1538988" y="1379734"/>
                  </a:lnTo>
                  <a:lnTo>
                    <a:pt x="1884569" y="1379734"/>
                  </a:lnTo>
                  <a:lnTo>
                    <a:pt x="1704867" y="1655681"/>
                  </a:lnTo>
                  <a:close/>
                </a:path>
                <a:path w="3352165" h="1656080">
                  <a:moveTo>
                    <a:pt x="2488184" y="1655681"/>
                  </a:moveTo>
                  <a:lnTo>
                    <a:pt x="2197896" y="1379734"/>
                  </a:lnTo>
                  <a:lnTo>
                    <a:pt x="2488184" y="1379734"/>
                  </a:lnTo>
                  <a:lnTo>
                    <a:pt x="2488184" y="1655681"/>
                  </a:lnTo>
                  <a:close/>
                </a:path>
              </a:pathLst>
            </a:custGeom>
            <a:solidFill>
              <a:srgbClr val="F1B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800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0675" y="469884"/>
            <a:ext cx="3118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Poll</a:t>
            </a:r>
            <a:r>
              <a:rPr spc="-65" dirty="0"/>
              <a:t> </a:t>
            </a:r>
            <a:r>
              <a:rPr spc="-5" dirty="0"/>
              <a:t>question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4100" y="1431290"/>
            <a:ext cx="5887720" cy="2329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20" dirty="0">
                <a:latin typeface="Arial"/>
                <a:cs typeface="Arial"/>
              </a:rPr>
              <a:t>Does </a:t>
            </a:r>
            <a:r>
              <a:rPr sz="2800" spc="-70" dirty="0">
                <a:latin typeface="Arial"/>
                <a:cs typeface="Arial"/>
              </a:rPr>
              <a:t>Title </a:t>
            </a:r>
            <a:r>
              <a:rPr sz="2800" spc="-245" dirty="0">
                <a:latin typeface="Arial"/>
                <a:cs typeface="Arial"/>
              </a:rPr>
              <a:t>IX </a:t>
            </a:r>
            <a:r>
              <a:rPr sz="2800" spc="-110" dirty="0">
                <a:latin typeface="Arial"/>
                <a:cs typeface="Arial"/>
              </a:rPr>
              <a:t>apply </a:t>
            </a:r>
            <a:r>
              <a:rPr sz="2800" spc="-80" dirty="0">
                <a:latin typeface="Arial"/>
                <a:cs typeface="Arial"/>
              </a:rPr>
              <a:t>only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sz="2800" spc="-35" dirty="0">
                <a:latin typeface="Arial"/>
                <a:cs typeface="Arial"/>
              </a:rPr>
              <a:t>traditional  </a:t>
            </a:r>
            <a:r>
              <a:rPr sz="2800" spc="-95" dirty="0">
                <a:latin typeface="Arial"/>
                <a:cs typeface="Arial"/>
              </a:rPr>
              <a:t>educational </a:t>
            </a:r>
            <a:r>
              <a:rPr sz="2800" spc="-55" dirty="0">
                <a:latin typeface="Arial"/>
                <a:cs typeface="Arial"/>
              </a:rPr>
              <a:t>entities </a:t>
            </a:r>
            <a:r>
              <a:rPr sz="2800" spc="-140" dirty="0">
                <a:latin typeface="Arial"/>
                <a:cs typeface="Arial"/>
              </a:rPr>
              <a:t>(schools,</a:t>
            </a:r>
            <a:r>
              <a:rPr sz="2800" spc="-30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colleges,  </a:t>
            </a:r>
            <a:r>
              <a:rPr sz="2800" spc="-95" dirty="0">
                <a:latin typeface="Arial"/>
                <a:cs typeface="Arial"/>
              </a:rPr>
              <a:t>universities, </a:t>
            </a:r>
            <a:r>
              <a:rPr sz="2800" spc="-120" dirty="0">
                <a:latin typeface="Arial"/>
                <a:cs typeface="Arial"/>
              </a:rPr>
              <a:t>graduate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schools)?</a:t>
            </a:r>
            <a:endParaRPr sz="2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spc="-395" dirty="0">
                <a:latin typeface="Arial"/>
                <a:cs typeface="Arial"/>
              </a:rPr>
              <a:t>Yes</a:t>
            </a:r>
            <a:endParaRPr sz="2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spc="-155" dirty="0">
                <a:latin typeface="Arial"/>
                <a:cs typeface="Arial"/>
              </a:rPr>
              <a:t>No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568952"/>
            <a:ext cx="9144000" cy="574675"/>
            <a:chOff x="0" y="4568952"/>
            <a:chExt cx="9144000" cy="574675"/>
          </a:xfrm>
        </p:grpSpPr>
        <p:sp>
          <p:nvSpPr>
            <p:cNvPr id="6" name="object 6"/>
            <p:cNvSpPr/>
            <p:nvPr/>
          </p:nvSpPr>
          <p:spPr>
            <a:xfrm>
              <a:off x="0" y="4568952"/>
              <a:ext cx="9144000" cy="574675"/>
            </a:xfrm>
            <a:custGeom>
              <a:avLst/>
              <a:gdLst/>
              <a:ahLst/>
              <a:cxnLst/>
              <a:rect l="l" t="t" r="r" b="b"/>
              <a:pathLst>
                <a:path w="9144000" h="574675">
                  <a:moveTo>
                    <a:pt x="9144000" y="0"/>
                  </a:moveTo>
                  <a:lnTo>
                    <a:pt x="0" y="0"/>
                  </a:lnTo>
                  <a:lnTo>
                    <a:pt x="0" y="574548"/>
                  </a:lnTo>
                  <a:lnTo>
                    <a:pt x="9144000" y="5745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3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 descr="HuschBlackwell Logo"/>
            <p:cNvSpPr/>
            <p:nvPr/>
          </p:nvSpPr>
          <p:spPr>
            <a:xfrm>
              <a:off x="7194804" y="4812792"/>
              <a:ext cx="1644395" cy="1005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50539" y="1860961"/>
            <a:ext cx="4352290" cy="1458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700" spc="-5" dirty="0">
                <a:solidFill>
                  <a:srgbClr val="FFFFFF"/>
                </a:solidFill>
              </a:rPr>
              <a:t>Title </a:t>
            </a:r>
            <a:r>
              <a:rPr sz="4700" dirty="0">
                <a:solidFill>
                  <a:srgbClr val="FFFFFF"/>
                </a:solidFill>
              </a:rPr>
              <a:t>IX &amp;  </a:t>
            </a:r>
            <a:r>
              <a:rPr sz="4700" spc="-5" dirty="0">
                <a:solidFill>
                  <a:srgbClr val="FFFFFF"/>
                </a:solidFill>
              </a:rPr>
              <a:t>Other</a:t>
            </a:r>
            <a:r>
              <a:rPr sz="4700" spc="-60" dirty="0">
                <a:solidFill>
                  <a:srgbClr val="FFFFFF"/>
                </a:solidFill>
              </a:rPr>
              <a:t> </a:t>
            </a:r>
            <a:r>
              <a:rPr sz="4700" spc="-5" dirty="0">
                <a:solidFill>
                  <a:srgbClr val="FFFFFF"/>
                </a:solidFill>
              </a:rPr>
              <a:t>Policies</a:t>
            </a:r>
            <a:endParaRPr sz="4700"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26664" y="3496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224027" y="408432"/>
            <a:ext cx="1312163" cy="4326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54104" y="1130216"/>
            <a:ext cx="33655" cy="50800"/>
          </a:xfrm>
          <a:custGeom>
            <a:avLst/>
            <a:gdLst/>
            <a:ahLst/>
            <a:cxnLst/>
            <a:rect l="l" t="t" r="r" b="b"/>
            <a:pathLst>
              <a:path w="33655" h="50800">
                <a:moveTo>
                  <a:pt x="0" y="0"/>
                </a:moveTo>
                <a:lnTo>
                  <a:pt x="33515" y="0"/>
                </a:lnTo>
                <a:lnTo>
                  <a:pt x="33515" y="50700"/>
                </a:lnTo>
                <a:lnTo>
                  <a:pt x="0" y="5070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oup 8" descr="HuschBlackwell Logo">
            <a:extLst>
              <a:ext uri="{FF2B5EF4-FFF2-40B4-BE49-F238E27FC236}">
                <a16:creationId xmlns:a16="http://schemas.microsoft.com/office/drawing/2014/main" id="{2440A927-6211-B04C-8C4C-BFAEC8CB4724}"/>
              </a:ext>
            </a:extLst>
          </p:cNvPr>
          <p:cNvGrpSpPr/>
          <p:nvPr/>
        </p:nvGrpSpPr>
        <p:grpSpPr>
          <a:xfrm>
            <a:off x="3026803" y="1126775"/>
            <a:ext cx="2317035" cy="140335"/>
            <a:chOff x="3026803" y="1126775"/>
            <a:chExt cx="2317035" cy="140335"/>
          </a:xfrm>
        </p:grpSpPr>
        <p:sp>
          <p:nvSpPr>
            <p:cNvPr id="3" name="object 3" descr="HuschBlackwell Logo"/>
            <p:cNvSpPr/>
            <p:nvPr/>
          </p:nvSpPr>
          <p:spPr>
            <a:xfrm>
              <a:off x="3226748" y="1126775"/>
              <a:ext cx="2117090" cy="140335"/>
            </a:xfrm>
            <a:custGeom>
              <a:avLst/>
              <a:gdLst/>
              <a:ahLst/>
              <a:cxnLst/>
              <a:rect l="l" t="t" r="r" b="b"/>
              <a:pathLst>
                <a:path w="2117090" h="140334">
                  <a:moveTo>
                    <a:pt x="815561" y="135951"/>
                  </a:moveTo>
                  <a:lnTo>
                    <a:pt x="722947" y="135951"/>
                  </a:lnTo>
                  <a:lnTo>
                    <a:pt x="722947" y="3441"/>
                  </a:lnTo>
                  <a:lnTo>
                    <a:pt x="808995" y="3441"/>
                  </a:lnTo>
                  <a:lnTo>
                    <a:pt x="828499" y="5506"/>
                  </a:lnTo>
                  <a:lnTo>
                    <a:pt x="842430" y="11702"/>
                  </a:lnTo>
                  <a:lnTo>
                    <a:pt x="850789" y="22027"/>
                  </a:lnTo>
                  <a:lnTo>
                    <a:pt x="852447" y="30632"/>
                  </a:lnTo>
                  <a:lnTo>
                    <a:pt x="756122" y="30632"/>
                  </a:lnTo>
                  <a:lnTo>
                    <a:pt x="756122" y="56789"/>
                  </a:lnTo>
                  <a:lnTo>
                    <a:pt x="846395" y="56789"/>
                  </a:lnTo>
                  <a:lnTo>
                    <a:pt x="843369" y="60393"/>
                  </a:lnTo>
                  <a:lnTo>
                    <a:pt x="835605" y="65738"/>
                  </a:lnTo>
                  <a:lnTo>
                    <a:pt x="845637" y="70557"/>
                  </a:lnTo>
                  <a:lnTo>
                    <a:pt x="852884" y="77698"/>
                  </a:lnTo>
                  <a:lnTo>
                    <a:pt x="853896" y="79850"/>
                  </a:lnTo>
                  <a:lnTo>
                    <a:pt x="756122" y="79850"/>
                  </a:lnTo>
                  <a:lnTo>
                    <a:pt x="756122" y="108761"/>
                  </a:lnTo>
                  <a:lnTo>
                    <a:pt x="856845" y="108761"/>
                  </a:lnTo>
                  <a:lnTo>
                    <a:pt x="855897" y="113881"/>
                  </a:lnTo>
                  <a:lnTo>
                    <a:pt x="847527" y="125712"/>
                  </a:lnTo>
                  <a:lnTo>
                    <a:pt x="833974" y="133284"/>
                  </a:lnTo>
                  <a:lnTo>
                    <a:pt x="815561" y="135951"/>
                  </a:lnTo>
                  <a:close/>
                </a:path>
                <a:path w="2117090" h="140334">
                  <a:moveTo>
                    <a:pt x="846395" y="56789"/>
                  </a:moveTo>
                  <a:lnTo>
                    <a:pt x="795518" y="56789"/>
                  </a:lnTo>
                  <a:lnTo>
                    <a:pt x="805896" y="56236"/>
                  </a:lnTo>
                  <a:lnTo>
                    <a:pt x="813229" y="54165"/>
                  </a:lnTo>
                  <a:lnTo>
                    <a:pt x="817581" y="49965"/>
                  </a:lnTo>
                  <a:lnTo>
                    <a:pt x="819017" y="43022"/>
                  </a:lnTo>
                  <a:lnTo>
                    <a:pt x="817581" y="36730"/>
                  </a:lnTo>
                  <a:lnTo>
                    <a:pt x="813229" y="32955"/>
                  </a:lnTo>
                  <a:lnTo>
                    <a:pt x="805896" y="31116"/>
                  </a:lnTo>
                  <a:lnTo>
                    <a:pt x="795518" y="30632"/>
                  </a:lnTo>
                  <a:lnTo>
                    <a:pt x="852447" y="30632"/>
                  </a:lnTo>
                  <a:lnTo>
                    <a:pt x="853575" y="36483"/>
                  </a:lnTo>
                  <a:lnTo>
                    <a:pt x="852419" y="45700"/>
                  </a:lnTo>
                  <a:lnTo>
                    <a:pt x="848996" y="53692"/>
                  </a:lnTo>
                  <a:lnTo>
                    <a:pt x="846395" y="56789"/>
                  </a:lnTo>
                  <a:close/>
                </a:path>
                <a:path w="2117090" h="140334">
                  <a:moveTo>
                    <a:pt x="856845" y="108761"/>
                  </a:moveTo>
                  <a:lnTo>
                    <a:pt x="800701" y="108761"/>
                  </a:lnTo>
                  <a:lnTo>
                    <a:pt x="810880" y="108357"/>
                  </a:lnTo>
                  <a:lnTo>
                    <a:pt x="818110" y="106567"/>
                  </a:lnTo>
                  <a:lnTo>
                    <a:pt x="822424" y="102517"/>
                  </a:lnTo>
                  <a:lnTo>
                    <a:pt x="823855" y="95338"/>
                  </a:lnTo>
                  <a:lnTo>
                    <a:pt x="822473" y="88126"/>
                  </a:lnTo>
                  <a:lnTo>
                    <a:pt x="818240" y="83334"/>
                  </a:lnTo>
                  <a:lnTo>
                    <a:pt x="811026" y="80672"/>
                  </a:lnTo>
                  <a:lnTo>
                    <a:pt x="800701" y="79850"/>
                  </a:lnTo>
                  <a:lnTo>
                    <a:pt x="853896" y="79850"/>
                  </a:lnTo>
                  <a:lnTo>
                    <a:pt x="857279" y="87034"/>
                  </a:lnTo>
                  <a:lnTo>
                    <a:pt x="858758" y="98435"/>
                  </a:lnTo>
                  <a:lnTo>
                    <a:pt x="856845" y="108761"/>
                  </a:lnTo>
                  <a:close/>
                </a:path>
                <a:path w="2117090" h="140334">
                  <a:moveTo>
                    <a:pt x="2116659" y="135951"/>
                  </a:moveTo>
                  <a:lnTo>
                    <a:pt x="2014714" y="135951"/>
                  </a:lnTo>
                  <a:lnTo>
                    <a:pt x="2014714" y="3441"/>
                  </a:lnTo>
                  <a:lnTo>
                    <a:pt x="2047889" y="3441"/>
                  </a:lnTo>
                  <a:lnTo>
                    <a:pt x="2047889" y="108761"/>
                  </a:lnTo>
                  <a:lnTo>
                    <a:pt x="2116659" y="108761"/>
                  </a:lnTo>
                  <a:lnTo>
                    <a:pt x="2116659" y="135951"/>
                  </a:lnTo>
                  <a:close/>
                </a:path>
                <a:path w="2117090" h="140334">
                  <a:moveTo>
                    <a:pt x="1989832" y="135951"/>
                  </a:moveTo>
                  <a:lnTo>
                    <a:pt x="1887887" y="135951"/>
                  </a:lnTo>
                  <a:lnTo>
                    <a:pt x="1887887" y="3441"/>
                  </a:lnTo>
                  <a:lnTo>
                    <a:pt x="1921408" y="3441"/>
                  </a:lnTo>
                  <a:lnTo>
                    <a:pt x="1921408" y="108761"/>
                  </a:lnTo>
                  <a:lnTo>
                    <a:pt x="1989832" y="108761"/>
                  </a:lnTo>
                  <a:lnTo>
                    <a:pt x="1989832" y="135951"/>
                  </a:lnTo>
                  <a:close/>
                </a:path>
                <a:path w="2117090" h="140334">
                  <a:moveTo>
                    <a:pt x="1852293" y="135951"/>
                  </a:moveTo>
                  <a:lnTo>
                    <a:pt x="1734105" y="135951"/>
                  </a:lnTo>
                  <a:lnTo>
                    <a:pt x="1734105" y="3441"/>
                  </a:lnTo>
                  <a:lnTo>
                    <a:pt x="1852293" y="3441"/>
                  </a:lnTo>
                  <a:lnTo>
                    <a:pt x="1852293" y="30632"/>
                  </a:lnTo>
                  <a:lnTo>
                    <a:pt x="1767626" y="30632"/>
                  </a:lnTo>
                  <a:lnTo>
                    <a:pt x="1767626" y="52659"/>
                  </a:lnTo>
                  <a:lnTo>
                    <a:pt x="1843307" y="52659"/>
                  </a:lnTo>
                  <a:lnTo>
                    <a:pt x="1843307" y="79850"/>
                  </a:lnTo>
                  <a:lnTo>
                    <a:pt x="1767626" y="79850"/>
                  </a:lnTo>
                  <a:lnTo>
                    <a:pt x="1767626" y="108761"/>
                  </a:lnTo>
                  <a:lnTo>
                    <a:pt x="1852293" y="108761"/>
                  </a:lnTo>
                  <a:lnTo>
                    <a:pt x="1852293" y="135951"/>
                  </a:lnTo>
                  <a:close/>
                </a:path>
                <a:path w="2117090" h="140334">
                  <a:moveTo>
                    <a:pt x="1570302" y="135951"/>
                  </a:moveTo>
                  <a:lnTo>
                    <a:pt x="1537472" y="135951"/>
                  </a:lnTo>
                  <a:lnTo>
                    <a:pt x="1495312" y="3441"/>
                  </a:lnTo>
                  <a:lnTo>
                    <a:pt x="1529869" y="3441"/>
                  </a:lnTo>
                  <a:lnTo>
                    <a:pt x="1556478" y="92928"/>
                  </a:lnTo>
                  <a:lnTo>
                    <a:pt x="1585267" y="92928"/>
                  </a:lnTo>
                  <a:lnTo>
                    <a:pt x="1570302" y="135951"/>
                  </a:lnTo>
                  <a:close/>
                </a:path>
                <a:path w="2117090" h="140334">
                  <a:moveTo>
                    <a:pt x="1585267" y="92928"/>
                  </a:moveTo>
                  <a:lnTo>
                    <a:pt x="1556478" y="92928"/>
                  </a:lnTo>
                  <a:lnTo>
                    <a:pt x="1587581" y="3441"/>
                  </a:lnTo>
                  <a:lnTo>
                    <a:pt x="1620410" y="3441"/>
                  </a:lnTo>
                  <a:lnTo>
                    <a:pt x="1632692" y="39580"/>
                  </a:lnTo>
                  <a:lnTo>
                    <a:pt x="1603823" y="39580"/>
                  </a:lnTo>
                  <a:lnTo>
                    <a:pt x="1585267" y="92928"/>
                  </a:lnTo>
                  <a:close/>
                </a:path>
                <a:path w="2117090" h="140334">
                  <a:moveTo>
                    <a:pt x="1683507" y="92928"/>
                  </a:moveTo>
                  <a:lnTo>
                    <a:pt x="1650821" y="92928"/>
                  </a:lnTo>
                  <a:lnTo>
                    <a:pt x="1677776" y="3441"/>
                  </a:lnTo>
                  <a:lnTo>
                    <a:pt x="1712679" y="3441"/>
                  </a:lnTo>
                  <a:lnTo>
                    <a:pt x="1683507" y="92928"/>
                  </a:lnTo>
                  <a:close/>
                </a:path>
                <a:path w="2117090" h="140334">
                  <a:moveTo>
                    <a:pt x="1669482" y="135951"/>
                  </a:moveTo>
                  <a:lnTo>
                    <a:pt x="1635616" y="135951"/>
                  </a:lnTo>
                  <a:lnTo>
                    <a:pt x="1603823" y="39580"/>
                  </a:lnTo>
                  <a:lnTo>
                    <a:pt x="1632692" y="39580"/>
                  </a:lnTo>
                  <a:lnTo>
                    <a:pt x="1650821" y="92928"/>
                  </a:lnTo>
                  <a:lnTo>
                    <a:pt x="1683507" y="92928"/>
                  </a:lnTo>
                  <a:lnTo>
                    <a:pt x="1669482" y="135951"/>
                  </a:lnTo>
                  <a:close/>
                </a:path>
                <a:path w="2117090" h="140334">
                  <a:moveTo>
                    <a:pt x="1384727" y="135951"/>
                  </a:moveTo>
                  <a:lnTo>
                    <a:pt x="1351551" y="135951"/>
                  </a:lnTo>
                  <a:lnTo>
                    <a:pt x="1351551" y="3441"/>
                  </a:lnTo>
                  <a:lnTo>
                    <a:pt x="1384727" y="3441"/>
                  </a:lnTo>
                  <a:lnTo>
                    <a:pt x="1384727" y="54380"/>
                  </a:lnTo>
                  <a:lnTo>
                    <a:pt x="1425938" y="54380"/>
                  </a:lnTo>
                  <a:lnTo>
                    <a:pt x="1425159" y="55069"/>
                  </a:lnTo>
                  <a:lnTo>
                    <a:pt x="1441644" y="75375"/>
                  </a:lnTo>
                  <a:lnTo>
                    <a:pt x="1401660" y="75375"/>
                  </a:lnTo>
                  <a:lnTo>
                    <a:pt x="1384727" y="90175"/>
                  </a:lnTo>
                  <a:lnTo>
                    <a:pt x="1384727" y="135951"/>
                  </a:lnTo>
                  <a:close/>
                </a:path>
                <a:path w="2117090" h="140334">
                  <a:moveTo>
                    <a:pt x="1425938" y="54380"/>
                  </a:moveTo>
                  <a:lnTo>
                    <a:pt x="1384727" y="54380"/>
                  </a:lnTo>
                  <a:lnTo>
                    <a:pt x="1440710" y="3441"/>
                  </a:lnTo>
                  <a:lnTo>
                    <a:pt x="1483562" y="3441"/>
                  </a:lnTo>
                  <a:lnTo>
                    <a:pt x="1425938" y="54380"/>
                  </a:lnTo>
                  <a:close/>
                </a:path>
                <a:path w="2117090" h="140334">
                  <a:moveTo>
                    <a:pt x="1490819" y="135951"/>
                  </a:moveTo>
                  <a:lnTo>
                    <a:pt x="1450041" y="135951"/>
                  </a:lnTo>
                  <a:lnTo>
                    <a:pt x="1401660" y="75375"/>
                  </a:lnTo>
                  <a:lnTo>
                    <a:pt x="1441644" y="75375"/>
                  </a:lnTo>
                  <a:lnTo>
                    <a:pt x="1490819" y="135951"/>
                  </a:lnTo>
                  <a:close/>
                </a:path>
                <a:path w="2117090" h="140334">
                  <a:moveTo>
                    <a:pt x="1247878" y="139737"/>
                  </a:moveTo>
                  <a:lnTo>
                    <a:pt x="1214703" y="134725"/>
                  </a:lnTo>
                  <a:lnTo>
                    <a:pt x="1189562" y="120549"/>
                  </a:lnTo>
                  <a:lnTo>
                    <a:pt x="1173622" y="98500"/>
                  </a:lnTo>
                  <a:lnTo>
                    <a:pt x="1168050" y="69868"/>
                  </a:lnTo>
                  <a:lnTo>
                    <a:pt x="1173622" y="41237"/>
                  </a:lnTo>
                  <a:lnTo>
                    <a:pt x="1189562" y="19188"/>
                  </a:lnTo>
                  <a:lnTo>
                    <a:pt x="1214703" y="5012"/>
                  </a:lnTo>
                  <a:lnTo>
                    <a:pt x="1247878" y="0"/>
                  </a:lnTo>
                  <a:lnTo>
                    <a:pt x="1277836" y="3909"/>
                  </a:lnTo>
                  <a:lnTo>
                    <a:pt x="1301184" y="14756"/>
                  </a:lnTo>
                  <a:lnTo>
                    <a:pt x="1313044" y="27190"/>
                  </a:lnTo>
                  <a:lnTo>
                    <a:pt x="1247878" y="27190"/>
                  </a:lnTo>
                  <a:lnTo>
                    <a:pt x="1229903" y="30132"/>
                  </a:lnTo>
                  <a:lnTo>
                    <a:pt x="1216301" y="38591"/>
                  </a:lnTo>
                  <a:lnTo>
                    <a:pt x="1207689" y="52019"/>
                  </a:lnTo>
                  <a:lnTo>
                    <a:pt x="1204681" y="69868"/>
                  </a:lnTo>
                  <a:lnTo>
                    <a:pt x="1207689" y="87664"/>
                  </a:lnTo>
                  <a:lnTo>
                    <a:pt x="1216301" y="100974"/>
                  </a:lnTo>
                  <a:lnTo>
                    <a:pt x="1229903" y="109315"/>
                  </a:lnTo>
                  <a:lnTo>
                    <a:pt x="1247878" y="112203"/>
                  </a:lnTo>
                  <a:lnTo>
                    <a:pt x="1312622" y="112203"/>
                  </a:lnTo>
                  <a:lnTo>
                    <a:pt x="1301400" y="124464"/>
                  </a:lnTo>
                  <a:lnTo>
                    <a:pt x="1277895" y="135731"/>
                  </a:lnTo>
                  <a:lnTo>
                    <a:pt x="1247878" y="139737"/>
                  </a:lnTo>
                  <a:close/>
                </a:path>
                <a:path w="2117090" h="140334">
                  <a:moveTo>
                    <a:pt x="1323905" y="51971"/>
                  </a:moveTo>
                  <a:lnTo>
                    <a:pt x="1287620" y="51971"/>
                  </a:lnTo>
                  <a:lnTo>
                    <a:pt x="1282576" y="41274"/>
                  </a:lnTo>
                  <a:lnTo>
                    <a:pt x="1274229" y="33514"/>
                  </a:lnTo>
                  <a:lnTo>
                    <a:pt x="1262641" y="28787"/>
                  </a:lnTo>
                  <a:lnTo>
                    <a:pt x="1247878" y="27190"/>
                  </a:lnTo>
                  <a:lnTo>
                    <a:pt x="1313044" y="27190"/>
                  </a:lnTo>
                  <a:lnTo>
                    <a:pt x="1316886" y="31218"/>
                  </a:lnTo>
                  <a:lnTo>
                    <a:pt x="1323905" y="51971"/>
                  </a:lnTo>
                  <a:close/>
                </a:path>
                <a:path w="2117090" h="140334">
                  <a:moveTo>
                    <a:pt x="1312622" y="112203"/>
                  </a:moveTo>
                  <a:lnTo>
                    <a:pt x="1247878" y="112203"/>
                  </a:lnTo>
                  <a:lnTo>
                    <a:pt x="1263764" y="110320"/>
                  </a:lnTo>
                  <a:lnTo>
                    <a:pt x="1275956" y="104889"/>
                  </a:lnTo>
                  <a:lnTo>
                    <a:pt x="1284131" y="96230"/>
                  </a:lnTo>
                  <a:lnTo>
                    <a:pt x="1287965" y="84668"/>
                  </a:lnTo>
                  <a:lnTo>
                    <a:pt x="1324596" y="84668"/>
                  </a:lnTo>
                  <a:lnTo>
                    <a:pt x="1317323" y="107067"/>
                  </a:lnTo>
                  <a:lnTo>
                    <a:pt x="1312622" y="112203"/>
                  </a:lnTo>
                  <a:close/>
                </a:path>
                <a:path w="2117090" h="140334">
                  <a:moveTo>
                    <a:pt x="1040532" y="135951"/>
                  </a:moveTo>
                  <a:lnTo>
                    <a:pt x="1004592" y="135951"/>
                  </a:lnTo>
                  <a:lnTo>
                    <a:pt x="1067487" y="3441"/>
                  </a:lnTo>
                  <a:lnTo>
                    <a:pt x="1099626" y="3441"/>
                  </a:lnTo>
                  <a:lnTo>
                    <a:pt x="1116433" y="40269"/>
                  </a:lnTo>
                  <a:lnTo>
                    <a:pt x="1080965" y="40269"/>
                  </a:lnTo>
                  <a:lnTo>
                    <a:pt x="1063686" y="81226"/>
                  </a:lnTo>
                  <a:lnTo>
                    <a:pt x="1135126" y="81226"/>
                  </a:lnTo>
                  <a:lnTo>
                    <a:pt x="1147378" y="108072"/>
                  </a:lnTo>
                  <a:lnTo>
                    <a:pt x="1052282" y="108072"/>
                  </a:lnTo>
                  <a:lnTo>
                    <a:pt x="1040532" y="135951"/>
                  </a:lnTo>
                  <a:close/>
                </a:path>
                <a:path w="2117090" h="140334">
                  <a:moveTo>
                    <a:pt x="1135126" y="81226"/>
                  </a:moveTo>
                  <a:lnTo>
                    <a:pt x="1098935" y="81226"/>
                  </a:lnTo>
                  <a:lnTo>
                    <a:pt x="1080965" y="40269"/>
                  </a:lnTo>
                  <a:lnTo>
                    <a:pt x="1116433" y="40269"/>
                  </a:lnTo>
                  <a:lnTo>
                    <a:pt x="1135126" y="81226"/>
                  </a:lnTo>
                  <a:close/>
                </a:path>
                <a:path w="2117090" h="140334">
                  <a:moveTo>
                    <a:pt x="1160102" y="135951"/>
                  </a:moveTo>
                  <a:lnTo>
                    <a:pt x="1123125" y="135951"/>
                  </a:lnTo>
                  <a:lnTo>
                    <a:pt x="1111030" y="108072"/>
                  </a:lnTo>
                  <a:lnTo>
                    <a:pt x="1147378" y="108072"/>
                  </a:lnTo>
                  <a:lnTo>
                    <a:pt x="1160102" y="135951"/>
                  </a:lnTo>
                  <a:close/>
                </a:path>
                <a:path w="2117090" h="140334">
                  <a:moveTo>
                    <a:pt x="991806" y="135951"/>
                  </a:moveTo>
                  <a:lnTo>
                    <a:pt x="889861" y="135951"/>
                  </a:lnTo>
                  <a:lnTo>
                    <a:pt x="889861" y="3441"/>
                  </a:lnTo>
                  <a:lnTo>
                    <a:pt x="923036" y="3441"/>
                  </a:lnTo>
                  <a:lnTo>
                    <a:pt x="923036" y="108761"/>
                  </a:lnTo>
                  <a:lnTo>
                    <a:pt x="991806" y="108761"/>
                  </a:lnTo>
                  <a:lnTo>
                    <a:pt x="991806" y="135951"/>
                  </a:lnTo>
                  <a:close/>
                </a:path>
                <a:path w="2117090" h="140334">
                  <a:moveTo>
                    <a:pt x="557761" y="135951"/>
                  </a:moveTo>
                  <a:lnTo>
                    <a:pt x="524240" y="135951"/>
                  </a:lnTo>
                  <a:lnTo>
                    <a:pt x="524240" y="3441"/>
                  </a:lnTo>
                  <a:lnTo>
                    <a:pt x="557761" y="3441"/>
                  </a:lnTo>
                  <a:lnTo>
                    <a:pt x="557761" y="53692"/>
                  </a:lnTo>
                  <a:lnTo>
                    <a:pt x="654868" y="53692"/>
                  </a:lnTo>
                  <a:lnTo>
                    <a:pt x="654868" y="80882"/>
                  </a:lnTo>
                  <a:lnTo>
                    <a:pt x="557761" y="80882"/>
                  </a:lnTo>
                  <a:lnTo>
                    <a:pt x="557761" y="135951"/>
                  </a:lnTo>
                  <a:close/>
                </a:path>
                <a:path w="2117090" h="140334">
                  <a:moveTo>
                    <a:pt x="654868" y="53692"/>
                  </a:moveTo>
                  <a:lnTo>
                    <a:pt x="621693" y="53692"/>
                  </a:lnTo>
                  <a:lnTo>
                    <a:pt x="621693" y="3441"/>
                  </a:lnTo>
                  <a:lnTo>
                    <a:pt x="654868" y="3441"/>
                  </a:lnTo>
                  <a:lnTo>
                    <a:pt x="654868" y="53692"/>
                  </a:lnTo>
                  <a:close/>
                </a:path>
                <a:path w="2117090" h="140334">
                  <a:moveTo>
                    <a:pt x="654868" y="135951"/>
                  </a:moveTo>
                  <a:lnTo>
                    <a:pt x="621693" y="135951"/>
                  </a:lnTo>
                  <a:lnTo>
                    <a:pt x="621693" y="80882"/>
                  </a:lnTo>
                  <a:lnTo>
                    <a:pt x="654868" y="80882"/>
                  </a:lnTo>
                  <a:lnTo>
                    <a:pt x="654868" y="135951"/>
                  </a:lnTo>
                  <a:close/>
                </a:path>
                <a:path w="2117090" h="140334">
                  <a:moveTo>
                    <a:pt x="412619" y="139737"/>
                  </a:moveTo>
                  <a:lnTo>
                    <a:pt x="379643" y="134725"/>
                  </a:lnTo>
                  <a:lnTo>
                    <a:pt x="354605" y="120549"/>
                  </a:lnTo>
                  <a:lnTo>
                    <a:pt x="338703" y="98500"/>
                  </a:lnTo>
                  <a:lnTo>
                    <a:pt x="333136" y="69868"/>
                  </a:lnTo>
                  <a:lnTo>
                    <a:pt x="338703" y="41237"/>
                  </a:lnTo>
                  <a:lnTo>
                    <a:pt x="354605" y="19188"/>
                  </a:lnTo>
                  <a:lnTo>
                    <a:pt x="379643" y="5012"/>
                  </a:lnTo>
                  <a:lnTo>
                    <a:pt x="412619" y="0"/>
                  </a:lnTo>
                  <a:lnTo>
                    <a:pt x="442581" y="3909"/>
                  </a:lnTo>
                  <a:lnTo>
                    <a:pt x="465967" y="14756"/>
                  </a:lnTo>
                  <a:lnTo>
                    <a:pt x="477905" y="27190"/>
                  </a:lnTo>
                  <a:lnTo>
                    <a:pt x="412619" y="27190"/>
                  </a:lnTo>
                  <a:lnTo>
                    <a:pt x="394843" y="30132"/>
                  </a:lnTo>
                  <a:lnTo>
                    <a:pt x="381344" y="38591"/>
                  </a:lnTo>
                  <a:lnTo>
                    <a:pt x="372769" y="52019"/>
                  </a:lnTo>
                  <a:lnTo>
                    <a:pt x="369767" y="69868"/>
                  </a:lnTo>
                  <a:lnTo>
                    <a:pt x="372769" y="87664"/>
                  </a:lnTo>
                  <a:lnTo>
                    <a:pt x="381344" y="100974"/>
                  </a:lnTo>
                  <a:lnTo>
                    <a:pt x="394843" y="109315"/>
                  </a:lnTo>
                  <a:lnTo>
                    <a:pt x="412619" y="112203"/>
                  </a:lnTo>
                  <a:lnTo>
                    <a:pt x="477363" y="112203"/>
                  </a:lnTo>
                  <a:lnTo>
                    <a:pt x="466140" y="124464"/>
                  </a:lnTo>
                  <a:lnTo>
                    <a:pt x="442635" y="135731"/>
                  </a:lnTo>
                  <a:lnTo>
                    <a:pt x="412619" y="139737"/>
                  </a:lnTo>
                  <a:close/>
                </a:path>
                <a:path w="2117090" h="140334">
                  <a:moveTo>
                    <a:pt x="488991" y="51971"/>
                  </a:moveTo>
                  <a:lnTo>
                    <a:pt x="452706" y="51971"/>
                  </a:lnTo>
                  <a:lnTo>
                    <a:pt x="447657" y="41274"/>
                  </a:lnTo>
                  <a:lnTo>
                    <a:pt x="439271" y="33514"/>
                  </a:lnTo>
                  <a:lnTo>
                    <a:pt x="427581" y="28787"/>
                  </a:lnTo>
                  <a:lnTo>
                    <a:pt x="412619" y="27190"/>
                  </a:lnTo>
                  <a:lnTo>
                    <a:pt x="477905" y="27190"/>
                  </a:lnTo>
                  <a:lnTo>
                    <a:pt x="481772" y="31218"/>
                  </a:lnTo>
                  <a:lnTo>
                    <a:pt x="488991" y="51971"/>
                  </a:lnTo>
                  <a:close/>
                </a:path>
                <a:path w="2117090" h="140334">
                  <a:moveTo>
                    <a:pt x="477363" y="112203"/>
                  </a:moveTo>
                  <a:lnTo>
                    <a:pt x="412619" y="112203"/>
                  </a:lnTo>
                  <a:lnTo>
                    <a:pt x="428510" y="110320"/>
                  </a:lnTo>
                  <a:lnTo>
                    <a:pt x="440740" y="104889"/>
                  </a:lnTo>
                  <a:lnTo>
                    <a:pt x="449018" y="96230"/>
                  </a:lnTo>
                  <a:lnTo>
                    <a:pt x="453051" y="84668"/>
                  </a:lnTo>
                  <a:lnTo>
                    <a:pt x="489337" y="84668"/>
                  </a:lnTo>
                  <a:lnTo>
                    <a:pt x="482063" y="107067"/>
                  </a:lnTo>
                  <a:lnTo>
                    <a:pt x="477363" y="112203"/>
                  </a:lnTo>
                  <a:close/>
                </a:path>
                <a:path w="2117090" h="140334">
                  <a:moveTo>
                    <a:pt x="302960" y="114268"/>
                  </a:moveTo>
                  <a:lnTo>
                    <a:pt x="241212" y="114268"/>
                  </a:lnTo>
                  <a:lnTo>
                    <a:pt x="254274" y="113192"/>
                  </a:lnTo>
                  <a:lnTo>
                    <a:pt x="263804" y="110052"/>
                  </a:lnTo>
                  <a:lnTo>
                    <a:pt x="269641" y="104975"/>
                  </a:lnTo>
                  <a:lnTo>
                    <a:pt x="271623" y="98091"/>
                  </a:lnTo>
                  <a:lnTo>
                    <a:pt x="270046" y="91912"/>
                  </a:lnTo>
                  <a:lnTo>
                    <a:pt x="265230" y="87895"/>
                  </a:lnTo>
                  <a:lnTo>
                    <a:pt x="257044" y="85362"/>
                  </a:lnTo>
                  <a:lnTo>
                    <a:pt x="245359" y="83636"/>
                  </a:lnTo>
                  <a:lnTo>
                    <a:pt x="221860" y="81570"/>
                  </a:lnTo>
                  <a:lnTo>
                    <a:pt x="199689" y="77257"/>
                  </a:lnTo>
                  <a:lnTo>
                    <a:pt x="183933" y="69782"/>
                  </a:lnTo>
                  <a:lnTo>
                    <a:pt x="174527" y="58822"/>
                  </a:lnTo>
                  <a:lnTo>
                    <a:pt x="171406" y="44055"/>
                  </a:lnTo>
                  <a:lnTo>
                    <a:pt x="175812" y="26717"/>
                  </a:lnTo>
                  <a:lnTo>
                    <a:pt x="188512" y="12734"/>
                  </a:lnTo>
                  <a:lnTo>
                    <a:pt x="208728" y="3398"/>
                  </a:lnTo>
                  <a:lnTo>
                    <a:pt x="235683" y="0"/>
                  </a:lnTo>
                  <a:lnTo>
                    <a:pt x="263983" y="3097"/>
                  </a:lnTo>
                  <a:lnTo>
                    <a:pt x="284798" y="11874"/>
                  </a:lnTo>
                  <a:lnTo>
                    <a:pt x="296594" y="24436"/>
                  </a:lnTo>
                  <a:lnTo>
                    <a:pt x="236374" y="24436"/>
                  </a:lnTo>
                  <a:lnTo>
                    <a:pt x="223566" y="25501"/>
                  </a:lnTo>
                  <a:lnTo>
                    <a:pt x="214257" y="28567"/>
                  </a:lnTo>
                  <a:lnTo>
                    <a:pt x="208577" y="33439"/>
                  </a:lnTo>
                  <a:lnTo>
                    <a:pt x="206655" y="39925"/>
                  </a:lnTo>
                  <a:lnTo>
                    <a:pt x="208291" y="45743"/>
                  </a:lnTo>
                  <a:lnTo>
                    <a:pt x="213264" y="49303"/>
                  </a:lnTo>
                  <a:lnTo>
                    <a:pt x="221671" y="51444"/>
                  </a:lnTo>
                  <a:lnTo>
                    <a:pt x="233610" y="53003"/>
                  </a:lnTo>
                  <a:lnTo>
                    <a:pt x="258491" y="55413"/>
                  </a:lnTo>
                  <a:lnTo>
                    <a:pt x="280354" y="59844"/>
                  </a:lnTo>
                  <a:lnTo>
                    <a:pt x="295770" y="67631"/>
                  </a:lnTo>
                  <a:lnTo>
                    <a:pt x="304901" y="79032"/>
                  </a:lnTo>
                  <a:lnTo>
                    <a:pt x="307909" y="94305"/>
                  </a:lnTo>
                  <a:lnTo>
                    <a:pt x="303449" y="113746"/>
                  </a:lnTo>
                  <a:lnTo>
                    <a:pt x="302960" y="114268"/>
                  </a:lnTo>
                  <a:close/>
                </a:path>
                <a:path w="2117090" h="140334">
                  <a:moveTo>
                    <a:pt x="302034" y="44399"/>
                  </a:moveTo>
                  <a:lnTo>
                    <a:pt x="268859" y="44399"/>
                  </a:lnTo>
                  <a:lnTo>
                    <a:pt x="266018" y="35617"/>
                  </a:lnTo>
                  <a:lnTo>
                    <a:pt x="259614" y="29384"/>
                  </a:lnTo>
                  <a:lnTo>
                    <a:pt x="249711" y="25668"/>
                  </a:lnTo>
                  <a:lnTo>
                    <a:pt x="236374" y="24436"/>
                  </a:lnTo>
                  <a:lnTo>
                    <a:pt x="296594" y="24436"/>
                  </a:lnTo>
                  <a:lnTo>
                    <a:pt x="297594" y="25501"/>
                  </a:lnTo>
                  <a:lnTo>
                    <a:pt x="297672" y="25668"/>
                  </a:lnTo>
                  <a:lnTo>
                    <a:pt x="302034" y="43366"/>
                  </a:lnTo>
                  <a:lnTo>
                    <a:pt x="302034" y="44399"/>
                  </a:lnTo>
                  <a:close/>
                </a:path>
                <a:path w="2117090" h="140334">
                  <a:moveTo>
                    <a:pt x="237065" y="139737"/>
                  </a:moveTo>
                  <a:lnTo>
                    <a:pt x="207367" y="136537"/>
                  </a:lnTo>
                  <a:lnTo>
                    <a:pt x="185834" y="127304"/>
                  </a:lnTo>
                  <a:lnTo>
                    <a:pt x="172723" y="112584"/>
                  </a:lnTo>
                  <a:lnTo>
                    <a:pt x="168296" y="92928"/>
                  </a:lnTo>
                  <a:lnTo>
                    <a:pt x="168296" y="90175"/>
                  </a:lnTo>
                  <a:lnTo>
                    <a:pt x="202508" y="90175"/>
                  </a:lnTo>
                  <a:lnTo>
                    <a:pt x="202598" y="91912"/>
                  </a:lnTo>
                  <a:lnTo>
                    <a:pt x="204959" y="101345"/>
                  </a:lnTo>
                  <a:lnTo>
                    <a:pt x="212270" y="108460"/>
                  </a:lnTo>
                  <a:lnTo>
                    <a:pt x="224376" y="112800"/>
                  </a:lnTo>
                  <a:lnTo>
                    <a:pt x="241212" y="114268"/>
                  </a:lnTo>
                  <a:lnTo>
                    <a:pt x="302960" y="114268"/>
                  </a:lnTo>
                  <a:lnTo>
                    <a:pt x="290112" y="127992"/>
                  </a:lnTo>
                  <a:lnTo>
                    <a:pt x="267962" y="136752"/>
                  </a:lnTo>
                  <a:lnTo>
                    <a:pt x="237065" y="139737"/>
                  </a:lnTo>
                  <a:close/>
                </a:path>
                <a:path w="2117090" h="140334">
                  <a:moveTo>
                    <a:pt x="68078" y="139737"/>
                  </a:moveTo>
                  <a:lnTo>
                    <a:pt x="38488" y="135774"/>
                  </a:lnTo>
                  <a:lnTo>
                    <a:pt x="17192" y="124034"/>
                  </a:lnTo>
                  <a:lnTo>
                    <a:pt x="4319" y="104744"/>
                  </a:lnTo>
                  <a:lnTo>
                    <a:pt x="0" y="78129"/>
                  </a:lnTo>
                  <a:lnTo>
                    <a:pt x="0" y="3441"/>
                  </a:lnTo>
                  <a:lnTo>
                    <a:pt x="33175" y="3441"/>
                  </a:lnTo>
                  <a:lnTo>
                    <a:pt x="33175" y="74687"/>
                  </a:lnTo>
                  <a:lnTo>
                    <a:pt x="35130" y="91493"/>
                  </a:lnTo>
                  <a:lnTo>
                    <a:pt x="41296" y="103297"/>
                  </a:lnTo>
                  <a:lnTo>
                    <a:pt x="52128" y="110261"/>
                  </a:lnTo>
                  <a:lnTo>
                    <a:pt x="68078" y="112547"/>
                  </a:lnTo>
                  <a:lnTo>
                    <a:pt x="126549" y="112547"/>
                  </a:lnTo>
                  <a:lnTo>
                    <a:pt x="118835" y="124034"/>
                  </a:lnTo>
                  <a:lnTo>
                    <a:pt x="97522" y="135774"/>
                  </a:lnTo>
                  <a:lnTo>
                    <a:pt x="68078" y="139737"/>
                  </a:lnTo>
                  <a:close/>
                </a:path>
                <a:path w="2117090" h="140334">
                  <a:moveTo>
                    <a:pt x="126549" y="112547"/>
                  </a:moveTo>
                  <a:lnTo>
                    <a:pt x="68078" y="112547"/>
                  </a:lnTo>
                  <a:lnTo>
                    <a:pt x="77220" y="111789"/>
                  </a:lnTo>
                  <a:lnTo>
                    <a:pt x="84968" y="109578"/>
                  </a:lnTo>
                  <a:lnTo>
                    <a:pt x="102981" y="3441"/>
                  </a:lnTo>
                  <a:lnTo>
                    <a:pt x="136157" y="3441"/>
                  </a:lnTo>
                  <a:lnTo>
                    <a:pt x="136157" y="78129"/>
                  </a:lnTo>
                  <a:lnTo>
                    <a:pt x="131789" y="104744"/>
                  </a:lnTo>
                  <a:lnTo>
                    <a:pt x="126549" y="112547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26803" y="1130223"/>
              <a:ext cx="158115" cy="133350"/>
            </a:xfrm>
            <a:custGeom>
              <a:avLst/>
              <a:gdLst/>
              <a:ahLst/>
              <a:cxnLst/>
              <a:rect l="l" t="t" r="r" b="b"/>
              <a:pathLst>
                <a:path w="158114" h="133350">
                  <a:moveTo>
                    <a:pt x="157899" y="0"/>
                  </a:moveTo>
                  <a:lnTo>
                    <a:pt x="124726" y="0"/>
                  </a:lnTo>
                  <a:lnTo>
                    <a:pt x="124726" y="50698"/>
                  </a:lnTo>
                  <a:lnTo>
                    <a:pt x="0" y="50698"/>
                  </a:lnTo>
                  <a:lnTo>
                    <a:pt x="0" y="77317"/>
                  </a:lnTo>
                  <a:lnTo>
                    <a:pt x="27292" y="77317"/>
                  </a:lnTo>
                  <a:lnTo>
                    <a:pt x="27292" y="133083"/>
                  </a:lnTo>
                  <a:lnTo>
                    <a:pt x="60807" y="133083"/>
                  </a:lnTo>
                  <a:lnTo>
                    <a:pt x="60807" y="77317"/>
                  </a:lnTo>
                  <a:lnTo>
                    <a:pt x="124726" y="77317"/>
                  </a:lnTo>
                  <a:lnTo>
                    <a:pt x="124726" y="133083"/>
                  </a:lnTo>
                  <a:lnTo>
                    <a:pt x="157899" y="133083"/>
                  </a:lnTo>
                  <a:lnTo>
                    <a:pt x="157899" y="77317"/>
                  </a:lnTo>
                  <a:lnTo>
                    <a:pt x="157899" y="50698"/>
                  </a:lnTo>
                  <a:lnTo>
                    <a:pt x="15789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59C9553D-2AED-1C4F-9250-DF78D1FB9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40425"/>
            <a:ext cx="1732661" cy="2031325"/>
          </a:xfrm>
        </p:spPr>
        <p:txBody>
          <a:bodyPr/>
          <a:lstStyle/>
          <a:p>
            <a:r>
              <a:rPr lang="en-US" sz="2200" spc="-5" dirty="0">
                <a:solidFill>
                  <a:srgbClr val="FFFFFF"/>
                </a:solidFill>
              </a:rPr>
              <a:t>Examples of  Policies</a:t>
            </a:r>
            <a:r>
              <a:rPr lang="en-US" sz="2200" spc="-60" dirty="0">
                <a:solidFill>
                  <a:srgbClr val="FFFFFF"/>
                </a:solidFill>
              </a:rPr>
              <a:t> </a:t>
            </a:r>
            <a:r>
              <a:rPr lang="en-US" sz="2200" spc="-5" dirty="0">
                <a:solidFill>
                  <a:srgbClr val="FFFFFF"/>
                </a:solidFill>
              </a:rPr>
              <a:t>with  Related  Concepts</a:t>
            </a:r>
            <a:br>
              <a:rPr lang="en-US" sz="2200" dirty="0"/>
            </a:br>
            <a:endParaRPr lang="en-US" sz="2200" dirty="0"/>
          </a:p>
        </p:txBody>
      </p:sp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63595" y="807719"/>
            <a:ext cx="2720340" cy="1643380"/>
            <a:chOff x="2863595" y="807719"/>
            <a:chExt cx="2720340" cy="1643380"/>
          </a:xfrm>
        </p:grpSpPr>
        <p:sp>
          <p:nvSpPr>
            <p:cNvPr id="3" name="object 3"/>
            <p:cNvSpPr/>
            <p:nvPr/>
          </p:nvSpPr>
          <p:spPr>
            <a:xfrm>
              <a:off x="2876549" y="820673"/>
              <a:ext cx="2694940" cy="1617345"/>
            </a:xfrm>
            <a:custGeom>
              <a:avLst/>
              <a:gdLst/>
              <a:ahLst/>
              <a:cxnLst/>
              <a:rect l="l" t="t" r="r" b="b"/>
              <a:pathLst>
                <a:path w="2694940" h="1617345">
                  <a:moveTo>
                    <a:pt x="2694431" y="0"/>
                  </a:moveTo>
                  <a:lnTo>
                    <a:pt x="0" y="0"/>
                  </a:lnTo>
                  <a:lnTo>
                    <a:pt x="0" y="1616964"/>
                  </a:lnTo>
                  <a:lnTo>
                    <a:pt x="2694431" y="1616964"/>
                  </a:lnTo>
                  <a:lnTo>
                    <a:pt x="2694431" y="0"/>
                  </a:lnTo>
                  <a:close/>
                </a:path>
              </a:pathLst>
            </a:custGeom>
            <a:solidFill>
              <a:srgbClr val="002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76549" y="820673"/>
              <a:ext cx="2694940" cy="1617345"/>
            </a:xfrm>
            <a:custGeom>
              <a:avLst/>
              <a:gdLst/>
              <a:ahLst/>
              <a:cxnLst/>
              <a:rect l="l" t="t" r="r" b="b"/>
              <a:pathLst>
                <a:path w="2694940" h="1617345">
                  <a:moveTo>
                    <a:pt x="0" y="0"/>
                  </a:moveTo>
                  <a:lnTo>
                    <a:pt x="2694431" y="0"/>
                  </a:lnTo>
                  <a:lnTo>
                    <a:pt x="2694431" y="1616964"/>
                  </a:lnTo>
                  <a:lnTo>
                    <a:pt x="0" y="1616964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876549" y="935355"/>
            <a:ext cx="2694940" cy="161734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Discrimination</a:t>
            </a:r>
            <a:endParaRPr sz="2400" dirty="0">
              <a:latin typeface="Arial"/>
              <a:cs typeface="Arial"/>
            </a:endParaRPr>
          </a:p>
          <a:p>
            <a:pPr marL="262890" indent="-172720">
              <a:lnSpc>
                <a:spcPct val="100000"/>
              </a:lnSpc>
              <a:spcBef>
                <a:spcPts val="919"/>
              </a:spcBef>
              <a:buChar char="•"/>
              <a:tabLst>
                <a:tab pos="263525" algn="l"/>
              </a:tabLst>
            </a:pPr>
            <a:r>
              <a:rPr sz="1600" spc="-12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Harassment</a:t>
            </a:r>
            <a:endParaRPr sz="1600" dirty="0">
              <a:latin typeface="Arial"/>
              <a:cs typeface="Arial"/>
            </a:endParaRPr>
          </a:p>
          <a:p>
            <a:pPr marL="262890" marR="337185" indent="-172085">
              <a:lnSpc>
                <a:spcPts val="1750"/>
              </a:lnSpc>
              <a:spcBef>
                <a:spcPts val="330"/>
              </a:spcBef>
              <a:buChar char="•"/>
              <a:tabLst>
                <a:tab pos="263525" algn="l"/>
              </a:tabLst>
            </a:pP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non-discrimination 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statement 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6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policies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27776" y="807719"/>
            <a:ext cx="2720340" cy="1643380"/>
            <a:chOff x="5827776" y="807719"/>
            <a:chExt cx="2720340" cy="1643380"/>
          </a:xfrm>
        </p:grpSpPr>
        <p:sp>
          <p:nvSpPr>
            <p:cNvPr id="6" name="object 6"/>
            <p:cNvSpPr/>
            <p:nvPr/>
          </p:nvSpPr>
          <p:spPr>
            <a:xfrm>
              <a:off x="5840730" y="820673"/>
              <a:ext cx="2694940" cy="1617345"/>
            </a:xfrm>
            <a:custGeom>
              <a:avLst/>
              <a:gdLst/>
              <a:ahLst/>
              <a:cxnLst/>
              <a:rect l="l" t="t" r="r" b="b"/>
              <a:pathLst>
                <a:path w="2694940" h="1617345">
                  <a:moveTo>
                    <a:pt x="2694431" y="0"/>
                  </a:moveTo>
                  <a:lnTo>
                    <a:pt x="0" y="0"/>
                  </a:lnTo>
                  <a:lnTo>
                    <a:pt x="0" y="1616964"/>
                  </a:lnTo>
                  <a:lnTo>
                    <a:pt x="2694431" y="1616964"/>
                  </a:lnTo>
                  <a:lnTo>
                    <a:pt x="2694431" y="0"/>
                  </a:lnTo>
                  <a:close/>
                </a:path>
              </a:pathLst>
            </a:custGeom>
            <a:solidFill>
              <a:srgbClr val="184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40730" y="820673"/>
              <a:ext cx="2694940" cy="1617345"/>
            </a:xfrm>
            <a:custGeom>
              <a:avLst/>
              <a:gdLst/>
              <a:ahLst/>
              <a:cxnLst/>
              <a:rect l="l" t="t" r="r" b="b"/>
              <a:pathLst>
                <a:path w="2694940" h="1617345">
                  <a:moveTo>
                    <a:pt x="0" y="0"/>
                  </a:moveTo>
                  <a:lnTo>
                    <a:pt x="2694431" y="0"/>
                  </a:lnTo>
                  <a:lnTo>
                    <a:pt x="2694431" y="1616964"/>
                  </a:lnTo>
                  <a:lnTo>
                    <a:pt x="0" y="1616964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840729" y="820674"/>
            <a:ext cx="2694940" cy="161734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10"/>
              </a:spcBef>
            </a:pP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Relationships</a:t>
            </a:r>
            <a:endParaRPr sz="2400">
              <a:latin typeface="Arial"/>
              <a:cs typeface="Arial"/>
            </a:endParaRPr>
          </a:p>
          <a:p>
            <a:pPr marL="262890" indent="-172720">
              <a:lnSpc>
                <a:spcPct val="100000"/>
              </a:lnSpc>
              <a:spcBef>
                <a:spcPts val="919"/>
              </a:spcBef>
              <a:buChar char="•"/>
              <a:tabLst>
                <a:tab pos="262890" algn="l"/>
              </a:tabLst>
            </a:pP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Workplace</a:t>
            </a:r>
            <a:endParaRPr sz="1600">
              <a:latin typeface="Arial"/>
              <a:cs typeface="Arial"/>
            </a:endParaRPr>
          </a:p>
          <a:p>
            <a:pPr marL="262890" indent="-172720">
              <a:lnSpc>
                <a:spcPct val="100000"/>
              </a:lnSpc>
              <a:spcBef>
                <a:spcPts val="130"/>
              </a:spcBef>
              <a:buChar char="•"/>
              <a:tabLst>
                <a:tab pos="262890" algn="l"/>
              </a:tabLst>
            </a:pP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Employee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63595" y="2694432"/>
            <a:ext cx="2720340" cy="1643380"/>
            <a:chOff x="2863595" y="2694432"/>
            <a:chExt cx="2720340" cy="1643380"/>
          </a:xfrm>
        </p:grpSpPr>
        <p:sp>
          <p:nvSpPr>
            <p:cNvPr id="9" name="object 9"/>
            <p:cNvSpPr/>
            <p:nvPr/>
          </p:nvSpPr>
          <p:spPr>
            <a:xfrm>
              <a:off x="2876549" y="2707386"/>
              <a:ext cx="2694940" cy="1617345"/>
            </a:xfrm>
            <a:custGeom>
              <a:avLst/>
              <a:gdLst/>
              <a:ahLst/>
              <a:cxnLst/>
              <a:rect l="l" t="t" r="r" b="b"/>
              <a:pathLst>
                <a:path w="2694940" h="1617345">
                  <a:moveTo>
                    <a:pt x="2694431" y="0"/>
                  </a:moveTo>
                  <a:lnTo>
                    <a:pt x="0" y="0"/>
                  </a:lnTo>
                  <a:lnTo>
                    <a:pt x="0" y="1616964"/>
                  </a:lnTo>
                  <a:lnTo>
                    <a:pt x="2694431" y="1616964"/>
                  </a:lnTo>
                  <a:lnTo>
                    <a:pt x="2694431" y="0"/>
                  </a:lnTo>
                  <a:close/>
                </a:path>
              </a:pathLst>
            </a:custGeom>
            <a:solidFill>
              <a:srgbClr val="4E63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76549" y="2707386"/>
              <a:ext cx="2694940" cy="1617345"/>
            </a:xfrm>
            <a:custGeom>
              <a:avLst/>
              <a:gdLst/>
              <a:ahLst/>
              <a:cxnLst/>
              <a:rect l="l" t="t" r="r" b="b"/>
              <a:pathLst>
                <a:path w="2694940" h="1617345">
                  <a:moveTo>
                    <a:pt x="0" y="0"/>
                  </a:moveTo>
                  <a:lnTo>
                    <a:pt x="2694431" y="0"/>
                  </a:lnTo>
                  <a:lnTo>
                    <a:pt x="2694431" y="1616964"/>
                  </a:lnTo>
                  <a:lnTo>
                    <a:pt x="0" y="1616964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876550" y="2707385"/>
            <a:ext cx="2694940" cy="161734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305"/>
              </a:spcBef>
            </a:pP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Conduct</a:t>
            </a:r>
            <a:endParaRPr sz="2400">
              <a:latin typeface="Arial"/>
              <a:cs typeface="Arial"/>
            </a:endParaRPr>
          </a:p>
          <a:p>
            <a:pPr marL="262890" indent="-172720">
              <a:lnSpc>
                <a:spcPct val="100000"/>
              </a:lnSpc>
              <a:spcBef>
                <a:spcPts val="920"/>
              </a:spcBef>
              <a:buChar char="•"/>
              <a:tabLst>
                <a:tab pos="263525" algn="l"/>
              </a:tabLst>
            </a:pP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endParaRPr sz="1600">
              <a:latin typeface="Arial"/>
              <a:cs typeface="Arial"/>
            </a:endParaRPr>
          </a:p>
          <a:p>
            <a:pPr marL="262890" indent="-172720">
              <a:lnSpc>
                <a:spcPct val="100000"/>
              </a:lnSpc>
              <a:spcBef>
                <a:spcPts val="130"/>
              </a:spcBef>
              <a:buChar char="•"/>
              <a:tabLst>
                <a:tab pos="263525" algn="l"/>
              </a:tabLst>
            </a:pP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Faculty/Employee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27776" y="2694432"/>
            <a:ext cx="2720340" cy="1643380"/>
            <a:chOff x="5827776" y="2694432"/>
            <a:chExt cx="2720340" cy="1643380"/>
          </a:xfrm>
        </p:grpSpPr>
        <p:sp>
          <p:nvSpPr>
            <p:cNvPr id="12" name="object 12"/>
            <p:cNvSpPr/>
            <p:nvPr/>
          </p:nvSpPr>
          <p:spPr>
            <a:xfrm>
              <a:off x="5840730" y="2707386"/>
              <a:ext cx="2694940" cy="1617345"/>
            </a:xfrm>
            <a:custGeom>
              <a:avLst/>
              <a:gdLst/>
              <a:ahLst/>
              <a:cxnLst/>
              <a:rect l="l" t="t" r="r" b="b"/>
              <a:pathLst>
                <a:path w="2694940" h="1617345">
                  <a:moveTo>
                    <a:pt x="2694431" y="0"/>
                  </a:moveTo>
                  <a:lnTo>
                    <a:pt x="0" y="0"/>
                  </a:lnTo>
                  <a:lnTo>
                    <a:pt x="0" y="1616964"/>
                  </a:lnTo>
                  <a:lnTo>
                    <a:pt x="2694431" y="1616964"/>
                  </a:lnTo>
                  <a:lnTo>
                    <a:pt x="2694431" y="0"/>
                  </a:lnTo>
                  <a:close/>
                </a:path>
              </a:pathLst>
            </a:custGeom>
            <a:solidFill>
              <a:srgbClr val="949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40730" y="2707386"/>
              <a:ext cx="2694940" cy="1617345"/>
            </a:xfrm>
            <a:custGeom>
              <a:avLst/>
              <a:gdLst/>
              <a:ahLst/>
              <a:cxnLst/>
              <a:rect l="l" t="t" r="r" b="b"/>
              <a:pathLst>
                <a:path w="2694940" h="1617345">
                  <a:moveTo>
                    <a:pt x="0" y="0"/>
                  </a:moveTo>
                  <a:lnTo>
                    <a:pt x="2694431" y="0"/>
                  </a:lnTo>
                  <a:lnTo>
                    <a:pt x="2694431" y="1616964"/>
                  </a:lnTo>
                  <a:lnTo>
                    <a:pt x="0" y="1616964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840729" y="2707385"/>
            <a:ext cx="2694940" cy="161734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360"/>
              </a:spcBef>
            </a:pP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Discipline</a:t>
            </a:r>
            <a:endParaRPr sz="2800">
              <a:latin typeface="Arial"/>
              <a:cs typeface="Arial"/>
            </a:endParaRPr>
          </a:p>
          <a:p>
            <a:pPr marL="278130" indent="-172720">
              <a:lnSpc>
                <a:spcPct val="100000"/>
              </a:lnSpc>
              <a:spcBef>
                <a:spcPts val="1115"/>
              </a:spcBef>
              <a:buChar char="•"/>
              <a:tabLst>
                <a:tab pos="278130" algn="l"/>
              </a:tabLst>
            </a:pP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endParaRPr sz="1600">
              <a:latin typeface="Arial"/>
              <a:cs typeface="Arial"/>
            </a:endParaRPr>
          </a:p>
          <a:p>
            <a:pPr marL="278130" indent="-172720">
              <a:lnSpc>
                <a:spcPct val="100000"/>
              </a:lnSpc>
              <a:spcBef>
                <a:spcPts val="135"/>
              </a:spcBef>
              <a:buChar char="•"/>
              <a:tabLst>
                <a:tab pos="278130" algn="l"/>
              </a:tabLst>
            </a:pP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Faculty</a:t>
            </a:r>
            <a:endParaRPr sz="1600">
              <a:latin typeface="Arial"/>
              <a:cs typeface="Arial"/>
            </a:endParaRPr>
          </a:p>
          <a:p>
            <a:pPr marL="278130" indent="-172720">
              <a:lnSpc>
                <a:spcPct val="100000"/>
              </a:lnSpc>
              <a:spcBef>
                <a:spcPts val="114"/>
              </a:spcBef>
              <a:buChar char="•"/>
              <a:tabLst>
                <a:tab pos="278130" algn="l"/>
              </a:tabLst>
            </a:pP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Employee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96545" marR="5080">
              <a:lnSpc>
                <a:spcPts val="3560"/>
              </a:lnSpc>
              <a:spcBef>
                <a:spcPts val="550"/>
              </a:spcBef>
            </a:pPr>
            <a:r>
              <a:rPr sz="3300" spc="-5" dirty="0"/>
              <a:t>How do Title </a:t>
            </a:r>
            <a:r>
              <a:rPr sz="3300" dirty="0"/>
              <a:t>IX and </a:t>
            </a:r>
            <a:r>
              <a:rPr sz="3300" spc="-5" dirty="0"/>
              <a:t>Title </a:t>
            </a:r>
            <a:r>
              <a:rPr sz="3300" dirty="0"/>
              <a:t>VII  </a:t>
            </a:r>
            <a:r>
              <a:rPr sz="3300" spc="-5" dirty="0"/>
              <a:t>standards</a:t>
            </a:r>
            <a:r>
              <a:rPr sz="3300" spc="-30" dirty="0"/>
              <a:t> </a:t>
            </a:r>
            <a:r>
              <a:rPr sz="3300" spc="-5" dirty="0"/>
              <a:t>compare?</a:t>
            </a:r>
            <a:endParaRPr sz="3300"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7323" y="1036321"/>
            <a:ext cx="7554595" cy="904240"/>
            <a:chOff x="687323" y="1036321"/>
            <a:chExt cx="7554595" cy="904240"/>
          </a:xfrm>
        </p:grpSpPr>
        <p:sp>
          <p:nvSpPr>
            <p:cNvPr id="4" name="object 4"/>
            <p:cNvSpPr/>
            <p:nvPr/>
          </p:nvSpPr>
          <p:spPr>
            <a:xfrm>
              <a:off x="700277" y="1049275"/>
              <a:ext cx="7528559" cy="878205"/>
            </a:xfrm>
            <a:custGeom>
              <a:avLst/>
              <a:gdLst/>
              <a:ahLst/>
              <a:cxnLst/>
              <a:rect l="l" t="t" r="r" b="b"/>
              <a:pathLst>
                <a:path w="7528559" h="878205">
                  <a:moveTo>
                    <a:pt x="7440777" y="0"/>
                  </a:moveTo>
                  <a:lnTo>
                    <a:pt x="87782" y="0"/>
                  </a:lnTo>
                  <a:lnTo>
                    <a:pt x="53615" y="6899"/>
                  </a:lnTo>
                  <a:lnTo>
                    <a:pt x="25712" y="25712"/>
                  </a:lnTo>
                  <a:lnTo>
                    <a:pt x="6899" y="53615"/>
                  </a:lnTo>
                  <a:lnTo>
                    <a:pt x="0" y="87782"/>
                  </a:lnTo>
                  <a:lnTo>
                    <a:pt x="0" y="790041"/>
                  </a:lnTo>
                  <a:lnTo>
                    <a:pt x="6899" y="824208"/>
                  </a:lnTo>
                  <a:lnTo>
                    <a:pt x="25712" y="852111"/>
                  </a:lnTo>
                  <a:lnTo>
                    <a:pt x="53615" y="870924"/>
                  </a:lnTo>
                  <a:lnTo>
                    <a:pt x="87782" y="877823"/>
                  </a:lnTo>
                  <a:lnTo>
                    <a:pt x="7440777" y="877823"/>
                  </a:lnTo>
                  <a:lnTo>
                    <a:pt x="7474944" y="870924"/>
                  </a:lnTo>
                  <a:lnTo>
                    <a:pt x="7502847" y="852111"/>
                  </a:lnTo>
                  <a:lnTo>
                    <a:pt x="7521660" y="824208"/>
                  </a:lnTo>
                  <a:lnTo>
                    <a:pt x="7528559" y="790041"/>
                  </a:lnTo>
                  <a:lnTo>
                    <a:pt x="7528559" y="87782"/>
                  </a:lnTo>
                  <a:lnTo>
                    <a:pt x="7521660" y="53615"/>
                  </a:lnTo>
                  <a:lnTo>
                    <a:pt x="7502847" y="25712"/>
                  </a:lnTo>
                  <a:lnTo>
                    <a:pt x="7474944" y="6899"/>
                  </a:lnTo>
                  <a:lnTo>
                    <a:pt x="7440777" y="0"/>
                  </a:lnTo>
                  <a:close/>
                </a:path>
              </a:pathLst>
            </a:custGeom>
            <a:solidFill>
              <a:srgbClr val="601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0277" y="1049275"/>
              <a:ext cx="7528559" cy="878205"/>
            </a:xfrm>
            <a:custGeom>
              <a:avLst/>
              <a:gdLst/>
              <a:ahLst/>
              <a:cxnLst/>
              <a:rect l="l" t="t" r="r" b="b"/>
              <a:pathLst>
                <a:path w="7528559" h="878205">
                  <a:moveTo>
                    <a:pt x="0" y="87782"/>
                  </a:moveTo>
                  <a:lnTo>
                    <a:pt x="6899" y="53615"/>
                  </a:lnTo>
                  <a:lnTo>
                    <a:pt x="25712" y="25712"/>
                  </a:lnTo>
                  <a:lnTo>
                    <a:pt x="53615" y="6899"/>
                  </a:lnTo>
                  <a:lnTo>
                    <a:pt x="87782" y="0"/>
                  </a:lnTo>
                  <a:lnTo>
                    <a:pt x="7440777" y="0"/>
                  </a:lnTo>
                  <a:lnTo>
                    <a:pt x="7474944" y="6899"/>
                  </a:lnTo>
                  <a:lnTo>
                    <a:pt x="7502847" y="25712"/>
                  </a:lnTo>
                  <a:lnTo>
                    <a:pt x="7521660" y="53615"/>
                  </a:lnTo>
                  <a:lnTo>
                    <a:pt x="7528559" y="87782"/>
                  </a:lnTo>
                  <a:lnTo>
                    <a:pt x="7528559" y="790041"/>
                  </a:lnTo>
                  <a:lnTo>
                    <a:pt x="7521660" y="824208"/>
                  </a:lnTo>
                  <a:lnTo>
                    <a:pt x="7502847" y="852111"/>
                  </a:lnTo>
                  <a:lnTo>
                    <a:pt x="7474944" y="870924"/>
                  </a:lnTo>
                  <a:lnTo>
                    <a:pt x="7440777" y="877823"/>
                  </a:lnTo>
                  <a:lnTo>
                    <a:pt x="87782" y="877823"/>
                  </a:lnTo>
                  <a:lnTo>
                    <a:pt x="53615" y="870924"/>
                  </a:lnTo>
                  <a:lnTo>
                    <a:pt x="25712" y="852111"/>
                  </a:lnTo>
                  <a:lnTo>
                    <a:pt x="6899" y="824208"/>
                  </a:lnTo>
                  <a:lnTo>
                    <a:pt x="0" y="790041"/>
                  </a:lnTo>
                  <a:lnTo>
                    <a:pt x="0" y="8778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80685" y="1185313"/>
            <a:ext cx="6852920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1970"/>
              </a:lnSpc>
              <a:spcBef>
                <a:spcPts val="325"/>
              </a:spcBef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“Neither 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Federal 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non-sex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discrimination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civil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rights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law 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represents </a:t>
            </a:r>
            <a:r>
              <a:rPr sz="1800" spc="-14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‘zero- 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tolerance’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policy 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banning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sexual 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harassment.” </a:t>
            </a:r>
            <a:r>
              <a:rPr sz="700" spc="-40" dirty="0">
                <a:solidFill>
                  <a:srgbClr val="FFFFFF"/>
                </a:solidFill>
                <a:latin typeface="Arial"/>
                <a:cs typeface="Arial"/>
              </a:rPr>
              <a:t>Preamble </a:t>
            </a:r>
            <a:r>
              <a:rPr sz="700" spc="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700" spc="-45" dirty="0">
                <a:solidFill>
                  <a:srgbClr val="FFFFFF"/>
                </a:solidFill>
                <a:latin typeface="Arial"/>
                <a:cs typeface="Arial"/>
              </a:rPr>
              <a:t>2020 </a:t>
            </a:r>
            <a:r>
              <a:rPr sz="700" spc="-25" dirty="0">
                <a:solidFill>
                  <a:srgbClr val="FFFFFF"/>
                </a:solidFill>
                <a:latin typeface="Arial"/>
                <a:cs typeface="Arial"/>
              </a:rPr>
              <a:t>Title </a:t>
            </a:r>
            <a:r>
              <a:rPr sz="700" spc="-65" dirty="0">
                <a:solidFill>
                  <a:srgbClr val="FFFFFF"/>
                </a:solidFill>
                <a:latin typeface="Arial"/>
                <a:cs typeface="Arial"/>
              </a:rPr>
              <a:t>IX</a:t>
            </a:r>
            <a:r>
              <a:rPr sz="7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40" dirty="0">
                <a:solidFill>
                  <a:srgbClr val="FFFFFF"/>
                </a:solidFill>
                <a:latin typeface="Arial"/>
                <a:cs typeface="Arial"/>
              </a:rPr>
              <a:t>Regulations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4944" y="2057400"/>
            <a:ext cx="2970530" cy="821690"/>
            <a:chOff x="694944" y="2057400"/>
            <a:chExt cx="2970530" cy="821690"/>
          </a:xfrm>
        </p:grpSpPr>
        <p:sp>
          <p:nvSpPr>
            <p:cNvPr id="8" name="object 8"/>
            <p:cNvSpPr/>
            <p:nvPr/>
          </p:nvSpPr>
          <p:spPr>
            <a:xfrm>
              <a:off x="707898" y="2070353"/>
              <a:ext cx="2944495" cy="795655"/>
            </a:xfrm>
            <a:custGeom>
              <a:avLst/>
              <a:gdLst/>
              <a:ahLst/>
              <a:cxnLst/>
              <a:rect l="l" t="t" r="r" b="b"/>
              <a:pathLst>
                <a:path w="2944495" h="795655">
                  <a:moveTo>
                    <a:pt x="2864815" y="0"/>
                  </a:moveTo>
                  <a:lnTo>
                    <a:pt x="79552" y="0"/>
                  </a:lnTo>
                  <a:lnTo>
                    <a:pt x="48590" y="6250"/>
                  </a:lnTo>
                  <a:lnTo>
                    <a:pt x="23302" y="23298"/>
                  </a:lnTo>
                  <a:lnTo>
                    <a:pt x="6252" y="48584"/>
                  </a:lnTo>
                  <a:lnTo>
                    <a:pt x="0" y="79552"/>
                  </a:lnTo>
                  <a:lnTo>
                    <a:pt x="0" y="715975"/>
                  </a:lnTo>
                  <a:lnTo>
                    <a:pt x="6252" y="746937"/>
                  </a:lnTo>
                  <a:lnTo>
                    <a:pt x="23302" y="772225"/>
                  </a:lnTo>
                  <a:lnTo>
                    <a:pt x="48590" y="789275"/>
                  </a:lnTo>
                  <a:lnTo>
                    <a:pt x="79552" y="795528"/>
                  </a:lnTo>
                  <a:lnTo>
                    <a:pt x="2864815" y="795528"/>
                  </a:lnTo>
                  <a:lnTo>
                    <a:pt x="2895777" y="789275"/>
                  </a:lnTo>
                  <a:lnTo>
                    <a:pt x="2921065" y="772225"/>
                  </a:lnTo>
                  <a:lnTo>
                    <a:pt x="2938115" y="746937"/>
                  </a:lnTo>
                  <a:lnTo>
                    <a:pt x="2944368" y="715975"/>
                  </a:lnTo>
                  <a:lnTo>
                    <a:pt x="2944368" y="79552"/>
                  </a:lnTo>
                  <a:lnTo>
                    <a:pt x="2938115" y="48584"/>
                  </a:lnTo>
                  <a:lnTo>
                    <a:pt x="2921065" y="23298"/>
                  </a:lnTo>
                  <a:lnTo>
                    <a:pt x="2895777" y="6250"/>
                  </a:lnTo>
                  <a:lnTo>
                    <a:pt x="2864815" y="0"/>
                  </a:lnTo>
                  <a:close/>
                </a:path>
              </a:pathLst>
            </a:custGeom>
            <a:solidFill>
              <a:srgbClr val="912C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7898" y="2070353"/>
              <a:ext cx="2944495" cy="795655"/>
            </a:xfrm>
            <a:custGeom>
              <a:avLst/>
              <a:gdLst/>
              <a:ahLst/>
              <a:cxnLst/>
              <a:rect l="l" t="t" r="r" b="b"/>
              <a:pathLst>
                <a:path w="2944495" h="795655">
                  <a:moveTo>
                    <a:pt x="0" y="79552"/>
                  </a:moveTo>
                  <a:lnTo>
                    <a:pt x="6252" y="48584"/>
                  </a:lnTo>
                  <a:lnTo>
                    <a:pt x="23302" y="23298"/>
                  </a:lnTo>
                  <a:lnTo>
                    <a:pt x="48590" y="6250"/>
                  </a:lnTo>
                  <a:lnTo>
                    <a:pt x="79552" y="0"/>
                  </a:lnTo>
                  <a:lnTo>
                    <a:pt x="2864815" y="0"/>
                  </a:lnTo>
                  <a:lnTo>
                    <a:pt x="2895777" y="6250"/>
                  </a:lnTo>
                  <a:lnTo>
                    <a:pt x="2921065" y="23298"/>
                  </a:lnTo>
                  <a:lnTo>
                    <a:pt x="2938115" y="48584"/>
                  </a:lnTo>
                  <a:lnTo>
                    <a:pt x="2944368" y="79552"/>
                  </a:lnTo>
                  <a:lnTo>
                    <a:pt x="2944368" y="715975"/>
                  </a:lnTo>
                  <a:lnTo>
                    <a:pt x="2938115" y="746937"/>
                  </a:lnTo>
                  <a:lnTo>
                    <a:pt x="2921065" y="772225"/>
                  </a:lnTo>
                  <a:lnTo>
                    <a:pt x="2895777" y="789275"/>
                  </a:lnTo>
                  <a:lnTo>
                    <a:pt x="2864815" y="795528"/>
                  </a:lnTo>
                  <a:lnTo>
                    <a:pt x="79552" y="795528"/>
                  </a:lnTo>
                  <a:lnTo>
                    <a:pt x="48590" y="789275"/>
                  </a:lnTo>
                  <a:lnTo>
                    <a:pt x="23302" y="772225"/>
                  </a:lnTo>
                  <a:lnTo>
                    <a:pt x="6252" y="746937"/>
                  </a:lnTo>
                  <a:lnTo>
                    <a:pt x="0" y="715975"/>
                  </a:lnTo>
                  <a:lnTo>
                    <a:pt x="0" y="7955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379230" y="2115893"/>
            <a:ext cx="1598930" cy="640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54305" marR="5080" indent="-142240">
              <a:lnSpc>
                <a:spcPts val="2320"/>
              </a:lnSpc>
              <a:spcBef>
                <a:spcPts val="340"/>
              </a:spcBef>
            </a:pP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Title </a:t>
            </a:r>
            <a:r>
              <a:rPr sz="2100" spc="-110" dirty="0">
                <a:solidFill>
                  <a:srgbClr val="FFFFFF"/>
                </a:solidFill>
                <a:latin typeface="Arial"/>
                <a:cs typeface="Arial"/>
              </a:rPr>
              <a:t>VII</a:t>
            </a:r>
            <a:r>
              <a:rPr sz="2100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65" dirty="0">
                <a:solidFill>
                  <a:srgbClr val="FFFFFF"/>
                </a:solidFill>
                <a:latin typeface="Arial"/>
                <a:cs typeface="Arial"/>
              </a:rPr>
              <a:t>Sexual  </a:t>
            </a:r>
            <a:r>
              <a:rPr sz="2100" spc="-120" dirty="0">
                <a:solidFill>
                  <a:srgbClr val="FFFFFF"/>
                </a:solidFill>
                <a:latin typeface="Arial"/>
                <a:cs typeface="Arial"/>
              </a:rPr>
              <a:t>Harassment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61232" y="2057400"/>
            <a:ext cx="4472940" cy="836930"/>
            <a:chOff x="3761232" y="2057400"/>
            <a:chExt cx="4472940" cy="836930"/>
          </a:xfrm>
        </p:grpSpPr>
        <p:sp>
          <p:nvSpPr>
            <p:cNvPr id="12" name="object 12"/>
            <p:cNvSpPr/>
            <p:nvPr/>
          </p:nvSpPr>
          <p:spPr>
            <a:xfrm>
              <a:off x="3774186" y="2070353"/>
              <a:ext cx="4447540" cy="810895"/>
            </a:xfrm>
            <a:custGeom>
              <a:avLst/>
              <a:gdLst/>
              <a:ahLst/>
              <a:cxnLst/>
              <a:rect l="l" t="t" r="r" b="b"/>
              <a:pathLst>
                <a:path w="4447540" h="810894">
                  <a:moveTo>
                    <a:pt x="4365955" y="0"/>
                  </a:moveTo>
                  <a:lnTo>
                    <a:pt x="81076" y="0"/>
                  </a:lnTo>
                  <a:lnTo>
                    <a:pt x="49516" y="6371"/>
                  </a:lnTo>
                  <a:lnTo>
                    <a:pt x="23745" y="23745"/>
                  </a:lnTo>
                  <a:lnTo>
                    <a:pt x="6371" y="49516"/>
                  </a:lnTo>
                  <a:lnTo>
                    <a:pt x="0" y="81076"/>
                  </a:lnTo>
                  <a:lnTo>
                    <a:pt x="0" y="729691"/>
                  </a:lnTo>
                  <a:lnTo>
                    <a:pt x="6371" y="761251"/>
                  </a:lnTo>
                  <a:lnTo>
                    <a:pt x="23745" y="787022"/>
                  </a:lnTo>
                  <a:lnTo>
                    <a:pt x="49516" y="804396"/>
                  </a:lnTo>
                  <a:lnTo>
                    <a:pt x="81076" y="810768"/>
                  </a:lnTo>
                  <a:lnTo>
                    <a:pt x="4365955" y="810768"/>
                  </a:lnTo>
                  <a:lnTo>
                    <a:pt x="4397515" y="804396"/>
                  </a:lnTo>
                  <a:lnTo>
                    <a:pt x="4423286" y="787022"/>
                  </a:lnTo>
                  <a:lnTo>
                    <a:pt x="4440660" y="761251"/>
                  </a:lnTo>
                  <a:lnTo>
                    <a:pt x="4447032" y="729691"/>
                  </a:lnTo>
                  <a:lnTo>
                    <a:pt x="4447032" y="81076"/>
                  </a:lnTo>
                  <a:lnTo>
                    <a:pt x="4440660" y="49516"/>
                  </a:lnTo>
                  <a:lnTo>
                    <a:pt x="4423286" y="23745"/>
                  </a:lnTo>
                  <a:lnTo>
                    <a:pt x="4397515" y="6371"/>
                  </a:lnTo>
                  <a:lnTo>
                    <a:pt x="4365955" y="0"/>
                  </a:lnTo>
                  <a:close/>
                </a:path>
              </a:pathLst>
            </a:custGeom>
            <a:solidFill>
              <a:srgbClr val="C83B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74186" y="2070353"/>
              <a:ext cx="4447540" cy="810895"/>
            </a:xfrm>
            <a:custGeom>
              <a:avLst/>
              <a:gdLst/>
              <a:ahLst/>
              <a:cxnLst/>
              <a:rect l="l" t="t" r="r" b="b"/>
              <a:pathLst>
                <a:path w="4447540" h="810894">
                  <a:moveTo>
                    <a:pt x="0" y="81076"/>
                  </a:moveTo>
                  <a:lnTo>
                    <a:pt x="6371" y="49516"/>
                  </a:lnTo>
                  <a:lnTo>
                    <a:pt x="23745" y="23745"/>
                  </a:lnTo>
                  <a:lnTo>
                    <a:pt x="49516" y="6371"/>
                  </a:lnTo>
                  <a:lnTo>
                    <a:pt x="81076" y="0"/>
                  </a:lnTo>
                  <a:lnTo>
                    <a:pt x="4365955" y="0"/>
                  </a:lnTo>
                  <a:lnTo>
                    <a:pt x="4397515" y="6371"/>
                  </a:lnTo>
                  <a:lnTo>
                    <a:pt x="4423286" y="23745"/>
                  </a:lnTo>
                  <a:lnTo>
                    <a:pt x="4440660" y="49516"/>
                  </a:lnTo>
                  <a:lnTo>
                    <a:pt x="4447032" y="81076"/>
                  </a:lnTo>
                  <a:lnTo>
                    <a:pt x="4447032" y="729691"/>
                  </a:lnTo>
                  <a:lnTo>
                    <a:pt x="4440660" y="761251"/>
                  </a:lnTo>
                  <a:lnTo>
                    <a:pt x="4423286" y="787022"/>
                  </a:lnTo>
                  <a:lnTo>
                    <a:pt x="4397515" y="804396"/>
                  </a:lnTo>
                  <a:lnTo>
                    <a:pt x="4365955" y="810768"/>
                  </a:lnTo>
                  <a:lnTo>
                    <a:pt x="81076" y="810768"/>
                  </a:lnTo>
                  <a:lnTo>
                    <a:pt x="49516" y="804396"/>
                  </a:lnTo>
                  <a:lnTo>
                    <a:pt x="23745" y="787022"/>
                  </a:lnTo>
                  <a:lnTo>
                    <a:pt x="6371" y="761251"/>
                  </a:lnTo>
                  <a:lnTo>
                    <a:pt x="0" y="729691"/>
                  </a:lnTo>
                  <a:lnTo>
                    <a:pt x="0" y="8107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561787" y="2270459"/>
            <a:ext cx="28682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Title </a:t>
            </a:r>
            <a:r>
              <a:rPr sz="2100" spc="-185" dirty="0">
                <a:solidFill>
                  <a:srgbClr val="FFFFFF"/>
                </a:solidFill>
                <a:latin typeface="Arial"/>
                <a:cs typeface="Arial"/>
              </a:rPr>
              <a:t>IX </a:t>
            </a:r>
            <a:r>
              <a:rPr sz="2100" spc="-16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21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25" dirty="0">
                <a:solidFill>
                  <a:srgbClr val="FFFFFF"/>
                </a:solidFill>
                <a:latin typeface="Arial"/>
                <a:cs typeface="Arial"/>
              </a:rPr>
              <a:t>Harassment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5548" y="2996120"/>
            <a:ext cx="1457325" cy="1781810"/>
            <a:chOff x="705548" y="2996120"/>
            <a:chExt cx="1457325" cy="1781810"/>
          </a:xfrm>
        </p:grpSpPr>
        <p:sp>
          <p:nvSpPr>
            <p:cNvPr id="16" name="object 16"/>
            <p:cNvSpPr/>
            <p:nvPr/>
          </p:nvSpPr>
          <p:spPr>
            <a:xfrm>
              <a:off x="718566" y="3009137"/>
              <a:ext cx="1431290" cy="1755775"/>
            </a:xfrm>
            <a:custGeom>
              <a:avLst/>
              <a:gdLst/>
              <a:ahLst/>
              <a:cxnLst/>
              <a:rect l="l" t="t" r="r" b="b"/>
              <a:pathLst>
                <a:path w="1431289" h="1755775">
                  <a:moveTo>
                    <a:pt x="1287932" y="0"/>
                  </a:moveTo>
                  <a:lnTo>
                    <a:pt x="143103" y="0"/>
                  </a:lnTo>
                  <a:lnTo>
                    <a:pt x="97872" y="7295"/>
                  </a:lnTo>
                  <a:lnTo>
                    <a:pt x="58589" y="27611"/>
                  </a:lnTo>
                  <a:lnTo>
                    <a:pt x="27611" y="58589"/>
                  </a:lnTo>
                  <a:lnTo>
                    <a:pt x="7295" y="97872"/>
                  </a:lnTo>
                  <a:lnTo>
                    <a:pt x="0" y="143103"/>
                  </a:lnTo>
                  <a:lnTo>
                    <a:pt x="0" y="1612544"/>
                  </a:lnTo>
                  <a:lnTo>
                    <a:pt x="7295" y="1657775"/>
                  </a:lnTo>
                  <a:lnTo>
                    <a:pt x="27611" y="1697058"/>
                  </a:lnTo>
                  <a:lnTo>
                    <a:pt x="58589" y="1728036"/>
                  </a:lnTo>
                  <a:lnTo>
                    <a:pt x="97872" y="1748352"/>
                  </a:lnTo>
                  <a:lnTo>
                    <a:pt x="143103" y="1755648"/>
                  </a:lnTo>
                  <a:lnTo>
                    <a:pt x="1287932" y="1755648"/>
                  </a:lnTo>
                  <a:lnTo>
                    <a:pt x="1333163" y="1748352"/>
                  </a:lnTo>
                  <a:lnTo>
                    <a:pt x="1372446" y="1728036"/>
                  </a:lnTo>
                  <a:lnTo>
                    <a:pt x="1403424" y="1697058"/>
                  </a:lnTo>
                  <a:lnTo>
                    <a:pt x="1423740" y="1657775"/>
                  </a:lnTo>
                  <a:lnTo>
                    <a:pt x="1431036" y="1612544"/>
                  </a:lnTo>
                  <a:lnTo>
                    <a:pt x="1431036" y="143103"/>
                  </a:lnTo>
                  <a:lnTo>
                    <a:pt x="1423740" y="97872"/>
                  </a:lnTo>
                  <a:lnTo>
                    <a:pt x="1403424" y="58589"/>
                  </a:lnTo>
                  <a:lnTo>
                    <a:pt x="1372446" y="27611"/>
                  </a:lnTo>
                  <a:lnTo>
                    <a:pt x="1333163" y="7295"/>
                  </a:lnTo>
                  <a:lnTo>
                    <a:pt x="1287932" y="0"/>
                  </a:lnTo>
                  <a:close/>
                </a:path>
              </a:pathLst>
            </a:custGeom>
            <a:solidFill>
              <a:srgbClr val="DE85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8566" y="3009137"/>
              <a:ext cx="1431290" cy="1755775"/>
            </a:xfrm>
            <a:custGeom>
              <a:avLst/>
              <a:gdLst/>
              <a:ahLst/>
              <a:cxnLst/>
              <a:rect l="l" t="t" r="r" b="b"/>
              <a:pathLst>
                <a:path w="1431289" h="1755775">
                  <a:moveTo>
                    <a:pt x="0" y="143103"/>
                  </a:moveTo>
                  <a:lnTo>
                    <a:pt x="7295" y="97872"/>
                  </a:lnTo>
                  <a:lnTo>
                    <a:pt x="27611" y="58589"/>
                  </a:lnTo>
                  <a:lnTo>
                    <a:pt x="58589" y="27611"/>
                  </a:lnTo>
                  <a:lnTo>
                    <a:pt x="97872" y="7295"/>
                  </a:lnTo>
                  <a:lnTo>
                    <a:pt x="143103" y="0"/>
                  </a:lnTo>
                  <a:lnTo>
                    <a:pt x="1287932" y="0"/>
                  </a:lnTo>
                  <a:lnTo>
                    <a:pt x="1333163" y="7295"/>
                  </a:lnTo>
                  <a:lnTo>
                    <a:pt x="1372446" y="27611"/>
                  </a:lnTo>
                  <a:lnTo>
                    <a:pt x="1403424" y="58589"/>
                  </a:lnTo>
                  <a:lnTo>
                    <a:pt x="1423740" y="97872"/>
                  </a:lnTo>
                  <a:lnTo>
                    <a:pt x="1431036" y="143103"/>
                  </a:lnTo>
                  <a:lnTo>
                    <a:pt x="1431036" y="1612544"/>
                  </a:lnTo>
                  <a:lnTo>
                    <a:pt x="1423740" y="1657775"/>
                  </a:lnTo>
                  <a:lnTo>
                    <a:pt x="1403424" y="1697058"/>
                  </a:lnTo>
                  <a:lnTo>
                    <a:pt x="1372446" y="1728036"/>
                  </a:lnTo>
                  <a:lnTo>
                    <a:pt x="1333163" y="1748352"/>
                  </a:lnTo>
                  <a:lnTo>
                    <a:pt x="1287932" y="1755648"/>
                  </a:lnTo>
                  <a:lnTo>
                    <a:pt x="143103" y="1755648"/>
                  </a:lnTo>
                  <a:lnTo>
                    <a:pt x="97872" y="1748352"/>
                  </a:lnTo>
                  <a:lnTo>
                    <a:pt x="58589" y="1728036"/>
                  </a:lnTo>
                  <a:lnTo>
                    <a:pt x="27611" y="1697058"/>
                  </a:lnTo>
                  <a:lnTo>
                    <a:pt x="7295" y="1657775"/>
                  </a:lnTo>
                  <a:lnTo>
                    <a:pt x="0" y="1612544"/>
                  </a:lnTo>
                  <a:lnTo>
                    <a:pt x="0" y="14310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75329" y="3728730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Quid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16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quo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97607" y="2996183"/>
            <a:ext cx="1457325" cy="1781810"/>
            <a:chOff x="2197607" y="2996183"/>
            <a:chExt cx="1457325" cy="1781810"/>
          </a:xfrm>
        </p:grpSpPr>
        <p:sp>
          <p:nvSpPr>
            <p:cNvPr id="20" name="object 20"/>
            <p:cNvSpPr/>
            <p:nvPr/>
          </p:nvSpPr>
          <p:spPr>
            <a:xfrm>
              <a:off x="2210561" y="3009137"/>
              <a:ext cx="1431290" cy="1755775"/>
            </a:xfrm>
            <a:custGeom>
              <a:avLst/>
              <a:gdLst/>
              <a:ahLst/>
              <a:cxnLst/>
              <a:rect l="l" t="t" r="r" b="b"/>
              <a:pathLst>
                <a:path w="1431289" h="1755775">
                  <a:moveTo>
                    <a:pt x="1287932" y="0"/>
                  </a:moveTo>
                  <a:lnTo>
                    <a:pt x="143103" y="0"/>
                  </a:lnTo>
                  <a:lnTo>
                    <a:pt x="97872" y="7295"/>
                  </a:lnTo>
                  <a:lnTo>
                    <a:pt x="58589" y="27611"/>
                  </a:lnTo>
                  <a:lnTo>
                    <a:pt x="27611" y="58589"/>
                  </a:lnTo>
                  <a:lnTo>
                    <a:pt x="7295" y="97872"/>
                  </a:lnTo>
                  <a:lnTo>
                    <a:pt x="0" y="143103"/>
                  </a:lnTo>
                  <a:lnTo>
                    <a:pt x="0" y="1612544"/>
                  </a:lnTo>
                  <a:lnTo>
                    <a:pt x="7295" y="1657775"/>
                  </a:lnTo>
                  <a:lnTo>
                    <a:pt x="27611" y="1697058"/>
                  </a:lnTo>
                  <a:lnTo>
                    <a:pt x="58589" y="1728036"/>
                  </a:lnTo>
                  <a:lnTo>
                    <a:pt x="97872" y="1748352"/>
                  </a:lnTo>
                  <a:lnTo>
                    <a:pt x="143103" y="1755648"/>
                  </a:lnTo>
                  <a:lnTo>
                    <a:pt x="1287932" y="1755648"/>
                  </a:lnTo>
                  <a:lnTo>
                    <a:pt x="1333163" y="1748352"/>
                  </a:lnTo>
                  <a:lnTo>
                    <a:pt x="1372446" y="1728036"/>
                  </a:lnTo>
                  <a:lnTo>
                    <a:pt x="1403424" y="1697058"/>
                  </a:lnTo>
                  <a:lnTo>
                    <a:pt x="1423740" y="1657775"/>
                  </a:lnTo>
                  <a:lnTo>
                    <a:pt x="1431036" y="1612544"/>
                  </a:lnTo>
                  <a:lnTo>
                    <a:pt x="1431036" y="143103"/>
                  </a:lnTo>
                  <a:lnTo>
                    <a:pt x="1423740" y="97872"/>
                  </a:lnTo>
                  <a:lnTo>
                    <a:pt x="1403424" y="58589"/>
                  </a:lnTo>
                  <a:lnTo>
                    <a:pt x="1372446" y="27611"/>
                  </a:lnTo>
                  <a:lnTo>
                    <a:pt x="1333163" y="7295"/>
                  </a:lnTo>
                  <a:lnTo>
                    <a:pt x="1287932" y="0"/>
                  </a:lnTo>
                  <a:close/>
                </a:path>
              </a:pathLst>
            </a:custGeom>
            <a:solidFill>
              <a:srgbClr val="DE85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10561" y="3009137"/>
              <a:ext cx="1431290" cy="1755775"/>
            </a:xfrm>
            <a:custGeom>
              <a:avLst/>
              <a:gdLst/>
              <a:ahLst/>
              <a:cxnLst/>
              <a:rect l="l" t="t" r="r" b="b"/>
              <a:pathLst>
                <a:path w="1431289" h="1755775">
                  <a:moveTo>
                    <a:pt x="0" y="143103"/>
                  </a:moveTo>
                  <a:lnTo>
                    <a:pt x="7295" y="97872"/>
                  </a:lnTo>
                  <a:lnTo>
                    <a:pt x="27611" y="58589"/>
                  </a:lnTo>
                  <a:lnTo>
                    <a:pt x="58589" y="27611"/>
                  </a:lnTo>
                  <a:lnTo>
                    <a:pt x="97872" y="7295"/>
                  </a:lnTo>
                  <a:lnTo>
                    <a:pt x="143103" y="0"/>
                  </a:lnTo>
                  <a:lnTo>
                    <a:pt x="1287932" y="0"/>
                  </a:lnTo>
                  <a:lnTo>
                    <a:pt x="1333163" y="7295"/>
                  </a:lnTo>
                  <a:lnTo>
                    <a:pt x="1372446" y="27611"/>
                  </a:lnTo>
                  <a:lnTo>
                    <a:pt x="1403424" y="58589"/>
                  </a:lnTo>
                  <a:lnTo>
                    <a:pt x="1423740" y="97872"/>
                  </a:lnTo>
                  <a:lnTo>
                    <a:pt x="1431036" y="143103"/>
                  </a:lnTo>
                  <a:lnTo>
                    <a:pt x="1431036" y="1612544"/>
                  </a:lnTo>
                  <a:lnTo>
                    <a:pt x="1423740" y="1657775"/>
                  </a:lnTo>
                  <a:lnTo>
                    <a:pt x="1403424" y="1697058"/>
                  </a:lnTo>
                  <a:lnTo>
                    <a:pt x="1372446" y="1728036"/>
                  </a:lnTo>
                  <a:lnTo>
                    <a:pt x="1333163" y="1748352"/>
                  </a:lnTo>
                  <a:lnTo>
                    <a:pt x="1287932" y="1755648"/>
                  </a:lnTo>
                  <a:lnTo>
                    <a:pt x="143103" y="1755648"/>
                  </a:lnTo>
                  <a:lnTo>
                    <a:pt x="97872" y="1748352"/>
                  </a:lnTo>
                  <a:lnTo>
                    <a:pt x="58589" y="1728036"/>
                  </a:lnTo>
                  <a:lnTo>
                    <a:pt x="27611" y="1697058"/>
                  </a:lnTo>
                  <a:lnTo>
                    <a:pt x="7295" y="1657775"/>
                  </a:lnTo>
                  <a:lnTo>
                    <a:pt x="0" y="1612544"/>
                  </a:lnTo>
                  <a:lnTo>
                    <a:pt x="0" y="14310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453233" y="3505527"/>
            <a:ext cx="941705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79375" marR="5080" indent="-67310">
              <a:lnSpc>
                <a:spcPct val="91600"/>
              </a:lnSpc>
              <a:spcBef>
                <a:spcPts val="254"/>
              </a:spcBef>
            </a:pPr>
            <a:r>
              <a:rPr sz="1600" spc="-3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1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y  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severe </a:t>
            </a:r>
            <a:r>
              <a:rPr sz="1600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or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pervasive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77932" y="3012884"/>
            <a:ext cx="1457325" cy="1781810"/>
            <a:chOff x="3777932" y="3012884"/>
            <a:chExt cx="1457325" cy="1781810"/>
          </a:xfrm>
        </p:grpSpPr>
        <p:sp>
          <p:nvSpPr>
            <p:cNvPr id="24" name="object 24"/>
            <p:cNvSpPr/>
            <p:nvPr/>
          </p:nvSpPr>
          <p:spPr>
            <a:xfrm>
              <a:off x="3790950" y="3025902"/>
              <a:ext cx="1431290" cy="1755775"/>
            </a:xfrm>
            <a:custGeom>
              <a:avLst/>
              <a:gdLst/>
              <a:ahLst/>
              <a:cxnLst/>
              <a:rect l="l" t="t" r="r" b="b"/>
              <a:pathLst>
                <a:path w="1431289" h="1755775">
                  <a:moveTo>
                    <a:pt x="1287932" y="0"/>
                  </a:moveTo>
                  <a:lnTo>
                    <a:pt x="143103" y="0"/>
                  </a:lnTo>
                  <a:lnTo>
                    <a:pt x="97872" y="7295"/>
                  </a:lnTo>
                  <a:lnTo>
                    <a:pt x="58589" y="27611"/>
                  </a:lnTo>
                  <a:lnTo>
                    <a:pt x="27611" y="58589"/>
                  </a:lnTo>
                  <a:lnTo>
                    <a:pt x="7295" y="97872"/>
                  </a:lnTo>
                  <a:lnTo>
                    <a:pt x="0" y="143103"/>
                  </a:lnTo>
                  <a:lnTo>
                    <a:pt x="0" y="1612544"/>
                  </a:lnTo>
                  <a:lnTo>
                    <a:pt x="7295" y="1657775"/>
                  </a:lnTo>
                  <a:lnTo>
                    <a:pt x="27611" y="1697058"/>
                  </a:lnTo>
                  <a:lnTo>
                    <a:pt x="58589" y="1728036"/>
                  </a:lnTo>
                  <a:lnTo>
                    <a:pt x="97872" y="1748352"/>
                  </a:lnTo>
                  <a:lnTo>
                    <a:pt x="143103" y="1755648"/>
                  </a:lnTo>
                  <a:lnTo>
                    <a:pt x="1287932" y="1755648"/>
                  </a:lnTo>
                  <a:lnTo>
                    <a:pt x="1333163" y="1748352"/>
                  </a:lnTo>
                  <a:lnTo>
                    <a:pt x="1372446" y="1728036"/>
                  </a:lnTo>
                  <a:lnTo>
                    <a:pt x="1403424" y="1697058"/>
                  </a:lnTo>
                  <a:lnTo>
                    <a:pt x="1423740" y="1657775"/>
                  </a:lnTo>
                  <a:lnTo>
                    <a:pt x="1431036" y="1612544"/>
                  </a:lnTo>
                  <a:lnTo>
                    <a:pt x="1431036" y="143103"/>
                  </a:lnTo>
                  <a:lnTo>
                    <a:pt x="1423740" y="97872"/>
                  </a:lnTo>
                  <a:lnTo>
                    <a:pt x="1403424" y="58589"/>
                  </a:lnTo>
                  <a:lnTo>
                    <a:pt x="1372446" y="27611"/>
                  </a:lnTo>
                  <a:lnTo>
                    <a:pt x="1333163" y="7295"/>
                  </a:lnTo>
                  <a:lnTo>
                    <a:pt x="1287932" y="0"/>
                  </a:lnTo>
                  <a:close/>
                </a:path>
              </a:pathLst>
            </a:custGeom>
            <a:solidFill>
              <a:srgbClr val="D9A4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90950" y="3025902"/>
              <a:ext cx="1431290" cy="1755775"/>
            </a:xfrm>
            <a:custGeom>
              <a:avLst/>
              <a:gdLst/>
              <a:ahLst/>
              <a:cxnLst/>
              <a:rect l="l" t="t" r="r" b="b"/>
              <a:pathLst>
                <a:path w="1431289" h="1755775">
                  <a:moveTo>
                    <a:pt x="0" y="143103"/>
                  </a:moveTo>
                  <a:lnTo>
                    <a:pt x="7295" y="97872"/>
                  </a:lnTo>
                  <a:lnTo>
                    <a:pt x="27611" y="58589"/>
                  </a:lnTo>
                  <a:lnTo>
                    <a:pt x="58589" y="27611"/>
                  </a:lnTo>
                  <a:lnTo>
                    <a:pt x="97872" y="7295"/>
                  </a:lnTo>
                  <a:lnTo>
                    <a:pt x="143103" y="0"/>
                  </a:lnTo>
                  <a:lnTo>
                    <a:pt x="1287932" y="0"/>
                  </a:lnTo>
                  <a:lnTo>
                    <a:pt x="1333163" y="7295"/>
                  </a:lnTo>
                  <a:lnTo>
                    <a:pt x="1372446" y="27611"/>
                  </a:lnTo>
                  <a:lnTo>
                    <a:pt x="1403424" y="58589"/>
                  </a:lnTo>
                  <a:lnTo>
                    <a:pt x="1423740" y="97872"/>
                  </a:lnTo>
                  <a:lnTo>
                    <a:pt x="1431036" y="143103"/>
                  </a:lnTo>
                  <a:lnTo>
                    <a:pt x="1431036" y="1612544"/>
                  </a:lnTo>
                  <a:lnTo>
                    <a:pt x="1423740" y="1657775"/>
                  </a:lnTo>
                  <a:lnTo>
                    <a:pt x="1403424" y="1697058"/>
                  </a:lnTo>
                  <a:lnTo>
                    <a:pt x="1372446" y="1728036"/>
                  </a:lnTo>
                  <a:lnTo>
                    <a:pt x="1333163" y="1748352"/>
                  </a:lnTo>
                  <a:lnTo>
                    <a:pt x="1287932" y="1755648"/>
                  </a:lnTo>
                  <a:lnTo>
                    <a:pt x="143103" y="1755648"/>
                  </a:lnTo>
                  <a:lnTo>
                    <a:pt x="97872" y="1748352"/>
                  </a:lnTo>
                  <a:lnTo>
                    <a:pt x="58589" y="1728036"/>
                  </a:lnTo>
                  <a:lnTo>
                    <a:pt x="27611" y="1697058"/>
                  </a:lnTo>
                  <a:lnTo>
                    <a:pt x="7295" y="1657775"/>
                  </a:lnTo>
                  <a:lnTo>
                    <a:pt x="0" y="1612544"/>
                  </a:lnTo>
                  <a:lnTo>
                    <a:pt x="0" y="14310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967370" y="3521670"/>
            <a:ext cx="1076960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065" marR="5080" algn="ctr">
              <a:lnSpc>
                <a:spcPct val="91600"/>
              </a:lnSpc>
              <a:spcBef>
                <a:spcPts val="254"/>
              </a:spcBef>
            </a:pP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Any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quid</a:t>
            </a:r>
            <a:r>
              <a:rPr sz="16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pro 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quo 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by  employee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68467" y="3012949"/>
            <a:ext cx="1458595" cy="1781810"/>
            <a:chOff x="5268467" y="3012949"/>
            <a:chExt cx="1458595" cy="1781810"/>
          </a:xfrm>
        </p:grpSpPr>
        <p:sp>
          <p:nvSpPr>
            <p:cNvPr id="28" name="object 28"/>
            <p:cNvSpPr/>
            <p:nvPr/>
          </p:nvSpPr>
          <p:spPr>
            <a:xfrm>
              <a:off x="5281421" y="3025903"/>
              <a:ext cx="1432560" cy="1755775"/>
            </a:xfrm>
            <a:custGeom>
              <a:avLst/>
              <a:gdLst/>
              <a:ahLst/>
              <a:cxnLst/>
              <a:rect l="l" t="t" r="r" b="b"/>
              <a:pathLst>
                <a:path w="1432559" h="1755775">
                  <a:moveTo>
                    <a:pt x="1289304" y="0"/>
                  </a:moveTo>
                  <a:lnTo>
                    <a:pt x="143256" y="0"/>
                  </a:lnTo>
                  <a:lnTo>
                    <a:pt x="97974" y="7303"/>
                  </a:lnTo>
                  <a:lnTo>
                    <a:pt x="58649" y="27639"/>
                  </a:lnTo>
                  <a:lnTo>
                    <a:pt x="27639" y="58649"/>
                  </a:lnTo>
                  <a:lnTo>
                    <a:pt x="7303" y="97974"/>
                  </a:lnTo>
                  <a:lnTo>
                    <a:pt x="0" y="143256"/>
                  </a:lnTo>
                  <a:lnTo>
                    <a:pt x="0" y="1612392"/>
                  </a:lnTo>
                  <a:lnTo>
                    <a:pt x="7303" y="1657673"/>
                  </a:lnTo>
                  <a:lnTo>
                    <a:pt x="27639" y="1696998"/>
                  </a:lnTo>
                  <a:lnTo>
                    <a:pt x="58649" y="1728008"/>
                  </a:lnTo>
                  <a:lnTo>
                    <a:pt x="97974" y="1748344"/>
                  </a:lnTo>
                  <a:lnTo>
                    <a:pt x="143256" y="1755648"/>
                  </a:lnTo>
                  <a:lnTo>
                    <a:pt x="1289304" y="1755648"/>
                  </a:lnTo>
                  <a:lnTo>
                    <a:pt x="1334585" y="1748344"/>
                  </a:lnTo>
                  <a:lnTo>
                    <a:pt x="1373910" y="1728008"/>
                  </a:lnTo>
                  <a:lnTo>
                    <a:pt x="1404920" y="1696998"/>
                  </a:lnTo>
                  <a:lnTo>
                    <a:pt x="1425256" y="1657673"/>
                  </a:lnTo>
                  <a:lnTo>
                    <a:pt x="1432560" y="1612392"/>
                  </a:lnTo>
                  <a:lnTo>
                    <a:pt x="1432560" y="143256"/>
                  </a:lnTo>
                  <a:lnTo>
                    <a:pt x="1425256" y="97974"/>
                  </a:lnTo>
                  <a:lnTo>
                    <a:pt x="1404920" y="58649"/>
                  </a:lnTo>
                  <a:lnTo>
                    <a:pt x="1373910" y="27639"/>
                  </a:lnTo>
                  <a:lnTo>
                    <a:pt x="1334585" y="7303"/>
                  </a:lnTo>
                  <a:lnTo>
                    <a:pt x="1289304" y="0"/>
                  </a:lnTo>
                  <a:close/>
                </a:path>
              </a:pathLst>
            </a:custGeom>
            <a:solidFill>
              <a:srgbClr val="D9A4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81421" y="3025903"/>
              <a:ext cx="1432560" cy="1755775"/>
            </a:xfrm>
            <a:custGeom>
              <a:avLst/>
              <a:gdLst/>
              <a:ahLst/>
              <a:cxnLst/>
              <a:rect l="l" t="t" r="r" b="b"/>
              <a:pathLst>
                <a:path w="1432559" h="1755775">
                  <a:moveTo>
                    <a:pt x="0" y="143256"/>
                  </a:moveTo>
                  <a:lnTo>
                    <a:pt x="7303" y="97974"/>
                  </a:lnTo>
                  <a:lnTo>
                    <a:pt x="27639" y="58649"/>
                  </a:lnTo>
                  <a:lnTo>
                    <a:pt x="58649" y="27639"/>
                  </a:lnTo>
                  <a:lnTo>
                    <a:pt x="97974" y="7303"/>
                  </a:lnTo>
                  <a:lnTo>
                    <a:pt x="143256" y="0"/>
                  </a:lnTo>
                  <a:lnTo>
                    <a:pt x="1289304" y="0"/>
                  </a:lnTo>
                  <a:lnTo>
                    <a:pt x="1334585" y="7303"/>
                  </a:lnTo>
                  <a:lnTo>
                    <a:pt x="1373910" y="27639"/>
                  </a:lnTo>
                  <a:lnTo>
                    <a:pt x="1404920" y="58649"/>
                  </a:lnTo>
                  <a:lnTo>
                    <a:pt x="1425256" y="97974"/>
                  </a:lnTo>
                  <a:lnTo>
                    <a:pt x="1432560" y="143256"/>
                  </a:lnTo>
                  <a:lnTo>
                    <a:pt x="1432560" y="1612392"/>
                  </a:lnTo>
                  <a:lnTo>
                    <a:pt x="1425256" y="1657673"/>
                  </a:lnTo>
                  <a:lnTo>
                    <a:pt x="1404920" y="1696998"/>
                  </a:lnTo>
                  <a:lnTo>
                    <a:pt x="1373910" y="1728008"/>
                  </a:lnTo>
                  <a:lnTo>
                    <a:pt x="1334585" y="1748344"/>
                  </a:lnTo>
                  <a:lnTo>
                    <a:pt x="1289304" y="1755648"/>
                  </a:lnTo>
                  <a:lnTo>
                    <a:pt x="143256" y="1755648"/>
                  </a:lnTo>
                  <a:lnTo>
                    <a:pt x="97974" y="1748344"/>
                  </a:lnTo>
                  <a:lnTo>
                    <a:pt x="58649" y="1728008"/>
                  </a:lnTo>
                  <a:lnTo>
                    <a:pt x="27639" y="1696998"/>
                  </a:lnTo>
                  <a:lnTo>
                    <a:pt x="7303" y="1657673"/>
                  </a:lnTo>
                  <a:lnTo>
                    <a:pt x="0" y="1612392"/>
                  </a:lnTo>
                  <a:lnTo>
                    <a:pt x="0" y="14325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414211" y="3075265"/>
            <a:ext cx="1165225" cy="160718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065" marR="5080" algn="ctr">
              <a:lnSpc>
                <a:spcPct val="91500"/>
              </a:lnSpc>
              <a:spcBef>
                <a:spcPts val="259"/>
              </a:spcBef>
            </a:pP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Unwelcome  </a:t>
            </a:r>
            <a:r>
              <a:rPr sz="1600" u="heavy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and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Sufficiently  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severe </a:t>
            </a:r>
            <a:r>
              <a:rPr sz="1600" u="heavy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and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pervasive</a:t>
            </a:r>
            <a:r>
              <a:rPr sz="16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heavy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and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objectively 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offensive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1" name="object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86371" y="3012948"/>
            <a:ext cx="2036445" cy="1903730"/>
            <a:chOff x="6786371" y="3012948"/>
            <a:chExt cx="2036445" cy="1903730"/>
          </a:xfrm>
        </p:grpSpPr>
        <p:sp>
          <p:nvSpPr>
            <p:cNvPr id="32" name="object 32"/>
            <p:cNvSpPr/>
            <p:nvPr/>
          </p:nvSpPr>
          <p:spPr>
            <a:xfrm>
              <a:off x="7194803" y="4782312"/>
              <a:ext cx="1627785" cy="1337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799325" y="3025902"/>
              <a:ext cx="1431290" cy="1755775"/>
            </a:xfrm>
            <a:custGeom>
              <a:avLst/>
              <a:gdLst/>
              <a:ahLst/>
              <a:cxnLst/>
              <a:rect l="l" t="t" r="r" b="b"/>
              <a:pathLst>
                <a:path w="1431290" h="1755775">
                  <a:moveTo>
                    <a:pt x="1287932" y="0"/>
                  </a:moveTo>
                  <a:lnTo>
                    <a:pt x="143103" y="0"/>
                  </a:lnTo>
                  <a:lnTo>
                    <a:pt x="97872" y="7295"/>
                  </a:lnTo>
                  <a:lnTo>
                    <a:pt x="58589" y="27611"/>
                  </a:lnTo>
                  <a:lnTo>
                    <a:pt x="27611" y="58589"/>
                  </a:lnTo>
                  <a:lnTo>
                    <a:pt x="7295" y="97872"/>
                  </a:lnTo>
                  <a:lnTo>
                    <a:pt x="0" y="143103"/>
                  </a:lnTo>
                  <a:lnTo>
                    <a:pt x="0" y="1612544"/>
                  </a:lnTo>
                  <a:lnTo>
                    <a:pt x="7295" y="1657775"/>
                  </a:lnTo>
                  <a:lnTo>
                    <a:pt x="27611" y="1697058"/>
                  </a:lnTo>
                  <a:lnTo>
                    <a:pt x="58589" y="1728036"/>
                  </a:lnTo>
                  <a:lnTo>
                    <a:pt x="97872" y="1748352"/>
                  </a:lnTo>
                  <a:lnTo>
                    <a:pt x="143103" y="1755648"/>
                  </a:lnTo>
                  <a:lnTo>
                    <a:pt x="1287932" y="1755648"/>
                  </a:lnTo>
                  <a:lnTo>
                    <a:pt x="1333163" y="1748352"/>
                  </a:lnTo>
                  <a:lnTo>
                    <a:pt x="1372446" y="1728036"/>
                  </a:lnTo>
                  <a:lnTo>
                    <a:pt x="1403424" y="1697058"/>
                  </a:lnTo>
                  <a:lnTo>
                    <a:pt x="1423740" y="1657775"/>
                  </a:lnTo>
                  <a:lnTo>
                    <a:pt x="1431036" y="1612544"/>
                  </a:lnTo>
                  <a:lnTo>
                    <a:pt x="1431036" y="143103"/>
                  </a:lnTo>
                  <a:lnTo>
                    <a:pt x="1423740" y="97872"/>
                  </a:lnTo>
                  <a:lnTo>
                    <a:pt x="1403424" y="58589"/>
                  </a:lnTo>
                  <a:lnTo>
                    <a:pt x="1372446" y="27611"/>
                  </a:lnTo>
                  <a:lnTo>
                    <a:pt x="1333163" y="7295"/>
                  </a:lnTo>
                  <a:lnTo>
                    <a:pt x="1287932" y="0"/>
                  </a:lnTo>
                  <a:close/>
                </a:path>
              </a:pathLst>
            </a:custGeom>
            <a:solidFill>
              <a:srgbClr val="D9A4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799325" y="3025902"/>
              <a:ext cx="1431290" cy="1755775"/>
            </a:xfrm>
            <a:custGeom>
              <a:avLst/>
              <a:gdLst/>
              <a:ahLst/>
              <a:cxnLst/>
              <a:rect l="l" t="t" r="r" b="b"/>
              <a:pathLst>
                <a:path w="1431290" h="1755775">
                  <a:moveTo>
                    <a:pt x="0" y="143103"/>
                  </a:moveTo>
                  <a:lnTo>
                    <a:pt x="7295" y="97872"/>
                  </a:lnTo>
                  <a:lnTo>
                    <a:pt x="27611" y="58589"/>
                  </a:lnTo>
                  <a:lnTo>
                    <a:pt x="58589" y="27611"/>
                  </a:lnTo>
                  <a:lnTo>
                    <a:pt x="97872" y="7295"/>
                  </a:lnTo>
                  <a:lnTo>
                    <a:pt x="143103" y="0"/>
                  </a:lnTo>
                  <a:lnTo>
                    <a:pt x="1287932" y="0"/>
                  </a:lnTo>
                  <a:lnTo>
                    <a:pt x="1333163" y="7295"/>
                  </a:lnTo>
                  <a:lnTo>
                    <a:pt x="1372446" y="27611"/>
                  </a:lnTo>
                  <a:lnTo>
                    <a:pt x="1403424" y="58589"/>
                  </a:lnTo>
                  <a:lnTo>
                    <a:pt x="1423740" y="97872"/>
                  </a:lnTo>
                  <a:lnTo>
                    <a:pt x="1431036" y="143103"/>
                  </a:lnTo>
                  <a:lnTo>
                    <a:pt x="1431036" y="1612544"/>
                  </a:lnTo>
                  <a:lnTo>
                    <a:pt x="1423740" y="1657775"/>
                  </a:lnTo>
                  <a:lnTo>
                    <a:pt x="1403424" y="1697058"/>
                  </a:lnTo>
                  <a:lnTo>
                    <a:pt x="1372446" y="1728036"/>
                  </a:lnTo>
                  <a:lnTo>
                    <a:pt x="1333163" y="1748352"/>
                  </a:lnTo>
                  <a:lnTo>
                    <a:pt x="1287932" y="1755648"/>
                  </a:lnTo>
                  <a:lnTo>
                    <a:pt x="143103" y="1755648"/>
                  </a:lnTo>
                  <a:lnTo>
                    <a:pt x="97872" y="1748352"/>
                  </a:lnTo>
                  <a:lnTo>
                    <a:pt x="58589" y="1728036"/>
                  </a:lnTo>
                  <a:lnTo>
                    <a:pt x="27611" y="1697058"/>
                  </a:lnTo>
                  <a:lnTo>
                    <a:pt x="7295" y="1657775"/>
                  </a:lnTo>
                  <a:lnTo>
                    <a:pt x="0" y="1612544"/>
                  </a:lnTo>
                  <a:lnTo>
                    <a:pt x="0" y="14310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056135" y="3522668"/>
            <a:ext cx="916305" cy="71564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7620">
              <a:lnSpc>
                <a:spcPts val="1750"/>
              </a:lnSpc>
              <a:spcBef>
                <a:spcPts val="295"/>
              </a:spcBef>
            </a:pP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Any sexual  </a:t>
            </a:r>
            <a:r>
              <a:rPr sz="1600" spc="-1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60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1600" spc="-1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16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600" spc="-2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-16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 marL="105410">
              <a:lnSpc>
                <a:spcPts val="1735"/>
              </a:lnSpc>
            </a:pP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/stalking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43126" y="156463"/>
            <a:ext cx="713422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spc="-5" dirty="0"/>
              <a:t>How should </a:t>
            </a:r>
            <a:r>
              <a:rPr sz="2600" dirty="0"/>
              <a:t>we </a:t>
            </a:r>
            <a:r>
              <a:rPr sz="2600" spc="-5" dirty="0"/>
              <a:t>treat alleged </a:t>
            </a:r>
            <a:r>
              <a:rPr sz="2600" dirty="0"/>
              <a:t>conduct </a:t>
            </a:r>
            <a:r>
              <a:rPr sz="2600" spc="-5" dirty="0"/>
              <a:t>that  may </a:t>
            </a:r>
            <a:r>
              <a:rPr sz="2600" dirty="0"/>
              <a:t>violate </a:t>
            </a:r>
            <a:r>
              <a:rPr sz="2600" spc="-5" dirty="0"/>
              <a:t>Title </a:t>
            </a:r>
            <a:r>
              <a:rPr sz="2600" dirty="0"/>
              <a:t>IX and </a:t>
            </a:r>
            <a:r>
              <a:rPr sz="2600" spc="-5" dirty="0"/>
              <a:t>Title </a:t>
            </a:r>
            <a:r>
              <a:rPr sz="2600" dirty="0"/>
              <a:t>VII</a:t>
            </a:r>
            <a:r>
              <a:rPr sz="2600" spc="-15" dirty="0"/>
              <a:t> </a:t>
            </a:r>
            <a:r>
              <a:rPr sz="2600" dirty="0"/>
              <a:t>policies?</a:t>
            </a:r>
            <a:endParaRPr sz="2600"/>
          </a:p>
        </p:txBody>
      </p:sp>
      <p:sp>
        <p:nvSpPr>
          <p:cNvPr id="6" name="object 6"/>
          <p:cNvSpPr txBox="1"/>
          <p:nvPr/>
        </p:nvSpPr>
        <p:spPr>
          <a:xfrm>
            <a:off x="1643126" y="1414526"/>
            <a:ext cx="6715125" cy="3025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71880" algn="l"/>
              </a:tabLst>
            </a:pPr>
            <a:r>
              <a:rPr sz="2400" spc="-55" dirty="0">
                <a:latin typeface="Arial"/>
                <a:cs typeface="Arial"/>
              </a:rPr>
              <a:t>“The </a:t>
            </a:r>
            <a:r>
              <a:rPr sz="2400" spc="-70" dirty="0">
                <a:latin typeface="Arial"/>
                <a:cs typeface="Arial"/>
              </a:rPr>
              <a:t>Department </a:t>
            </a:r>
            <a:r>
              <a:rPr sz="2400" spc="-140" dirty="0">
                <a:latin typeface="Arial"/>
                <a:cs typeface="Arial"/>
              </a:rPr>
              <a:t>recognizes </a:t>
            </a:r>
            <a:r>
              <a:rPr sz="2400" spc="-5" dirty="0">
                <a:latin typeface="Arial"/>
                <a:cs typeface="Arial"/>
              </a:rPr>
              <a:t>that </a:t>
            </a:r>
            <a:r>
              <a:rPr sz="2400" spc="-100" dirty="0">
                <a:latin typeface="Arial"/>
                <a:cs typeface="Arial"/>
              </a:rPr>
              <a:t>employers </a:t>
            </a:r>
            <a:r>
              <a:rPr sz="2400" spc="-80" dirty="0">
                <a:latin typeface="Arial"/>
                <a:cs typeface="Arial"/>
              </a:rPr>
              <a:t>must  </a:t>
            </a:r>
            <a:r>
              <a:rPr sz="2400" spc="15" dirty="0">
                <a:latin typeface="Arial"/>
                <a:cs typeface="Arial"/>
              </a:rPr>
              <a:t>fulfill </a:t>
            </a:r>
            <a:r>
              <a:rPr sz="2400" spc="-5" dirty="0">
                <a:latin typeface="Arial"/>
                <a:cs typeface="Arial"/>
              </a:rPr>
              <a:t>their </a:t>
            </a:r>
            <a:r>
              <a:rPr sz="2400" spc="-80" dirty="0">
                <a:latin typeface="Arial"/>
                <a:cs typeface="Arial"/>
              </a:rPr>
              <a:t>obligations </a:t>
            </a:r>
            <a:r>
              <a:rPr sz="2400" spc="-70" dirty="0">
                <a:latin typeface="Arial"/>
                <a:cs typeface="Arial"/>
              </a:rPr>
              <a:t>under </a:t>
            </a:r>
            <a:r>
              <a:rPr sz="2400" spc="-55" dirty="0">
                <a:latin typeface="Arial"/>
                <a:cs typeface="Arial"/>
              </a:rPr>
              <a:t>Title </a:t>
            </a:r>
            <a:r>
              <a:rPr sz="2400" spc="-130" dirty="0">
                <a:latin typeface="Arial"/>
                <a:cs typeface="Arial"/>
              </a:rPr>
              <a:t>VII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130" dirty="0">
                <a:latin typeface="Arial"/>
                <a:cs typeface="Arial"/>
              </a:rPr>
              <a:t>also </a:t>
            </a:r>
            <a:r>
              <a:rPr sz="2400" spc="-70" dirty="0">
                <a:latin typeface="Arial"/>
                <a:cs typeface="Arial"/>
              </a:rPr>
              <a:t>under  </a:t>
            </a:r>
            <a:r>
              <a:rPr sz="2400" spc="-55" dirty="0">
                <a:latin typeface="Arial"/>
                <a:cs typeface="Arial"/>
              </a:rPr>
              <a:t>Title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IX.	</a:t>
            </a:r>
            <a:r>
              <a:rPr sz="2400" spc="-135" dirty="0">
                <a:latin typeface="Arial"/>
                <a:cs typeface="Arial"/>
              </a:rPr>
              <a:t>There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75" dirty="0">
                <a:latin typeface="Arial"/>
                <a:cs typeface="Arial"/>
              </a:rPr>
              <a:t>no </a:t>
            </a:r>
            <a:r>
              <a:rPr sz="2400" spc="-50" dirty="0">
                <a:latin typeface="Arial"/>
                <a:cs typeface="Arial"/>
              </a:rPr>
              <a:t>inherent </a:t>
            </a:r>
            <a:r>
              <a:rPr sz="2400" spc="-45" dirty="0">
                <a:latin typeface="Arial"/>
                <a:cs typeface="Arial"/>
              </a:rPr>
              <a:t>conflict </a:t>
            </a:r>
            <a:r>
              <a:rPr sz="2400" spc="-70" dirty="0">
                <a:latin typeface="Arial"/>
                <a:cs typeface="Arial"/>
              </a:rPr>
              <a:t>between </a:t>
            </a:r>
            <a:r>
              <a:rPr sz="2400" spc="-55" dirty="0">
                <a:latin typeface="Arial"/>
                <a:cs typeface="Arial"/>
              </a:rPr>
              <a:t>Title</a:t>
            </a:r>
            <a:r>
              <a:rPr sz="2400" spc="-40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VII 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55" dirty="0">
                <a:latin typeface="Arial"/>
                <a:cs typeface="Arial"/>
              </a:rPr>
              <a:t>Title </a:t>
            </a:r>
            <a:r>
              <a:rPr sz="2400" spc="-165" dirty="0">
                <a:latin typeface="Arial"/>
                <a:cs typeface="Arial"/>
              </a:rPr>
              <a:t>IX,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70" dirty="0">
                <a:latin typeface="Arial"/>
                <a:cs typeface="Arial"/>
              </a:rPr>
              <a:t>Department </a:t>
            </a:r>
            <a:r>
              <a:rPr sz="2400" spc="5" dirty="0">
                <a:latin typeface="Arial"/>
                <a:cs typeface="Arial"/>
              </a:rPr>
              <a:t>will </a:t>
            </a:r>
            <a:r>
              <a:rPr sz="2400" spc="-90" dirty="0">
                <a:latin typeface="Arial"/>
                <a:cs typeface="Arial"/>
              </a:rPr>
              <a:t>construe </a:t>
            </a:r>
            <a:r>
              <a:rPr sz="2400" spc="-55" dirty="0">
                <a:latin typeface="Arial"/>
                <a:cs typeface="Arial"/>
              </a:rPr>
              <a:t>Title </a:t>
            </a:r>
            <a:r>
              <a:rPr sz="2400" spc="-215" dirty="0">
                <a:latin typeface="Arial"/>
                <a:cs typeface="Arial"/>
              </a:rPr>
              <a:t>IX 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40" dirty="0">
                <a:latin typeface="Arial"/>
                <a:cs typeface="Arial"/>
              </a:rPr>
              <a:t>its </a:t>
            </a:r>
            <a:r>
              <a:rPr sz="2400" spc="-60" dirty="0">
                <a:latin typeface="Arial"/>
                <a:cs typeface="Arial"/>
              </a:rPr>
              <a:t>implementing </a:t>
            </a:r>
            <a:r>
              <a:rPr sz="2400" spc="-80" dirty="0">
                <a:latin typeface="Arial"/>
                <a:cs typeface="Arial"/>
              </a:rPr>
              <a:t>regulations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90" dirty="0">
                <a:latin typeface="Arial"/>
                <a:cs typeface="Arial"/>
              </a:rPr>
              <a:t>manner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50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avoid  </a:t>
            </a:r>
            <a:r>
              <a:rPr sz="2400" spc="-130" dirty="0">
                <a:latin typeface="Arial"/>
                <a:cs typeface="Arial"/>
              </a:rPr>
              <a:t>an </a:t>
            </a:r>
            <a:r>
              <a:rPr sz="2400" spc="-80" dirty="0">
                <a:latin typeface="Arial"/>
                <a:cs typeface="Arial"/>
              </a:rPr>
              <a:t>actual </a:t>
            </a:r>
            <a:r>
              <a:rPr sz="2400" spc="-40" dirty="0">
                <a:latin typeface="Arial"/>
                <a:cs typeface="Arial"/>
              </a:rPr>
              <a:t>conflict </a:t>
            </a:r>
            <a:r>
              <a:rPr sz="2400" spc="-70" dirty="0">
                <a:latin typeface="Arial"/>
                <a:cs typeface="Arial"/>
              </a:rPr>
              <a:t>between </a:t>
            </a:r>
            <a:r>
              <a:rPr sz="2400" spc="-130" dirty="0">
                <a:latin typeface="Arial"/>
                <a:cs typeface="Arial"/>
              </a:rPr>
              <a:t>an </a:t>
            </a:r>
            <a:r>
              <a:rPr sz="2400" spc="-85" dirty="0">
                <a:latin typeface="Arial"/>
                <a:cs typeface="Arial"/>
              </a:rPr>
              <a:t>employer’s </a:t>
            </a:r>
            <a:r>
              <a:rPr sz="2400" spc="-80" dirty="0">
                <a:latin typeface="Arial"/>
                <a:cs typeface="Arial"/>
              </a:rPr>
              <a:t>obligations  </a:t>
            </a:r>
            <a:r>
              <a:rPr sz="2400" spc="-70" dirty="0">
                <a:latin typeface="Arial"/>
                <a:cs typeface="Arial"/>
              </a:rPr>
              <a:t>under </a:t>
            </a:r>
            <a:r>
              <a:rPr sz="2400" spc="-55" dirty="0">
                <a:latin typeface="Arial"/>
                <a:cs typeface="Arial"/>
              </a:rPr>
              <a:t>Title </a:t>
            </a:r>
            <a:r>
              <a:rPr sz="2400" spc="-130" dirty="0">
                <a:latin typeface="Arial"/>
                <a:cs typeface="Arial"/>
              </a:rPr>
              <a:t>VII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55" dirty="0">
                <a:latin typeface="Arial"/>
                <a:cs typeface="Arial"/>
              </a:rPr>
              <a:t>Title</a:t>
            </a:r>
            <a:r>
              <a:rPr sz="2400" spc="-26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IX.”</a:t>
            </a:r>
            <a:endParaRPr sz="2400">
              <a:latin typeface="Arial"/>
              <a:cs typeface="Arial"/>
            </a:endParaRPr>
          </a:p>
          <a:p>
            <a:pPr marL="2181225">
              <a:lnSpc>
                <a:spcPct val="100000"/>
              </a:lnSpc>
              <a:spcBef>
                <a:spcPts val="575"/>
              </a:spcBef>
            </a:pPr>
            <a:r>
              <a:rPr sz="2400" spc="-140" dirty="0">
                <a:latin typeface="Arial"/>
                <a:cs typeface="Arial"/>
              </a:rPr>
              <a:t>– </a:t>
            </a:r>
            <a:r>
              <a:rPr sz="1300" spc="-70" dirty="0">
                <a:latin typeface="Arial"/>
                <a:cs typeface="Arial"/>
              </a:rPr>
              <a:t>Preamble </a:t>
            </a:r>
            <a:r>
              <a:rPr sz="1300" spc="5" dirty="0">
                <a:latin typeface="Arial"/>
                <a:cs typeface="Arial"/>
              </a:rPr>
              <a:t>to </a:t>
            </a:r>
            <a:r>
              <a:rPr sz="1300" spc="-70" dirty="0">
                <a:latin typeface="Arial"/>
                <a:cs typeface="Arial"/>
              </a:rPr>
              <a:t>2020 </a:t>
            </a:r>
            <a:r>
              <a:rPr sz="1300" spc="-35" dirty="0">
                <a:latin typeface="Arial"/>
                <a:cs typeface="Arial"/>
              </a:rPr>
              <a:t>Title </a:t>
            </a:r>
            <a:r>
              <a:rPr sz="1300" spc="-120" dirty="0">
                <a:latin typeface="Arial"/>
                <a:cs typeface="Arial"/>
              </a:rPr>
              <a:t>IX </a:t>
            </a:r>
            <a:r>
              <a:rPr sz="1300" spc="-70" dirty="0">
                <a:latin typeface="Arial"/>
                <a:cs typeface="Arial"/>
              </a:rPr>
              <a:t>Regulations </a:t>
            </a:r>
            <a:r>
              <a:rPr sz="1300" spc="-65" dirty="0">
                <a:latin typeface="Arial"/>
                <a:cs typeface="Arial"/>
              </a:rPr>
              <a:t>(also </a:t>
            </a:r>
            <a:r>
              <a:rPr sz="1300" spc="-70" dirty="0">
                <a:latin typeface="Arial"/>
                <a:cs typeface="Arial"/>
              </a:rPr>
              <a:t>34 </a:t>
            </a:r>
            <a:r>
              <a:rPr sz="1300" spc="-150" dirty="0">
                <a:latin typeface="Arial"/>
                <a:cs typeface="Arial"/>
              </a:rPr>
              <a:t>C.F.R. </a:t>
            </a:r>
            <a:r>
              <a:rPr sz="1300" spc="-5" dirty="0">
                <a:latin typeface="Arial"/>
                <a:cs typeface="Arial"/>
              </a:rPr>
              <a:t>§ </a:t>
            </a:r>
            <a:r>
              <a:rPr sz="1300" spc="-45" dirty="0">
                <a:latin typeface="Arial"/>
                <a:cs typeface="Arial"/>
              </a:rPr>
              <a:t>106.6(f))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7832" rIns="0" bIns="0" rtlCol="0">
            <a:spAutoFit/>
          </a:bodyPr>
          <a:lstStyle/>
          <a:p>
            <a:pPr marL="1254760" marR="5080">
              <a:lnSpc>
                <a:spcPct val="100000"/>
              </a:lnSpc>
              <a:spcBef>
                <a:spcPts val="105"/>
              </a:spcBef>
            </a:pPr>
            <a:r>
              <a:rPr sz="2600" spc="-5" dirty="0"/>
              <a:t>What triggers </a:t>
            </a:r>
            <a:r>
              <a:rPr sz="2600" dirty="0"/>
              <a:t>an employer’s liability for  sexual </a:t>
            </a:r>
            <a:r>
              <a:rPr sz="2600" spc="-5" dirty="0"/>
              <a:t>harassment </a:t>
            </a:r>
            <a:r>
              <a:rPr sz="2600" dirty="0"/>
              <a:t>under </a:t>
            </a:r>
            <a:r>
              <a:rPr sz="2600" spc="-5" dirty="0"/>
              <a:t>Title</a:t>
            </a:r>
            <a:r>
              <a:rPr sz="2600" spc="5" dirty="0"/>
              <a:t> </a:t>
            </a:r>
            <a:r>
              <a:rPr sz="2600" dirty="0"/>
              <a:t>VII?</a:t>
            </a:r>
            <a:endParaRPr sz="2600"/>
          </a:p>
        </p:txBody>
      </p:sp>
      <p:sp>
        <p:nvSpPr>
          <p:cNvPr id="6" name="object 6"/>
          <p:cNvSpPr txBox="1"/>
          <p:nvPr/>
        </p:nvSpPr>
        <p:spPr>
          <a:xfrm>
            <a:off x="1643126" y="1353041"/>
            <a:ext cx="6523990" cy="308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lr>
                <a:srgbClr val="3A5BF9"/>
              </a:buClr>
              <a:buFont typeface="Wingdings"/>
              <a:buChar char="❒"/>
              <a:tabLst>
                <a:tab pos="356235" algn="l"/>
              </a:tabLst>
            </a:pPr>
            <a:r>
              <a:rPr sz="2200" spc="-135" dirty="0">
                <a:latin typeface="Arial"/>
                <a:cs typeface="Arial"/>
              </a:rPr>
              <a:t>An </a:t>
            </a:r>
            <a:r>
              <a:rPr sz="2200" spc="-95" dirty="0">
                <a:latin typeface="Arial"/>
                <a:cs typeface="Arial"/>
              </a:rPr>
              <a:t>employer, </a:t>
            </a:r>
            <a:r>
              <a:rPr sz="2200" spc="-40" dirty="0">
                <a:latin typeface="Arial"/>
                <a:cs typeface="Arial"/>
              </a:rPr>
              <a:t>its </a:t>
            </a:r>
            <a:r>
              <a:rPr sz="2200" spc="-100" dirty="0">
                <a:latin typeface="Arial"/>
                <a:cs typeface="Arial"/>
              </a:rPr>
              <a:t>agent, </a:t>
            </a:r>
            <a:r>
              <a:rPr sz="2200" spc="-15" dirty="0">
                <a:latin typeface="Arial"/>
                <a:cs typeface="Arial"/>
              </a:rPr>
              <a:t>or </a:t>
            </a:r>
            <a:r>
              <a:rPr sz="2200" spc="-40" dirty="0">
                <a:latin typeface="Arial"/>
                <a:cs typeface="Arial"/>
              </a:rPr>
              <a:t>its</a:t>
            </a:r>
            <a:r>
              <a:rPr sz="2200" spc="-254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supervisor</a:t>
            </a:r>
            <a:endParaRPr sz="22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lr>
                <a:srgbClr val="3A5BF9"/>
              </a:buClr>
              <a:buFont typeface="Wingdings"/>
              <a:buChar char="❒"/>
              <a:tabLst>
                <a:tab pos="356235" algn="l"/>
              </a:tabLst>
            </a:pPr>
            <a:r>
              <a:rPr sz="2200" spc="-155" dirty="0">
                <a:latin typeface="Arial"/>
                <a:cs typeface="Arial"/>
              </a:rPr>
              <a:t>Knew </a:t>
            </a:r>
            <a:r>
              <a:rPr sz="2200" spc="-15" dirty="0">
                <a:latin typeface="Arial"/>
                <a:cs typeface="Arial"/>
              </a:rPr>
              <a:t>or </a:t>
            </a:r>
            <a:r>
              <a:rPr sz="2200" spc="-85" dirty="0">
                <a:latin typeface="Arial"/>
                <a:cs typeface="Arial"/>
              </a:rPr>
              <a:t>should </a:t>
            </a:r>
            <a:r>
              <a:rPr sz="2200" spc="-140" dirty="0">
                <a:latin typeface="Arial"/>
                <a:cs typeface="Arial"/>
              </a:rPr>
              <a:t>have</a:t>
            </a:r>
            <a:r>
              <a:rPr sz="2200" spc="-22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known</a:t>
            </a:r>
            <a:endParaRPr sz="22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lr>
                <a:srgbClr val="3A5BF9"/>
              </a:buClr>
              <a:buFont typeface="Wingdings"/>
              <a:buChar char="❒"/>
              <a:tabLst>
                <a:tab pos="356235" algn="l"/>
              </a:tabLst>
            </a:pPr>
            <a:r>
              <a:rPr sz="2200" spc="-60" dirty="0">
                <a:latin typeface="Arial"/>
                <a:cs typeface="Arial"/>
              </a:rPr>
              <a:t>About </a:t>
            </a:r>
            <a:r>
              <a:rPr sz="2200" spc="-130" dirty="0">
                <a:latin typeface="Arial"/>
                <a:cs typeface="Arial"/>
              </a:rPr>
              <a:t>severe </a:t>
            </a:r>
            <a:r>
              <a:rPr sz="2200" spc="-15" dirty="0">
                <a:latin typeface="Arial"/>
                <a:cs typeface="Arial"/>
              </a:rPr>
              <a:t>or </a:t>
            </a:r>
            <a:r>
              <a:rPr sz="2200" spc="-110" dirty="0">
                <a:latin typeface="Arial"/>
                <a:cs typeface="Arial"/>
              </a:rPr>
              <a:t>pervasive </a:t>
            </a:r>
            <a:r>
              <a:rPr sz="2200" spc="-140" dirty="0">
                <a:latin typeface="Arial"/>
                <a:cs typeface="Arial"/>
              </a:rPr>
              <a:t>sexual</a:t>
            </a:r>
            <a:r>
              <a:rPr sz="2200" spc="-270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harassment</a:t>
            </a:r>
            <a:endParaRPr sz="2200">
              <a:latin typeface="Arial"/>
              <a:cs typeface="Arial"/>
            </a:endParaRPr>
          </a:p>
          <a:p>
            <a:pPr marL="355600" marR="5080" indent="-343535">
              <a:lnSpc>
                <a:spcPts val="2110"/>
              </a:lnSpc>
              <a:spcBef>
                <a:spcPts val="509"/>
              </a:spcBef>
              <a:buClr>
                <a:srgbClr val="3A5BF9"/>
              </a:buClr>
              <a:buFont typeface="Wingdings"/>
              <a:buChar char="❒"/>
              <a:tabLst>
                <a:tab pos="356235" algn="l"/>
              </a:tabLst>
            </a:pPr>
            <a:r>
              <a:rPr sz="2200" spc="-110" dirty="0">
                <a:latin typeface="Arial"/>
                <a:cs typeface="Arial"/>
              </a:rPr>
              <a:t>That </a:t>
            </a:r>
            <a:r>
              <a:rPr sz="2200" spc="-175" dirty="0">
                <a:latin typeface="Arial"/>
                <a:cs typeface="Arial"/>
              </a:rPr>
              <a:t>a </a:t>
            </a:r>
            <a:r>
              <a:rPr sz="2200" spc="-105" dirty="0">
                <a:latin typeface="Arial"/>
                <a:cs typeface="Arial"/>
              </a:rPr>
              <a:t>reasonable </a:t>
            </a:r>
            <a:r>
              <a:rPr sz="2200" spc="-100" dirty="0">
                <a:latin typeface="Arial"/>
                <a:cs typeface="Arial"/>
              </a:rPr>
              <a:t>person </a:t>
            </a:r>
            <a:r>
              <a:rPr sz="2200" spc="-50" dirty="0">
                <a:latin typeface="Arial"/>
                <a:cs typeface="Arial"/>
              </a:rPr>
              <a:t>would </a:t>
            </a:r>
            <a:r>
              <a:rPr sz="2200" spc="-95" dirty="0">
                <a:latin typeface="Arial"/>
                <a:cs typeface="Arial"/>
              </a:rPr>
              <a:t>consider </a:t>
            </a:r>
            <a:r>
              <a:rPr sz="2200" spc="-190" dirty="0">
                <a:latin typeface="Arial"/>
                <a:cs typeface="Arial"/>
              </a:rPr>
              <a:t>intimidating,  </a:t>
            </a:r>
            <a:r>
              <a:rPr sz="2200" spc="-60" dirty="0">
                <a:latin typeface="Arial"/>
                <a:cs typeface="Arial"/>
              </a:rPr>
              <a:t>hostile, </a:t>
            </a:r>
            <a:r>
              <a:rPr sz="2200" spc="-15" dirty="0">
                <a:latin typeface="Arial"/>
                <a:cs typeface="Arial"/>
              </a:rPr>
              <a:t>or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abusive</a:t>
            </a:r>
            <a:endParaRPr sz="2200">
              <a:latin typeface="Arial"/>
              <a:cs typeface="Arial"/>
            </a:endParaRPr>
          </a:p>
          <a:p>
            <a:pPr marL="355600" marR="356235" indent="-343535">
              <a:lnSpc>
                <a:spcPts val="2110"/>
              </a:lnSpc>
              <a:spcBef>
                <a:spcPts val="535"/>
              </a:spcBef>
              <a:buClr>
                <a:srgbClr val="3A5BF9"/>
              </a:buClr>
              <a:buFont typeface="Wingdings"/>
              <a:buChar char="❒"/>
              <a:tabLst>
                <a:tab pos="356235" algn="l"/>
              </a:tabLst>
            </a:pPr>
            <a:r>
              <a:rPr sz="2200" spc="-200" dirty="0">
                <a:latin typeface="Arial"/>
                <a:cs typeface="Arial"/>
              </a:rPr>
              <a:t>By </a:t>
            </a:r>
            <a:r>
              <a:rPr sz="2200" spc="-125" dirty="0">
                <a:latin typeface="Arial"/>
                <a:cs typeface="Arial"/>
              </a:rPr>
              <a:t>an </a:t>
            </a:r>
            <a:r>
              <a:rPr sz="2200" spc="-95" dirty="0">
                <a:latin typeface="Arial"/>
                <a:cs typeface="Arial"/>
              </a:rPr>
              <a:t>employee </a:t>
            </a:r>
            <a:r>
              <a:rPr sz="2200" spc="-15" dirty="0">
                <a:latin typeface="Arial"/>
                <a:cs typeface="Arial"/>
              </a:rPr>
              <a:t>or </a:t>
            </a:r>
            <a:r>
              <a:rPr sz="2200" spc="-90" dirty="0">
                <a:latin typeface="Arial"/>
                <a:cs typeface="Arial"/>
              </a:rPr>
              <a:t>non-employee </a:t>
            </a:r>
            <a:r>
              <a:rPr sz="2200" spc="-80" dirty="0">
                <a:latin typeface="Arial"/>
                <a:cs typeface="Arial"/>
              </a:rPr>
              <a:t>over </a:t>
            </a:r>
            <a:r>
              <a:rPr sz="2200" spc="-70" dirty="0">
                <a:latin typeface="Arial"/>
                <a:cs typeface="Arial"/>
              </a:rPr>
              <a:t>which </a:t>
            </a:r>
            <a:r>
              <a:rPr sz="2200" spc="65" dirty="0">
                <a:latin typeface="Arial"/>
                <a:cs typeface="Arial"/>
              </a:rPr>
              <a:t>it </a:t>
            </a:r>
            <a:r>
              <a:rPr sz="2200" spc="-790" dirty="0">
                <a:latin typeface="Arial"/>
                <a:cs typeface="Arial"/>
              </a:rPr>
              <a:t>has </a:t>
            </a:r>
            <a:r>
              <a:rPr sz="2200" spc="-60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control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and</a:t>
            </a:r>
            <a:endParaRPr sz="22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0"/>
              </a:spcBef>
              <a:buClr>
                <a:srgbClr val="3A5BF9"/>
              </a:buClr>
              <a:buFont typeface="Wingdings"/>
              <a:buChar char="❒"/>
              <a:tabLst>
                <a:tab pos="356235" algn="l"/>
              </a:tabLst>
            </a:pPr>
            <a:r>
              <a:rPr sz="2200" spc="-130" dirty="0">
                <a:latin typeface="Arial"/>
                <a:cs typeface="Arial"/>
              </a:rPr>
              <a:t>Failed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100" dirty="0">
                <a:latin typeface="Arial"/>
                <a:cs typeface="Arial"/>
              </a:rPr>
              <a:t>take </a:t>
            </a:r>
            <a:r>
              <a:rPr sz="2200" spc="-60" dirty="0">
                <a:latin typeface="Arial"/>
                <a:cs typeface="Arial"/>
              </a:rPr>
              <a:t>appropriate </a:t>
            </a:r>
            <a:r>
              <a:rPr sz="2200" spc="-70" dirty="0">
                <a:latin typeface="Arial"/>
                <a:cs typeface="Arial"/>
              </a:rPr>
              <a:t>corrective</a:t>
            </a:r>
            <a:r>
              <a:rPr sz="2200" spc="-30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action</a:t>
            </a:r>
            <a:endParaRPr sz="2200">
              <a:latin typeface="Arial"/>
              <a:cs typeface="Arial"/>
            </a:endParaRPr>
          </a:p>
          <a:p>
            <a:pPr marL="2585085">
              <a:lnSpc>
                <a:spcPts val="2485"/>
              </a:lnSpc>
              <a:tabLst>
                <a:tab pos="2922905" algn="l"/>
              </a:tabLst>
            </a:pPr>
            <a:r>
              <a:rPr sz="2200" i="1" spc="-65" dirty="0">
                <a:latin typeface="Arial"/>
                <a:cs typeface="Arial"/>
              </a:rPr>
              <a:t>-	</a:t>
            </a:r>
            <a:r>
              <a:rPr sz="1400" spc="-125" dirty="0">
                <a:latin typeface="Arial"/>
                <a:cs typeface="Arial"/>
              </a:rPr>
              <a:t>U.S. </a:t>
            </a:r>
            <a:r>
              <a:rPr sz="1400" spc="-100" dirty="0">
                <a:latin typeface="Arial"/>
                <a:cs typeface="Arial"/>
              </a:rPr>
              <a:t>Equal </a:t>
            </a:r>
            <a:r>
              <a:rPr sz="1400" spc="-60" dirty="0">
                <a:latin typeface="Arial"/>
                <a:cs typeface="Arial"/>
              </a:rPr>
              <a:t>Employment </a:t>
            </a:r>
            <a:r>
              <a:rPr sz="1400" spc="-30" dirty="0">
                <a:latin typeface="Arial"/>
                <a:cs typeface="Arial"/>
              </a:rPr>
              <a:t>Opportunity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Commission,</a:t>
            </a:r>
            <a:endParaRPr sz="1400">
              <a:latin typeface="Arial"/>
              <a:cs typeface="Arial"/>
            </a:endParaRPr>
          </a:p>
          <a:p>
            <a:pPr marL="2923540">
              <a:lnSpc>
                <a:spcPts val="1530"/>
              </a:lnSpc>
            </a:pPr>
            <a:r>
              <a:rPr sz="1400" i="1" spc="-70" dirty="0">
                <a:latin typeface="Arial"/>
                <a:cs typeface="Arial"/>
              </a:rPr>
              <a:t>Harassment</a:t>
            </a:r>
            <a:r>
              <a:rPr sz="1400" i="1" spc="-80" dirty="0">
                <a:latin typeface="Arial"/>
                <a:cs typeface="Arial"/>
              </a:rPr>
              <a:t> </a:t>
            </a:r>
            <a:r>
              <a:rPr sz="1400" i="1" spc="-40" dirty="0">
                <a:latin typeface="Arial"/>
                <a:cs typeface="Arial"/>
              </a:rPr>
              <a:t>(</a:t>
            </a:r>
            <a:r>
              <a:rPr sz="1400" u="sng" spc="-40" dirty="0">
                <a:solidFill>
                  <a:srgbClr val="153CF9"/>
                </a:solidFill>
                <a:uFill>
                  <a:solidFill>
                    <a:srgbClr val="153CF9"/>
                  </a:solidFill>
                </a:uFill>
                <a:latin typeface="Arial"/>
                <a:cs typeface="Arial"/>
                <a:hlinkClick r:id="rId2"/>
              </a:rPr>
              <a:t>https://www.eeoc.gov/harassment</a:t>
            </a:r>
            <a:r>
              <a:rPr sz="1400" spc="-40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322" y="766444"/>
            <a:ext cx="1593278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</a:rPr>
              <a:t>Group  S</a:t>
            </a:r>
            <a:r>
              <a:rPr sz="2200" spc="-10" dirty="0">
                <a:solidFill>
                  <a:srgbClr val="FFFFFF"/>
                </a:solidFill>
              </a:rPr>
              <a:t>c</a:t>
            </a:r>
            <a:r>
              <a:rPr sz="2200" spc="-5" dirty="0">
                <a:solidFill>
                  <a:srgbClr val="FFFFFF"/>
                </a:solidFill>
              </a:rPr>
              <a:t>e</a:t>
            </a:r>
            <a:r>
              <a:rPr sz="2200" spc="-10" dirty="0">
                <a:solidFill>
                  <a:srgbClr val="FFFFFF"/>
                </a:solidFill>
              </a:rPr>
              <a:t>n</a:t>
            </a:r>
            <a:r>
              <a:rPr sz="2200" spc="-5" dirty="0">
                <a:solidFill>
                  <a:srgbClr val="FFFFFF"/>
                </a:solidFill>
              </a:rPr>
              <a:t>a</a:t>
            </a:r>
            <a:r>
              <a:rPr sz="2200" spc="-10" dirty="0">
                <a:solidFill>
                  <a:srgbClr val="FFFFFF"/>
                </a:solidFill>
              </a:rPr>
              <a:t>r</a:t>
            </a:r>
            <a:r>
              <a:rPr sz="2200" spc="-5" dirty="0">
                <a:solidFill>
                  <a:srgbClr val="FFFFFF"/>
                </a:solidFill>
              </a:rPr>
              <a:t>io</a:t>
            </a:r>
            <a:r>
              <a:rPr lang="en-US" sz="2200" spc="-5" dirty="0">
                <a:solidFill>
                  <a:srgbClr val="FFFFFF"/>
                </a:solidFill>
              </a:rPr>
              <a:t> (slide 55)</a:t>
            </a:r>
            <a:endParaRPr sz="2200" dirty="0"/>
          </a:p>
        </p:txBody>
      </p:sp>
      <p:sp>
        <p:nvSpPr>
          <p:cNvPr id="3" name="object 3" descr="Gears"/>
          <p:cNvSpPr/>
          <p:nvPr/>
        </p:nvSpPr>
        <p:spPr>
          <a:xfrm>
            <a:off x="188798" y="1903183"/>
            <a:ext cx="1883410" cy="2275205"/>
          </a:xfrm>
          <a:custGeom>
            <a:avLst/>
            <a:gdLst/>
            <a:ahLst/>
            <a:cxnLst/>
            <a:rect l="l" t="t" r="r" b="b"/>
            <a:pathLst>
              <a:path w="1883410" h="2275204">
                <a:moveTo>
                  <a:pt x="1230541" y="1591513"/>
                </a:moveTo>
                <a:lnTo>
                  <a:pt x="1103439" y="1528089"/>
                </a:lnTo>
                <a:lnTo>
                  <a:pt x="1094193" y="1498346"/>
                </a:lnTo>
                <a:lnTo>
                  <a:pt x="1083589" y="1469694"/>
                </a:lnTo>
                <a:lnTo>
                  <a:pt x="1073670" y="1447355"/>
                </a:lnTo>
                <a:lnTo>
                  <a:pt x="1071346" y="1442123"/>
                </a:lnTo>
                <a:lnTo>
                  <a:pt x="1057224" y="1415643"/>
                </a:lnTo>
                <a:lnTo>
                  <a:pt x="1103439" y="1280134"/>
                </a:lnTo>
                <a:lnTo>
                  <a:pt x="1045667" y="1222463"/>
                </a:lnTo>
                <a:lnTo>
                  <a:pt x="999451" y="1176337"/>
                </a:lnTo>
                <a:lnTo>
                  <a:pt x="863688" y="1222463"/>
                </a:lnTo>
                <a:lnTo>
                  <a:pt x="836752" y="1208366"/>
                </a:lnTo>
                <a:lnTo>
                  <a:pt x="831913" y="1206284"/>
                </a:lnTo>
                <a:lnTo>
                  <a:pt x="831913" y="1663598"/>
                </a:lnTo>
                <a:lnTo>
                  <a:pt x="826287" y="1712785"/>
                </a:lnTo>
                <a:lnTo>
                  <a:pt x="810183" y="1758162"/>
                </a:lnTo>
                <a:lnTo>
                  <a:pt x="784847" y="1798332"/>
                </a:lnTo>
                <a:lnTo>
                  <a:pt x="751471" y="1831936"/>
                </a:lnTo>
                <a:lnTo>
                  <a:pt x="711276" y="1857641"/>
                </a:lnTo>
                <a:lnTo>
                  <a:pt x="665467" y="1874050"/>
                </a:lnTo>
                <a:lnTo>
                  <a:pt x="615276" y="1879828"/>
                </a:lnTo>
                <a:lnTo>
                  <a:pt x="565073" y="1874050"/>
                </a:lnTo>
                <a:lnTo>
                  <a:pt x="519264" y="1857641"/>
                </a:lnTo>
                <a:lnTo>
                  <a:pt x="479069" y="1831936"/>
                </a:lnTo>
                <a:lnTo>
                  <a:pt x="445693" y="1798332"/>
                </a:lnTo>
                <a:lnTo>
                  <a:pt x="420357" y="1758162"/>
                </a:lnTo>
                <a:lnTo>
                  <a:pt x="404266" y="1712785"/>
                </a:lnTo>
                <a:lnTo>
                  <a:pt x="398627" y="1663598"/>
                </a:lnTo>
                <a:lnTo>
                  <a:pt x="404418" y="1613484"/>
                </a:lnTo>
                <a:lnTo>
                  <a:pt x="420865" y="1567764"/>
                </a:lnTo>
                <a:lnTo>
                  <a:pt x="446608" y="1527644"/>
                </a:lnTo>
                <a:lnTo>
                  <a:pt x="480288" y="1494332"/>
                </a:lnTo>
                <a:lnTo>
                  <a:pt x="520534" y="1469047"/>
                </a:lnTo>
                <a:lnTo>
                  <a:pt x="565975" y="1452981"/>
                </a:lnTo>
                <a:lnTo>
                  <a:pt x="615276" y="1447355"/>
                </a:lnTo>
                <a:lnTo>
                  <a:pt x="665467" y="1453134"/>
                </a:lnTo>
                <a:lnTo>
                  <a:pt x="711276" y="1469542"/>
                </a:lnTo>
                <a:lnTo>
                  <a:pt x="751471" y="1495247"/>
                </a:lnTo>
                <a:lnTo>
                  <a:pt x="784847" y="1528851"/>
                </a:lnTo>
                <a:lnTo>
                  <a:pt x="810183" y="1569021"/>
                </a:lnTo>
                <a:lnTo>
                  <a:pt x="826287" y="1614398"/>
                </a:lnTo>
                <a:lnTo>
                  <a:pt x="831913" y="1663598"/>
                </a:lnTo>
                <a:lnTo>
                  <a:pt x="831913" y="1206284"/>
                </a:lnTo>
                <a:lnTo>
                  <a:pt x="808443" y="1196162"/>
                </a:lnTo>
                <a:lnTo>
                  <a:pt x="779602" y="1185570"/>
                </a:lnTo>
                <a:lnTo>
                  <a:pt x="751039" y="1176337"/>
                </a:lnTo>
                <a:lnTo>
                  <a:pt x="687489" y="1049477"/>
                </a:lnTo>
                <a:lnTo>
                  <a:pt x="543052" y="1049477"/>
                </a:lnTo>
                <a:lnTo>
                  <a:pt x="479513" y="1176337"/>
                </a:lnTo>
                <a:lnTo>
                  <a:pt x="449719" y="1185570"/>
                </a:lnTo>
                <a:lnTo>
                  <a:pt x="421017" y="1196162"/>
                </a:lnTo>
                <a:lnTo>
                  <a:pt x="393395" y="1208366"/>
                </a:lnTo>
                <a:lnTo>
                  <a:pt x="366852" y="1222463"/>
                </a:lnTo>
                <a:lnTo>
                  <a:pt x="231089" y="1176337"/>
                </a:lnTo>
                <a:lnTo>
                  <a:pt x="129997" y="1277251"/>
                </a:lnTo>
                <a:lnTo>
                  <a:pt x="173316" y="1412760"/>
                </a:lnTo>
                <a:lnTo>
                  <a:pt x="159194" y="1439646"/>
                </a:lnTo>
                <a:lnTo>
                  <a:pt x="146964" y="1467891"/>
                </a:lnTo>
                <a:lnTo>
                  <a:pt x="136359" y="1496682"/>
                </a:lnTo>
                <a:lnTo>
                  <a:pt x="127101" y="1525206"/>
                </a:lnTo>
                <a:lnTo>
                  <a:pt x="0" y="1588630"/>
                </a:lnTo>
                <a:lnTo>
                  <a:pt x="0" y="1732788"/>
                </a:lnTo>
                <a:lnTo>
                  <a:pt x="127101" y="1796211"/>
                </a:lnTo>
                <a:lnTo>
                  <a:pt x="136359" y="1825955"/>
                </a:lnTo>
                <a:lnTo>
                  <a:pt x="146964" y="1854606"/>
                </a:lnTo>
                <a:lnTo>
                  <a:pt x="159194" y="1882178"/>
                </a:lnTo>
                <a:lnTo>
                  <a:pt x="173316" y="1908657"/>
                </a:lnTo>
                <a:lnTo>
                  <a:pt x="129997" y="2044166"/>
                </a:lnTo>
                <a:lnTo>
                  <a:pt x="231089" y="2145080"/>
                </a:lnTo>
                <a:lnTo>
                  <a:pt x="366852" y="2101837"/>
                </a:lnTo>
                <a:lnTo>
                  <a:pt x="393395" y="2115934"/>
                </a:lnTo>
                <a:lnTo>
                  <a:pt x="421017" y="2128139"/>
                </a:lnTo>
                <a:lnTo>
                  <a:pt x="449719" y="2138730"/>
                </a:lnTo>
                <a:lnTo>
                  <a:pt x="479513" y="2147963"/>
                </a:lnTo>
                <a:lnTo>
                  <a:pt x="543052" y="2274824"/>
                </a:lnTo>
                <a:lnTo>
                  <a:pt x="687489" y="2274824"/>
                </a:lnTo>
                <a:lnTo>
                  <a:pt x="751039" y="2147963"/>
                </a:lnTo>
                <a:lnTo>
                  <a:pt x="780821" y="2138730"/>
                </a:lnTo>
                <a:lnTo>
                  <a:pt x="809536" y="2128139"/>
                </a:lnTo>
                <a:lnTo>
                  <a:pt x="837145" y="2115934"/>
                </a:lnTo>
                <a:lnTo>
                  <a:pt x="863688" y="2101837"/>
                </a:lnTo>
                <a:lnTo>
                  <a:pt x="999451" y="2147963"/>
                </a:lnTo>
                <a:lnTo>
                  <a:pt x="1044384" y="2101837"/>
                </a:lnTo>
                <a:lnTo>
                  <a:pt x="1100556" y="2044166"/>
                </a:lnTo>
                <a:lnTo>
                  <a:pt x="1057224" y="1911540"/>
                </a:lnTo>
                <a:lnTo>
                  <a:pt x="1071346" y="1885061"/>
                </a:lnTo>
                <a:lnTo>
                  <a:pt x="1073670" y="1879828"/>
                </a:lnTo>
                <a:lnTo>
                  <a:pt x="1083513" y="1857641"/>
                </a:lnTo>
                <a:lnTo>
                  <a:pt x="1094193" y="1828838"/>
                </a:lnTo>
                <a:lnTo>
                  <a:pt x="1103439" y="1799107"/>
                </a:lnTo>
                <a:lnTo>
                  <a:pt x="1230541" y="1735670"/>
                </a:lnTo>
                <a:lnTo>
                  <a:pt x="1230541" y="1591513"/>
                </a:lnTo>
                <a:close/>
              </a:path>
              <a:path w="1883410" h="2275204">
                <a:moveTo>
                  <a:pt x="1883359" y="542036"/>
                </a:moveTo>
                <a:lnTo>
                  <a:pt x="1756257" y="478612"/>
                </a:lnTo>
                <a:lnTo>
                  <a:pt x="1747012" y="448881"/>
                </a:lnTo>
                <a:lnTo>
                  <a:pt x="1736407" y="420230"/>
                </a:lnTo>
                <a:lnTo>
                  <a:pt x="1726488" y="397878"/>
                </a:lnTo>
                <a:lnTo>
                  <a:pt x="1724177" y="392658"/>
                </a:lnTo>
                <a:lnTo>
                  <a:pt x="1710042" y="366166"/>
                </a:lnTo>
                <a:lnTo>
                  <a:pt x="1756257" y="230657"/>
                </a:lnTo>
                <a:lnTo>
                  <a:pt x="1698485" y="172999"/>
                </a:lnTo>
                <a:lnTo>
                  <a:pt x="1652270" y="126860"/>
                </a:lnTo>
                <a:lnTo>
                  <a:pt x="1516507" y="172999"/>
                </a:lnTo>
                <a:lnTo>
                  <a:pt x="1489976" y="158889"/>
                </a:lnTo>
                <a:lnTo>
                  <a:pt x="1484731" y="156578"/>
                </a:lnTo>
                <a:lnTo>
                  <a:pt x="1484731" y="614121"/>
                </a:lnTo>
                <a:lnTo>
                  <a:pt x="1478953" y="663321"/>
                </a:lnTo>
                <a:lnTo>
                  <a:pt x="1462506" y="708685"/>
                </a:lnTo>
                <a:lnTo>
                  <a:pt x="1436763" y="748855"/>
                </a:lnTo>
                <a:lnTo>
                  <a:pt x="1403083" y="782472"/>
                </a:lnTo>
                <a:lnTo>
                  <a:pt x="1362837" y="808164"/>
                </a:lnTo>
                <a:lnTo>
                  <a:pt x="1317383" y="824585"/>
                </a:lnTo>
                <a:lnTo>
                  <a:pt x="1268095" y="830351"/>
                </a:lnTo>
                <a:lnTo>
                  <a:pt x="1217891" y="824585"/>
                </a:lnTo>
                <a:lnTo>
                  <a:pt x="1172083" y="808164"/>
                </a:lnTo>
                <a:lnTo>
                  <a:pt x="1131887" y="782472"/>
                </a:lnTo>
                <a:lnTo>
                  <a:pt x="1098511" y="748855"/>
                </a:lnTo>
                <a:lnTo>
                  <a:pt x="1073175" y="708685"/>
                </a:lnTo>
                <a:lnTo>
                  <a:pt x="1057084" y="663321"/>
                </a:lnTo>
                <a:lnTo>
                  <a:pt x="1051445" y="614121"/>
                </a:lnTo>
                <a:lnTo>
                  <a:pt x="1057236" y="564921"/>
                </a:lnTo>
                <a:lnTo>
                  <a:pt x="1073683" y="519557"/>
                </a:lnTo>
                <a:lnTo>
                  <a:pt x="1099426" y="479386"/>
                </a:lnTo>
                <a:lnTo>
                  <a:pt x="1133106" y="445770"/>
                </a:lnTo>
                <a:lnTo>
                  <a:pt x="1173353" y="420077"/>
                </a:lnTo>
                <a:lnTo>
                  <a:pt x="1218806" y="403656"/>
                </a:lnTo>
                <a:lnTo>
                  <a:pt x="1268095" y="397878"/>
                </a:lnTo>
                <a:lnTo>
                  <a:pt x="1318298" y="403656"/>
                </a:lnTo>
                <a:lnTo>
                  <a:pt x="1364094" y="420077"/>
                </a:lnTo>
                <a:lnTo>
                  <a:pt x="1404289" y="445770"/>
                </a:lnTo>
                <a:lnTo>
                  <a:pt x="1437665" y="479386"/>
                </a:lnTo>
                <a:lnTo>
                  <a:pt x="1463014" y="519557"/>
                </a:lnTo>
                <a:lnTo>
                  <a:pt x="1479105" y="564921"/>
                </a:lnTo>
                <a:lnTo>
                  <a:pt x="1484731" y="614121"/>
                </a:lnTo>
                <a:lnTo>
                  <a:pt x="1484731" y="156578"/>
                </a:lnTo>
                <a:lnTo>
                  <a:pt x="1462354" y="146685"/>
                </a:lnTo>
                <a:lnTo>
                  <a:pt x="1433639" y="136093"/>
                </a:lnTo>
                <a:lnTo>
                  <a:pt x="1403858" y="126860"/>
                </a:lnTo>
                <a:lnTo>
                  <a:pt x="1340307" y="0"/>
                </a:lnTo>
                <a:lnTo>
                  <a:pt x="1195882" y="0"/>
                </a:lnTo>
                <a:lnTo>
                  <a:pt x="1132332" y="126860"/>
                </a:lnTo>
                <a:lnTo>
                  <a:pt x="1102537" y="136093"/>
                </a:lnTo>
                <a:lnTo>
                  <a:pt x="1073835" y="146685"/>
                </a:lnTo>
                <a:lnTo>
                  <a:pt x="1046213" y="158889"/>
                </a:lnTo>
                <a:lnTo>
                  <a:pt x="1019670" y="172999"/>
                </a:lnTo>
                <a:lnTo>
                  <a:pt x="883907" y="126860"/>
                </a:lnTo>
                <a:lnTo>
                  <a:pt x="779919" y="230657"/>
                </a:lnTo>
                <a:lnTo>
                  <a:pt x="826135" y="366166"/>
                </a:lnTo>
                <a:lnTo>
                  <a:pt x="812012" y="392658"/>
                </a:lnTo>
                <a:lnTo>
                  <a:pt x="799846" y="420077"/>
                </a:lnTo>
                <a:lnTo>
                  <a:pt x="789178" y="448881"/>
                </a:lnTo>
                <a:lnTo>
                  <a:pt x="779919" y="478612"/>
                </a:lnTo>
                <a:lnTo>
                  <a:pt x="652818" y="542036"/>
                </a:lnTo>
                <a:lnTo>
                  <a:pt x="652818" y="686193"/>
                </a:lnTo>
                <a:lnTo>
                  <a:pt x="779919" y="749630"/>
                </a:lnTo>
                <a:lnTo>
                  <a:pt x="789178" y="779360"/>
                </a:lnTo>
                <a:lnTo>
                  <a:pt x="799782" y="808012"/>
                </a:lnTo>
                <a:lnTo>
                  <a:pt x="812012" y="835583"/>
                </a:lnTo>
                <a:lnTo>
                  <a:pt x="826135" y="862076"/>
                </a:lnTo>
                <a:lnTo>
                  <a:pt x="779919" y="997585"/>
                </a:lnTo>
                <a:lnTo>
                  <a:pt x="881024" y="1098486"/>
                </a:lnTo>
                <a:lnTo>
                  <a:pt x="1016787" y="1052360"/>
                </a:lnTo>
                <a:lnTo>
                  <a:pt x="1043330" y="1066457"/>
                </a:lnTo>
                <a:lnTo>
                  <a:pt x="1070952" y="1078674"/>
                </a:lnTo>
                <a:lnTo>
                  <a:pt x="1099654" y="1089253"/>
                </a:lnTo>
                <a:lnTo>
                  <a:pt x="1129436" y="1098486"/>
                </a:lnTo>
                <a:lnTo>
                  <a:pt x="1192987" y="1225346"/>
                </a:lnTo>
                <a:lnTo>
                  <a:pt x="1337424" y="1225346"/>
                </a:lnTo>
                <a:lnTo>
                  <a:pt x="1400962" y="1098486"/>
                </a:lnTo>
                <a:lnTo>
                  <a:pt x="1430756" y="1089253"/>
                </a:lnTo>
                <a:lnTo>
                  <a:pt x="1459458" y="1078674"/>
                </a:lnTo>
                <a:lnTo>
                  <a:pt x="1487081" y="1066457"/>
                </a:lnTo>
                <a:lnTo>
                  <a:pt x="1513624" y="1052360"/>
                </a:lnTo>
                <a:lnTo>
                  <a:pt x="1649387" y="1098486"/>
                </a:lnTo>
                <a:lnTo>
                  <a:pt x="1696923" y="1052360"/>
                </a:lnTo>
                <a:lnTo>
                  <a:pt x="1753374" y="997585"/>
                </a:lnTo>
                <a:lnTo>
                  <a:pt x="1707159" y="862076"/>
                </a:lnTo>
                <a:lnTo>
                  <a:pt x="1721739" y="835177"/>
                </a:lnTo>
                <a:lnTo>
                  <a:pt x="1723986" y="830351"/>
                </a:lnTo>
                <a:lnTo>
                  <a:pt x="1734959" y="806932"/>
                </a:lnTo>
                <a:lnTo>
                  <a:pt x="1746554" y="778141"/>
                </a:lnTo>
                <a:lnTo>
                  <a:pt x="1756257" y="749630"/>
                </a:lnTo>
                <a:lnTo>
                  <a:pt x="1883359" y="686193"/>
                </a:lnTo>
                <a:lnTo>
                  <a:pt x="1883359" y="542036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02348" y="692150"/>
            <a:ext cx="6136640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02080" algn="l"/>
                <a:tab pos="4639310" algn="l"/>
              </a:tabLst>
            </a:pPr>
            <a:r>
              <a:rPr sz="2400" spc="-135" dirty="0">
                <a:latin typeface="Arial"/>
                <a:cs typeface="Arial"/>
              </a:rPr>
              <a:t>Employee </a:t>
            </a:r>
            <a:r>
              <a:rPr sz="2400" spc="-215" dirty="0">
                <a:latin typeface="Arial"/>
                <a:cs typeface="Arial"/>
              </a:rPr>
              <a:t>A </a:t>
            </a:r>
            <a:r>
              <a:rPr sz="2400" spc="-55" dirty="0">
                <a:latin typeface="Arial"/>
                <a:cs typeface="Arial"/>
              </a:rPr>
              <a:t>reports </a:t>
            </a:r>
            <a:r>
              <a:rPr sz="2400" spc="-5" dirty="0">
                <a:latin typeface="Arial"/>
                <a:cs typeface="Arial"/>
              </a:rPr>
              <a:t>that </a:t>
            </a:r>
            <a:r>
              <a:rPr sz="2400" spc="-135" dirty="0">
                <a:latin typeface="Arial"/>
                <a:cs typeface="Arial"/>
              </a:rPr>
              <a:t>Employee </a:t>
            </a:r>
            <a:r>
              <a:rPr sz="2400" spc="-300" dirty="0">
                <a:latin typeface="Arial"/>
                <a:cs typeface="Arial"/>
              </a:rPr>
              <a:t>B </a:t>
            </a:r>
            <a:r>
              <a:rPr sz="2400" spc="-125" dirty="0">
                <a:latin typeface="Arial"/>
                <a:cs typeface="Arial"/>
              </a:rPr>
              <a:t>sexually  </a:t>
            </a:r>
            <a:r>
              <a:rPr sz="2400" spc="-155" dirty="0">
                <a:latin typeface="Arial"/>
                <a:cs typeface="Arial"/>
              </a:rPr>
              <a:t>harassed </a:t>
            </a:r>
            <a:r>
              <a:rPr sz="2400" spc="-135" dirty="0">
                <a:latin typeface="Arial"/>
                <a:cs typeface="Arial"/>
              </a:rPr>
              <a:t>Employee </a:t>
            </a:r>
            <a:r>
              <a:rPr sz="2400" spc="-215" dirty="0">
                <a:latin typeface="Arial"/>
                <a:cs typeface="Arial"/>
              </a:rPr>
              <a:t>A </a:t>
            </a:r>
            <a:r>
              <a:rPr sz="2400" spc="-105" dirty="0">
                <a:latin typeface="Arial"/>
                <a:cs typeface="Arial"/>
              </a:rPr>
              <a:t>by </a:t>
            </a:r>
            <a:r>
              <a:rPr sz="2400" spc="-70" dirty="0">
                <a:latin typeface="Arial"/>
                <a:cs typeface="Arial"/>
              </a:rPr>
              <a:t>installing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95" dirty="0">
                <a:latin typeface="Arial"/>
                <a:cs typeface="Arial"/>
              </a:rPr>
              <a:t>program </a:t>
            </a:r>
            <a:r>
              <a:rPr sz="2400" spc="-80" dirty="0">
                <a:latin typeface="Arial"/>
                <a:cs typeface="Arial"/>
              </a:rPr>
              <a:t>on  </a:t>
            </a:r>
            <a:r>
              <a:rPr sz="2400" spc="-135" dirty="0">
                <a:latin typeface="Arial"/>
                <a:cs typeface="Arial"/>
              </a:rPr>
              <a:t>Employee </a:t>
            </a:r>
            <a:r>
              <a:rPr sz="2400" spc="-220" dirty="0">
                <a:latin typeface="Arial"/>
                <a:cs typeface="Arial"/>
              </a:rPr>
              <a:t>A’s </a:t>
            </a:r>
            <a:r>
              <a:rPr sz="2400" spc="-65" dirty="0">
                <a:latin typeface="Arial"/>
                <a:cs typeface="Arial"/>
              </a:rPr>
              <a:t>computer </a:t>
            </a:r>
            <a:r>
              <a:rPr sz="2400" spc="-5" dirty="0">
                <a:latin typeface="Arial"/>
                <a:cs typeface="Arial"/>
              </a:rPr>
              <a:t>that </a:t>
            </a:r>
            <a:r>
              <a:rPr sz="2400" spc="-160" dirty="0">
                <a:latin typeface="Arial"/>
                <a:cs typeface="Arial"/>
              </a:rPr>
              <a:t>caused </a:t>
            </a:r>
            <a:r>
              <a:rPr sz="2400" spc="-95" dirty="0">
                <a:latin typeface="Arial"/>
                <a:cs typeface="Arial"/>
              </a:rPr>
              <a:t>pornography 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105" dirty="0">
                <a:latin typeface="Arial"/>
                <a:cs typeface="Arial"/>
              </a:rPr>
              <a:t>play </a:t>
            </a:r>
            <a:r>
              <a:rPr sz="2400" spc="-80" dirty="0">
                <a:latin typeface="Arial"/>
                <a:cs typeface="Arial"/>
              </a:rPr>
              <a:t>when </a:t>
            </a:r>
            <a:r>
              <a:rPr sz="2400" spc="-135" dirty="0">
                <a:latin typeface="Arial"/>
                <a:cs typeface="Arial"/>
              </a:rPr>
              <a:t>Employee </a:t>
            </a:r>
            <a:r>
              <a:rPr sz="2400" spc="-215" dirty="0">
                <a:latin typeface="Arial"/>
                <a:cs typeface="Arial"/>
              </a:rPr>
              <a:t>A</a:t>
            </a:r>
            <a:r>
              <a:rPr sz="2400" spc="-254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logged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on.	</a:t>
            </a:r>
            <a:r>
              <a:rPr sz="2400" spc="-160" dirty="0">
                <a:latin typeface="Arial"/>
                <a:cs typeface="Arial"/>
              </a:rPr>
              <a:t>This  </a:t>
            </a:r>
            <a:r>
              <a:rPr sz="2400" spc="-90" dirty="0">
                <a:latin typeface="Arial"/>
                <a:cs typeface="Arial"/>
              </a:rPr>
              <a:t>occurred </a:t>
            </a:r>
            <a:r>
              <a:rPr sz="2400" spc="-65" dirty="0">
                <a:latin typeface="Arial"/>
                <a:cs typeface="Arial"/>
              </a:rPr>
              <a:t>only </a:t>
            </a:r>
            <a:r>
              <a:rPr sz="2400" spc="-110" dirty="0">
                <a:latin typeface="Arial"/>
                <a:cs typeface="Arial"/>
              </a:rPr>
              <a:t>once, </a:t>
            </a:r>
            <a:r>
              <a:rPr sz="2400" spc="-25" dirty="0">
                <a:latin typeface="Arial"/>
                <a:cs typeface="Arial"/>
              </a:rPr>
              <a:t>after </a:t>
            </a:r>
            <a:r>
              <a:rPr sz="2400" spc="-70" dirty="0">
                <a:latin typeface="Arial"/>
                <a:cs typeface="Arial"/>
              </a:rPr>
              <a:t>which </a:t>
            </a:r>
            <a:r>
              <a:rPr sz="2400" spc="-135" dirty="0">
                <a:latin typeface="Arial"/>
                <a:cs typeface="Arial"/>
              </a:rPr>
              <a:t>Employee </a:t>
            </a:r>
            <a:r>
              <a:rPr sz="2400" spc="-215" dirty="0">
                <a:latin typeface="Arial"/>
                <a:cs typeface="Arial"/>
              </a:rPr>
              <a:t>A </a:t>
            </a:r>
            <a:r>
              <a:rPr sz="2400" spc="-114" dirty="0">
                <a:latin typeface="Arial"/>
                <a:cs typeface="Arial"/>
              </a:rPr>
              <a:t>had 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95" dirty="0">
                <a:latin typeface="Arial"/>
                <a:cs typeface="Arial"/>
              </a:rPr>
              <a:t>program removed </a:t>
            </a:r>
            <a:r>
              <a:rPr sz="2400" spc="-25" dirty="0">
                <a:latin typeface="Arial"/>
                <a:cs typeface="Arial"/>
              </a:rPr>
              <a:t>from </a:t>
            </a:r>
            <a:r>
              <a:rPr sz="2400" spc="-135" dirty="0">
                <a:latin typeface="Arial"/>
                <a:cs typeface="Arial"/>
              </a:rPr>
              <a:t>Employee </a:t>
            </a:r>
            <a:r>
              <a:rPr sz="2400" spc="-220" dirty="0">
                <a:latin typeface="Arial"/>
                <a:cs typeface="Arial"/>
              </a:rPr>
              <a:t>A’s  </a:t>
            </a:r>
            <a:r>
              <a:rPr sz="2400" spc="-90" dirty="0">
                <a:latin typeface="Arial"/>
                <a:cs typeface="Arial"/>
              </a:rPr>
              <a:t>computer.	</a:t>
            </a:r>
            <a:r>
              <a:rPr sz="2400" spc="-135" dirty="0">
                <a:latin typeface="Arial"/>
                <a:cs typeface="Arial"/>
              </a:rPr>
              <a:t>Employee </a:t>
            </a:r>
            <a:r>
              <a:rPr sz="2400" spc="-215" dirty="0">
                <a:latin typeface="Arial"/>
                <a:cs typeface="Arial"/>
              </a:rPr>
              <a:t>A </a:t>
            </a:r>
            <a:r>
              <a:rPr sz="2400" spc="-170" dirty="0">
                <a:latin typeface="Arial"/>
                <a:cs typeface="Arial"/>
              </a:rPr>
              <a:t>makes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50" dirty="0">
                <a:latin typeface="Arial"/>
                <a:cs typeface="Arial"/>
              </a:rPr>
              <a:t>formal </a:t>
            </a:r>
            <a:r>
              <a:rPr sz="2400" spc="-65" dirty="0">
                <a:latin typeface="Arial"/>
                <a:cs typeface="Arial"/>
              </a:rPr>
              <a:t>complaint  </a:t>
            </a:r>
            <a:r>
              <a:rPr sz="2400" spc="-70" dirty="0">
                <a:latin typeface="Arial"/>
                <a:cs typeface="Arial"/>
              </a:rPr>
              <a:t>under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40" dirty="0">
                <a:latin typeface="Arial"/>
                <a:cs typeface="Arial"/>
              </a:rPr>
              <a:t>institution’s </a:t>
            </a:r>
            <a:r>
              <a:rPr sz="2400" spc="-55" dirty="0">
                <a:latin typeface="Arial"/>
                <a:cs typeface="Arial"/>
              </a:rPr>
              <a:t>Title </a:t>
            </a:r>
            <a:r>
              <a:rPr sz="2400" spc="-215" dirty="0">
                <a:latin typeface="Arial"/>
                <a:cs typeface="Arial"/>
              </a:rPr>
              <a:t>IX </a:t>
            </a:r>
            <a:r>
              <a:rPr sz="2400" spc="-145" dirty="0">
                <a:latin typeface="Arial"/>
                <a:cs typeface="Arial"/>
              </a:rPr>
              <a:t>sexual </a:t>
            </a:r>
            <a:r>
              <a:rPr sz="2400" spc="-120" dirty="0">
                <a:latin typeface="Arial"/>
                <a:cs typeface="Arial"/>
              </a:rPr>
              <a:t>harassment  </a:t>
            </a:r>
            <a:r>
              <a:rPr sz="2400" spc="-95" dirty="0">
                <a:latin typeface="Arial"/>
                <a:cs typeface="Arial"/>
              </a:rPr>
              <a:t>policy.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546" y="1149730"/>
            <a:ext cx="1668145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Questions</a:t>
            </a:r>
            <a:r>
              <a:rPr lang="en-US" sz="2500" spc="-5" dirty="0">
                <a:solidFill>
                  <a:srgbClr val="FFFFFF"/>
                </a:solidFill>
              </a:rPr>
              <a:t> (slide 56)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506666" y="1468247"/>
            <a:ext cx="1272540" cy="2753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900" b="1" dirty="0">
                <a:solidFill>
                  <a:srgbClr val="FFFFFF"/>
                </a:solidFill>
                <a:latin typeface="Georgia"/>
                <a:cs typeface="Georgia"/>
              </a:rPr>
              <a:t>?</a:t>
            </a:r>
            <a:endParaRPr sz="17900">
              <a:latin typeface="Georgia"/>
              <a:cs typeface="Georgia"/>
            </a:endParaRPr>
          </a:p>
        </p:txBody>
      </p:sp>
      <p:grpSp>
        <p:nvGrpSpPr>
          <p:cNvPr id="10" name="Group 9" descr="Talking heads">
            <a:extLst>
              <a:ext uri="{FF2B5EF4-FFF2-40B4-BE49-F238E27FC236}">
                <a16:creationId xmlns:a16="http://schemas.microsoft.com/office/drawing/2014/main" id="{890F16E4-0E69-BD4E-8C47-BD64F17FBB7F}"/>
              </a:ext>
            </a:extLst>
          </p:cNvPr>
          <p:cNvGrpSpPr/>
          <p:nvPr/>
        </p:nvGrpSpPr>
        <p:grpSpPr>
          <a:xfrm>
            <a:off x="4143082" y="561478"/>
            <a:ext cx="3355201" cy="3679572"/>
            <a:chOff x="4143082" y="561478"/>
            <a:chExt cx="3355201" cy="3679572"/>
          </a:xfrm>
        </p:grpSpPr>
        <p:sp>
          <p:nvSpPr>
            <p:cNvPr id="4" name="object 4"/>
            <p:cNvSpPr/>
            <p:nvPr/>
          </p:nvSpPr>
          <p:spPr>
            <a:xfrm>
              <a:off x="4510322" y="2435614"/>
              <a:ext cx="717550" cy="715645"/>
            </a:xfrm>
            <a:custGeom>
              <a:avLst/>
              <a:gdLst/>
              <a:ahLst/>
              <a:cxnLst/>
              <a:rect l="l" t="t" r="r" b="b"/>
              <a:pathLst>
                <a:path w="717550" h="715644">
                  <a:moveTo>
                    <a:pt x="358482" y="715622"/>
                  </a:moveTo>
                  <a:lnTo>
                    <a:pt x="309836" y="712356"/>
                  </a:lnTo>
                  <a:lnTo>
                    <a:pt x="263180" y="702841"/>
                  </a:lnTo>
                  <a:lnTo>
                    <a:pt x="218940" y="687505"/>
                  </a:lnTo>
                  <a:lnTo>
                    <a:pt x="177545" y="666772"/>
                  </a:lnTo>
                  <a:lnTo>
                    <a:pt x="139420" y="641070"/>
                  </a:lnTo>
                  <a:lnTo>
                    <a:pt x="104993" y="610825"/>
                  </a:lnTo>
                  <a:lnTo>
                    <a:pt x="74691" y="576463"/>
                  </a:lnTo>
                  <a:lnTo>
                    <a:pt x="48941" y="538409"/>
                  </a:lnTo>
                  <a:lnTo>
                    <a:pt x="28169" y="497091"/>
                  </a:lnTo>
                  <a:lnTo>
                    <a:pt x="12804" y="452935"/>
                  </a:lnTo>
                  <a:lnTo>
                    <a:pt x="3272" y="406366"/>
                  </a:lnTo>
                  <a:lnTo>
                    <a:pt x="0" y="357811"/>
                  </a:lnTo>
                  <a:lnTo>
                    <a:pt x="3272" y="309256"/>
                  </a:lnTo>
                  <a:lnTo>
                    <a:pt x="12804" y="262687"/>
                  </a:lnTo>
                  <a:lnTo>
                    <a:pt x="28169" y="218530"/>
                  </a:lnTo>
                  <a:lnTo>
                    <a:pt x="48941" y="177212"/>
                  </a:lnTo>
                  <a:lnTo>
                    <a:pt x="74691" y="139159"/>
                  </a:lnTo>
                  <a:lnTo>
                    <a:pt x="104993" y="104796"/>
                  </a:lnTo>
                  <a:lnTo>
                    <a:pt x="139420" y="74551"/>
                  </a:lnTo>
                  <a:lnTo>
                    <a:pt x="177545" y="48849"/>
                  </a:lnTo>
                  <a:lnTo>
                    <a:pt x="218940" y="28117"/>
                  </a:lnTo>
                  <a:lnTo>
                    <a:pt x="263180" y="12780"/>
                  </a:lnTo>
                  <a:lnTo>
                    <a:pt x="309836" y="3266"/>
                  </a:lnTo>
                  <a:lnTo>
                    <a:pt x="358482" y="0"/>
                  </a:lnTo>
                  <a:lnTo>
                    <a:pt x="407129" y="3266"/>
                  </a:lnTo>
                  <a:lnTo>
                    <a:pt x="453785" y="12780"/>
                  </a:lnTo>
                  <a:lnTo>
                    <a:pt x="498025" y="28117"/>
                  </a:lnTo>
                  <a:lnTo>
                    <a:pt x="539420" y="48849"/>
                  </a:lnTo>
                  <a:lnTo>
                    <a:pt x="577545" y="74551"/>
                  </a:lnTo>
                  <a:lnTo>
                    <a:pt x="611972" y="104796"/>
                  </a:lnTo>
                  <a:lnTo>
                    <a:pt x="642274" y="139159"/>
                  </a:lnTo>
                  <a:lnTo>
                    <a:pt x="668024" y="177212"/>
                  </a:lnTo>
                  <a:lnTo>
                    <a:pt x="688795" y="218530"/>
                  </a:lnTo>
                  <a:lnTo>
                    <a:pt x="704161" y="262687"/>
                  </a:lnTo>
                  <a:lnTo>
                    <a:pt x="713693" y="309256"/>
                  </a:lnTo>
                  <a:lnTo>
                    <a:pt x="716965" y="357811"/>
                  </a:lnTo>
                  <a:lnTo>
                    <a:pt x="713693" y="406366"/>
                  </a:lnTo>
                  <a:lnTo>
                    <a:pt x="704161" y="452935"/>
                  </a:lnTo>
                  <a:lnTo>
                    <a:pt x="688795" y="497091"/>
                  </a:lnTo>
                  <a:lnTo>
                    <a:pt x="668024" y="538409"/>
                  </a:lnTo>
                  <a:lnTo>
                    <a:pt x="642274" y="576463"/>
                  </a:lnTo>
                  <a:lnTo>
                    <a:pt x="611972" y="610825"/>
                  </a:lnTo>
                  <a:lnTo>
                    <a:pt x="577545" y="641070"/>
                  </a:lnTo>
                  <a:lnTo>
                    <a:pt x="539420" y="666772"/>
                  </a:lnTo>
                  <a:lnTo>
                    <a:pt x="498025" y="687505"/>
                  </a:lnTo>
                  <a:lnTo>
                    <a:pt x="453785" y="702841"/>
                  </a:lnTo>
                  <a:lnTo>
                    <a:pt x="407129" y="712356"/>
                  </a:lnTo>
                  <a:lnTo>
                    <a:pt x="358482" y="715622"/>
                  </a:lnTo>
                  <a:close/>
                </a:path>
              </a:pathLst>
            </a:custGeom>
            <a:solidFill>
              <a:srgbClr val="F1B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2077" y="2435615"/>
              <a:ext cx="717550" cy="715645"/>
            </a:xfrm>
            <a:custGeom>
              <a:avLst/>
              <a:gdLst/>
              <a:ahLst/>
              <a:cxnLst/>
              <a:rect l="l" t="t" r="r" b="b"/>
              <a:pathLst>
                <a:path w="717550" h="715644">
                  <a:moveTo>
                    <a:pt x="358482" y="715622"/>
                  </a:moveTo>
                  <a:lnTo>
                    <a:pt x="309836" y="712356"/>
                  </a:lnTo>
                  <a:lnTo>
                    <a:pt x="263180" y="702841"/>
                  </a:lnTo>
                  <a:lnTo>
                    <a:pt x="218940" y="687505"/>
                  </a:lnTo>
                  <a:lnTo>
                    <a:pt x="177545" y="666772"/>
                  </a:lnTo>
                  <a:lnTo>
                    <a:pt x="139420" y="641070"/>
                  </a:lnTo>
                  <a:lnTo>
                    <a:pt x="104993" y="610825"/>
                  </a:lnTo>
                  <a:lnTo>
                    <a:pt x="74691" y="576463"/>
                  </a:lnTo>
                  <a:lnTo>
                    <a:pt x="48941" y="538409"/>
                  </a:lnTo>
                  <a:lnTo>
                    <a:pt x="28169" y="497091"/>
                  </a:lnTo>
                  <a:lnTo>
                    <a:pt x="12804" y="452935"/>
                  </a:lnTo>
                  <a:lnTo>
                    <a:pt x="3272" y="406366"/>
                  </a:lnTo>
                  <a:lnTo>
                    <a:pt x="0" y="357811"/>
                  </a:lnTo>
                  <a:lnTo>
                    <a:pt x="3272" y="309256"/>
                  </a:lnTo>
                  <a:lnTo>
                    <a:pt x="12804" y="262687"/>
                  </a:lnTo>
                  <a:lnTo>
                    <a:pt x="28169" y="218530"/>
                  </a:lnTo>
                  <a:lnTo>
                    <a:pt x="48941" y="177212"/>
                  </a:lnTo>
                  <a:lnTo>
                    <a:pt x="74691" y="139159"/>
                  </a:lnTo>
                  <a:lnTo>
                    <a:pt x="104993" y="104796"/>
                  </a:lnTo>
                  <a:lnTo>
                    <a:pt x="139420" y="74551"/>
                  </a:lnTo>
                  <a:lnTo>
                    <a:pt x="177545" y="48849"/>
                  </a:lnTo>
                  <a:lnTo>
                    <a:pt x="218940" y="28117"/>
                  </a:lnTo>
                  <a:lnTo>
                    <a:pt x="263180" y="12780"/>
                  </a:lnTo>
                  <a:lnTo>
                    <a:pt x="309836" y="3266"/>
                  </a:lnTo>
                  <a:lnTo>
                    <a:pt x="358482" y="0"/>
                  </a:lnTo>
                  <a:lnTo>
                    <a:pt x="407129" y="3266"/>
                  </a:lnTo>
                  <a:lnTo>
                    <a:pt x="453785" y="12780"/>
                  </a:lnTo>
                  <a:lnTo>
                    <a:pt x="498025" y="28117"/>
                  </a:lnTo>
                  <a:lnTo>
                    <a:pt x="539420" y="48849"/>
                  </a:lnTo>
                  <a:lnTo>
                    <a:pt x="577545" y="74551"/>
                  </a:lnTo>
                  <a:lnTo>
                    <a:pt x="611972" y="104796"/>
                  </a:lnTo>
                  <a:lnTo>
                    <a:pt x="642274" y="139159"/>
                  </a:lnTo>
                  <a:lnTo>
                    <a:pt x="668024" y="177212"/>
                  </a:lnTo>
                  <a:lnTo>
                    <a:pt x="688795" y="218530"/>
                  </a:lnTo>
                  <a:lnTo>
                    <a:pt x="704161" y="262687"/>
                  </a:lnTo>
                  <a:lnTo>
                    <a:pt x="713693" y="309256"/>
                  </a:lnTo>
                  <a:lnTo>
                    <a:pt x="716965" y="357811"/>
                  </a:lnTo>
                  <a:lnTo>
                    <a:pt x="713693" y="406366"/>
                  </a:lnTo>
                  <a:lnTo>
                    <a:pt x="704161" y="452935"/>
                  </a:lnTo>
                  <a:lnTo>
                    <a:pt x="688795" y="497091"/>
                  </a:lnTo>
                  <a:lnTo>
                    <a:pt x="668024" y="538409"/>
                  </a:lnTo>
                  <a:lnTo>
                    <a:pt x="642274" y="576463"/>
                  </a:lnTo>
                  <a:lnTo>
                    <a:pt x="611972" y="610825"/>
                  </a:lnTo>
                  <a:lnTo>
                    <a:pt x="577545" y="641070"/>
                  </a:lnTo>
                  <a:lnTo>
                    <a:pt x="539420" y="666772"/>
                  </a:lnTo>
                  <a:lnTo>
                    <a:pt x="498025" y="687505"/>
                  </a:lnTo>
                  <a:lnTo>
                    <a:pt x="453785" y="702841"/>
                  </a:lnTo>
                  <a:lnTo>
                    <a:pt x="407129" y="712356"/>
                  </a:lnTo>
                  <a:lnTo>
                    <a:pt x="358482" y="715622"/>
                  </a:lnTo>
                  <a:close/>
                </a:path>
              </a:pathLst>
            </a:custGeom>
            <a:solidFill>
              <a:srgbClr val="F1B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51833" y="2713875"/>
              <a:ext cx="3346450" cy="1527175"/>
            </a:xfrm>
            <a:custGeom>
              <a:avLst/>
              <a:gdLst/>
              <a:ahLst/>
              <a:cxnLst/>
              <a:rect l="l" t="t" r="r" b="b"/>
              <a:pathLst>
                <a:path w="3346450" h="1527175">
                  <a:moveTo>
                    <a:pt x="1298003" y="715149"/>
                  </a:moveTo>
                  <a:lnTo>
                    <a:pt x="1238910" y="671563"/>
                  </a:lnTo>
                  <a:lnTo>
                    <a:pt x="1195298" y="648957"/>
                  </a:lnTo>
                  <a:lnTo>
                    <a:pt x="1150658" y="628497"/>
                  </a:lnTo>
                  <a:lnTo>
                    <a:pt x="1105077" y="610235"/>
                  </a:lnTo>
                  <a:lnTo>
                    <a:pt x="1058633" y="594194"/>
                  </a:lnTo>
                  <a:lnTo>
                    <a:pt x="963510" y="566331"/>
                  </a:lnTo>
                  <a:lnTo>
                    <a:pt x="915009" y="554799"/>
                  </a:lnTo>
                  <a:lnTo>
                    <a:pt x="866000" y="545833"/>
                  </a:lnTo>
                  <a:lnTo>
                    <a:pt x="816584" y="539432"/>
                  </a:lnTo>
                  <a:lnTo>
                    <a:pt x="766876" y="535622"/>
                  </a:lnTo>
                  <a:lnTo>
                    <a:pt x="716965" y="534416"/>
                  </a:lnTo>
                  <a:lnTo>
                    <a:pt x="667105" y="536790"/>
                  </a:lnTo>
                  <a:lnTo>
                    <a:pt x="617435" y="541299"/>
                  </a:lnTo>
                  <a:lnTo>
                    <a:pt x="568032" y="547916"/>
                  </a:lnTo>
                  <a:lnTo>
                    <a:pt x="518947" y="556653"/>
                  </a:lnTo>
                  <a:lnTo>
                    <a:pt x="470268" y="567486"/>
                  </a:lnTo>
                  <a:lnTo>
                    <a:pt x="374611" y="592797"/>
                  </a:lnTo>
                  <a:lnTo>
                    <a:pt x="327990" y="607707"/>
                  </a:lnTo>
                  <a:lnTo>
                    <a:pt x="282321" y="625081"/>
                  </a:lnTo>
                  <a:lnTo>
                    <a:pt x="237667" y="644867"/>
                  </a:lnTo>
                  <a:lnTo>
                    <a:pt x="194170" y="667042"/>
                  </a:lnTo>
                  <a:lnTo>
                    <a:pt x="151892" y="691540"/>
                  </a:lnTo>
                  <a:lnTo>
                    <a:pt x="110934" y="718324"/>
                  </a:lnTo>
                  <a:lnTo>
                    <a:pt x="71424" y="747344"/>
                  </a:lnTo>
                  <a:lnTo>
                    <a:pt x="40652" y="775792"/>
                  </a:lnTo>
                  <a:lnTo>
                    <a:pt x="17945" y="810285"/>
                  </a:lnTo>
                  <a:lnTo>
                    <a:pt x="4127" y="849185"/>
                  </a:lnTo>
                  <a:lnTo>
                    <a:pt x="0" y="890841"/>
                  </a:lnTo>
                  <a:lnTo>
                    <a:pt x="0" y="1250950"/>
                  </a:lnTo>
                  <a:lnTo>
                    <a:pt x="794842" y="1250950"/>
                  </a:lnTo>
                  <a:lnTo>
                    <a:pt x="794842" y="1169085"/>
                  </a:lnTo>
                  <a:lnTo>
                    <a:pt x="798385" y="1116533"/>
                  </a:lnTo>
                  <a:lnTo>
                    <a:pt x="810056" y="1065834"/>
                  </a:lnTo>
                  <a:lnTo>
                    <a:pt x="829437" y="1017879"/>
                  </a:lnTo>
                  <a:lnTo>
                    <a:pt x="856068" y="973518"/>
                  </a:lnTo>
                  <a:lnTo>
                    <a:pt x="889533" y="933640"/>
                  </a:lnTo>
                  <a:lnTo>
                    <a:pt x="929386" y="899121"/>
                  </a:lnTo>
                  <a:lnTo>
                    <a:pt x="971067" y="868121"/>
                  </a:lnTo>
                  <a:lnTo>
                    <a:pt x="1014183" y="839330"/>
                  </a:lnTo>
                  <a:lnTo>
                    <a:pt x="1058646" y="812774"/>
                  </a:lnTo>
                  <a:lnTo>
                    <a:pt x="1104366" y="788504"/>
                  </a:lnTo>
                  <a:lnTo>
                    <a:pt x="1151242" y="766572"/>
                  </a:lnTo>
                  <a:lnTo>
                    <a:pt x="1199210" y="747001"/>
                  </a:lnTo>
                  <a:lnTo>
                    <a:pt x="1248156" y="729856"/>
                  </a:lnTo>
                  <a:lnTo>
                    <a:pt x="1298003" y="715149"/>
                  </a:lnTo>
                  <a:close/>
                </a:path>
                <a:path w="3346450" h="1527175">
                  <a:moveTo>
                    <a:pt x="2031555" y="357809"/>
                  </a:moveTo>
                  <a:lnTo>
                    <a:pt x="2028278" y="309245"/>
                  </a:lnTo>
                  <a:lnTo>
                    <a:pt x="2018753" y="262686"/>
                  </a:lnTo>
                  <a:lnTo>
                    <a:pt x="2003386" y="218528"/>
                  </a:lnTo>
                  <a:lnTo>
                    <a:pt x="1982609" y="177203"/>
                  </a:lnTo>
                  <a:lnTo>
                    <a:pt x="1956866" y="139153"/>
                  </a:lnTo>
                  <a:lnTo>
                    <a:pt x="1926564" y="104787"/>
                  </a:lnTo>
                  <a:lnTo>
                    <a:pt x="1892134" y="74549"/>
                  </a:lnTo>
                  <a:lnTo>
                    <a:pt x="1854009" y="48844"/>
                  </a:lnTo>
                  <a:lnTo>
                    <a:pt x="1812620" y="28105"/>
                  </a:lnTo>
                  <a:lnTo>
                    <a:pt x="1768373" y="12776"/>
                  </a:lnTo>
                  <a:lnTo>
                    <a:pt x="1721713" y="3263"/>
                  </a:lnTo>
                  <a:lnTo>
                    <a:pt x="1673072" y="0"/>
                  </a:lnTo>
                  <a:lnTo>
                    <a:pt x="1624431" y="3263"/>
                  </a:lnTo>
                  <a:lnTo>
                    <a:pt x="1577771" y="12776"/>
                  </a:lnTo>
                  <a:lnTo>
                    <a:pt x="1533525" y="28105"/>
                  </a:lnTo>
                  <a:lnTo>
                    <a:pt x="1492135" y="48844"/>
                  </a:lnTo>
                  <a:lnTo>
                    <a:pt x="1454010" y="74549"/>
                  </a:lnTo>
                  <a:lnTo>
                    <a:pt x="1419580" y="104787"/>
                  </a:lnTo>
                  <a:lnTo>
                    <a:pt x="1389278" y="139153"/>
                  </a:lnTo>
                  <a:lnTo>
                    <a:pt x="1363535" y="177203"/>
                  </a:lnTo>
                  <a:lnTo>
                    <a:pt x="1342758" y="218528"/>
                  </a:lnTo>
                  <a:lnTo>
                    <a:pt x="1327391" y="262686"/>
                  </a:lnTo>
                  <a:lnTo>
                    <a:pt x="1317866" y="309245"/>
                  </a:lnTo>
                  <a:lnTo>
                    <a:pt x="1314589" y="357809"/>
                  </a:lnTo>
                  <a:lnTo>
                    <a:pt x="1317866" y="406361"/>
                  </a:lnTo>
                  <a:lnTo>
                    <a:pt x="1327391" y="452932"/>
                  </a:lnTo>
                  <a:lnTo>
                    <a:pt x="1342758" y="497090"/>
                  </a:lnTo>
                  <a:lnTo>
                    <a:pt x="1363535" y="538403"/>
                  </a:lnTo>
                  <a:lnTo>
                    <a:pt x="1389278" y="576453"/>
                  </a:lnTo>
                  <a:lnTo>
                    <a:pt x="1419580" y="610819"/>
                  </a:lnTo>
                  <a:lnTo>
                    <a:pt x="1454010" y="641070"/>
                  </a:lnTo>
                  <a:lnTo>
                    <a:pt x="1492135" y="666762"/>
                  </a:lnTo>
                  <a:lnTo>
                    <a:pt x="1533525" y="687501"/>
                  </a:lnTo>
                  <a:lnTo>
                    <a:pt x="1577771" y="702830"/>
                  </a:lnTo>
                  <a:lnTo>
                    <a:pt x="1624431" y="712355"/>
                  </a:lnTo>
                  <a:lnTo>
                    <a:pt x="1673072" y="715619"/>
                  </a:lnTo>
                  <a:lnTo>
                    <a:pt x="1721713" y="712355"/>
                  </a:lnTo>
                  <a:lnTo>
                    <a:pt x="1768373" y="702830"/>
                  </a:lnTo>
                  <a:lnTo>
                    <a:pt x="1812620" y="687501"/>
                  </a:lnTo>
                  <a:lnTo>
                    <a:pt x="1854009" y="666762"/>
                  </a:lnTo>
                  <a:lnTo>
                    <a:pt x="1892134" y="641070"/>
                  </a:lnTo>
                  <a:lnTo>
                    <a:pt x="1926564" y="610819"/>
                  </a:lnTo>
                  <a:lnTo>
                    <a:pt x="1956866" y="576453"/>
                  </a:lnTo>
                  <a:lnTo>
                    <a:pt x="1982609" y="538403"/>
                  </a:lnTo>
                  <a:lnTo>
                    <a:pt x="2003386" y="497090"/>
                  </a:lnTo>
                  <a:lnTo>
                    <a:pt x="2018753" y="452932"/>
                  </a:lnTo>
                  <a:lnTo>
                    <a:pt x="2028278" y="406361"/>
                  </a:lnTo>
                  <a:lnTo>
                    <a:pt x="2031555" y="357809"/>
                  </a:lnTo>
                  <a:close/>
                </a:path>
                <a:path w="3346450" h="1527175">
                  <a:moveTo>
                    <a:pt x="2390038" y="1169085"/>
                  </a:moveTo>
                  <a:lnTo>
                    <a:pt x="2385098" y="1127734"/>
                  </a:lnTo>
                  <a:lnTo>
                    <a:pt x="2370963" y="1089126"/>
                  </a:lnTo>
                  <a:lnTo>
                    <a:pt x="2348395" y="1054735"/>
                  </a:lnTo>
                  <a:lnTo>
                    <a:pt x="2318156" y="1026058"/>
                  </a:lnTo>
                  <a:lnTo>
                    <a:pt x="2277872" y="998385"/>
                  </a:lnTo>
                  <a:lnTo>
                    <a:pt x="2236444" y="972604"/>
                  </a:lnTo>
                  <a:lnTo>
                    <a:pt x="2193925" y="948715"/>
                  </a:lnTo>
                  <a:lnTo>
                    <a:pt x="2150402" y="926782"/>
                  </a:lnTo>
                  <a:lnTo>
                    <a:pt x="2105926" y="906818"/>
                  </a:lnTo>
                  <a:lnTo>
                    <a:pt x="2060575" y="888873"/>
                  </a:lnTo>
                  <a:lnTo>
                    <a:pt x="2014410" y="872947"/>
                  </a:lnTo>
                  <a:lnTo>
                    <a:pt x="1919630" y="844956"/>
                  </a:lnTo>
                  <a:lnTo>
                    <a:pt x="1871141" y="833374"/>
                  </a:lnTo>
                  <a:lnTo>
                    <a:pt x="1822145" y="824382"/>
                  </a:lnTo>
                  <a:lnTo>
                    <a:pt x="1772716" y="817994"/>
                  </a:lnTo>
                  <a:lnTo>
                    <a:pt x="1722996" y="814235"/>
                  </a:lnTo>
                  <a:lnTo>
                    <a:pt x="1673072" y="813117"/>
                  </a:lnTo>
                  <a:lnTo>
                    <a:pt x="1623199" y="815403"/>
                  </a:lnTo>
                  <a:lnTo>
                    <a:pt x="1573517" y="819848"/>
                  </a:lnTo>
                  <a:lnTo>
                    <a:pt x="1524101" y="826452"/>
                  </a:lnTo>
                  <a:lnTo>
                    <a:pt x="1475028" y="835202"/>
                  </a:lnTo>
                  <a:lnTo>
                    <a:pt x="1426362" y="846099"/>
                  </a:lnTo>
                  <a:lnTo>
                    <a:pt x="1330693" y="871448"/>
                  </a:lnTo>
                  <a:lnTo>
                    <a:pt x="1284046" y="886307"/>
                  </a:lnTo>
                  <a:lnTo>
                    <a:pt x="1238364" y="903655"/>
                  </a:lnTo>
                  <a:lnTo>
                    <a:pt x="1193711" y="923442"/>
                  </a:lnTo>
                  <a:lnTo>
                    <a:pt x="1150200" y="945616"/>
                  </a:lnTo>
                  <a:lnTo>
                    <a:pt x="1107948" y="970140"/>
                  </a:lnTo>
                  <a:lnTo>
                    <a:pt x="1067015" y="996975"/>
                  </a:lnTo>
                  <a:lnTo>
                    <a:pt x="1027531" y="1026058"/>
                  </a:lnTo>
                  <a:lnTo>
                    <a:pt x="996518" y="1054227"/>
                  </a:lnTo>
                  <a:lnTo>
                    <a:pt x="973632" y="1088580"/>
                  </a:lnTo>
                  <a:lnTo>
                    <a:pt x="959726" y="1127429"/>
                  </a:lnTo>
                  <a:lnTo>
                    <a:pt x="955649" y="1169085"/>
                  </a:lnTo>
                  <a:lnTo>
                    <a:pt x="955649" y="1526895"/>
                  </a:lnTo>
                  <a:lnTo>
                    <a:pt x="2390038" y="1526895"/>
                  </a:lnTo>
                  <a:lnTo>
                    <a:pt x="2390038" y="1169085"/>
                  </a:lnTo>
                  <a:close/>
                </a:path>
                <a:path w="3346450" h="1527175">
                  <a:moveTo>
                    <a:pt x="3346145" y="890841"/>
                  </a:moveTo>
                  <a:lnTo>
                    <a:pt x="3340912" y="849503"/>
                  </a:lnTo>
                  <a:lnTo>
                    <a:pt x="3326714" y="810856"/>
                  </a:lnTo>
                  <a:lnTo>
                    <a:pt x="3304260" y="776325"/>
                  </a:lnTo>
                  <a:lnTo>
                    <a:pt x="3274263" y="747344"/>
                  </a:lnTo>
                  <a:lnTo>
                    <a:pt x="3233902" y="719785"/>
                  </a:lnTo>
                  <a:lnTo>
                    <a:pt x="3192424" y="694080"/>
                  </a:lnTo>
                  <a:lnTo>
                    <a:pt x="3149879" y="670255"/>
                  </a:lnTo>
                  <a:lnTo>
                    <a:pt x="3106356" y="648335"/>
                  </a:lnTo>
                  <a:lnTo>
                    <a:pt x="3061893" y="628357"/>
                  </a:lnTo>
                  <a:lnTo>
                    <a:pt x="3016580" y="610362"/>
                  </a:lnTo>
                  <a:lnTo>
                    <a:pt x="2970466" y="594360"/>
                  </a:lnTo>
                  <a:lnTo>
                    <a:pt x="2875661" y="566254"/>
                  </a:lnTo>
                  <a:lnTo>
                    <a:pt x="2827083" y="554685"/>
                  </a:lnTo>
                  <a:lnTo>
                    <a:pt x="2777998" y="545693"/>
                  </a:lnTo>
                  <a:lnTo>
                    <a:pt x="2728506" y="539318"/>
                  </a:lnTo>
                  <a:lnTo>
                    <a:pt x="2678722" y="535546"/>
                  </a:lnTo>
                  <a:lnTo>
                    <a:pt x="2628722" y="534416"/>
                  </a:lnTo>
                  <a:lnTo>
                    <a:pt x="2578938" y="536790"/>
                  </a:lnTo>
                  <a:lnTo>
                    <a:pt x="2529344" y="541299"/>
                  </a:lnTo>
                  <a:lnTo>
                    <a:pt x="2480018" y="547916"/>
                  </a:lnTo>
                  <a:lnTo>
                    <a:pt x="2431021" y="556653"/>
                  </a:lnTo>
                  <a:lnTo>
                    <a:pt x="2382418" y="567486"/>
                  </a:lnTo>
                  <a:lnTo>
                    <a:pt x="2288692" y="592721"/>
                  </a:lnTo>
                  <a:lnTo>
                    <a:pt x="2243798" y="607174"/>
                  </a:lnTo>
                  <a:lnTo>
                    <a:pt x="2199652" y="623735"/>
                  </a:lnTo>
                  <a:lnTo>
                    <a:pt x="2156358" y="642366"/>
                  </a:lnTo>
                  <a:lnTo>
                    <a:pt x="2113978" y="663028"/>
                  </a:lnTo>
                  <a:lnTo>
                    <a:pt x="2072563" y="685723"/>
                  </a:lnTo>
                  <a:lnTo>
                    <a:pt x="2046300" y="715619"/>
                  </a:lnTo>
                  <a:lnTo>
                    <a:pt x="2094547" y="731697"/>
                  </a:lnTo>
                  <a:lnTo>
                    <a:pt x="2142058" y="749642"/>
                  </a:lnTo>
                  <a:lnTo>
                    <a:pt x="2188794" y="769429"/>
                  </a:lnTo>
                  <a:lnTo>
                    <a:pt x="2234704" y="791019"/>
                  </a:lnTo>
                  <a:lnTo>
                    <a:pt x="2279713" y="814400"/>
                  </a:lnTo>
                  <a:lnTo>
                    <a:pt x="2323795" y="839533"/>
                  </a:lnTo>
                  <a:lnTo>
                    <a:pt x="2366886" y="866406"/>
                  </a:lnTo>
                  <a:lnTo>
                    <a:pt x="2414917" y="899121"/>
                  </a:lnTo>
                  <a:lnTo>
                    <a:pt x="2457907" y="938403"/>
                  </a:lnTo>
                  <a:lnTo>
                    <a:pt x="2489797" y="977938"/>
                  </a:lnTo>
                  <a:lnTo>
                    <a:pt x="2515273" y="1021549"/>
                  </a:lnTo>
                  <a:lnTo>
                    <a:pt x="2533967" y="1068476"/>
                  </a:lnTo>
                  <a:lnTo>
                    <a:pt x="2545499" y="1117917"/>
                  </a:lnTo>
                  <a:lnTo>
                    <a:pt x="2549461" y="1169085"/>
                  </a:lnTo>
                  <a:lnTo>
                    <a:pt x="2549461" y="1250950"/>
                  </a:lnTo>
                  <a:lnTo>
                    <a:pt x="3346145" y="1250950"/>
                  </a:lnTo>
                  <a:lnTo>
                    <a:pt x="3346145" y="890841"/>
                  </a:lnTo>
                  <a:close/>
                </a:path>
              </a:pathLst>
            </a:custGeom>
            <a:solidFill>
              <a:srgbClr val="F1B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43082" y="561478"/>
              <a:ext cx="3352165" cy="1656080"/>
            </a:xfrm>
            <a:custGeom>
              <a:avLst/>
              <a:gdLst/>
              <a:ahLst/>
              <a:cxnLst/>
              <a:rect l="l" t="t" r="r" b="b"/>
              <a:pathLst>
                <a:path w="3352165" h="1656080">
                  <a:moveTo>
                    <a:pt x="3167828" y="1379734"/>
                  </a:moveTo>
                  <a:lnTo>
                    <a:pt x="184309" y="1379734"/>
                  </a:lnTo>
                  <a:lnTo>
                    <a:pt x="135315" y="1373162"/>
                  </a:lnTo>
                  <a:lnTo>
                    <a:pt x="91288" y="1354616"/>
                  </a:lnTo>
                  <a:lnTo>
                    <a:pt x="53985" y="1325850"/>
                  </a:lnTo>
                  <a:lnTo>
                    <a:pt x="25165" y="1288617"/>
                  </a:lnTo>
                  <a:lnTo>
                    <a:pt x="6584" y="1244672"/>
                  </a:lnTo>
                  <a:lnTo>
                    <a:pt x="0" y="1195769"/>
                  </a:lnTo>
                  <a:lnTo>
                    <a:pt x="0" y="183964"/>
                  </a:lnTo>
                  <a:lnTo>
                    <a:pt x="6584" y="135061"/>
                  </a:lnTo>
                  <a:lnTo>
                    <a:pt x="25165" y="91116"/>
                  </a:lnTo>
                  <a:lnTo>
                    <a:pt x="53985" y="53884"/>
                  </a:lnTo>
                  <a:lnTo>
                    <a:pt x="91288" y="25117"/>
                  </a:lnTo>
                  <a:lnTo>
                    <a:pt x="135315" y="6571"/>
                  </a:lnTo>
                  <a:lnTo>
                    <a:pt x="184309" y="0"/>
                  </a:lnTo>
                  <a:lnTo>
                    <a:pt x="3167828" y="0"/>
                  </a:lnTo>
                  <a:lnTo>
                    <a:pt x="3216822" y="6571"/>
                  </a:lnTo>
                  <a:lnTo>
                    <a:pt x="3260850" y="25117"/>
                  </a:lnTo>
                  <a:lnTo>
                    <a:pt x="3298152" y="53884"/>
                  </a:lnTo>
                  <a:lnTo>
                    <a:pt x="3326972" y="91116"/>
                  </a:lnTo>
                  <a:lnTo>
                    <a:pt x="3345553" y="135061"/>
                  </a:lnTo>
                  <a:lnTo>
                    <a:pt x="3352138" y="183964"/>
                  </a:lnTo>
                  <a:lnTo>
                    <a:pt x="3352138" y="413920"/>
                  </a:lnTo>
                  <a:lnTo>
                    <a:pt x="737239" y="413920"/>
                  </a:lnTo>
                  <a:lnTo>
                    <a:pt x="737239" y="505902"/>
                  </a:lnTo>
                  <a:lnTo>
                    <a:pt x="3352138" y="505902"/>
                  </a:lnTo>
                  <a:lnTo>
                    <a:pt x="3352138" y="643876"/>
                  </a:lnTo>
                  <a:lnTo>
                    <a:pt x="460774" y="643876"/>
                  </a:lnTo>
                  <a:lnTo>
                    <a:pt x="460774" y="735858"/>
                  </a:lnTo>
                  <a:lnTo>
                    <a:pt x="3352138" y="735858"/>
                  </a:lnTo>
                  <a:lnTo>
                    <a:pt x="3352138" y="873831"/>
                  </a:lnTo>
                  <a:lnTo>
                    <a:pt x="1198014" y="873831"/>
                  </a:lnTo>
                  <a:lnTo>
                    <a:pt x="1198014" y="965814"/>
                  </a:lnTo>
                  <a:lnTo>
                    <a:pt x="3352138" y="965814"/>
                  </a:lnTo>
                  <a:lnTo>
                    <a:pt x="3352138" y="1195769"/>
                  </a:lnTo>
                  <a:lnTo>
                    <a:pt x="3345553" y="1244672"/>
                  </a:lnTo>
                  <a:lnTo>
                    <a:pt x="3326972" y="1288617"/>
                  </a:lnTo>
                  <a:lnTo>
                    <a:pt x="3298152" y="1325850"/>
                  </a:lnTo>
                  <a:lnTo>
                    <a:pt x="3260850" y="1354616"/>
                  </a:lnTo>
                  <a:lnTo>
                    <a:pt x="3216822" y="1373162"/>
                  </a:lnTo>
                  <a:lnTo>
                    <a:pt x="3167828" y="1379734"/>
                  </a:lnTo>
                  <a:close/>
                </a:path>
                <a:path w="3352165" h="1656080">
                  <a:moveTo>
                    <a:pt x="3352138" y="505902"/>
                  </a:moveTo>
                  <a:lnTo>
                    <a:pt x="2891363" y="505902"/>
                  </a:lnTo>
                  <a:lnTo>
                    <a:pt x="2891363" y="413920"/>
                  </a:lnTo>
                  <a:lnTo>
                    <a:pt x="3352138" y="413920"/>
                  </a:lnTo>
                  <a:lnTo>
                    <a:pt x="3352138" y="505902"/>
                  </a:lnTo>
                  <a:close/>
                </a:path>
                <a:path w="3352165" h="1656080">
                  <a:moveTo>
                    <a:pt x="3352138" y="735858"/>
                  </a:moveTo>
                  <a:lnTo>
                    <a:pt x="2891363" y="735858"/>
                  </a:lnTo>
                  <a:lnTo>
                    <a:pt x="2891363" y="643876"/>
                  </a:lnTo>
                  <a:lnTo>
                    <a:pt x="3352138" y="643876"/>
                  </a:lnTo>
                  <a:lnTo>
                    <a:pt x="3352138" y="735858"/>
                  </a:lnTo>
                  <a:close/>
                </a:path>
                <a:path w="3352165" h="1656080">
                  <a:moveTo>
                    <a:pt x="3352138" y="965814"/>
                  </a:moveTo>
                  <a:lnTo>
                    <a:pt x="2891363" y="965814"/>
                  </a:lnTo>
                  <a:lnTo>
                    <a:pt x="2891363" y="873831"/>
                  </a:lnTo>
                  <a:lnTo>
                    <a:pt x="3352138" y="873831"/>
                  </a:lnTo>
                  <a:lnTo>
                    <a:pt x="3352138" y="965814"/>
                  </a:lnTo>
                  <a:close/>
                </a:path>
                <a:path w="3352165" h="1656080">
                  <a:moveTo>
                    <a:pt x="921549" y="1655681"/>
                  </a:moveTo>
                  <a:lnTo>
                    <a:pt x="921549" y="1379734"/>
                  </a:lnTo>
                  <a:lnTo>
                    <a:pt x="1211838" y="1379734"/>
                  </a:lnTo>
                  <a:lnTo>
                    <a:pt x="921549" y="1655681"/>
                  </a:lnTo>
                  <a:close/>
                </a:path>
                <a:path w="3352165" h="1656080">
                  <a:moveTo>
                    <a:pt x="1704867" y="1655681"/>
                  </a:moveTo>
                  <a:lnTo>
                    <a:pt x="1538988" y="1379734"/>
                  </a:lnTo>
                  <a:lnTo>
                    <a:pt x="1884569" y="1379734"/>
                  </a:lnTo>
                  <a:lnTo>
                    <a:pt x="1704867" y="1655681"/>
                  </a:lnTo>
                  <a:close/>
                </a:path>
                <a:path w="3352165" h="1656080">
                  <a:moveTo>
                    <a:pt x="2488184" y="1655681"/>
                  </a:moveTo>
                  <a:lnTo>
                    <a:pt x="2197896" y="1379734"/>
                  </a:lnTo>
                  <a:lnTo>
                    <a:pt x="2488184" y="1379734"/>
                  </a:lnTo>
                  <a:lnTo>
                    <a:pt x="2488184" y="1655681"/>
                  </a:lnTo>
                  <a:close/>
                </a:path>
              </a:pathLst>
            </a:custGeom>
            <a:solidFill>
              <a:srgbClr val="F1B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50539" y="1303273"/>
            <a:ext cx="5742305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13585">
              <a:lnSpc>
                <a:spcPct val="100000"/>
              </a:lnSpc>
              <a:spcBef>
                <a:spcPts val="100"/>
              </a:spcBef>
            </a:pPr>
            <a:r>
              <a:rPr sz="4500" spc="-5" dirty="0">
                <a:solidFill>
                  <a:srgbClr val="FFFFFF"/>
                </a:solidFill>
              </a:rPr>
              <a:t>I</a:t>
            </a:r>
            <a:r>
              <a:rPr sz="4500" dirty="0">
                <a:solidFill>
                  <a:srgbClr val="FFFFFF"/>
                </a:solidFill>
              </a:rPr>
              <a:t>n</a:t>
            </a:r>
            <a:r>
              <a:rPr sz="4500" spc="-5" dirty="0">
                <a:solidFill>
                  <a:srgbClr val="FFFFFF"/>
                </a:solidFill>
              </a:rPr>
              <a:t>st</a:t>
            </a:r>
            <a:r>
              <a:rPr sz="4500" dirty="0">
                <a:solidFill>
                  <a:srgbClr val="FFFFFF"/>
                </a:solidFill>
              </a:rPr>
              <a:t>i</a:t>
            </a:r>
            <a:r>
              <a:rPr sz="4500" spc="-5" dirty="0">
                <a:solidFill>
                  <a:srgbClr val="FFFFFF"/>
                </a:solidFill>
              </a:rPr>
              <a:t>tut</a:t>
            </a:r>
            <a:r>
              <a:rPr sz="4500" dirty="0">
                <a:solidFill>
                  <a:srgbClr val="FFFFFF"/>
                </a:solidFill>
              </a:rPr>
              <a:t>i</a:t>
            </a:r>
            <a:r>
              <a:rPr sz="4500" spc="-10" dirty="0">
                <a:solidFill>
                  <a:srgbClr val="FFFFFF"/>
                </a:solidFill>
              </a:rPr>
              <a:t>o</a:t>
            </a:r>
            <a:r>
              <a:rPr sz="4500" dirty="0">
                <a:solidFill>
                  <a:srgbClr val="FFFFFF"/>
                </a:solidFill>
              </a:rPr>
              <a:t>n</a:t>
            </a:r>
            <a:r>
              <a:rPr sz="4500" spc="-5" dirty="0">
                <a:solidFill>
                  <a:srgbClr val="FFFFFF"/>
                </a:solidFill>
              </a:rPr>
              <a:t>a</a:t>
            </a:r>
            <a:r>
              <a:rPr sz="4500" dirty="0">
                <a:solidFill>
                  <a:srgbClr val="FFFFFF"/>
                </a:solidFill>
              </a:rPr>
              <a:t>l  </a:t>
            </a:r>
            <a:r>
              <a:rPr sz="4500" spc="-5" dirty="0">
                <a:solidFill>
                  <a:srgbClr val="FFFFFF"/>
                </a:solidFill>
              </a:rPr>
              <a:t>Response</a:t>
            </a:r>
            <a:r>
              <a:rPr sz="4500" spc="-25" dirty="0">
                <a:solidFill>
                  <a:srgbClr val="FFFFFF"/>
                </a:solidFill>
              </a:rPr>
              <a:t> </a:t>
            </a:r>
            <a:r>
              <a:rPr sz="4500" spc="-5" dirty="0">
                <a:solidFill>
                  <a:srgbClr val="FFFFFF"/>
                </a:solidFill>
              </a:rPr>
              <a:t>to</a:t>
            </a:r>
            <a:endParaRPr sz="4500"/>
          </a:p>
          <a:p>
            <a:pPr marL="12700">
              <a:lnSpc>
                <a:spcPct val="100000"/>
              </a:lnSpc>
            </a:pPr>
            <a:r>
              <a:rPr sz="4500" spc="-5" dirty="0">
                <a:solidFill>
                  <a:srgbClr val="FFFFFF"/>
                </a:solidFill>
              </a:rPr>
              <a:t>Sexual</a:t>
            </a:r>
            <a:r>
              <a:rPr sz="4500" spc="-50" dirty="0">
                <a:solidFill>
                  <a:srgbClr val="FFFFFF"/>
                </a:solidFill>
              </a:rPr>
              <a:t> </a:t>
            </a:r>
            <a:r>
              <a:rPr sz="4500" spc="-5" dirty="0">
                <a:solidFill>
                  <a:srgbClr val="FFFFFF"/>
                </a:solidFill>
              </a:rPr>
              <a:t>Harassment</a:t>
            </a:r>
            <a:endParaRPr sz="4500"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26664" y="3496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224027" y="408432"/>
            <a:ext cx="1312163" cy="4326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54104" y="1130216"/>
            <a:ext cx="33655" cy="50800"/>
          </a:xfrm>
          <a:custGeom>
            <a:avLst/>
            <a:gdLst/>
            <a:ahLst/>
            <a:cxnLst/>
            <a:rect l="l" t="t" r="r" b="b"/>
            <a:pathLst>
              <a:path w="33655" h="50800">
                <a:moveTo>
                  <a:pt x="0" y="0"/>
                </a:moveTo>
                <a:lnTo>
                  <a:pt x="33515" y="0"/>
                </a:lnTo>
                <a:lnTo>
                  <a:pt x="33515" y="50700"/>
                </a:lnTo>
                <a:lnTo>
                  <a:pt x="0" y="5070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Group 9" descr="HuschBlackwell Logo">
            <a:extLst>
              <a:ext uri="{FF2B5EF4-FFF2-40B4-BE49-F238E27FC236}">
                <a16:creationId xmlns:a16="http://schemas.microsoft.com/office/drawing/2014/main" id="{5B604E9C-EF8F-1446-93B9-3FDD68E586EB}"/>
              </a:ext>
            </a:extLst>
          </p:cNvPr>
          <p:cNvGrpSpPr/>
          <p:nvPr/>
        </p:nvGrpSpPr>
        <p:grpSpPr>
          <a:xfrm>
            <a:off x="3026803" y="1126775"/>
            <a:ext cx="2317035" cy="140335"/>
            <a:chOff x="3026803" y="1126775"/>
            <a:chExt cx="2317035" cy="140335"/>
          </a:xfrm>
        </p:grpSpPr>
        <p:sp>
          <p:nvSpPr>
            <p:cNvPr id="3" name="object 3"/>
            <p:cNvSpPr/>
            <p:nvPr/>
          </p:nvSpPr>
          <p:spPr>
            <a:xfrm>
              <a:off x="3226748" y="1126775"/>
              <a:ext cx="2117090" cy="140335"/>
            </a:xfrm>
            <a:custGeom>
              <a:avLst/>
              <a:gdLst/>
              <a:ahLst/>
              <a:cxnLst/>
              <a:rect l="l" t="t" r="r" b="b"/>
              <a:pathLst>
                <a:path w="2117090" h="140334">
                  <a:moveTo>
                    <a:pt x="815561" y="135951"/>
                  </a:moveTo>
                  <a:lnTo>
                    <a:pt x="722947" y="135951"/>
                  </a:lnTo>
                  <a:lnTo>
                    <a:pt x="722947" y="3441"/>
                  </a:lnTo>
                  <a:lnTo>
                    <a:pt x="808995" y="3441"/>
                  </a:lnTo>
                  <a:lnTo>
                    <a:pt x="828499" y="5506"/>
                  </a:lnTo>
                  <a:lnTo>
                    <a:pt x="842430" y="11702"/>
                  </a:lnTo>
                  <a:lnTo>
                    <a:pt x="850789" y="22027"/>
                  </a:lnTo>
                  <a:lnTo>
                    <a:pt x="852447" y="30632"/>
                  </a:lnTo>
                  <a:lnTo>
                    <a:pt x="756122" y="30632"/>
                  </a:lnTo>
                  <a:lnTo>
                    <a:pt x="756122" y="56789"/>
                  </a:lnTo>
                  <a:lnTo>
                    <a:pt x="846395" y="56789"/>
                  </a:lnTo>
                  <a:lnTo>
                    <a:pt x="843369" y="60393"/>
                  </a:lnTo>
                  <a:lnTo>
                    <a:pt x="835605" y="65738"/>
                  </a:lnTo>
                  <a:lnTo>
                    <a:pt x="845637" y="70557"/>
                  </a:lnTo>
                  <a:lnTo>
                    <a:pt x="852884" y="77698"/>
                  </a:lnTo>
                  <a:lnTo>
                    <a:pt x="853896" y="79850"/>
                  </a:lnTo>
                  <a:lnTo>
                    <a:pt x="756122" y="79850"/>
                  </a:lnTo>
                  <a:lnTo>
                    <a:pt x="756122" y="108761"/>
                  </a:lnTo>
                  <a:lnTo>
                    <a:pt x="856845" y="108761"/>
                  </a:lnTo>
                  <a:lnTo>
                    <a:pt x="855897" y="113881"/>
                  </a:lnTo>
                  <a:lnTo>
                    <a:pt x="847527" y="125712"/>
                  </a:lnTo>
                  <a:lnTo>
                    <a:pt x="833974" y="133284"/>
                  </a:lnTo>
                  <a:lnTo>
                    <a:pt x="815561" y="135951"/>
                  </a:lnTo>
                  <a:close/>
                </a:path>
                <a:path w="2117090" h="140334">
                  <a:moveTo>
                    <a:pt x="846395" y="56789"/>
                  </a:moveTo>
                  <a:lnTo>
                    <a:pt x="795518" y="56789"/>
                  </a:lnTo>
                  <a:lnTo>
                    <a:pt x="805896" y="56236"/>
                  </a:lnTo>
                  <a:lnTo>
                    <a:pt x="813229" y="54165"/>
                  </a:lnTo>
                  <a:lnTo>
                    <a:pt x="817581" y="49965"/>
                  </a:lnTo>
                  <a:lnTo>
                    <a:pt x="819017" y="43022"/>
                  </a:lnTo>
                  <a:lnTo>
                    <a:pt x="817581" y="36730"/>
                  </a:lnTo>
                  <a:lnTo>
                    <a:pt x="813229" y="32955"/>
                  </a:lnTo>
                  <a:lnTo>
                    <a:pt x="805896" y="31116"/>
                  </a:lnTo>
                  <a:lnTo>
                    <a:pt x="795518" y="30632"/>
                  </a:lnTo>
                  <a:lnTo>
                    <a:pt x="852447" y="30632"/>
                  </a:lnTo>
                  <a:lnTo>
                    <a:pt x="853575" y="36483"/>
                  </a:lnTo>
                  <a:lnTo>
                    <a:pt x="852419" y="45700"/>
                  </a:lnTo>
                  <a:lnTo>
                    <a:pt x="848996" y="53692"/>
                  </a:lnTo>
                  <a:lnTo>
                    <a:pt x="846395" y="56789"/>
                  </a:lnTo>
                  <a:close/>
                </a:path>
                <a:path w="2117090" h="140334">
                  <a:moveTo>
                    <a:pt x="856845" y="108761"/>
                  </a:moveTo>
                  <a:lnTo>
                    <a:pt x="800701" y="108761"/>
                  </a:lnTo>
                  <a:lnTo>
                    <a:pt x="810880" y="108357"/>
                  </a:lnTo>
                  <a:lnTo>
                    <a:pt x="818110" y="106567"/>
                  </a:lnTo>
                  <a:lnTo>
                    <a:pt x="822424" y="102517"/>
                  </a:lnTo>
                  <a:lnTo>
                    <a:pt x="823855" y="95338"/>
                  </a:lnTo>
                  <a:lnTo>
                    <a:pt x="822473" y="88126"/>
                  </a:lnTo>
                  <a:lnTo>
                    <a:pt x="818240" y="83334"/>
                  </a:lnTo>
                  <a:lnTo>
                    <a:pt x="811026" y="80672"/>
                  </a:lnTo>
                  <a:lnTo>
                    <a:pt x="800701" y="79850"/>
                  </a:lnTo>
                  <a:lnTo>
                    <a:pt x="853896" y="79850"/>
                  </a:lnTo>
                  <a:lnTo>
                    <a:pt x="857279" y="87034"/>
                  </a:lnTo>
                  <a:lnTo>
                    <a:pt x="858758" y="98435"/>
                  </a:lnTo>
                  <a:lnTo>
                    <a:pt x="856845" y="108761"/>
                  </a:lnTo>
                  <a:close/>
                </a:path>
                <a:path w="2117090" h="140334">
                  <a:moveTo>
                    <a:pt x="2116659" y="135951"/>
                  </a:moveTo>
                  <a:lnTo>
                    <a:pt x="2014714" y="135951"/>
                  </a:lnTo>
                  <a:lnTo>
                    <a:pt x="2014714" y="3441"/>
                  </a:lnTo>
                  <a:lnTo>
                    <a:pt x="2047889" y="3441"/>
                  </a:lnTo>
                  <a:lnTo>
                    <a:pt x="2047889" y="108761"/>
                  </a:lnTo>
                  <a:lnTo>
                    <a:pt x="2116659" y="108761"/>
                  </a:lnTo>
                  <a:lnTo>
                    <a:pt x="2116659" y="135951"/>
                  </a:lnTo>
                  <a:close/>
                </a:path>
                <a:path w="2117090" h="140334">
                  <a:moveTo>
                    <a:pt x="1989832" y="135951"/>
                  </a:moveTo>
                  <a:lnTo>
                    <a:pt x="1887887" y="135951"/>
                  </a:lnTo>
                  <a:lnTo>
                    <a:pt x="1887887" y="3441"/>
                  </a:lnTo>
                  <a:lnTo>
                    <a:pt x="1921408" y="3441"/>
                  </a:lnTo>
                  <a:lnTo>
                    <a:pt x="1921408" y="108761"/>
                  </a:lnTo>
                  <a:lnTo>
                    <a:pt x="1989832" y="108761"/>
                  </a:lnTo>
                  <a:lnTo>
                    <a:pt x="1989832" y="135951"/>
                  </a:lnTo>
                  <a:close/>
                </a:path>
                <a:path w="2117090" h="140334">
                  <a:moveTo>
                    <a:pt x="1852293" y="135951"/>
                  </a:moveTo>
                  <a:lnTo>
                    <a:pt x="1734105" y="135951"/>
                  </a:lnTo>
                  <a:lnTo>
                    <a:pt x="1734105" y="3441"/>
                  </a:lnTo>
                  <a:lnTo>
                    <a:pt x="1852293" y="3441"/>
                  </a:lnTo>
                  <a:lnTo>
                    <a:pt x="1852293" y="30632"/>
                  </a:lnTo>
                  <a:lnTo>
                    <a:pt x="1767626" y="30632"/>
                  </a:lnTo>
                  <a:lnTo>
                    <a:pt x="1767626" y="52659"/>
                  </a:lnTo>
                  <a:lnTo>
                    <a:pt x="1843307" y="52659"/>
                  </a:lnTo>
                  <a:lnTo>
                    <a:pt x="1843307" y="79850"/>
                  </a:lnTo>
                  <a:lnTo>
                    <a:pt x="1767626" y="79850"/>
                  </a:lnTo>
                  <a:lnTo>
                    <a:pt x="1767626" y="108761"/>
                  </a:lnTo>
                  <a:lnTo>
                    <a:pt x="1852293" y="108761"/>
                  </a:lnTo>
                  <a:lnTo>
                    <a:pt x="1852293" y="135951"/>
                  </a:lnTo>
                  <a:close/>
                </a:path>
                <a:path w="2117090" h="140334">
                  <a:moveTo>
                    <a:pt x="1570302" y="135951"/>
                  </a:moveTo>
                  <a:lnTo>
                    <a:pt x="1537472" y="135951"/>
                  </a:lnTo>
                  <a:lnTo>
                    <a:pt x="1495312" y="3441"/>
                  </a:lnTo>
                  <a:lnTo>
                    <a:pt x="1529869" y="3441"/>
                  </a:lnTo>
                  <a:lnTo>
                    <a:pt x="1556478" y="92928"/>
                  </a:lnTo>
                  <a:lnTo>
                    <a:pt x="1585267" y="92928"/>
                  </a:lnTo>
                  <a:lnTo>
                    <a:pt x="1570302" y="135951"/>
                  </a:lnTo>
                  <a:close/>
                </a:path>
                <a:path w="2117090" h="140334">
                  <a:moveTo>
                    <a:pt x="1585267" y="92928"/>
                  </a:moveTo>
                  <a:lnTo>
                    <a:pt x="1556478" y="92928"/>
                  </a:lnTo>
                  <a:lnTo>
                    <a:pt x="1587581" y="3441"/>
                  </a:lnTo>
                  <a:lnTo>
                    <a:pt x="1620410" y="3441"/>
                  </a:lnTo>
                  <a:lnTo>
                    <a:pt x="1632692" y="39580"/>
                  </a:lnTo>
                  <a:lnTo>
                    <a:pt x="1603823" y="39580"/>
                  </a:lnTo>
                  <a:lnTo>
                    <a:pt x="1585267" y="92928"/>
                  </a:lnTo>
                  <a:close/>
                </a:path>
                <a:path w="2117090" h="140334">
                  <a:moveTo>
                    <a:pt x="1683507" y="92928"/>
                  </a:moveTo>
                  <a:lnTo>
                    <a:pt x="1650821" y="92928"/>
                  </a:lnTo>
                  <a:lnTo>
                    <a:pt x="1677776" y="3441"/>
                  </a:lnTo>
                  <a:lnTo>
                    <a:pt x="1712679" y="3441"/>
                  </a:lnTo>
                  <a:lnTo>
                    <a:pt x="1683507" y="92928"/>
                  </a:lnTo>
                  <a:close/>
                </a:path>
                <a:path w="2117090" h="140334">
                  <a:moveTo>
                    <a:pt x="1669482" y="135951"/>
                  </a:moveTo>
                  <a:lnTo>
                    <a:pt x="1635616" y="135951"/>
                  </a:lnTo>
                  <a:lnTo>
                    <a:pt x="1603823" y="39580"/>
                  </a:lnTo>
                  <a:lnTo>
                    <a:pt x="1632692" y="39580"/>
                  </a:lnTo>
                  <a:lnTo>
                    <a:pt x="1650821" y="92928"/>
                  </a:lnTo>
                  <a:lnTo>
                    <a:pt x="1683507" y="92928"/>
                  </a:lnTo>
                  <a:lnTo>
                    <a:pt x="1669482" y="135951"/>
                  </a:lnTo>
                  <a:close/>
                </a:path>
                <a:path w="2117090" h="140334">
                  <a:moveTo>
                    <a:pt x="1384727" y="135951"/>
                  </a:moveTo>
                  <a:lnTo>
                    <a:pt x="1351551" y="135951"/>
                  </a:lnTo>
                  <a:lnTo>
                    <a:pt x="1351551" y="3441"/>
                  </a:lnTo>
                  <a:lnTo>
                    <a:pt x="1384727" y="3441"/>
                  </a:lnTo>
                  <a:lnTo>
                    <a:pt x="1384727" y="54380"/>
                  </a:lnTo>
                  <a:lnTo>
                    <a:pt x="1425938" y="54380"/>
                  </a:lnTo>
                  <a:lnTo>
                    <a:pt x="1425159" y="55069"/>
                  </a:lnTo>
                  <a:lnTo>
                    <a:pt x="1441644" y="75375"/>
                  </a:lnTo>
                  <a:lnTo>
                    <a:pt x="1401660" y="75375"/>
                  </a:lnTo>
                  <a:lnTo>
                    <a:pt x="1384727" y="90175"/>
                  </a:lnTo>
                  <a:lnTo>
                    <a:pt x="1384727" y="135951"/>
                  </a:lnTo>
                  <a:close/>
                </a:path>
                <a:path w="2117090" h="140334">
                  <a:moveTo>
                    <a:pt x="1425938" y="54380"/>
                  </a:moveTo>
                  <a:lnTo>
                    <a:pt x="1384727" y="54380"/>
                  </a:lnTo>
                  <a:lnTo>
                    <a:pt x="1440710" y="3441"/>
                  </a:lnTo>
                  <a:lnTo>
                    <a:pt x="1483562" y="3441"/>
                  </a:lnTo>
                  <a:lnTo>
                    <a:pt x="1425938" y="54380"/>
                  </a:lnTo>
                  <a:close/>
                </a:path>
                <a:path w="2117090" h="140334">
                  <a:moveTo>
                    <a:pt x="1490819" y="135951"/>
                  </a:moveTo>
                  <a:lnTo>
                    <a:pt x="1450041" y="135951"/>
                  </a:lnTo>
                  <a:lnTo>
                    <a:pt x="1401660" y="75375"/>
                  </a:lnTo>
                  <a:lnTo>
                    <a:pt x="1441644" y="75375"/>
                  </a:lnTo>
                  <a:lnTo>
                    <a:pt x="1490819" y="135951"/>
                  </a:lnTo>
                  <a:close/>
                </a:path>
                <a:path w="2117090" h="140334">
                  <a:moveTo>
                    <a:pt x="1247878" y="139737"/>
                  </a:moveTo>
                  <a:lnTo>
                    <a:pt x="1214703" y="134725"/>
                  </a:lnTo>
                  <a:lnTo>
                    <a:pt x="1189562" y="120549"/>
                  </a:lnTo>
                  <a:lnTo>
                    <a:pt x="1173622" y="98500"/>
                  </a:lnTo>
                  <a:lnTo>
                    <a:pt x="1168050" y="69868"/>
                  </a:lnTo>
                  <a:lnTo>
                    <a:pt x="1173622" y="41237"/>
                  </a:lnTo>
                  <a:lnTo>
                    <a:pt x="1189562" y="19188"/>
                  </a:lnTo>
                  <a:lnTo>
                    <a:pt x="1214703" y="5012"/>
                  </a:lnTo>
                  <a:lnTo>
                    <a:pt x="1247878" y="0"/>
                  </a:lnTo>
                  <a:lnTo>
                    <a:pt x="1277836" y="3909"/>
                  </a:lnTo>
                  <a:lnTo>
                    <a:pt x="1301184" y="14756"/>
                  </a:lnTo>
                  <a:lnTo>
                    <a:pt x="1313044" y="27190"/>
                  </a:lnTo>
                  <a:lnTo>
                    <a:pt x="1247878" y="27190"/>
                  </a:lnTo>
                  <a:lnTo>
                    <a:pt x="1229903" y="30132"/>
                  </a:lnTo>
                  <a:lnTo>
                    <a:pt x="1216301" y="38591"/>
                  </a:lnTo>
                  <a:lnTo>
                    <a:pt x="1207689" y="52019"/>
                  </a:lnTo>
                  <a:lnTo>
                    <a:pt x="1204681" y="69868"/>
                  </a:lnTo>
                  <a:lnTo>
                    <a:pt x="1207689" y="87664"/>
                  </a:lnTo>
                  <a:lnTo>
                    <a:pt x="1216301" y="100974"/>
                  </a:lnTo>
                  <a:lnTo>
                    <a:pt x="1229903" y="109315"/>
                  </a:lnTo>
                  <a:lnTo>
                    <a:pt x="1247878" y="112203"/>
                  </a:lnTo>
                  <a:lnTo>
                    <a:pt x="1312622" y="112203"/>
                  </a:lnTo>
                  <a:lnTo>
                    <a:pt x="1301400" y="124464"/>
                  </a:lnTo>
                  <a:lnTo>
                    <a:pt x="1277895" y="135731"/>
                  </a:lnTo>
                  <a:lnTo>
                    <a:pt x="1247878" y="139737"/>
                  </a:lnTo>
                  <a:close/>
                </a:path>
                <a:path w="2117090" h="140334">
                  <a:moveTo>
                    <a:pt x="1323905" y="51971"/>
                  </a:moveTo>
                  <a:lnTo>
                    <a:pt x="1287620" y="51971"/>
                  </a:lnTo>
                  <a:lnTo>
                    <a:pt x="1282576" y="41274"/>
                  </a:lnTo>
                  <a:lnTo>
                    <a:pt x="1274229" y="33514"/>
                  </a:lnTo>
                  <a:lnTo>
                    <a:pt x="1262641" y="28787"/>
                  </a:lnTo>
                  <a:lnTo>
                    <a:pt x="1247878" y="27190"/>
                  </a:lnTo>
                  <a:lnTo>
                    <a:pt x="1313044" y="27190"/>
                  </a:lnTo>
                  <a:lnTo>
                    <a:pt x="1316886" y="31218"/>
                  </a:lnTo>
                  <a:lnTo>
                    <a:pt x="1323905" y="51971"/>
                  </a:lnTo>
                  <a:close/>
                </a:path>
                <a:path w="2117090" h="140334">
                  <a:moveTo>
                    <a:pt x="1312622" y="112203"/>
                  </a:moveTo>
                  <a:lnTo>
                    <a:pt x="1247878" y="112203"/>
                  </a:lnTo>
                  <a:lnTo>
                    <a:pt x="1263764" y="110320"/>
                  </a:lnTo>
                  <a:lnTo>
                    <a:pt x="1275956" y="104889"/>
                  </a:lnTo>
                  <a:lnTo>
                    <a:pt x="1284131" y="96230"/>
                  </a:lnTo>
                  <a:lnTo>
                    <a:pt x="1287965" y="84668"/>
                  </a:lnTo>
                  <a:lnTo>
                    <a:pt x="1324596" y="84668"/>
                  </a:lnTo>
                  <a:lnTo>
                    <a:pt x="1317323" y="107067"/>
                  </a:lnTo>
                  <a:lnTo>
                    <a:pt x="1312622" y="112203"/>
                  </a:lnTo>
                  <a:close/>
                </a:path>
                <a:path w="2117090" h="140334">
                  <a:moveTo>
                    <a:pt x="1040532" y="135951"/>
                  </a:moveTo>
                  <a:lnTo>
                    <a:pt x="1004592" y="135951"/>
                  </a:lnTo>
                  <a:lnTo>
                    <a:pt x="1067487" y="3441"/>
                  </a:lnTo>
                  <a:lnTo>
                    <a:pt x="1099626" y="3441"/>
                  </a:lnTo>
                  <a:lnTo>
                    <a:pt x="1116433" y="40269"/>
                  </a:lnTo>
                  <a:lnTo>
                    <a:pt x="1080965" y="40269"/>
                  </a:lnTo>
                  <a:lnTo>
                    <a:pt x="1063686" y="81226"/>
                  </a:lnTo>
                  <a:lnTo>
                    <a:pt x="1135126" y="81226"/>
                  </a:lnTo>
                  <a:lnTo>
                    <a:pt x="1147378" y="108072"/>
                  </a:lnTo>
                  <a:lnTo>
                    <a:pt x="1052282" y="108072"/>
                  </a:lnTo>
                  <a:lnTo>
                    <a:pt x="1040532" y="135951"/>
                  </a:lnTo>
                  <a:close/>
                </a:path>
                <a:path w="2117090" h="140334">
                  <a:moveTo>
                    <a:pt x="1135126" y="81226"/>
                  </a:moveTo>
                  <a:lnTo>
                    <a:pt x="1098935" y="81226"/>
                  </a:lnTo>
                  <a:lnTo>
                    <a:pt x="1080965" y="40269"/>
                  </a:lnTo>
                  <a:lnTo>
                    <a:pt x="1116433" y="40269"/>
                  </a:lnTo>
                  <a:lnTo>
                    <a:pt x="1135126" y="81226"/>
                  </a:lnTo>
                  <a:close/>
                </a:path>
                <a:path w="2117090" h="140334">
                  <a:moveTo>
                    <a:pt x="1160102" y="135951"/>
                  </a:moveTo>
                  <a:lnTo>
                    <a:pt x="1123125" y="135951"/>
                  </a:lnTo>
                  <a:lnTo>
                    <a:pt x="1111030" y="108072"/>
                  </a:lnTo>
                  <a:lnTo>
                    <a:pt x="1147378" y="108072"/>
                  </a:lnTo>
                  <a:lnTo>
                    <a:pt x="1160102" y="135951"/>
                  </a:lnTo>
                  <a:close/>
                </a:path>
                <a:path w="2117090" h="140334">
                  <a:moveTo>
                    <a:pt x="991806" y="135951"/>
                  </a:moveTo>
                  <a:lnTo>
                    <a:pt x="889861" y="135951"/>
                  </a:lnTo>
                  <a:lnTo>
                    <a:pt x="889861" y="3441"/>
                  </a:lnTo>
                  <a:lnTo>
                    <a:pt x="923036" y="3441"/>
                  </a:lnTo>
                  <a:lnTo>
                    <a:pt x="923036" y="108761"/>
                  </a:lnTo>
                  <a:lnTo>
                    <a:pt x="991806" y="108761"/>
                  </a:lnTo>
                  <a:lnTo>
                    <a:pt x="991806" y="135951"/>
                  </a:lnTo>
                  <a:close/>
                </a:path>
                <a:path w="2117090" h="140334">
                  <a:moveTo>
                    <a:pt x="557761" y="135951"/>
                  </a:moveTo>
                  <a:lnTo>
                    <a:pt x="524240" y="135951"/>
                  </a:lnTo>
                  <a:lnTo>
                    <a:pt x="524240" y="3441"/>
                  </a:lnTo>
                  <a:lnTo>
                    <a:pt x="557761" y="3441"/>
                  </a:lnTo>
                  <a:lnTo>
                    <a:pt x="557761" y="53692"/>
                  </a:lnTo>
                  <a:lnTo>
                    <a:pt x="654868" y="53692"/>
                  </a:lnTo>
                  <a:lnTo>
                    <a:pt x="654868" y="80882"/>
                  </a:lnTo>
                  <a:lnTo>
                    <a:pt x="557761" y="80882"/>
                  </a:lnTo>
                  <a:lnTo>
                    <a:pt x="557761" y="135951"/>
                  </a:lnTo>
                  <a:close/>
                </a:path>
                <a:path w="2117090" h="140334">
                  <a:moveTo>
                    <a:pt x="654868" y="53692"/>
                  </a:moveTo>
                  <a:lnTo>
                    <a:pt x="621693" y="53692"/>
                  </a:lnTo>
                  <a:lnTo>
                    <a:pt x="621693" y="3441"/>
                  </a:lnTo>
                  <a:lnTo>
                    <a:pt x="654868" y="3441"/>
                  </a:lnTo>
                  <a:lnTo>
                    <a:pt x="654868" y="53692"/>
                  </a:lnTo>
                  <a:close/>
                </a:path>
                <a:path w="2117090" h="140334">
                  <a:moveTo>
                    <a:pt x="654868" y="135951"/>
                  </a:moveTo>
                  <a:lnTo>
                    <a:pt x="621693" y="135951"/>
                  </a:lnTo>
                  <a:lnTo>
                    <a:pt x="621693" y="80882"/>
                  </a:lnTo>
                  <a:lnTo>
                    <a:pt x="654868" y="80882"/>
                  </a:lnTo>
                  <a:lnTo>
                    <a:pt x="654868" y="135951"/>
                  </a:lnTo>
                  <a:close/>
                </a:path>
                <a:path w="2117090" h="140334">
                  <a:moveTo>
                    <a:pt x="412619" y="139737"/>
                  </a:moveTo>
                  <a:lnTo>
                    <a:pt x="379643" y="134725"/>
                  </a:lnTo>
                  <a:lnTo>
                    <a:pt x="354605" y="120549"/>
                  </a:lnTo>
                  <a:lnTo>
                    <a:pt x="338703" y="98500"/>
                  </a:lnTo>
                  <a:lnTo>
                    <a:pt x="333136" y="69868"/>
                  </a:lnTo>
                  <a:lnTo>
                    <a:pt x="338703" y="41237"/>
                  </a:lnTo>
                  <a:lnTo>
                    <a:pt x="354605" y="19188"/>
                  </a:lnTo>
                  <a:lnTo>
                    <a:pt x="379643" y="5012"/>
                  </a:lnTo>
                  <a:lnTo>
                    <a:pt x="412619" y="0"/>
                  </a:lnTo>
                  <a:lnTo>
                    <a:pt x="442581" y="3909"/>
                  </a:lnTo>
                  <a:lnTo>
                    <a:pt x="465967" y="14756"/>
                  </a:lnTo>
                  <a:lnTo>
                    <a:pt x="477905" y="27190"/>
                  </a:lnTo>
                  <a:lnTo>
                    <a:pt x="412619" y="27190"/>
                  </a:lnTo>
                  <a:lnTo>
                    <a:pt x="394843" y="30132"/>
                  </a:lnTo>
                  <a:lnTo>
                    <a:pt x="381344" y="38591"/>
                  </a:lnTo>
                  <a:lnTo>
                    <a:pt x="372769" y="52019"/>
                  </a:lnTo>
                  <a:lnTo>
                    <a:pt x="369767" y="69868"/>
                  </a:lnTo>
                  <a:lnTo>
                    <a:pt x="372769" y="87664"/>
                  </a:lnTo>
                  <a:lnTo>
                    <a:pt x="381344" y="100974"/>
                  </a:lnTo>
                  <a:lnTo>
                    <a:pt x="394843" y="109315"/>
                  </a:lnTo>
                  <a:lnTo>
                    <a:pt x="412619" y="112203"/>
                  </a:lnTo>
                  <a:lnTo>
                    <a:pt x="477363" y="112203"/>
                  </a:lnTo>
                  <a:lnTo>
                    <a:pt x="466140" y="124464"/>
                  </a:lnTo>
                  <a:lnTo>
                    <a:pt x="442635" y="135731"/>
                  </a:lnTo>
                  <a:lnTo>
                    <a:pt x="412619" y="139737"/>
                  </a:lnTo>
                  <a:close/>
                </a:path>
                <a:path w="2117090" h="140334">
                  <a:moveTo>
                    <a:pt x="488991" y="51971"/>
                  </a:moveTo>
                  <a:lnTo>
                    <a:pt x="452706" y="51971"/>
                  </a:lnTo>
                  <a:lnTo>
                    <a:pt x="447657" y="41274"/>
                  </a:lnTo>
                  <a:lnTo>
                    <a:pt x="439271" y="33514"/>
                  </a:lnTo>
                  <a:lnTo>
                    <a:pt x="427581" y="28787"/>
                  </a:lnTo>
                  <a:lnTo>
                    <a:pt x="412619" y="27190"/>
                  </a:lnTo>
                  <a:lnTo>
                    <a:pt x="477905" y="27190"/>
                  </a:lnTo>
                  <a:lnTo>
                    <a:pt x="481772" y="31218"/>
                  </a:lnTo>
                  <a:lnTo>
                    <a:pt x="488991" y="51971"/>
                  </a:lnTo>
                  <a:close/>
                </a:path>
                <a:path w="2117090" h="140334">
                  <a:moveTo>
                    <a:pt x="477363" y="112203"/>
                  </a:moveTo>
                  <a:lnTo>
                    <a:pt x="412619" y="112203"/>
                  </a:lnTo>
                  <a:lnTo>
                    <a:pt x="428510" y="110320"/>
                  </a:lnTo>
                  <a:lnTo>
                    <a:pt x="440740" y="104889"/>
                  </a:lnTo>
                  <a:lnTo>
                    <a:pt x="449018" y="96230"/>
                  </a:lnTo>
                  <a:lnTo>
                    <a:pt x="453051" y="84668"/>
                  </a:lnTo>
                  <a:lnTo>
                    <a:pt x="489337" y="84668"/>
                  </a:lnTo>
                  <a:lnTo>
                    <a:pt x="482063" y="107067"/>
                  </a:lnTo>
                  <a:lnTo>
                    <a:pt x="477363" y="112203"/>
                  </a:lnTo>
                  <a:close/>
                </a:path>
                <a:path w="2117090" h="140334">
                  <a:moveTo>
                    <a:pt x="302960" y="114268"/>
                  </a:moveTo>
                  <a:lnTo>
                    <a:pt x="241212" y="114268"/>
                  </a:lnTo>
                  <a:lnTo>
                    <a:pt x="254274" y="113192"/>
                  </a:lnTo>
                  <a:lnTo>
                    <a:pt x="263804" y="110052"/>
                  </a:lnTo>
                  <a:lnTo>
                    <a:pt x="269641" y="104975"/>
                  </a:lnTo>
                  <a:lnTo>
                    <a:pt x="271623" y="98091"/>
                  </a:lnTo>
                  <a:lnTo>
                    <a:pt x="270046" y="91912"/>
                  </a:lnTo>
                  <a:lnTo>
                    <a:pt x="265230" y="87895"/>
                  </a:lnTo>
                  <a:lnTo>
                    <a:pt x="257044" y="85362"/>
                  </a:lnTo>
                  <a:lnTo>
                    <a:pt x="245359" y="83636"/>
                  </a:lnTo>
                  <a:lnTo>
                    <a:pt x="221860" y="81570"/>
                  </a:lnTo>
                  <a:lnTo>
                    <a:pt x="199689" y="77257"/>
                  </a:lnTo>
                  <a:lnTo>
                    <a:pt x="183933" y="69782"/>
                  </a:lnTo>
                  <a:lnTo>
                    <a:pt x="174527" y="58822"/>
                  </a:lnTo>
                  <a:lnTo>
                    <a:pt x="171406" y="44055"/>
                  </a:lnTo>
                  <a:lnTo>
                    <a:pt x="175812" y="26717"/>
                  </a:lnTo>
                  <a:lnTo>
                    <a:pt x="188512" y="12734"/>
                  </a:lnTo>
                  <a:lnTo>
                    <a:pt x="208728" y="3398"/>
                  </a:lnTo>
                  <a:lnTo>
                    <a:pt x="235683" y="0"/>
                  </a:lnTo>
                  <a:lnTo>
                    <a:pt x="263983" y="3097"/>
                  </a:lnTo>
                  <a:lnTo>
                    <a:pt x="284798" y="11874"/>
                  </a:lnTo>
                  <a:lnTo>
                    <a:pt x="296594" y="24436"/>
                  </a:lnTo>
                  <a:lnTo>
                    <a:pt x="236374" y="24436"/>
                  </a:lnTo>
                  <a:lnTo>
                    <a:pt x="223566" y="25501"/>
                  </a:lnTo>
                  <a:lnTo>
                    <a:pt x="214257" y="28567"/>
                  </a:lnTo>
                  <a:lnTo>
                    <a:pt x="208577" y="33439"/>
                  </a:lnTo>
                  <a:lnTo>
                    <a:pt x="206655" y="39925"/>
                  </a:lnTo>
                  <a:lnTo>
                    <a:pt x="208291" y="45743"/>
                  </a:lnTo>
                  <a:lnTo>
                    <a:pt x="213264" y="49303"/>
                  </a:lnTo>
                  <a:lnTo>
                    <a:pt x="221671" y="51444"/>
                  </a:lnTo>
                  <a:lnTo>
                    <a:pt x="233610" y="53003"/>
                  </a:lnTo>
                  <a:lnTo>
                    <a:pt x="258491" y="55413"/>
                  </a:lnTo>
                  <a:lnTo>
                    <a:pt x="280354" y="59844"/>
                  </a:lnTo>
                  <a:lnTo>
                    <a:pt x="295770" y="67631"/>
                  </a:lnTo>
                  <a:lnTo>
                    <a:pt x="304901" y="79032"/>
                  </a:lnTo>
                  <a:lnTo>
                    <a:pt x="307909" y="94305"/>
                  </a:lnTo>
                  <a:lnTo>
                    <a:pt x="303449" y="113746"/>
                  </a:lnTo>
                  <a:lnTo>
                    <a:pt x="302960" y="114268"/>
                  </a:lnTo>
                  <a:close/>
                </a:path>
                <a:path w="2117090" h="140334">
                  <a:moveTo>
                    <a:pt x="302034" y="44399"/>
                  </a:moveTo>
                  <a:lnTo>
                    <a:pt x="268859" y="44399"/>
                  </a:lnTo>
                  <a:lnTo>
                    <a:pt x="266018" y="35617"/>
                  </a:lnTo>
                  <a:lnTo>
                    <a:pt x="259614" y="29384"/>
                  </a:lnTo>
                  <a:lnTo>
                    <a:pt x="249711" y="25668"/>
                  </a:lnTo>
                  <a:lnTo>
                    <a:pt x="236374" y="24436"/>
                  </a:lnTo>
                  <a:lnTo>
                    <a:pt x="296594" y="24436"/>
                  </a:lnTo>
                  <a:lnTo>
                    <a:pt x="297594" y="25501"/>
                  </a:lnTo>
                  <a:lnTo>
                    <a:pt x="297672" y="25668"/>
                  </a:lnTo>
                  <a:lnTo>
                    <a:pt x="302034" y="43366"/>
                  </a:lnTo>
                  <a:lnTo>
                    <a:pt x="302034" y="44399"/>
                  </a:lnTo>
                  <a:close/>
                </a:path>
                <a:path w="2117090" h="140334">
                  <a:moveTo>
                    <a:pt x="237065" y="139737"/>
                  </a:moveTo>
                  <a:lnTo>
                    <a:pt x="207367" y="136537"/>
                  </a:lnTo>
                  <a:lnTo>
                    <a:pt x="185834" y="127304"/>
                  </a:lnTo>
                  <a:lnTo>
                    <a:pt x="172723" y="112584"/>
                  </a:lnTo>
                  <a:lnTo>
                    <a:pt x="168296" y="92928"/>
                  </a:lnTo>
                  <a:lnTo>
                    <a:pt x="168296" y="90175"/>
                  </a:lnTo>
                  <a:lnTo>
                    <a:pt x="202508" y="90175"/>
                  </a:lnTo>
                  <a:lnTo>
                    <a:pt x="202598" y="91912"/>
                  </a:lnTo>
                  <a:lnTo>
                    <a:pt x="204959" y="101345"/>
                  </a:lnTo>
                  <a:lnTo>
                    <a:pt x="212270" y="108460"/>
                  </a:lnTo>
                  <a:lnTo>
                    <a:pt x="224376" y="112800"/>
                  </a:lnTo>
                  <a:lnTo>
                    <a:pt x="241212" y="114268"/>
                  </a:lnTo>
                  <a:lnTo>
                    <a:pt x="302960" y="114268"/>
                  </a:lnTo>
                  <a:lnTo>
                    <a:pt x="290112" y="127992"/>
                  </a:lnTo>
                  <a:lnTo>
                    <a:pt x="267962" y="136752"/>
                  </a:lnTo>
                  <a:lnTo>
                    <a:pt x="237065" y="139737"/>
                  </a:lnTo>
                  <a:close/>
                </a:path>
                <a:path w="2117090" h="140334">
                  <a:moveTo>
                    <a:pt x="68078" y="139737"/>
                  </a:moveTo>
                  <a:lnTo>
                    <a:pt x="38488" y="135774"/>
                  </a:lnTo>
                  <a:lnTo>
                    <a:pt x="17192" y="124034"/>
                  </a:lnTo>
                  <a:lnTo>
                    <a:pt x="4319" y="104744"/>
                  </a:lnTo>
                  <a:lnTo>
                    <a:pt x="0" y="78129"/>
                  </a:lnTo>
                  <a:lnTo>
                    <a:pt x="0" y="3441"/>
                  </a:lnTo>
                  <a:lnTo>
                    <a:pt x="33175" y="3441"/>
                  </a:lnTo>
                  <a:lnTo>
                    <a:pt x="33175" y="74687"/>
                  </a:lnTo>
                  <a:lnTo>
                    <a:pt x="35130" y="91493"/>
                  </a:lnTo>
                  <a:lnTo>
                    <a:pt x="41296" y="103297"/>
                  </a:lnTo>
                  <a:lnTo>
                    <a:pt x="52128" y="110261"/>
                  </a:lnTo>
                  <a:lnTo>
                    <a:pt x="68078" y="112547"/>
                  </a:lnTo>
                  <a:lnTo>
                    <a:pt x="126549" y="112547"/>
                  </a:lnTo>
                  <a:lnTo>
                    <a:pt x="118835" y="124034"/>
                  </a:lnTo>
                  <a:lnTo>
                    <a:pt x="97522" y="135774"/>
                  </a:lnTo>
                  <a:lnTo>
                    <a:pt x="68078" y="139737"/>
                  </a:lnTo>
                  <a:close/>
                </a:path>
                <a:path w="2117090" h="140334">
                  <a:moveTo>
                    <a:pt x="126549" y="112547"/>
                  </a:moveTo>
                  <a:lnTo>
                    <a:pt x="68078" y="112547"/>
                  </a:lnTo>
                  <a:lnTo>
                    <a:pt x="77220" y="111789"/>
                  </a:lnTo>
                  <a:lnTo>
                    <a:pt x="84968" y="109578"/>
                  </a:lnTo>
                  <a:lnTo>
                    <a:pt x="102981" y="3441"/>
                  </a:lnTo>
                  <a:lnTo>
                    <a:pt x="136157" y="3441"/>
                  </a:lnTo>
                  <a:lnTo>
                    <a:pt x="136157" y="78129"/>
                  </a:lnTo>
                  <a:lnTo>
                    <a:pt x="131789" y="104744"/>
                  </a:lnTo>
                  <a:lnTo>
                    <a:pt x="126549" y="112547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26803" y="1130223"/>
              <a:ext cx="158115" cy="133350"/>
            </a:xfrm>
            <a:custGeom>
              <a:avLst/>
              <a:gdLst/>
              <a:ahLst/>
              <a:cxnLst/>
              <a:rect l="l" t="t" r="r" b="b"/>
              <a:pathLst>
                <a:path w="158114" h="133350">
                  <a:moveTo>
                    <a:pt x="157899" y="0"/>
                  </a:moveTo>
                  <a:lnTo>
                    <a:pt x="124726" y="0"/>
                  </a:lnTo>
                  <a:lnTo>
                    <a:pt x="124726" y="50698"/>
                  </a:lnTo>
                  <a:lnTo>
                    <a:pt x="0" y="50698"/>
                  </a:lnTo>
                  <a:lnTo>
                    <a:pt x="0" y="77317"/>
                  </a:lnTo>
                  <a:lnTo>
                    <a:pt x="27292" y="77317"/>
                  </a:lnTo>
                  <a:lnTo>
                    <a:pt x="27292" y="133083"/>
                  </a:lnTo>
                  <a:lnTo>
                    <a:pt x="60807" y="133083"/>
                  </a:lnTo>
                  <a:lnTo>
                    <a:pt x="60807" y="77317"/>
                  </a:lnTo>
                  <a:lnTo>
                    <a:pt x="124726" y="77317"/>
                  </a:lnTo>
                  <a:lnTo>
                    <a:pt x="124726" y="133083"/>
                  </a:lnTo>
                  <a:lnTo>
                    <a:pt x="157899" y="133083"/>
                  </a:lnTo>
                  <a:lnTo>
                    <a:pt x="157899" y="77317"/>
                  </a:lnTo>
                  <a:lnTo>
                    <a:pt x="157899" y="50698"/>
                  </a:lnTo>
                  <a:lnTo>
                    <a:pt x="15789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50991" y="265176"/>
            <a:ext cx="2245360" cy="2246630"/>
            <a:chOff x="5650991" y="265176"/>
            <a:chExt cx="2245360" cy="2246630"/>
          </a:xfrm>
        </p:grpSpPr>
        <p:sp>
          <p:nvSpPr>
            <p:cNvPr id="4" name="object 4"/>
            <p:cNvSpPr/>
            <p:nvPr/>
          </p:nvSpPr>
          <p:spPr>
            <a:xfrm>
              <a:off x="5650991" y="265176"/>
              <a:ext cx="2244851" cy="22463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24143" y="1543811"/>
              <a:ext cx="1836419" cy="9098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92902" y="284988"/>
              <a:ext cx="2160269" cy="21602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700" y="556894"/>
            <a:ext cx="1884045" cy="1365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</a:rPr>
              <a:t>What are the  </a:t>
            </a:r>
            <a:r>
              <a:rPr sz="2200" spc="-5" dirty="0">
                <a:solidFill>
                  <a:srgbClr val="FFFFFF"/>
                </a:solidFill>
              </a:rPr>
              <a:t>institution’s  overall  duties?</a:t>
            </a:r>
            <a:endParaRPr sz="2200"/>
          </a:p>
        </p:txBody>
      </p: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50991" y="2607563"/>
            <a:ext cx="3171825" cy="2308860"/>
            <a:chOff x="5650991" y="2607563"/>
            <a:chExt cx="3171825" cy="2308860"/>
          </a:xfrm>
        </p:grpSpPr>
        <p:sp>
          <p:nvSpPr>
            <p:cNvPr id="9" name="object 9"/>
            <p:cNvSpPr/>
            <p:nvPr/>
          </p:nvSpPr>
          <p:spPr>
            <a:xfrm>
              <a:off x="7194803" y="4782311"/>
              <a:ext cx="1627785" cy="1337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50991" y="2607563"/>
              <a:ext cx="2244851" cy="224485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27776" y="2790444"/>
              <a:ext cx="1629155" cy="7025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92902" y="2626614"/>
              <a:ext cx="2160269" cy="216026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45179" y="2607563"/>
            <a:ext cx="2245360" cy="2245360"/>
            <a:chOff x="3345179" y="2607563"/>
            <a:chExt cx="2245360" cy="2245360"/>
          </a:xfrm>
        </p:grpSpPr>
        <p:sp>
          <p:nvSpPr>
            <p:cNvPr id="15" name="object 15"/>
            <p:cNvSpPr/>
            <p:nvPr/>
          </p:nvSpPr>
          <p:spPr>
            <a:xfrm>
              <a:off x="3345179" y="2607563"/>
              <a:ext cx="2244851" cy="224485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27704" y="2790444"/>
              <a:ext cx="1821179" cy="153923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87851" y="2626614"/>
              <a:ext cx="2160269" cy="216026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45179" y="301752"/>
            <a:ext cx="2245360" cy="2280285"/>
            <a:chOff x="3345179" y="301752"/>
            <a:chExt cx="2245360" cy="2280285"/>
          </a:xfrm>
        </p:grpSpPr>
        <p:sp>
          <p:nvSpPr>
            <p:cNvPr id="20" name="object 20"/>
            <p:cNvSpPr/>
            <p:nvPr/>
          </p:nvSpPr>
          <p:spPr>
            <a:xfrm>
              <a:off x="3345179" y="301752"/>
              <a:ext cx="2244851" cy="224637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36847" y="1042416"/>
              <a:ext cx="1802891" cy="153923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87851" y="321564"/>
              <a:ext cx="2160269" cy="216026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883343" y="1098963"/>
            <a:ext cx="1468755" cy="129984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065" marR="5080" algn="ctr">
              <a:lnSpc>
                <a:spcPct val="91500"/>
              </a:lnSpc>
              <a:spcBef>
                <a:spcPts val="250"/>
              </a:spcBef>
            </a:pPr>
            <a:r>
              <a:rPr sz="1500" spc="-105" dirty="0">
                <a:solidFill>
                  <a:srgbClr val="FFFFFF"/>
                </a:solidFill>
                <a:latin typeface="Arial"/>
                <a:cs typeface="Arial"/>
              </a:rPr>
              <a:t>Respond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known  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acts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sexual  </a:t>
            </a:r>
            <a:r>
              <a:rPr sz="1500" spc="-75" dirty="0">
                <a:solidFill>
                  <a:srgbClr val="FFFFFF"/>
                </a:solidFill>
                <a:latin typeface="Arial"/>
                <a:cs typeface="Arial"/>
              </a:rPr>
              <a:t>harassment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500" spc="-12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manner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500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not  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clearly  </a:t>
            </a:r>
            <a:r>
              <a:rPr sz="1500" spc="-70" dirty="0">
                <a:solidFill>
                  <a:srgbClr val="FFFFFF"/>
                </a:solidFill>
                <a:latin typeface="Arial"/>
                <a:cs typeface="Arial"/>
              </a:rPr>
              <a:t>unreasonable</a:t>
            </a:r>
            <a:endParaRPr sz="1500">
              <a:latin typeface="Arial"/>
              <a:cs typeface="Arial"/>
            </a:endParaRPr>
          </a:p>
        </p:txBody>
      </p:sp>
      <p:sp>
        <p:nvSpPr>
          <p:cNvPr id="31" name="object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90672" y="2695955"/>
            <a:ext cx="2503931" cy="23484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71021" y="1599207"/>
            <a:ext cx="1504315" cy="67183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065" marR="5080" algn="ctr">
              <a:lnSpc>
                <a:spcPts val="1639"/>
              </a:lnSpc>
              <a:spcBef>
                <a:spcPts val="285"/>
              </a:spcBef>
            </a:pPr>
            <a:r>
              <a:rPr sz="1500" spc="-85" dirty="0">
                <a:solidFill>
                  <a:srgbClr val="FFFFFF"/>
                </a:solidFill>
                <a:latin typeface="Arial"/>
                <a:cs typeface="Arial"/>
              </a:rPr>
              <a:t>Treat</a:t>
            </a:r>
            <a:r>
              <a:rPr sz="15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Arial"/>
                <a:cs typeface="Arial"/>
              </a:rPr>
              <a:t>complainants  </a:t>
            </a:r>
            <a:r>
              <a:rPr sz="1500" spc="-7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respondents  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equitably</a:t>
            </a:r>
            <a:endParaRPr sz="1500">
              <a:latin typeface="Arial"/>
              <a:cs typeface="Arial"/>
            </a:endParaRPr>
          </a:p>
        </p:txBody>
      </p:sp>
      <p:sp>
        <p:nvSpPr>
          <p:cNvPr id="32" name="object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33902" y="2715767"/>
            <a:ext cx="2418029" cy="226315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874168" y="2846231"/>
            <a:ext cx="1485265" cy="129984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1905" algn="ctr">
              <a:lnSpc>
                <a:spcPct val="91500"/>
              </a:lnSpc>
              <a:spcBef>
                <a:spcPts val="250"/>
              </a:spcBef>
            </a:pP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Utilize </a:t>
            </a:r>
            <a:r>
              <a:rPr sz="1500" spc="-12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500" spc="-75" dirty="0">
                <a:solidFill>
                  <a:srgbClr val="FFFFFF"/>
                </a:solidFill>
                <a:latin typeface="Arial"/>
                <a:cs typeface="Arial"/>
              </a:rPr>
              <a:t>grievance  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procedure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response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formal  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complaints </a:t>
            </a:r>
            <a:r>
              <a:rPr sz="1500" spc="-7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before </a:t>
            </a:r>
            <a:r>
              <a:rPr sz="1500" spc="-60" dirty="0">
                <a:solidFill>
                  <a:srgbClr val="FFFFFF"/>
                </a:solidFill>
                <a:latin typeface="Arial"/>
                <a:cs typeface="Arial"/>
              </a:rPr>
              <a:t>imposing  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discipline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37860" y="2665476"/>
            <a:ext cx="2348865" cy="2478405"/>
            <a:chOff x="5737860" y="2665476"/>
            <a:chExt cx="2348865" cy="2478405"/>
          </a:xfrm>
        </p:grpSpPr>
        <p:sp>
          <p:nvSpPr>
            <p:cNvPr id="28" name="object 28"/>
            <p:cNvSpPr/>
            <p:nvPr/>
          </p:nvSpPr>
          <p:spPr>
            <a:xfrm>
              <a:off x="5737860" y="2665476"/>
              <a:ext cx="2348483" cy="247802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80532" y="2685288"/>
              <a:ext cx="2263152" cy="241803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974620" y="2846231"/>
            <a:ext cx="1297305" cy="4629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74320" marR="5080" indent="-262255">
              <a:lnSpc>
                <a:spcPts val="1639"/>
              </a:lnSpc>
              <a:spcBef>
                <a:spcPts val="285"/>
              </a:spcBef>
            </a:pP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Offer</a:t>
            </a:r>
            <a:r>
              <a:rPr sz="15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supportive  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measures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61660" y="144779"/>
            <a:ext cx="2504440" cy="2348865"/>
            <a:chOff x="5661660" y="144779"/>
            <a:chExt cx="2504440" cy="2348865"/>
          </a:xfrm>
        </p:grpSpPr>
        <p:sp>
          <p:nvSpPr>
            <p:cNvPr id="25" name="object 25"/>
            <p:cNvSpPr/>
            <p:nvPr/>
          </p:nvSpPr>
          <p:spPr>
            <a:xfrm>
              <a:off x="5661660" y="144779"/>
              <a:ext cx="2503931" cy="234848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04332" y="164579"/>
              <a:ext cx="2418029" cy="226315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69920" y="0"/>
            <a:ext cx="2348483" cy="247954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2579" y="0"/>
            <a:ext cx="2263152" cy="241401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500" y="171703"/>
            <a:ext cx="75133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Who </a:t>
            </a:r>
            <a:r>
              <a:rPr spc="-5" dirty="0"/>
              <a:t>are the </a:t>
            </a:r>
            <a:r>
              <a:rPr dirty="0"/>
              <a:t>key </a:t>
            </a:r>
            <a:r>
              <a:rPr spc="-5" dirty="0"/>
              <a:t>institutional  actors in the grievance</a:t>
            </a:r>
            <a:r>
              <a:rPr spc="30" dirty="0"/>
              <a:t> </a:t>
            </a:r>
            <a:r>
              <a:rPr spc="-5" dirty="0"/>
              <a:t>process?</a:t>
            </a:r>
          </a:p>
        </p:txBody>
      </p:sp>
      <p:grpSp>
        <p:nvGrpSpPr>
          <p:cNvPr id="33" name="Group 32" descr="Box with right facing arrow">
            <a:extLst>
              <a:ext uri="{FF2B5EF4-FFF2-40B4-BE49-F238E27FC236}">
                <a16:creationId xmlns:a16="http://schemas.microsoft.com/office/drawing/2014/main" id="{17E78934-FA27-054B-8B47-97655E2843F1}"/>
              </a:ext>
            </a:extLst>
          </p:cNvPr>
          <p:cNvGrpSpPr/>
          <p:nvPr/>
        </p:nvGrpSpPr>
        <p:grpSpPr>
          <a:xfrm>
            <a:off x="813785" y="1494074"/>
            <a:ext cx="2625090" cy="1320165"/>
            <a:chOff x="832040" y="1511744"/>
            <a:chExt cx="2625090" cy="1320165"/>
          </a:xfrm>
        </p:grpSpPr>
        <p:grpSp>
          <p:nvGrpSpPr>
            <p:cNvPr id="3" name="object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32040" y="1511744"/>
              <a:ext cx="2625090" cy="1320165"/>
              <a:chOff x="832040" y="1511744"/>
              <a:chExt cx="2625090" cy="1320165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3373977" y="2127246"/>
                <a:ext cx="76200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88900">
                    <a:moveTo>
                      <a:pt x="0" y="0"/>
                    </a:moveTo>
                    <a:lnTo>
                      <a:pt x="76200" y="44450"/>
                    </a:lnTo>
                    <a:lnTo>
                      <a:pt x="0" y="88900"/>
                    </a:lnTo>
                  </a:path>
                </a:pathLst>
              </a:custGeom>
              <a:ln w="12700">
                <a:solidFill>
                  <a:srgbClr val="002F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845057" y="1524762"/>
                <a:ext cx="2155190" cy="1294130"/>
              </a:xfrm>
              <a:custGeom>
                <a:avLst/>
                <a:gdLst/>
                <a:ahLst/>
                <a:cxnLst/>
                <a:rect l="l" t="t" r="r" b="b"/>
                <a:pathLst>
                  <a:path w="2155190" h="1294130">
                    <a:moveTo>
                      <a:pt x="2154936" y="0"/>
                    </a:moveTo>
                    <a:lnTo>
                      <a:pt x="0" y="0"/>
                    </a:lnTo>
                    <a:lnTo>
                      <a:pt x="0" y="1293876"/>
                    </a:lnTo>
                    <a:lnTo>
                      <a:pt x="2154936" y="1293876"/>
                    </a:lnTo>
                    <a:lnTo>
                      <a:pt x="2154936" y="0"/>
                    </a:lnTo>
                    <a:close/>
                  </a:path>
                </a:pathLst>
              </a:custGeom>
              <a:solidFill>
                <a:srgbClr val="002C9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845057" y="1524762"/>
                <a:ext cx="2155190" cy="1294130"/>
              </a:xfrm>
              <a:custGeom>
                <a:avLst/>
                <a:gdLst/>
                <a:ahLst/>
                <a:cxnLst/>
                <a:rect l="l" t="t" r="r" b="b"/>
                <a:pathLst>
                  <a:path w="2155190" h="1294130">
                    <a:moveTo>
                      <a:pt x="0" y="0"/>
                    </a:moveTo>
                    <a:lnTo>
                      <a:pt x="2154936" y="0"/>
                    </a:lnTo>
                    <a:lnTo>
                      <a:pt x="2154936" y="1293876"/>
                    </a:lnTo>
                    <a:lnTo>
                      <a:pt x="0" y="1293876"/>
                    </a:lnTo>
                    <a:lnTo>
                      <a:pt x="0" y="0"/>
                    </a:lnTo>
                    <a:close/>
                  </a:path>
                </a:pathLst>
              </a:custGeom>
              <a:ln w="25908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" name="object 7" descr="Arrow"/>
            <p:cNvSpPr txBox="1"/>
            <p:nvPr/>
          </p:nvSpPr>
          <p:spPr>
            <a:xfrm>
              <a:off x="2956922" y="1839591"/>
              <a:ext cx="478155" cy="37655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  <a:tabLst>
                  <a:tab pos="464820" algn="l"/>
                </a:tabLst>
              </a:pPr>
              <a:r>
                <a:rPr sz="2300" u="sng" spc="-120" dirty="0">
                  <a:solidFill>
                    <a:srgbClr val="FFFFFF"/>
                  </a:solidFill>
                  <a:uFill>
                    <a:solidFill>
                      <a:srgbClr val="002F99"/>
                    </a:solidFill>
                  </a:uFill>
                  <a:latin typeface="Arial"/>
                  <a:cs typeface="Arial"/>
                </a:rPr>
                <a:t> </a:t>
              </a:r>
              <a:r>
                <a:rPr lang="en-US" sz="2300" u="sng" spc="-120" dirty="0">
                  <a:solidFill>
                    <a:srgbClr val="FFFFFF"/>
                  </a:solidFill>
                  <a:uFill>
                    <a:solidFill>
                      <a:srgbClr val="002F99"/>
                    </a:solidFill>
                  </a:uFill>
                  <a:latin typeface="Arial"/>
                  <a:cs typeface="Arial"/>
                </a:rPr>
                <a:t>	</a:t>
              </a:r>
              <a:endParaRPr sz="2300" dirty="0">
                <a:latin typeface="Arial"/>
                <a:cs typeface="Arial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45058" y="1524761"/>
            <a:ext cx="2155190" cy="129413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363220" marR="360680" indent="306070">
              <a:lnSpc>
                <a:spcPts val="2530"/>
              </a:lnSpc>
            </a:pPr>
            <a:r>
              <a:rPr sz="2300" spc="-55" dirty="0">
                <a:solidFill>
                  <a:srgbClr val="FFFFFF"/>
                </a:solidFill>
                <a:latin typeface="Arial"/>
                <a:cs typeface="Arial"/>
              </a:rPr>
              <a:t>Title </a:t>
            </a:r>
            <a:r>
              <a:rPr sz="2300" spc="-204" dirty="0">
                <a:solidFill>
                  <a:srgbClr val="FFFFFF"/>
                </a:solidFill>
                <a:latin typeface="Arial"/>
                <a:cs typeface="Arial"/>
              </a:rPr>
              <a:t>IX  </a:t>
            </a:r>
            <a:r>
              <a:rPr sz="2300" spc="-4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300" spc="-40" dirty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sz="2300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30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300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300" spc="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300" spc="-2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2300" dirty="0">
              <a:latin typeface="Arial"/>
              <a:cs typeface="Arial"/>
            </a:endParaRPr>
          </a:p>
        </p:txBody>
      </p:sp>
      <p:grpSp>
        <p:nvGrpSpPr>
          <p:cNvPr id="9" name="object 9" descr="Box with left facing arrow"/>
          <p:cNvGrpSpPr/>
          <p:nvPr/>
        </p:nvGrpSpPr>
        <p:grpSpPr>
          <a:xfrm>
            <a:off x="3449263" y="1520948"/>
            <a:ext cx="2625090" cy="1320165"/>
            <a:chOff x="3482276" y="1511744"/>
            <a:chExt cx="2625090" cy="1320165"/>
          </a:xfrm>
        </p:grpSpPr>
        <p:sp>
          <p:nvSpPr>
            <p:cNvPr id="10" name="object 10"/>
            <p:cNvSpPr/>
            <p:nvPr/>
          </p:nvSpPr>
          <p:spPr>
            <a:xfrm>
              <a:off x="5647944" y="2171700"/>
              <a:ext cx="452755" cy="0"/>
            </a:xfrm>
            <a:custGeom>
              <a:avLst/>
              <a:gdLst/>
              <a:ahLst/>
              <a:cxnLst/>
              <a:rect l="l" t="t" r="r" b="b"/>
              <a:pathLst>
                <a:path w="452754">
                  <a:moveTo>
                    <a:pt x="0" y="0"/>
                  </a:moveTo>
                  <a:lnTo>
                    <a:pt x="452462" y="0"/>
                  </a:lnTo>
                </a:path>
              </a:pathLst>
            </a:custGeom>
            <a:ln w="12700">
              <a:solidFill>
                <a:srgbClr val="1A43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24213" y="2127246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1A43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95294" y="1524762"/>
              <a:ext cx="2155190" cy="1294130"/>
            </a:xfrm>
            <a:custGeom>
              <a:avLst/>
              <a:gdLst/>
              <a:ahLst/>
              <a:cxnLst/>
              <a:rect l="l" t="t" r="r" b="b"/>
              <a:pathLst>
                <a:path w="2155190" h="1294130">
                  <a:moveTo>
                    <a:pt x="2154936" y="0"/>
                  </a:moveTo>
                  <a:lnTo>
                    <a:pt x="0" y="0"/>
                  </a:lnTo>
                  <a:lnTo>
                    <a:pt x="0" y="1293876"/>
                  </a:lnTo>
                  <a:lnTo>
                    <a:pt x="2154936" y="1293876"/>
                  </a:lnTo>
                  <a:lnTo>
                    <a:pt x="2154936" y="0"/>
                  </a:lnTo>
                  <a:close/>
                </a:path>
              </a:pathLst>
            </a:custGeom>
            <a:solidFill>
              <a:srgbClr val="123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95294" y="1524762"/>
              <a:ext cx="2155190" cy="1294130"/>
            </a:xfrm>
            <a:custGeom>
              <a:avLst/>
              <a:gdLst/>
              <a:ahLst/>
              <a:cxnLst/>
              <a:rect l="l" t="t" r="r" b="b"/>
              <a:pathLst>
                <a:path w="2155190" h="1294130">
                  <a:moveTo>
                    <a:pt x="0" y="0"/>
                  </a:moveTo>
                  <a:lnTo>
                    <a:pt x="2154936" y="0"/>
                  </a:lnTo>
                  <a:lnTo>
                    <a:pt x="2154936" y="1293876"/>
                  </a:lnTo>
                  <a:lnTo>
                    <a:pt x="0" y="1293876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495294" y="1524761"/>
            <a:ext cx="2155190" cy="129413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379095">
              <a:lnSpc>
                <a:spcPct val="100000"/>
              </a:lnSpc>
            </a:pPr>
            <a:r>
              <a:rPr sz="2300" spc="-80" dirty="0">
                <a:solidFill>
                  <a:srgbClr val="FFFFFF"/>
                </a:solidFill>
                <a:latin typeface="Arial"/>
                <a:cs typeface="Arial"/>
              </a:rPr>
              <a:t>Investigator</a:t>
            </a:r>
            <a:endParaRPr sz="2300" dirty="0">
              <a:latin typeface="Arial"/>
              <a:cs typeface="Arial"/>
            </a:endParaRPr>
          </a:p>
        </p:txBody>
      </p:sp>
      <p:grpSp>
        <p:nvGrpSpPr>
          <p:cNvPr id="15" name="object 15" descr="Box with arrow that goes down and to the left"/>
          <p:cNvGrpSpPr/>
          <p:nvPr/>
        </p:nvGrpSpPr>
        <p:grpSpPr>
          <a:xfrm>
            <a:off x="3002590" y="1481009"/>
            <a:ext cx="5332095" cy="1727200"/>
            <a:chOff x="2981960" y="1511744"/>
            <a:chExt cx="5332095" cy="1727200"/>
          </a:xfrm>
        </p:grpSpPr>
        <p:sp>
          <p:nvSpPr>
            <p:cNvPr id="16" name="object 16"/>
            <p:cNvSpPr/>
            <p:nvPr/>
          </p:nvSpPr>
          <p:spPr>
            <a:xfrm>
              <a:off x="3032753" y="2816352"/>
              <a:ext cx="4189729" cy="416559"/>
            </a:xfrm>
            <a:custGeom>
              <a:avLst/>
              <a:gdLst/>
              <a:ahLst/>
              <a:cxnLst/>
              <a:rect l="l" t="t" r="r" b="b"/>
              <a:pathLst>
                <a:path w="4189729" h="416560">
                  <a:moveTo>
                    <a:pt x="4189564" y="0"/>
                  </a:moveTo>
                  <a:lnTo>
                    <a:pt x="4189564" y="231470"/>
                  </a:lnTo>
                  <a:lnTo>
                    <a:pt x="0" y="231470"/>
                  </a:lnTo>
                  <a:lnTo>
                    <a:pt x="0" y="416166"/>
                  </a:lnTo>
                </a:path>
              </a:pathLst>
            </a:custGeom>
            <a:ln w="12700">
              <a:solidFill>
                <a:srgbClr val="5066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88310" y="3156311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5066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45530" y="1524762"/>
              <a:ext cx="2155190" cy="1294130"/>
            </a:xfrm>
            <a:custGeom>
              <a:avLst/>
              <a:gdLst/>
              <a:ahLst/>
              <a:cxnLst/>
              <a:rect l="l" t="t" r="r" b="b"/>
              <a:pathLst>
                <a:path w="2155190" h="1294130">
                  <a:moveTo>
                    <a:pt x="2154935" y="0"/>
                  </a:moveTo>
                  <a:lnTo>
                    <a:pt x="0" y="0"/>
                  </a:lnTo>
                  <a:lnTo>
                    <a:pt x="0" y="1293876"/>
                  </a:lnTo>
                  <a:lnTo>
                    <a:pt x="2154935" y="1293876"/>
                  </a:lnTo>
                  <a:lnTo>
                    <a:pt x="2154935" y="0"/>
                  </a:lnTo>
                  <a:close/>
                </a:path>
              </a:pathLst>
            </a:custGeom>
            <a:solidFill>
              <a:srgbClr val="2C4D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45530" y="1524762"/>
              <a:ext cx="2155190" cy="1294130"/>
            </a:xfrm>
            <a:custGeom>
              <a:avLst/>
              <a:gdLst/>
              <a:ahLst/>
              <a:cxnLst/>
              <a:rect l="l" t="t" r="r" b="b"/>
              <a:pathLst>
                <a:path w="2155190" h="1294130">
                  <a:moveTo>
                    <a:pt x="0" y="0"/>
                  </a:moveTo>
                  <a:lnTo>
                    <a:pt x="2154935" y="0"/>
                  </a:lnTo>
                  <a:lnTo>
                    <a:pt x="2154935" y="1293876"/>
                  </a:lnTo>
                  <a:lnTo>
                    <a:pt x="0" y="1293876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145529" y="1524761"/>
            <a:ext cx="2155190" cy="129413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284480" marR="280670" indent="325755">
              <a:lnSpc>
                <a:spcPts val="2530"/>
              </a:lnSpc>
            </a:pPr>
            <a:r>
              <a:rPr sz="2300" spc="-110" dirty="0">
                <a:solidFill>
                  <a:srgbClr val="FFFFFF"/>
                </a:solidFill>
                <a:latin typeface="Arial"/>
                <a:cs typeface="Arial"/>
              </a:rPr>
              <a:t>Hearing 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300" spc="-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300" spc="6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30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300" spc="-1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300" spc="-1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300" spc="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300" spc="5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300" spc="1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300" spc="-125" dirty="0">
                <a:solidFill>
                  <a:srgbClr val="FFFFFF"/>
                </a:solidFill>
                <a:latin typeface="Arial"/>
                <a:cs typeface="Arial"/>
              </a:rPr>
              <a:t>oa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300" dirty="0">
              <a:latin typeface="Arial"/>
              <a:cs typeface="Arial"/>
            </a:endParaRPr>
          </a:p>
        </p:txBody>
      </p:sp>
      <p:grpSp>
        <p:nvGrpSpPr>
          <p:cNvPr id="21" name="object 21" descr="box with right facing arrow"/>
          <p:cNvGrpSpPr/>
          <p:nvPr/>
        </p:nvGrpSpPr>
        <p:grpSpPr>
          <a:xfrm>
            <a:off x="1943036" y="3264344"/>
            <a:ext cx="3051810" cy="1320165"/>
            <a:chOff x="1943036" y="3264344"/>
            <a:chExt cx="3051810" cy="1320165"/>
          </a:xfrm>
        </p:grpSpPr>
        <p:sp>
          <p:nvSpPr>
            <p:cNvPr id="22" name="object 22"/>
            <p:cNvSpPr/>
            <p:nvPr/>
          </p:nvSpPr>
          <p:spPr>
            <a:xfrm>
              <a:off x="4108703" y="3922776"/>
              <a:ext cx="880110" cy="0"/>
            </a:xfrm>
            <a:custGeom>
              <a:avLst/>
              <a:gdLst/>
              <a:ahLst/>
              <a:cxnLst/>
              <a:rect l="l" t="t" r="r" b="b"/>
              <a:pathLst>
                <a:path w="880110">
                  <a:moveTo>
                    <a:pt x="0" y="0"/>
                  </a:moveTo>
                  <a:lnTo>
                    <a:pt x="879792" y="0"/>
                  </a:lnTo>
                </a:path>
              </a:pathLst>
            </a:custGeom>
            <a:ln w="12700">
              <a:solidFill>
                <a:srgbClr val="949A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12300" y="3878322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49"/>
                  </a:lnTo>
                  <a:lnTo>
                    <a:pt x="0" y="88899"/>
                  </a:lnTo>
                </a:path>
              </a:pathLst>
            </a:custGeom>
            <a:ln w="12700">
              <a:solidFill>
                <a:srgbClr val="949A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56053" y="3277362"/>
              <a:ext cx="2155190" cy="1294130"/>
            </a:xfrm>
            <a:custGeom>
              <a:avLst/>
              <a:gdLst/>
              <a:ahLst/>
              <a:cxnLst/>
              <a:rect l="l" t="t" r="r" b="b"/>
              <a:pathLst>
                <a:path w="2155190" h="1294129">
                  <a:moveTo>
                    <a:pt x="2154936" y="0"/>
                  </a:moveTo>
                  <a:lnTo>
                    <a:pt x="0" y="0"/>
                  </a:lnTo>
                  <a:lnTo>
                    <a:pt x="0" y="1293876"/>
                  </a:lnTo>
                  <a:lnTo>
                    <a:pt x="2154936" y="1293876"/>
                  </a:lnTo>
                  <a:lnTo>
                    <a:pt x="2154936" y="0"/>
                  </a:lnTo>
                  <a:close/>
                </a:path>
              </a:pathLst>
            </a:custGeom>
            <a:solidFill>
              <a:srgbClr val="6169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56053" y="3277362"/>
              <a:ext cx="2155190" cy="1294130"/>
            </a:xfrm>
            <a:custGeom>
              <a:avLst/>
              <a:gdLst/>
              <a:ahLst/>
              <a:cxnLst/>
              <a:rect l="l" t="t" r="r" b="b"/>
              <a:pathLst>
                <a:path w="2155190" h="1294129">
                  <a:moveTo>
                    <a:pt x="0" y="0"/>
                  </a:moveTo>
                  <a:lnTo>
                    <a:pt x="2154936" y="0"/>
                  </a:lnTo>
                  <a:lnTo>
                    <a:pt x="2154936" y="1293876"/>
                  </a:lnTo>
                  <a:lnTo>
                    <a:pt x="0" y="1293876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956054" y="3277361"/>
            <a:ext cx="2155190" cy="129413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950">
              <a:latin typeface="Times New Roman"/>
              <a:cs typeface="Times New Roman"/>
            </a:endParaRPr>
          </a:p>
          <a:p>
            <a:pPr marL="187325">
              <a:lnSpc>
                <a:spcPct val="100000"/>
              </a:lnSpc>
              <a:spcBef>
                <a:spcPts val="5"/>
              </a:spcBef>
            </a:pPr>
            <a:r>
              <a:rPr sz="2300" spc="-130" dirty="0">
                <a:solidFill>
                  <a:srgbClr val="FFFFFF"/>
                </a:solidFill>
                <a:latin typeface="Arial"/>
                <a:cs typeface="Arial"/>
              </a:rPr>
              <a:t>Appeals</a:t>
            </a:r>
            <a:r>
              <a:rPr sz="23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FFFFFF"/>
                </a:solidFill>
                <a:latin typeface="Arial"/>
                <a:cs typeface="Arial"/>
              </a:rPr>
              <a:t>officer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21579" y="3232785"/>
            <a:ext cx="2181225" cy="1320165"/>
            <a:chOff x="5021579" y="3264408"/>
            <a:chExt cx="2181225" cy="1320165"/>
          </a:xfrm>
        </p:grpSpPr>
        <p:sp>
          <p:nvSpPr>
            <p:cNvPr id="28" name="object 28"/>
            <p:cNvSpPr/>
            <p:nvPr/>
          </p:nvSpPr>
          <p:spPr>
            <a:xfrm>
              <a:off x="5034533" y="3277362"/>
              <a:ext cx="2155190" cy="1294130"/>
            </a:xfrm>
            <a:custGeom>
              <a:avLst/>
              <a:gdLst/>
              <a:ahLst/>
              <a:cxnLst/>
              <a:rect l="l" t="t" r="r" b="b"/>
              <a:pathLst>
                <a:path w="2155190" h="1294129">
                  <a:moveTo>
                    <a:pt x="2154936" y="0"/>
                  </a:moveTo>
                  <a:lnTo>
                    <a:pt x="0" y="0"/>
                  </a:lnTo>
                  <a:lnTo>
                    <a:pt x="0" y="1293876"/>
                  </a:lnTo>
                  <a:lnTo>
                    <a:pt x="2154936" y="1293876"/>
                  </a:lnTo>
                  <a:lnTo>
                    <a:pt x="2154936" y="0"/>
                  </a:lnTo>
                  <a:close/>
                </a:path>
              </a:pathLst>
            </a:custGeom>
            <a:solidFill>
              <a:srgbClr val="777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34533" y="3277362"/>
              <a:ext cx="2155190" cy="1294130"/>
            </a:xfrm>
            <a:custGeom>
              <a:avLst/>
              <a:gdLst/>
              <a:ahLst/>
              <a:cxnLst/>
              <a:rect l="l" t="t" r="r" b="b"/>
              <a:pathLst>
                <a:path w="2155190" h="1294129">
                  <a:moveTo>
                    <a:pt x="0" y="0"/>
                  </a:moveTo>
                  <a:lnTo>
                    <a:pt x="2154936" y="0"/>
                  </a:lnTo>
                  <a:lnTo>
                    <a:pt x="2154936" y="1293876"/>
                  </a:lnTo>
                  <a:lnTo>
                    <a:pt x="0" y="1293876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034534" y="3277361"/>
            <a:ext cx="2155190" cy="129413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381635" marR="377825" indent="-635" algn="ctr">
              <a:lnSpc>
                <a:spcPct val="91500"/>
              </a:lnSpc>
              <a:spcBef>
                <a:spcPts val="1140"/>
              </a:spcBef>
            </a:pPr>
            <a:r>
              <a:rPr sz="2300" spc="-50" dirty="0">
                <a:solidFill>
                  <a:srgbClr val="FFFFFF"/>
                </a:solidFill>
                <a:latin typeface="Arial"/>
                <a:cs typeface="Arial"/>
              </a:rPr>
              <a:t>Informal  </a:t>
            </a:r>
            <a:r>
              <a:rPr sz="2300" spc="-55" dirty="0">
                <a:solidFill>
                  <a:srgbClr val="FFFFFF"/>
                </a:solidFill>
                <a:latin typeface="Arial"/>
                <a:cs typeface="Arial"/>
              </a:rPr>
              <a:t>resolution  </a:t>
            </a:r>
            <a:r>
              <a:rPr sz="2300" spc="-2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300" spc="-40" dirty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sz="2300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30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300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300" spc="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300" spc="-2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31" name="object 31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24075" y="397255"/>
            <a:ext cx="6470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Who </a:t>
            </a:r>
            <a:r>
              <a:rPr dirty="0"/>
              <a:t>does </a:t>
            </a:r>
            <a:r>
              <a:rPr spc="-5" dirty="0"/>
              <a:t>Title </a:t>
            </a:r>
            <a:r>
              <a:rPr dirty="0"/>
              <a:t>IX </a:t>
            </a:r>
            <a:r>
              <a:rPr spc="-5" dirty="0"/>
              <a:t>apply</a:t>
            </a:r>
            <a:r>
              <a:rPr spc="-80" dirty="0"/>
              <a:t> </a:t>
            </a:r>
            <a:r>
              <a:rPr dirty="0"/>
              <a:t>to?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24075" y="1337801"/>
            <a:ext cx="4316730" cy="314960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5600" marR="11430" indent="-343535">
              <a:lnSpc>
                <a:spcPts val="2500"/>
              </a:lnSpc>
              <a:spcBef>
                <a:spcPts val="705"/>
              </a:spcBef>
              <a:buChar char="•"/>
              <a:tabLst>
                <a:tab pos="354965" algn="l"/>
                <a:tab pos="356235" algn="l"/>
              </a:tabLst>
            </a:pPr>
            <a:r>
              <a:rPr sz="2600" spc="-85" dirty="0">
                <a:latin typeface="Arial"/>
                <a:cs typeface="Arial"/>
              </a:rPr>
              <a:t>Entities </a:t>
            </a:r>
            <a:r>
              <a:rPr sz="2600" spc="-5" dirty="0">
                <a:latin typeface="Arial"/>
                <a:cs typeface="Arial"/>
              </a:rPr>
              <a:t>that </a:t>
            </a:r>
            <a:r>
              <a:rPr sz="2600" spc="-114" dirty="0">
                <a:latin typeface="Arial"/>
                <a:cs typeface="Arial"/>
              </a:rPr>
              <a:t>receive </a:t>
            </a:r>
            <a:r>
              <a:rPr sz="2600" spc="-80" dirty="0">
                <a:latin typeface="Arial"/>
                <a:cs typeface="Arial"/>
              </a:rPr>
              <a:t>federal  </a:t>
            </a:r>
            <a:r>
              <a:rPr sz="2600" spc="-75" dirty="0">
                <a:latin typeface="Arial"/>
                <a:cs typeface="Arial"/>
              </a:rPr>
              <a:t>financial </a:t>
            </a:r>
            <a:r>
              <a:rPr sz="2600" spc="-150" dirty="0">
                <a:latin typeface="Arial"/>
                <a:cs typeface="Arial"/>
              </a:rPr>
              <a:t>assistance,</a:t>
            </a:r>
            <a:r>
              <a:rPr sz="2600" spc="-270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including  </a:t>
            </a:r>
            <a:r>
              <a:rPr sz="2600" spc="-140" dirty="0">
                <a:latin typeface="Arial"/>
                <a:cs typeface="Arial"/>
              </a:rPr>
              <a:t>colleges </a:t>
            </a:r>
            <a:r>
              <a:rPr sz="2600" spc="-120" dirty="0">
                <a:latin typeface="Arial"/>
                <a:cs typeface="Arial"/>
              </a:rPr>
              <a:t>and </a:t>
            </a:r>
            <a:r>
              <a:rPr sz="2600" spc="-85" dirty="0">
                <a:latin typeface="Arial"/>
                <a:cs typeface="Arial"/>
              </a:rPr>
              <a:t>universities </a:t>
            </a:r>
            <a:r>
              <a:rPr sz="2600" spc="-5" dirty="0">
                <a:latin typeface="Arial"/>
                <a:cs typeface="Arial"/>
              </a:rPr>
              <a:t>that  </a:t>
            </a:r>
            <a:r>
              <a:rPr sz="2600" spc="-55" dirty="0">
                <a:latin typeface="Arial"/>
                <a:cs typeface="Arial"/>
              </a:rPr>
              <a:t>participate </a:t>
            </a:r>
            <a:r>
              <a:rPr sz="2600" spc="-30" dirty="0">
                <a:latin typeface="Arial"/>
                <a:cs typeface="Arial"/>
              </a:rPr>
              <a:t>in </a:t>
            </a:r>
            <a:r>
              <a:rPr sz="2600" spc="-60" dirty="0">
                <a:latin typeface="Arial"/>
                <a:cs typeface="Arial"/>
              </a:rPr>
              <a:t>Title </a:t>
            </a:r>
            <a:r>
              <a:rPr sz="2600" spc="-165" dirty="0">
                <a:latin typeface="Arial"/>
                <a:cs typeface="Arial"/>
              </a:rPr>
              <a:t>IV</a:t>
            </a:r>
            <a:r>
              <a:rPr sz="2600" spc="-484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funding</a:t>
            </a:r>
            <a:endParaRPr sz="2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5"/>
              </a:spcBef>
              <a:buFont typeface="Wingdings"/>
              <a:buChar char=""/>
              <a:tabLst>
                <a:tab pos="756920" algn="l"/>
              </a:tabLst>
            </a:pPr>
            <a:r>
              <a:rPr sz="2400" spc="-45" dirty="0">
                <a:latin typeface="Arial"/>
                <a:cs typeface="Arial"/>
              </a:rPr>
              <a:t>Not </a:t>
            </a:r>
            <a:r>
              <a:rPr sz="2400" spc="-60" dirty="0">
                <a:latin typeface="Arial"/>
                <a:cs typeface="Arial"/>
              </a:rPr>
              <a:t>individual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persons</a:t>
            </a:r>
            <a:endParaRPr sz="2400">
              <a:latin typeface="Arial"/>
              <a:cs typeface="Arial"/>
            </a:endParaRPr>
          </a:p>
          <a:p>
            <a:pPr marL="1270000" marR="5080" lvl="2" indent="-343535">
              <a:lnSpc>
                <a:spcPts val="2110"/>
              </a:lnSpc>
              <a:spcBef>
                <a:spcPts val="520"/>
              </a:spcBef>
              <a:buChar char="•"/>
              <a:tabLst>
                <a:tab pos="1270000" algn="l"/>
                <a:tab pos="1270635" algn="l"/>
              </a:tabLst>
            </a:pPr>
            <a:r>
              <a:rPr sz="2200" spc="-75" dirty="0">
                <a:latin typeface="Arial"/>
                <a:cs typeface="Arial"/>
              </a:rPr>
              <a:t>But </a:t>
            </a:r>
            <a:r>
              <a:rPr sz="2200" spc="-35" dirty="0">
                <a:latin typeface="Arial"/>
                <a:cs typeface="Arial"/>
              </a:rPr>
              <a:t>institutions </a:t>
            </a:r>
            <a:r>
              <a:rPr sz="2200" spc="-100" dirty="0">
                <a:latin typeface="Arial"/>
                <a:cs typeface="Arial"/>
              </a:rPr>
              <a:t>are  </a:t>
            </a:r>
            <a:r>
              <a:rPr sz="2200" spc="-60" dirty="0">
                <a:latin typeface="Arial"/>
                <a:cs typeface="Arial"/>
              </a:rPr>
              <a:t>required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55" dirty="0">
                <a:latin typeface="Arial"/>
                <a:cs typeface="Arial"/>
              </a:rPr>
              <a:t>adopt </a:t>
            </a:r>
            <a:r>
              <a:rPr sz="2200" spc="-85" dirty="0">
                <a:latin typeface="Arial"/>
                <a:cs typeface="Arial"/>
              </a:rPr>
              <a:t>policies  </a:t>
            </a:r>
            <a:r>
              <a:rPr sz="2200" spc="-110" dirty="0">
                <a:latin typeface="Arial"/>
                <a:cs typeface="Arial"/>
              </a:rPr>
              <a:t>and </a:t>
            </a:r>
            <a:r>
              <a:rPr sz="2200" spc="-100" dirty="0">
                <a:latin typeface="Arial"/>
                <a:cs typeface="Arial"/>
              </a:rPr>
              <a:t>procedures </a:t>
            </a:r>
            <a:r>
              <a:rPr sz="2200" spc="10" dirty="0">
                <a:latin typeface="Arial"/>
                <a:cs typeface="Arial"/>
              </a:rPr>
              <a:t>to  </a:t>
            </a:r>
            <a:r>
              <a:rPr sz="2200" spc="-55" dirty="0">
                <a:latin typeface="Arial"/>
                <a:cs typeface="Arial"/>
              </a:rPr>
              <a:t>implement Title </a:t>
            </a:r>
            <a:r>
              <a:rPr sz="2200" spc="-200" dirty="0">
                <a:latin typeface="Arial"/>
                <a:cs typeface="Arial"/>
              </a:rPr>
              <a:t>IX </a:t>
            </a:r>
            <a:r>
              <a:rPr sz="2200" spc="-10" dirty="0">
                <a:latin typeface="Arial"/>
                <a:cs typeface="Arial"/>
              </a:rPr>
              <a:t>that </a:t>
            </a:r>
            <a:r>
              <a:rPr sz="2200" i="1" spc="-105" dirty="0">
                <a:latin typeface="Arial"/>
                <a:cs typeface="Arial"/>
              </a:rPr>
              <a:t>do  </a:t>
            </a:r>
            <a:r>
              <a:rPr sz="2200" spc="-85" dirty="0">
                <a:latin typeface="Arial"/>
                <a:cs typeface="Arial"/>
              </a:rPr>
              <a:t>apply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55" dirty="0">
                <a:latin typeface="Arial"/>
                <a:cs typeface="Arial"/>
              </a:rPr>
              <a:t>individual</a:t>
            </a:r>
            <a:r>
              <a:rPr sz="2200" spc="-330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persons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 descr="Green Piggy Bank"/>
          <p:cNvSpPr/>
          <p:nvPr/>
        </p:nvSpPr>
        <p:spPr>
          <a:xfrm>
            <a:off x="6350155" y="1983466"/>
            <a:ext cx="2160905" cy="1606550"/>
          </a:xfrm>
          <a:custGeom>
            <a:avLst/>
            <a:gdLst/>
            <a:ahLst/>
            <a:cxnLst/>
            <a:rect l="l" t="t" r="r" b="b"/>
            <a:pathLst>
              <a:path w="2160904" h="1606550">
                <a:moveTo>
                  <a:pt x="671142" y="1606042"/>
                </a:moveTo>
                <a:lnTo>
                  <a:pt x="503356" y="1606042"/>
                </a:lnTo>
                <a:lnTo>
                  <a:pt x="485402" y="1602870"/>
                </a:lnTo>
                <a:lnTo>
                  <a:pt x="470308" y="1593989"/>
                </a:lnTo>
                <a:lnTo>
                  <a:pt x="459027" y="1580350"/>
                </a:lnTo>
                <a:lnTo>
                  <a:pt x="452512" y="1562905"/>
                </a:lnTo>
                <a:lnTo>
                  <a:pt x="414379" y="1331998"/>
                </a:lnTo>
                <a:lnTo>
                  <a:pt x="411599" y="1322959"/>
                </a:lnTo>
                <a:lnTo>
                  <a:pt x="407388" y="1314870"/>
                </a:lnTo>
                <a:lnTo>
                  <a:pt x="402224" y="1307734"/>
                </a:lnTo>
                <a:lnTo>
                  <a:pt x="396584" y="1301549"/>
                </a:lnTo>
                <a:lnTo>
                  <a:pt x="357215" y="1263511"/>
                </a:lnTo>
                <a:lnTo>
                  <a:pt x="320600" y="1223076"/>
                </a:lnTo>
                <a:lnTo>
                  <a:pt x="286951" y="1180386"/>
                </a:lnTo>
                <a:lnTo>
                  <a:pt x="256480" y="1135581"/>
                </a:lnTo>
                <a:lnTo>
                  <a:pt x="229398" y="1088803"/>
                </a:lnTo>
                <a:lnTo>
                  <a:pt x="205918" y="1040192"/>
                </a:lnTo>
                <a:lnTo>
                  <a:pt x="199285" y="1029725"/>
                </a:lnTo>
                <a:lnTo>
                  <a:pt x="190983" y="1021162"/>
                </a:lnTo>
                <a:lnTo>
                  <a:pt x="181251" y="1014501"/>
                </a:lnTo>
                <a:lnTo>
                  <a:pt x="170327" y="1009743"/>
                </a:lnTo>
                <a:lnTo>
                  <a:pt x="76266" y="986906"/>
                </a:lnTo>
                <a:lnTo>
                  <a:pt x="45044" y="972514"/>
                </a:lnTo>
                <a:lnTo>
                  <a:pt x="20973" y="949796"/>
                </a:lnTo>
                <a:lnTo>
                  <a:pt x="5481" y="920893"/>
                </a:lnTo>
                <a:lnTo>
                  <a:pt x="0" y="887946"/>
                </a:lnTo>
                <a:lnTo>
                  <a:pt x="0" y="690025"/>
                </a:lnTo>
                <a:lnTo>
                  <a:pt x="20973" y="626272"/>
                </a:lnTo>
                <a:lnTo>
                  <a:pt x="76266" y="591065"/>
                </a:lnTo>
                <a:lnTo>
                  <a:pt x="167785" y="568228"/>
                </a:lnTo>
                <a:lnTo>
                  <a:pt x="180139" y="563470"/>
                </a:lnTo>
                <a:lnTo>
                  <a:pt x="190347" y="556810"/>
                </a:lnTo>
                <a:lnTo>
                  <a:pt x="198172" y="548246"/>
                </a:lnTo>
                <a:lnTo>
                  <a:pt x="203376" y="537779"/>
                </a:lnTo>
                <a:lnTo>
                  <a:pt x="226520" y="489994"/>
                </a:lnTo>
                <a:lnTo>
                  <a:pt x="253081" y="444157"/>
                </a:lnTo>
                <a:lnTo>
                  <a:pt x="282815" y="400391"/>
                </a:lnTo>
                <a:lnTo>
                  <a:pt x="315477" y="358818"/>
                </a:lnTo>
                <a:lnTo>
                  <a:pt x="350824" y="319559"/>
                </a:lnTo>
                <a:lnTo>
                  <a:pt x="249136" y="32828"/>
                </a:lnTo>
                <a:lnTo>
                  <a:pt x="248619" y="18079"/>
                </a:lnTo>
                <a:lnTo>
                  <a:pt x="256445" y="6185"/>
                </a:lnTo>
                <a:lnTo>
                  <a:pt x="269513" y="0"/>
                </a:lnTo>
                <a:lnTo>
                  <a:pt x="284727" y="2378"/>
                </a:lnTo>
                <a:lnTo>
                  <a:pt x="597418" y="149550"/>
                </a:lnTo>
                <a:lnTo>
                  <a:pt x="1244884" y="149550"/>
                </a:lnTo>
                <a:lnTo>
                  <a:pt x="1287210" y="169038"/>
                </a:lnTo>
                <a:lnTo>
                  <a:pt x="1308051" y="179999"/>
                </a:lnTo>
                <a:lnTo>
                  <a:pt x="917736" y="179999"/>
                </a:lnTo>
                <a:lnTo>
                  <a:pt x="875393" y="181427"/>
                </a:lnTo>
                <a:lnTo>
                  <a:pt x="832572" y="185709"/>
                </a:lnTo>
                <a:lnTo>
                  <a:pt x="789752" y="192845"/>
                </a:lnTo>
                <a:lnTo>
                  <a:pt x="747408" y="202836"/>
                </a:lnTo>
                <a:lnTo>
                  <a:pt x="716266" y="226942"/>
                </a:lnTo>
                <a:lnTo>
                  <a:pt x="710229" y="245656"/>
                </a:lnTo>
                <a:lnTo>
                  <a:pt x="711817" y="266272"/>
                </a:lnTo>
                <a:lnTo>
                  <a:pt x="721033" y="284669"/>
                </a:lnTo>
                <a:lnTo>
                  <a:pt x="735968" y="297356"/>
                </a:lnTo>
                <a:lnTo>
                  <a:pt x="754717" y="303382"/>
                </a:lnTo>
                <a:lnTo>
                  <a:pt x="1075622" y="303382"/>
                </a:lnTo>
                <a:lnTo>
                  <a:pt x="1124875" y="319173"/>
                </a:lnTo>
                <a:lnTo>
                  <a:pt x="1174499" y="339858"/>
                </a:lnTo>
                <a:lnTo>
                  <a:pt x="1179583" y="342396"/>
                </a:lnTo>
                <a:lnTo>
                  <a:pt x="1187210" y="344933"/>
                </a:lnTo>
                <a:lnTo>
                  <a:pt x="1531407" y="344933"/>
                </a:lnTo>
                <a:lnTo>
                  <a:pt x="1556903" y="371814"/>
                </a:lnTo>
                <a:lnTo>
                  <a:pt x="1587475" y="408166"/>
                </a:lnTo>
                <a:lnTo>
                  <a:pt x="1615539" y="446079"/>
                </a:lnTo>
                <a:lnTo>
                  <a:pt x="1640920" y="485457"/>
                </a:lnTo>
                <a:lnTo>
                  <a:pt x="1663445" y="526205"/>
                </a:lnTo>
                <a:lnTo>
                  <a:pt x="1682940" y="568228"/>
                </a:lnTo>
                <a:lnTo>
                  <a:pt x="2160875" y="568228"/>
                </a:lnTo>
                <a:lnTo>
                  <a:pt x="2153527" y="587457"/>
                </a:lnTo>
                <a:lnTo>
                  <a:pt x="2140220" y="602166"/>
                </a:lnTo>
                <a:lnTo>
                  <a:pt x="2123278" y="610373"/>
                </a:lnTo>
                <a:lnTo>
                  <a:pt x="2085205" y="610373"/>
                </a:lnTo>
                <a:lnTo>
                  <a:pt x="2067767" y="611047"/>
                </a:lnTo>
                <a:lnTo>
                  <a:pt x="2049852" y="613149"/>
                </a:lnTo>
                <a:lnTo>
                  <a:pt x="2031223" y="616439"/>
                </a:lnTo>
                <a:lnTo>
                  <a:pt x="2054579" y="643003"/>
                </a:lnTo>
                <a:lnTo>
                  <a:pt x="2056748" y="646889"/>
                </a:lnTo>
                <a:lnTo>
                  <a:pt x="1807509" y="646889"/>
                </a:lnTo>
                <a:lnTo>
                  <a:pt x="1784231" y="648237"/>
                </a:lnTo>
                <a:lnTo>
                  <a:pt x="1760478" y="651964"/>
                </a:lnTo>
                <a:lnTo>
                  <a:pt x="1736724" y="657594"/>
                </a:lnTo>
                <a:lnTo>
                  <a:pt x="1713447" y="664651"/>
                </a:lnTo>
                <a:lnTo>
                  <a:pt x="1720120" y="695140"/>
                </a:lnTo>
                <a:lnTo>
                  <a:pt x="1724887" y="725867"/>
                </a:lnTo>
                <a:lnTo>
                  <a:pt x="1727747" y="757069"/>
                </a:lnTo>
                <a:lnTo>
                  <a:pt x="1728667" y="787875"/>
                </a:lnTo>
                <a:lnTo>
                  <a:pt x="1728586" y="791523"/>
                </a:lnTo>
                <a:lnTo>
                  <a:pt x="1726460" y="838612"/>
                </a:lnTo>
                <a:lnTo>
                  <a:pt x="1719885" y="887217"/>
                </a:lnTo>
                <a:lnTo>
                  <a:pt x="1709197" y="934730"/>
                </a:lnTo>
                <a:lnTo>
                  <a:pt x="1694616" y="981079"/>
                </a:lnTo>
                <a:lnTo>
                  <a:pt x="1676363" y="1026195"/>
                </a:lnTo>
                <a:lnTo>
                  <a:pt x="1654658" y="1070007"/>
                </a:lnTo>
                <a:lnTo>
                  <a:pt x="1629723" y="1112445"/>
                </a:lnTo>
                <a:lnTo>
                  <a:pt x="1601778" y="1153437"/>
                </a:lnTo>
                <a:lnTo>
                  <a:pt x="1571044" y="1192915"/>
                </a:lnTo>
                <a:lnTo>
                  <a:pt x="1537740" y="1230806"/>
                </a:lnTo>
                <a:lnTo>
                  <a:pt x="1502089" y="1267041"/>
                </a:lnTo>
                <a:lnTo>
                  <a:pt x="1457598" y="1307734"/>
                </a:lnTo>
                <a:lnTo>
                  <a:pt x="1452553" y="1314870"/>
                </a:lnTo>
                <a:lnTo>
                  <a:pt x="1448938" y="1322959"/>
                </a:lnTo>
                <a:lnTo>
                  <a:pt x="1446515" y="1331998"/>
                </a:lnTo>
                <a:lnTo>
                  <a:pt x="1422630" y="1476632"/>
                </a:lnTo>
                <a:lnTo>
                  <a:pt x="1123655" y="1476632"/>
                </a:lnTo>
                <a:lnTo>
                  <a:pt x="1102076" y="1481707"/>
                </a:lnTo>
                <a:lnTo>
                  <a:pt x="734697" y="1481707"/>
                </a:lnTo>
                <a:lnTo>
                  <a:pt x="721986" y="1562905"/>
                </a:lnTo>
                <a:lnTo>
                  <a:pt x="715472" y="1580350"/>
                </a:lnTo>
                <a:lnTo>
                  <a:pt x="704191" y="1593989"/>
                </a:lnTo>
                <a:lnTo>
                  <a:pt x="689096" y="1602870"/>
                </a:lnTo>
                <a:lnTo>
                  <a:pt x="671142" y="1606042"/>
                </a:lnTo>
                <a:close/>
              </a:path>
              <a:path w="2160904" h="1606550">
                <a:moveTo>
                  <a:pt x="1244884" y="149550"/>
                </a:moveTo>
                <a:lnTo>
                  <a:pt x="597418" y="149550"/>
                </a:lnTo>
                <a:lnTo>
                  <a:pt x="640502" y="131233"/>
                </a:lnTo>
                <a:lnTo>
                  <a:pt x="684654" y="115491"/>
                </a:lnTo>
                <a:lnTo>
                  <a:pt x="729694" y="102411"/>
                </a:lnTo>
                <a:lnTo>
                  <a:pt x="775447" y="92084"/>
                </a:lnTo>
                <a:lnTo>
                  <a:pt x="821733" y="84597"/>
                </a:lnTo>
                <a:lnTo>
                  <a:pt x="868374" y="80040"/>
                </a:lnTo>
                <a:lnTo>
                  <a:pt x="915194" y="78502"/>
                </a:lnTo>
                <a:lnTo>
                  <a:pt x="962584" y="80027"/>
                </a:lnTo>
                <a:lnTo>
                  <a:pt x="1010067" y="84541"/>
                </a:lnTo>
                <a:lnTo>
                  <a:pt x="1057470" y="91947"/>
                </a:lnTo>
                <a:lnTo>
                  <a:pt x="1104619" y="102151"/>
                </a:lnTo>
                <a:lnTo>
                  <a:pt x="1151341" y="115057"/>
                </a:lnTo>
                <a:lnTo>
                  <a:pt x="1197463" y="130570"/>
                </a:lnTo>
                <a:lnTo>
                  <a:pt x="1242810" y="148595"/>
                </a:lnTo>
                <a:lnTo>
                  <a:pt x="1244884" y="149550"/>
                </a:lnTo>
                <a:close/>
              </a:path>
              <a:path w="2160904" h="1606550">
                <a:moveTo>
                  <a:pt x="1531407" y="344933"/>
                </a:moveTo>
                <a:lnTo>
                  <a:pt x="1194837" y="344933"/>
                </a:lnTo>
                <a:lnTo>
                  <a:pt x="1208422" y="342673"/>
                </a:lnTo>
                <a:lnTo>
                  <a:pt x="1221530" y="336369"/>
                </a:lnTo>
                <a:lnTo>
                  <a:pt x="1232731" y="326735"/>
                </a:lnTo>
                <a:lnTo>
                  <a:pt x="1240596" y="314484"/>
                </a:lnTo>
                <a:lnTo>
                  <a:pt x="1245522" y="294858"/>
                </a:lnTo>
                <a:lnTo>
                  <a:pt x="1241868" y="275471"/>
                </a:lnTo>
                <a:lnTo>
                  <a:pt x="1212632" y="245973"/>
                </a:lnTo>
                <a:lnTo>
                  <a:pt x="1164836" y="226108"/>
                </a:lnTo>
                <a:lnTo>
                  <a:pt x="1115840" y="209697"/>
                </a:lnTo>
                <a:lnTo>
                  <a:pt x="1066137" y="196810"/>
                </a:lnTo>
                <a:lnTo>
                  <a:pt x="1016223" y="187518"/>
                </a:lnTo>
                <a:lnTo>
                  <a:pt x="966591" y="181891"/>
                </a:lnTo>
                <a:lnTo>
                  <a:pt x="917736" y="179999"/>
                </a:lnTo>
                <a:lnTo>
                  <a:pt x="1308051" y="179999"/>
                </a:lnTo>
                <a:lnTo>
                  <a:pt x="1372473" y="216792"/>
                </a:lnTo>
                <a:lnTo>
                  <a:pt x="1412989" y="243914"/>
                </a:lnTo>
                <a:lnTo>
                  <a:pt x="1451864" y="273073"/>
                </a:lnTo>
                <a:lnTo>
                  <a:pt x="1488923" y="304172"/>
                </a:lnTo>
                <a:lnTo>
                  <a:pt x="1523994" y="337118"/>
                </a:lnTo>
                <a:lnTo>
                  <a:pt x="1531407" y="344933"/>
                </a:lnTo>
                <a:close/>
              </a:path>
              <a:path w="2160904" h="1606550">
                <a:moveTo>
                  <a:pt x="1075622" y="303382"/>
                </a:moveTo>
                <a:lnTo>
                  <a:pt x="754717" y="303382"/>
                </a:lnTo>
                <a:lnTo>
                  <a:pt x="775373" y="301797"/>
                </a:lnTo>
                <a:lnTo>
                  <a:pt x="811599" y="293272"/>
                </a:lnTo>
                <a:lnTo>
                  <a:pt x="847825" y="286889"/>
                </a:lnTo>
                <a:lnTo>
                  <a:pt x="884052" y="282885"/>
                </a:lnTo>
                <a:lnTo>
                  <a:pt x="920278" y="281497"/>
                </a:lnTo>
                <a:lnTo>
                  <a:pt x="971122" y="283913"/>
                </a:lnTo>
                <a:lnTo>
                  <a:pt x="1022577" y="291078"/>
                </a:lnTo>
                <a:lnTo>
                  <a:pt x="1074031" y="302872"/>
                </a:lnTo>
                <a:lnTo>
                  <a:pt x="1075622" y="303382"/>
                </a:lnTo>
                <a:close/>
              </a:path>
              <a:path w="2160904" h="1606550">
                <a:moveTo>
                  <a:pt x="2159557" y="553003"/>
                </a:moveTo>
                <a:lnTo>
                  <a:pt x="1911739" y="553003"/>
                </a:lnTo>
                <a:lnTo>
                  <a:pt x="1961789" y="529849"/>
                </a:lnTo>
                <a:lnTo>
                  <a:pt x="2014698" y="514307"/>
                </a:lnTo>
                <a:lnTo>
                  <a:pt x="2067608" y="507329"/>
                </a:lnTo>
                <a:lnTo>
                  <a:pt x="2117658" y="509867"/>
                </a:lnTo>
                <a:lnTo>
                  <a:pt x="2136565" y="517202"/>
                </a:lnTo>
                <a:lnTo>
                  <a:pt x="2150706" y="530484"/>
                </a:lnTo>
                <a:lnTo>
                  <a:pt x="2159128" y="548047"/>
                </a:lnTo>
                <a:lnTo>
                  <a:pt x="2159557" y="553003"/>
                </a:lnTo>
                <a:close/>
              </a:path>
              <a:path w="2160904" h="1606550">
                <a:moveTo>
                  <a:pt x="2160875" y="568228"/>
                </a:moveTo>
                <a:lnTo>
                  <a:pt x="1682940" y="568228"/>
                </a:lnTo>
                <a:lnTo>
                  <a:pt x="1732361" y="554709"/>
                </a:lnTo>
                <a:lnTo>
                  <a:pt x="1781781" y="547157"/>
                </a:lnTo>
                <a:lnTo>
                  <a:pt x="1829372" y="544843"/>
                </a:lnTo>
                <a:lnTo>
                  <a:pt x="1873301" y="547035"/>
                </a:lnTo>
                <a:lnTo>
                  <a:pt x="1911739" y="553003"/>
                </a:lnTo>
                <a:lnTo>
                  <a:pt x="2159557" y="553003"/>
                </a:lnTo>
                <a:lnTo>
                  <a:pt x="2160875" y="568228"/>
                </a:lnTo>
                <a:close/>
              </a:path>
              <a:path w="2160904" h="1606550">
                <a:moveTo>
                  <a:pt x="2102405" y="611365"/>
                </a:moveTo>
                <a:lnTo>
                  <a:pt x="2085205" y="610373"/>
                </a:lnTo>
                <a:lnTo>
                  <a:pt x="2123278" y="610373"/>
                </a:lnTo>
                <a:lnTo>
                  <a:pt x="2122623" y="610691"/>
                </a:lnTo>
                <a:lnTo>
                  <a:pt x="2102405" y="611365"/>
                </a:lnTo>
                <a:close/>
              </a:path>
              <a:path w="2160904" h="1606550">
                <a:moveTo>
                  <a:pt x="1932077" y="918395"/>
                </a:moveTo>
                <a:lnTo>
                  <a:pt x="1877419" y="906025"/>
                </a:lnTo>
                <a:lnTo>
                  <a:pt x="1830388" y="872721"/>
                </a:lnTo>
                <a:lnTo>
                  <a:pt x="1791620" y="811188"/>
                </a:lnTo>
                <a:lnTo>
                  <a:pt x="1779544" y="738237"/>
                </a:lnTo>
                <a:lnTo>
                  <a:pt x="1781411" y="713972"/>
                </a:lnTo>
                <a:lnTo>
                  <a:pt x="1786853" y="690660"/>
                </a:lnTo>
                <a:lnTo>
                  <a:pt x="1795632" y="668298"/>
                </a:lnTo>
                <a:lnTo>
                  <a:pt x="1807509" y="646889"/>
                </a:lnTo>
                <a:lnTo>
                  <a:pt x="2056748" y="646889"/>
                </a:lnTo>
                <a:lnTo>
                  <a:pt x="2066660" y="664651"/>
                </a:lnTo>
                <a:lnTo>
                  <a:pt x="1926992" y="664651"/>
                </a:lnTo>
                <a:lnTo>
                  <a:pt x="1924450" y="667188"/>
                </a:lnTo>
                <a:lnTo>
                  <a:pt x="1909117" y="680470"/>
                </a:lnTo>
                <a:lnTo>
                  <a:pt x="1895215" y="697320"/>
                </a:lnTo>
                <a:lnTo>
                  <a:pt x="1885125" y="717501"/>
                </a:lnTo>
                <a:lnTo>
                  <a:pt x="1881233" y="740774"/>
                </a:lnTo>
                <a:lnTo>
                  <a:pt x="1882623" y="757743"/>
                </a:lnTo>
                <a:lnTo>
                  <a:pt x="1901570" y="799135"/>
                </a:lnTo>
                <a:lnTo>
                  <a:pt x="1932077" y="814360"/>
                </a:lnTo>
                <a:lnTo>
                  <a:pt x="2069675" y="814360"/>
                </a:lnTo>
                <a:lnTo>
                  <a:pt x="2063706" y="830806"/>
                </a:lnTo>
                <a:lnTo>
                  <a:pt x="2039803" y="866695"/>
                </a:lnTo>
                <a:lnTo>
                  <a:pt x="2008908" y="894336"/>
                </a:lnTo>
                <a:lnTo>
                  <a:pt x="1972505" y="912110"/>
                </a:lnTo>
                <a:lnTo>
                  <a:pt x="1932077" y="918395"/>
                </a:lnTo>
                <a:close/>
              </a:path>
              <a:path w="2160904" h="1606550">
                <a:moveTo>
                  <a:pt x="2069675" y="814360"/>
                </a:moveTo>
                <a:lnTo>
                  <a:pt x="1932077" y="814360"/>
                </a:lnTo>
                <a:lnTo>
                  <a:pt x="1951818" y="808175"/>
                </a:lnTo>
                <a:lnTo>
                  <a:pt x="1967985" y="791523"/>
                </a:lnTo>
                <a:lnTo>
                  <a:pt x="1978909" y="767259"/>
                </a:lnTo>
                <a:lnTo>
                  <a:pt x="1982921" y="738237"/>
                </a:lnTo>
                <a:lnTo>
                  <a:pt x="1980974" y="720673"/>
                </a:lnTo>
                <a:lnTo>
                  <a:pt x="1973070" y="702395"/>
                </a:lnTo>
                <a:lnTo>
                  <a:pt x="1956108" y="683642"/>
                </a:lnTo>
                <a:lnTo>
                  <a:pt x="1926992" y="664651"/>
                </a:lnTo>
                <a:lnTo>
                  <a:pt x="2066660" y="664651"/>
                </a:lnTo>
                <a:lnTo>
                  <a:pt x="2071262" y="672898"/>
                </a:lnTo>
                <a:lnTo>
                  <a:pt x="2081272" y="705646"/>
                </a:lnTo>
                <a:lnTo>
                  <a:pt x="2084609" y="740774"/>
                </a:lnTo>
                <a:lnTo>
                  <a:pt x="2079136" y="788292"/>
                </a:lnTo>
                <a:lnTo>
                  <a:pt x="2069675" y="814360"/>
                </a:lnTo>
                <a:close/>
              </a:path>
              <a:path w="2160904" h="1606550">
                <a:moveTo>
                  <a:pt x="1357538" y="1606042"/>
                </a:moveTo>
                <a:lnTo>
                  <a:pt x="1189752" y="1606042"/>
                </a:lnTo>
                <a:lnTo>
                  <a:pt x="1171798" y="1602870"/>
                </a:lnTo>
                <a:lnTo>
                  <a:pt x="1156704" y="1593989"/>
                </a:lnTo>
                <a:lnTo>
                  <a:pt x="1145423" y="1580350"/>
                </a:lnTo>
                <a:lnTo>
                  <a:pt x="1138908" y="1562905"/>
                </a:lnTo>
                <a:lnTo>
                  <a:pt x="1123655" y="1476632"/>
                </a:lnTo>
                <a:lnTo>
                  <a:pt x="1422630" y="1476632"/>
                </a:lnTo>
                <a:lnTo>
                  <a:pt x="1408382" y="1562905"/>
                </a:lnTo>
                <a:lnTo>
                  <a:pt x="1375492" y="1602870"/>
                </a:lnTo>
                <a:lnTo>
                  <a:pt x="1357538" y="1606042"/>
                </a:lnTo>
                <a:close/>
              </a:path>
              <a:path w="2160904" h="1606550">
                <a:moveTo>
                  <a:pt x="917736" y="1504544"/>
                </a:moveTo>
                <a:lnTo>
                  <a:pt x="870546" y="1503117"/>
                </a:lnTo>
                <a:lnTo>
                  <a:pt x="824310" y="1498835"/>
                </a:lnTo>
                <a:lnTo>
                  <a:pt x="779027" y="1491698"/>
                </a:lnTo>
                <a:lnTo>
                  <a:pt x="734697" y="1481707"/>
                </a:lnTo>
                <a:lnTo>
                  <a:pt x="1102076" y="1481707"/>
                </a:lnTo>
                <a:lnTo>
                  <a:pt x="1073248" y="1488487"/>
                </a:lnTo>
                <a:lnTo>
                  <a:pt x="1021649" y="1497249"/>
                </a:lnTo>
                <a:lnTo>
                  <a:pt x="969573" y="1502681"/>
                </a:lnTo>
                <a:lnTo>
                  <a:pt x="917736" y="1504544"/>
                </a:lnTo>
                <a:close/>
              </a:path>
            </a:pathLst>
          </a:custGeom>
          <a:solidFill>
            <a:srgbClr val="437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0200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0860" rIns="0" bIns="0" rtlCol="0">
            <a:spAutoFit/>
          </a:bodyPr>
          <a:lstStyle/>
          <a:p>
            <a:pPr marL="1235710" marR="5080">
              <a:lnSpc>
                <a:spcPts val="3560"/>
              </a:lnSpc>
              <a:spcBef>
                <a:spcPts val="550"/>
              </a:spcBef>
            </a:pPr>
            <a:r>
              <a:rPr sz="3300" spc="-5" dirty="0"/>
              <a:t>How does </a:t>
            </a:r>
            <a:r>
              <a:rPr sz="3300" dirty="0"/>
              <a:t>an </a:t>
            </a:r>
            <a:r>
              <a:rPr sz="3300" spc="-5" dirty="0"/>
              <a:t>institution get  notice </a:t>
            </a:r>
            <a:r>
              <a:rPr sz="3300" dirty="0"/>
              <a:t>of </a:t>
            </a:r>
            <a:r>
              <a:rPr sz="3300" spc="-5" dirty="0"/>
              <a:t>sexual</a:t>
            </a:r>
            <a:r>
              <a:rPr sz="3300" spc="-35" dirty="0"/>
              <a:t> </a:t>
            </a:r>
            <a:r>
              <a:rPr sz="3300" spc="-5" dirty="0"/>
              <a:t>harassment?</a:t>
            </a:r>
            <a:endParaRPr sz="3300"/>
          </a:p>
        </p:txBody>
      </p:sp>
      <p:sp>
        <p:nvSpPr>
          <p:cNvPr id="6" name="object 6"/>
          <p:cNvSpPr txBox="1"/>
          <p:nvPr/>
        </p:nvSpPr>
        <p:spPr>
          <a:xfrm>
            <a:off x="1624075" y="1749805"/>
            <a:ext cx="4159250" cy="160464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</a:pPr>
            <a:r>
              <a:rPr sz="2800" spc="-220" dirty="0">
                <a:latin typeface="Arial"/>
                <a:cs typeface="Arial"/>
              </a:rPr>
              <a:t>Sexual </a:t>
            </a:r>
            <a:r>
              <a:rPr sz="2800" spc="-145" dirty="0">
                <a:latin typeface="Arial"/>
                <a:cs typeface="Arial"/>
              </a:rPr>
              <a:t>harassment </a:t>
            </a:r>
            <a:r>
              <a:rPr sz="2800" spc="-155" dirty="0">
                <a:latin typeface="Arial"/>
                <a:cs typeface="Arial"/>
              </a:rPr>
              <a:t>response  </a:t>
            </a:r>
            <a:r>
              <a:rPr sz="2800" spc="-150" dirty="0">
                <a:latin typeface="Arial"/>
                <a:cs typeface="Arial"/>
              </a:rPr>
              <a:t>is </a:t>
            </a:r>
            <a:r>
              <a:rPr sz="2800" spc="-80" dirty="0">
                <a:latin typeface="Arial"/>
                <a:cs typeface="Arial"/>
              </a:rPr>
              <a:t>triggered </a:t>
            </a:r>
            <a:r>
              <a:rPr sz="2800" spc="-95" dirty="0">
                <a:latin typeface="Arial"/>
                <a:cs typeface="Arial"/>
              </a:rPr>
              <a:t>when </a:t>
            </a:r>
            <a:r>
              <a:rPr sz="2800" spc="-20" dirty="0">
                <a:latin typeface="Arial"/>
                <a:cs typeface="Arial"/>
              </a:rPr>
              <a:t>institution  </a:t>
            </a:r>
            <a:r>
              <a:rPr sz="2800" spc="-210" dirty="0">
                <a:latin typeface="Arial"/>
                <a:cs typeface="Arial"/>
              </a:rPr>
              <a:t>has </a:t>
            </a:r>
            <a:r>
              <a:rPr sz="2800" spc="-60" dirty="0">
                <a:latin typeface="Arial"/>
                <a:cs typeface="Arial"/>
              </a:rPr>
              <a:t>“actual </a:t>
            </a:r>
            <a:r>
              <a:rPr sz="2800" spc="-80" dirty="0">
                <a:latin typeface="Arial"/>
                <a:cs typeface="Arial"/>
              </a:rPr>
              <a:t>knowledge” </a:t>
            </a:r>
            <a:r>
              <a:rPr sz="2800" spc="-5" dirty="0">
                <a:latin typeface="Arial"/>
                <a:cs typeface="Arial"/>
              </a:rPr>
              <a:t>of  </a:t>
            </a:r>
            <a:r>
              <a:rPr sz="2800" spc="-45" dirty="0">
                <a:latin typeface="Arial"/>
                <a:cs typeface="Arial"/>
              </a:rPr>
              <a:t>potential </a:t>
            </a:r>
            <a:r>
              <a:rPr sz="2800" spc="-175" dirty="0">
                <a:latin typeface="Arial"/>
                <a:cs typeface="Arial"/>
              </a:rPr>
              <a:t>sexual</a:t>
            </a:r>
            <a:r>
              <a:rPr sz="2800" spc="-27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harassment.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 descr="mailbox"/>
          <p:cNvSpPr/>
          <p:nvPr/>
        </p:nvSpPr>
        <p:spPr>
          <a:xfrm>
            <a:off x="6410528" y="1686331"/>
            <a:ext cx="1811655" cy="1617980"/>
          </a:xfrm>
          <a:custGeom>
            <a:avLst/>
            <a:gdLst/>
            <a:ahLst/>
            <a:cxnLst/>
            <a:rect l="l" t="t" r="r" b="b"/>
            <a:pathLst>
              <a:path w="1811654" h="1617979">
                <a:moveTo>
                  <a:pt x="1382344" y="0"/>
                </a:moveTo>
                <a:lnTo>
                  <a:pt x="1096314" y="0"/>
                </a:lnTo>
                <a:lnTo>
                  <a:pt x="1096314" y="143370"/>
                </a:lnTo>
                <a:lnTo>
                  <a:pt x="1096314" y="570953"/>
                </a:lnTo>
                <a:lnTo>
                  <a:pt x="1239316" y="570953"/>
                </a:lnTo>
                <a:lnTo>
                  <a:pt x="1239316" y="143370"/>
                </a:lnTo>
                <a:lnTo>
                  <a:pt x="1382344" y="143370"/>
                </a:lnTo>
                <a:lnTo>
                  <a:pt x="1382344" y="0"/>
                </a:lnTo>
                <a:close/>
              </a:path>
              <a:path w="1811654" h="1617979">
                <a:moveTo>
                  <a:pt x="1811324" y="666102"/>
                </a:moveTo>
                <a:lnTo>
                  <a:pt x="1808784" y="619620"/>
                </a:lnTo>
                <a:lnTo>
                  <a:pt x="1801380" y="574535"/>
                </a:lnTo>
                <a:lnTo>
                  <a:pt x="1789353" y="531139"/>
                </a:lnTo>
                <a:lnTo>
                  <a:pt x="1772983" y="489673"/>
                </a:lnTo>
                <a:lnTo>
                  <a:pt x="1752536" y="450418"/>
                </a:lnTo>
                <a:lnTo>
                  <a:pt x="1728266" y="413639"/>
                </a:lnTo>
                <a:lnTo>
                  <a:pt x="1700453" y="379603"/>
                </a:lnTo>
                <a:lnTo>
                  <a:pt x="1669364" y="348564"/>
                </a:lnTo>
                <a:lnTo>
                  <a:pt x="1635264" y="320814"/>
                </a:lnTo>
                <a:lnTo>
                  <a:pt x="1598409" y="296595"/>
                </a:lnTo>
                <a:lnTo>
                  <a:pt x="1559077" y="276174"/>
                </a:lnTo>
                <a:lnTo>
                  <a:pt x="1517548" y="259829"/>
                </a:lnTo>
                <a:lnTo>
                  <a:pt x="1474063" y="247827"/>
                </a:lnTo>
                <a:lnTo>
                  <a:pt x="1428902" y="240436"/>
                </a:lnTo>
                <a:lnTo>
                  <a:pt x="1382318" y="237909"/>
                </a:lnTo>
                <a:lnTo>
                  <a:pt x="1334655" y="237909"/>
                </a:lnTo>
                <a:lnTo>
                  <a:pt x="1334655" y="666102"/>
                </a:lnTo>
                <a:lnTo>
                  <a:pt x="1000988" y="666102"/>
                </a:lnTo>
                <a:lnTo>
                  <a:pt x="1000988" y="380644"/>
                </a:lnTo>
                <a:lnTo>
                  <a:pt x="1000988" y="237909"/>
                </a:lnTo>
                <a:lnTo>
                  <a:pt x="714997" y="237909"/>
                </a:lnTo>
                <a:lnTo>
                  <a:pt x="714997" y="666102"/>
                </a:lnTo>
                <a:lnTo>
                  <a:pt x="714997" y="1237030"/>
                </a:lnTo>
                <a:lnTo>
                  <a:pt x="143002" y="1237030"/>
                </a:lnTo>
                <a:lnTo>
                  <a:pt x="143002" y="666102"/>
                </a:lnTo>
                <a:lnTo>
                  <a:pt x="146761" y="619963"/>
                </a:lnTo>
                <a:lnTo>
                  <a:pt x="157645" y="576122"/>
                </a:lnTo>
                <a:lnTo>
                  <a:pt x="175044" y="535203"/>
                </a:lnTo>
                <a:lnTo>
                  <a:pt x="198361" y="497801"/>
                </a:lnTo>
                <a:lnTo>
                  <a:pt x="227012" y="464502"/>
                </a:lnTo>
                <a:lnTo>
                  <a:pt x="260375" y="435914"/>
                </a:lnTo>
                <a:lnTo>
                  <a:pt x="297853" y="412623"/>
                </a:lnTo>
                <a:lnTo>
                  <a:pt x="338848" y="395262"/>
                </a:lnTo>
                <a:lnTo>
                  <a:pt x="382765" y="384390"/>
                </a:lnTo>
                <a:lnTo>
                  <a:pt x="428993" y="380644"/>
                </a:lnTo>
                <a:lnTo>
                  <a:pt x="475221" y="384390"/>
                </a:lnTo>
                <a:lnTo>
                  <a:pt x="519137" y="395262"/>
                </a:lnTo>
                <a:lnTo>
                  <a:pt x="560146" y="412623"/>
                </a:lnTo>
                <a:lnTo>
                  <a:pt x="597623" y="435914"/>
                </a:lnTo>
                <a:lnTo>
                  <a:pt x="630986" y="464502"/>
                </a:lnTo>
                <a:lnTo>
                  <a:pt x="659625" y="497801"/>
                </a:lnTo>
                <a:lnTo>
                  <a:pt x="682942" y="535203"/>
                </a:lnTo>
                <a:lnTo>
                  <a:pt x="700354" y="576122"/>
                </a:lnTo>
                <a:lnTo>
                  <a:pt x="711238" y="619963"/>
                </a:lnTo>
                <a:lnTo>
                  <a:pt x="714997" y="666102"/>
                </a:lnTo>
                <a:lnTo>
                  <a:pt x="714997" y="237909"/>
                </a:lnTo>
                <a:lnTo>
                  <a:pt x="428993" y="237909"/>
                </a:lnTo>
                <a:lnTo>
                  <a:pt x="382422" y="240436"/>
                </a:lnTo>
                <a:lnTo>
                  <a:pt x="337261" y="247827"/>
                </a:lnTo>
                <a:lnTo>
                  <a:pt x="293776" y="259829"/>
                </a:lnTo>
                <a:lnTo>
                  <a:pt x="252234" y="276174"/>
                </a:lnTo>
                <a:lnTo>
                  <a:pt x="212902" y="296595"/>
                </a:lnTo>
                <a:lnTo>
                  <a:pt x="176060" y="320814"/>
                </a:lnTo>
                <a:lnTo>
                  <a:pt x="141960" y="348564"/>
                </a:lnTo>
                <a:lnTo>
                  <a:pt x="110858" y="379603"/>
                </a:lnTo>
                <a:lnTo>
                  <a:pt x="83058" y="413639"/>
                </a:lnTo>
                <a:lnTo>
                  <a:pt x="58788" y="450418"/>
                </a:lnTo>
                <a:lnTo>
                  <a:pt x="38328" y="489673"/>
                </a:lnTo>
                <a:lnTo>
                  <a:pt x="21958" y="531139"/>
                </a:lnTo>
                <a:lnTo>
                  <a:pt x="9944" y="574535"/>
                </a:lnTo>
                <a:lnTo>
                  <a:pt x="2527" y="619620"/>
                </a:lnTo>
                <a:lnTo>
                  <a:pt x="0" y="666102"/>
                </a:lnTo>
                <a:lnTo>
                  <a:pt x="0" y="1379766"/>
                </a:lnTo>
                <a:lnTo>
                  <a:pt x="810323" y="1379766"/>
                </a:lnTo>
                <a:lnTo>
                  <a:pt x="810323" y="1617649"/>
                </a:lnTo>
                <a:lnTo>
                  <a:pt x="1000988" y="1617649"/>
                </a:lnTo>
                <a:lnTo>
                  <a:pt x="1000988" y="1379766"/>
                </a:lnTo>
                <a:lnTo>
                  <a:pt x="1811324" y="1379766"/>
                </a:lnTo>
                <a:lnTo>
                  <a:pt x="1811324" y="1237030"/>
                </a:lnTo>
                <a:lnTo>
                  <a:pt x="1811324" y="666102"/>
                </a:lnTo>
                <a:close/>
              </a:path>
            </a:pathLst>
          </a:custGeom>
          <a:solidFill>
            <a:srgbClr val="1F2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43126" y="397255"/>
            <a:ext cx="67487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 “actual</a:t>
            </a:r>
            <a:r>
              <a:rPr spc="-50" dirty="0"/>
              <a:t> </a:t>
            </a:r>
            <a:r>
              <a:rPr spc="-5" dirty="0"/>
              <a:t>knowledge”?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43126" y="1337802"/>
            <a:ext cx="6463030" cy="25126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75" dirty="0">
                <a:latin typeface="Arial"/>
                <a:cs typeface="Arial"/>
              </a:rPr>
              <a:t>“Actual </a:t>
            </a:r>
            <a:r>
              <a:rPr sz="2400" spc="-70" dirty="0">
                <a:latin typeface="Arial"/>
                <a:cs typeface="Arial"/>
              </a:rPr>
              <a:t>knowledge” </a:t>
            </a:r>
            <a:r>
              <a:rPr sz="2400" spc="-130" dirty="0">
                <a:latin typeface="Arial"/>
                <a:cs typeface="Arial"/>
              </a:rPr>
              <a:t>occurs</a:t>
            </a:r>
            <a:r>
              <a:rPr sz="2400" spc="-30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when</a:t>
            </a:r>
            <a:endParaRPr sz="2400" dirty="0">
              <a:latin typeface="Arial"/>
              <a:cs typeface="Arial"/>
            </a:endParaRPr>
          </a:p>
          <a:p>
            <a:pPr marL="756285" marR="80645" lvl="1" indent="-28702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756920" algn="l"/>
              </a:tabLst>
            </a:pPr>
            <a:r>
              <a:rPr sz="2400" spc="-145" dirty="0">
                <a:latin typeface="Arial"/>
                <a:cs typeface="Arial"/>
              </a:rPr>
              <a:t>An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institutional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official,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with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authority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take  </a:t>
            </a:r>
            <a:r>
              <a:rPr sz="2400" spc="-70" dirty="0">
                <a:latin typeface="Arial"/>
                <a:cs typeface="Arial"/>
              </a:rPr>
              <a:t>corrective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action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756920" algn="l"/>
              </a:tabLst>
            </a:pPr>
            <a:r>
              <a:rPr sz="2400" spc="-160" dirty="0">
                <a:latin typeface="Arial"/>
                <a:cs typeface="Arial"/>
              </a:rPr>
              <a:t>Observes </a:t>
            </a:r>
            <a:r>
              <a:rPr sz="2400" spc="-25" dirty="0">
                <a:latin typeface="Arial"/>
                <a:cs typeface="Arial"/>
              </a:rPr>
              <a:t>or </a:t>
            </a:r>
            <a:r>
              <a:rPr sz="2400" spc="-125" dirty="0">
                <a:latin typeface="Arial"/>
                <a:cs typeface="Arial"/>
              </a:rPr>
              <a:t>receives </a:t>
            </a:r>
            <a:r>
              <a:rPr sz="2400" spc="-190" dirty="0">
                <a:latin typeface="Arial"/>
                <a:cs typeface="Arial"/>
              </a:rPr>
              <a:t>a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report</a:t>
            </a:r>
            <a:endParaRPr sz="2400" dirty="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756920" algn="l"/>
              </a:tabLst>
            </a:pPr>
            <a:r>
              <a:rPr sz="2400" spc="-114" dirty="0">
                <a:latin typeface="Arial"/>
                <a:cs typeface="Arial"/>
              </a:rPr>
              <a:t>Of </a:t>
            </a:r>
            <a:r>
              <a:rPr sz="2400" spc="-145" dirty="0">
                <a:latin typeface="Arial"/>
                <a:cs typeface="Arial"/>
              </a:rPr>
              <a:t>sexual </a:t>
            </a:r>
            <a:r>
              <a:rPr sz="2400" spc="-120" dirty="0">
                <a:latin typeface="Arial"/>
                <a:cs typeface="Arial"/>
              </a:rPr>
              <a:t>harassment </a:t>
            </a:r>
            <a:r>
              <a:rPr sz="2400" spc="-80" dirty="0">
                <a:latin typeface="Arial"/>
                <a:cs typeface="Arial"/>
              </a:rPr>
              <a:t>occurring </a:t>
            </a:r>
            <a:r>
              <a:rPr sz="2400" spc="-30" dirty="0">
                <a:latin typeface="Arial"/>
                <a:cs typeface="Arial"/>
              </a:rPr>
              <a:t>in the  </a:t>
            </a:r>
            <a:r>
              <a:rPr sz="2400" spc="-40" dirty="0">
                <a:latin typeface="Arial"/>
                <a:cs typeface="Arial"/>
              </a:rPr>
              <a:t>institution’s </a:t>
            </a:r>
            <a:r>
              <a:rPr sz="2400" spc="-80" dirty="0">
                <a:latin typeface="Arial"/>
                <a:cs typeface="Arial"/>
              </a:rPr>
              <a:t>education </a:t>
            </a:r>
            <a:r>
              <a:rPr sz="2400" spc="-114" dirty="0">
                <a:latin typeface="Arial"/>
                <a:cs typeface="Arial"/>
              </a:rPr>
              <a:t>programs and</a:t>
            </a:r>
            <a:r>
              <a:rPr sz="2400" spc="-31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activities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278" rIns="0" bIns="0" rtlCol="0">
            <a:spAutoFit/>
          </a:bodyPr>
          <a:lstStyle/>
          <a:p>
            <a:pPr marL="55880" marR="508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Is an </a:t>
            </a:r>
            <a:r>
              <a:rPr sz="3300" spc="-5" dirty="0"/>
              <a:t>“institutional official” the same  </a:t>
            </a:r>
            <a:r>
              <a:rPr sz="3300" dirty="0"/>
              <a:t>as a </a:t>
            </a:r>
            <a:r>
              <a:rPr sz="3300" spc="-5" dirty="0"/>
              <a:t>“responsible</a:t>
            </a:r>
            <a:r>
              <a:rPr sz="3300" spc="-50" dirty="0"/>
              <a:t> </a:t>
            </a:r>
            <a:r>
              <a:rPr sz="3300" spc="-5" dirty="0"/>
              <a:t>employee”?</a:t>
            </a:r>
            <a:endParaRPr sz="3300" dirty="0"/>
          </a:p>
        </p:txBody>
      </p:sp>
      <p:grpSp>
        <p:nvGrpSpPr>
          <p:cNvPr id="10" name="object 10" descr="up facing arrow"/>
          <p:cNvGrpSpPr/>
          <p:nvPr/>
        </p:nvGrpSpPr>
        <p:grpSpPr>
          <a:xfrm>
            <a:off x="516636" y="1104900"/>
            <a:ext cx="1691639" cy="2673350"/>
            <a:chOff x="516636" y="1104900"/>
            <a:chExt cx="1691639" cy="2673350"/>
          </a:xfrm>
        </p:grpSpPr>
        <p:sp>
          <p:nvSpPr>
            <p:cNvPr id="11" name="object 11"/>
            <p:cNvSpPr/>
            <p:nvPr/>
          </p:nvSpPr>
          <p:spPr>
            <a:xfrm>
              <a:off x="516636" y="1104900"/>
              <a:ext cx="1691639" cy="26730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8700" y="1487424"/>
              <a:ext cx="702563" cy="18592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9314" y="1124711"/>
              <a:ext cx="1606550" cy="2588260"/>
            </a:xfrm>
            <a:custGeom>
              <a:avLst/>
              <a:gdLst/>
              <a:ahLst/>
              <a:cxnLst/>
              <a:rect l="l" t="t" r="r" b="b"/>
              <a:pathLst>
                <a:path w="1606550" h="2588260">
                  <a:moveTo>
                    <a:pt x="803148" y="0"/>
                  </a:moveTo>
                  <a:lnTo>
                    <a:pt x="0" y="974382"/>
                  </a:lnTo>
                  <a:lnTo>
                    <a:pt x="402932" y="974382"/>
                  </a:lnTo>
                  <a:lnTo>
                    <a:pt x="402932" y="2587752"/>
                  </a:lnTo>
                  <a:lnTo>
                    <a:pt x="1203350" y="2587752"/>
                  </a:lnTo>
                  <a:lnTo>
                    <a:pt x="1203350" y="974382"/>
                  </a:lnTo>
                  <a:lnTo>
                    <a:pt x="1606296" y="974382"/>
                  </a:lnTo>
                  <a:lnTo>
                    <a:pt x="803148" y="0"/>
                  </a:lnTo>
                  <a:close/>
                </a:path>
              </a:pathLst>
            </a:custGeom>
            <a:solidFill>
              <a:srgbClr val="565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55868" y="1653344"/>
            <a:ext cx="424815" cy="15246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5080" algn="r">
              <a:lnSpc>
                <a:spcPts val="1445"/>
              </a:lnSpc>
            </a:pPr>
            <a:r>
              <a:rPr sz="1500" spc="-125" dirty="0">
                <a:solidFill>
                  <a:srgbClr val="FFFFFF"/>
                </a:solidFill>
                <a:latin typeface="Arial"/>
                <a:cs typeface="Arial"/>
              </a:rPr>
              <a:t>NEW: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“Institutional</a:t>
            </a:r>
            <a:endParaRPr sz="1500" dirty="0">
              <a:latin typeface="Arial"/>
              <a:cs typeface="Arial"/>
            </a:endParaRPr>
          </a:p>
          <a:p>
            <a:pPr marR="5080" algn="r">
              <a:lnSpc>
                <a:spcPts val="172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icial”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24227" y="1466088"/>
            <a:ext cx="5607050" cy="2956560"/>
            <a:chOff x="1824227" y="1466088"/>
            <a:chExt cx="5607050" cy="2956560"/>
          </a:xfrm>
        </p:grpSpPr>
        <p:sp>
          <p:nvSpPr>
            <p:cNvPr id="3" name="object 3"/>
            <p:cNvSpPr/>
            <p:nvPr/>
          </p:nvSpPr>
          <p:spPr>
            <a:xfrm>
              <a:off x="1824227" y="1466088"/>
              <a:ext cx="5606795" cy="29565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66899" y="1485900"/>
              <a:ext cx="5521960" cy="2871470"/>
            </a:xfrm>
            <a:custGeom>
              <a:avLst/>
              <a:gdLst/>
              <a:ahLst/>
              <a:cxnLst/>
              <a:rect l="l" t="t" r="r" b="b"/>
              <a:pathLst>
                <a:path w="5521959" h="2871470">
                  <a:moveTo>
                    <a:pt x="5042814" y="0"/>
                  </a:moveTo>
                  <a:lnTo>
                    <a:pt x="0" y="0"/>
                  </a:lnTo>
                  <a:lnTo>
                    <a:pt x="0" y="2392578"/>
                  </a:lnTo>
                  <a:lnTo>
                    <a:pt x="2471" y="2441517"/>
                  </a:lnTo>
                  <a:lnTo>
                    <a:pt x="9723" y="2489042"/>
                  </a:lnTo>
                  <a:lnTo>
                    <a:pt x="21518" y="2534912"/>
                  </a:lnTo>
                  <a:lnTo>
                    <a:pt x="37612" y="2578888"/>
                  </a:lnTo>
                  <a:lnTo>
                    <a:pt x="57767" y="2620728"/>
                  </a:lnTo>
                  <a:lnTo>
                    <a:pt x="81742" y="2660191"/>
                  </a:lnTo>
                  <a:lnTo>
                    <a:pt x="109295" y="2697038"/>
                  </a:lnTo>
                  <a:lnTo>
                    <a:pt x="140187" y="2731028"/>
                  </a:lnTo>
                  <a:lnTo>
                    <a:pt x="174177" y="2761920"/>
                  </a:lnTo>
                  <a:lnTo>
                    <a:pt x="211024" y="2789473"/>
                  </a:lnTo>
                  <a:lnTo>
                    <a:pt x="250487" y="2813448"/>
                  </a:lnTo>
                  <a:lnTo>
                    <a:pt x="292327" y="2833603"/>
                  </a:lnTo>
                  <a:lnTo>
                    <a:pt x="336303" y="2849697"/>
                  </a:lnTo>
                  <a:lnTo>
                    <a:pt x="382173" y="2861492"/>
                  </a:lnTo>
                  <a:lnTo>
                    <a:pt x="429698" y="2868744"/>
                  </a:lnTo>
                  <a:lnTo>
                    <a:pt x="478637" y="2871216"/>
                  </a:lnTo>
                  <a:lnTo>
                    <a:pt x="5521452" y="2871216"/>
                  </a:lnTo>
                  <a:lnTo>
                    <a:pt x="5521452" y="478637"/>
                  </a:lnTo>
                  <a:lnTo>
                    <a:pt x="5518980" y="429698"/>
                  </a:lnTo>
                  <a:lnTo>
                    <a:pt x="5511728" y="382173"/>
                  </a:lnTo>
                  <a:lnTo>
                    <a:pt x="5499933" y="336303"/>
                  </a:lnTo>
                  <a:lnTo>
                    <a:pt x="5483839" y="292327"/>
                  </a:lnTo>
                  <a:lnTo>
                    <a:pt x="5463684" y="250487"/>
                  </a:lnTo>
                  <a:lnTo>
                    <a:pt x="5439709" y="211024"/>
                  </a:lnTo>
                  <a:lnTo>
                    <a:pt x="5412156" y="174177"/>
                  </a:lnTo>
                  <a:lnTo>
                    <a:pt x="5381264" y="140187"/>
                  </a:lnTo>
                  <a:lnTo>
                    <a:pt x="5347274" y="109295"/>
                  </a:lnTo>
                  <a:lnTo>
                    <a:pt x="5310427" y="81742"/>
                  </a:lnTo>
                  <a:lnTo>
                    <a:pt x="5270964" y="57767"/>
                  </a:lnTo>
                  <a:lnTo>
                    <a:pt x="5229124" y="37612"/>
                  </a:lnTo>
                  <a:lnTo>
                    <a:pt x="5185148" y="21518"/>
                  </a:lnTo>
                  <a:lnTo>
                    <a:pt x="5139278" y="9723"/>
                  </a:lnTo>
                  <a:lnTo>
                    <a:pt x="5091753" y="2471"/>
                  </a:lnTo>
                  <a:lnTo>
                    <a:pt x="5042814" y="0"/>
                  </a:lnTo>
                  <a:close/>
                </a:path>
              </a:pathLst>
            </a:custGeom>
            <a:solidFill>
              <a:srgbClr val="0317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43044" y="1965960"/>
              <a:ext cx="112775" cy="19674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98670" y="1988058"/>
              <a:ext cx="1905" cy="1870075"/>
            </a:xfrm>
            <a:custGeom>
              <a:avLst/>
              <a:gdLst/>
              <a:ahLst/>
              <a:cxnLst/>
              <a:rect l="l" t="t" r="r" b="b"/>
              <a:pathLst>
                <a:path w="1904" h="1870075">
                  <a:moveTo>
                    <a:pt x="0" y="0"/>
                  </a:moveTo>
                  <a:lnTo>
                    <a:pt x="1524" y="1869948"/>
                  </a:lnTo>
                </a:path>
              </a:pathLst>
            </a:custGeom>
            <a:ln w="25908">
              <a:solidFill>
                <a:srgbClr val="BBBD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221806" y="1780794"/>
            <a:ext cx="1843405" cy="13957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345"/>
              </a:spcBef>
            </a:pP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authority 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take 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corrective 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03018" y="1768601"/>
            <a:ext cx="2275840" cy="245110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428625">
              <a:lnSpc>
                <a:spcPct val="91600"/>
              </a:lnSpc>
              <a:spcBef>
                <a:spcPts val="254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authority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take 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action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redress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harassment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91500"/>
              </a:lnSpc>
              <a:spcBef>
                <a:spcPts val="680"/>
              </a:spcBef>
            </a:pP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sz="1600" spc="-120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duty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report 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appropriate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school 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officials 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sexual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harassment 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any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misconduct</a:t>
            </a:r>
            <a:r>
              <a:rPr sz="16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1600" dirty="0">
              <a:latin typeface="Arial"/>
              <a:cs typeface="Arial"/>
            </a:endParaRPr>
          </a:p>
          <a:p>
            <a:pPr marL="12700" marR="216535" algn="just">
              <a:lnSpc>
                <a:spcPct val="91600"/>
              </a:lnSpc>
              <a:spcBef>
                <a:spcPts val="690"/>
              </a:spcBef>
            </a:pP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Individual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sz="1600" spc="-1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student 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could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reasonably 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believe  </a:t>
            </a:r>
            <a:r>
              <a:rPr sz="1600" spc="-120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authority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5" name="object 15" descr="down facing arrow"/>
          <p:cNvGrpSpPr/>
          <p:nvPr/>
        </p:nvGrpSpPr>
        <p:grpSpPr>
          <a:xfrm>
            <a:off x="6954011" y="2095500"/>
            <a:ext cx="1739264" cy="2674620"/>
            <a:chOff x="6954011" y="2095500"/>
            <a:chExt cx="1739264" cy="2674620"/>
          </a:xfrm>
        </p:grpSpPr>
        <p:sp>
          <p:nvSpPr>
            <p:cNvPr id="16" name="object 16"/>
            <p:cNvSpPr/>
            <p:nvPr/>
          </p:nvSpPr>
          <p:spPr>
            <a:xfrm>
              <a:off x="6954011" y="2095500"/>
              <a:ext cx="1738883" cy="26746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55407" y="2584703"/>
              <a:ext cx="701039" cy="17861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96686" y="2115311"/>
              <a:ext cx="1653539" cy="2589530"/>
            </a:xfrm>
            <a:custGeom>
              <a:avLst/>
              <a:gdLst/>
              <a:ahLst/>
              <a:cxnLst/>
              <a:rect l="l" t="t" r="r" b="b"/>
              <a:pathLst>
                <a:path w="1653540" h="2589529">
                  <a:moveTo>
                    <a:pt x="1238745" y="0"/>
                  </a:moveTo>
                  <a:lnTo>
                    <a:pt x="414794" y="0"/>
                  </a:lnTo>
                  <a:lnTo>
                    <a:pt x="414794" y="1586242"/>
                  </a:lnTo>
                  <a:lnTo>
                    <a:pt x="0" y="1586242"/>
                  </a:lnTo>
                  <a:lnTo>
                    <a:pt x="826769" y="2589276"/>
                  </a:lnTo>
                  <a:lnTo>
                    <a:pt x="1653539" y="1586242"/>
                  </a:lnTo>
                  <a:lnTo>
                    <a:pt x="1238745" y="1586242"/>
                  </a:lnTo>
                  <a:lnTo>
                    <a:pt x="1238745" y="0"/>
                  </a:lnTo>
                  <a:close/>
                </a:path>
              </a:pathLst>
            </a:custGeom>
            <a:solidFill>
              <a:srgbClr val="565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605443" y="2708607"/>
            <a:ext cx="424815" cy="145288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R="5080" algn="r">
              <a:lnSpc>
                <a:spcPts val="1445"/>
              </a:lnSpc>
            </a:pPr>
            <a:r>
              <a:rPr sz="1500" spc="-140" dirty="0">
                <a:solidFill>
                  <a:srgbClr val="FFFFFF"/>
                </a:solidFill>
                <a:latin typeface="Arial"/>
                <a:cs typeface="Arial"/>
              </a:rPr>
              <a:t>OLD:</a:t>
            </a:r>
            <a:r>
              <a:rPr sz="15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Arial"/>
                <a:cs typeface="Arial"/>
              </a:rPr>
              <a:t>“Responsible</a:t>
            </a:r>
            <a:endParaRPr sz="1500" dirty="0">
              <a:latin typeface="Arial"/>
              <a:cs typeface="Arial"/>
            </a:endParaRPr>
          </a:p>
          <a:p>
            <a:pPr marR="5080" algn="r">
              <a:lnSpc>
                <a:spcPts val="1720"/>
              </a:lnSpc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mpl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ee”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382" rIns="0" bIns="0" rtlCol="0">
            <a:spAutoFit/>
          </a:bodyPr>
          <a:lstStyle/>
          <a:p>
            <a:pPr marL="1254760" marR="508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Is there still </a:t>
            </a:r>
            <a:r>
              <a:rPr sz="3000" dirty="0"/>
              <a:t>a </a:t>
            </a:r>
            <a:r>
              <a:rPr sz="3000" spc="-5" dirty="0"/>
              <a:t>“mandatory”  reporting</a:t>
            </a:r>
            <a:r>
              <a:rPr sz="3000" spc="20" dirty="0"/>
              <a:t> </a:t>
            </a:r>
            <a:r>
              <a:rPr sz="3000" spc="-5" dirty="0"/>
              <a:t>duty?</a:t>
            </a:r>
            <a:endParaRPr sz="3000"/>
          </a:p>
        </p:txBody>
      </p:sp>
      <p:sp>
        <p:nvSpPr>
          <p:cNvPr id="6" name="object 6"/>
          <p:cNvSpPr txBox="1"/>
          <p:nvPr/>
        </p:nvSpPr>
        <p:spPr>
          <a:xfrm>
            <a:off x="1643126" y="1337802"/>
            <a:ext cx="6653530" cy="23666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sz="2400" spc="-340" dirty="0">
                <a:latin typeface="Arial"/>
                <a:cs typeface="Arial"/>
              </a:rPr>
              <a:t>Yes</a:t>
            </a:r>
            <a:endParaRPr sz="24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spc="-80" dirty="0">
                <a:latin typeface="Arial"/>
                <a:cs typeface="Arial"/>
              </a:rPr>
              <a:t>University </a:t>
            </a:r>
            <a:r>
              <a:rPr sz="2400" spc="-114" dirty="0">
                <a:latin typeface="Arial"/>
                <a:cs typeface="Arial"/>
              </a:rPr>
              <a:t>employees </a:t>
            </a:r>
            <a:r>
              <a:rPr sz="2400" spc="-75" dirty="0">
                <a:latin typeface="Arial"/>
                <a:cs typeface="Arial"/>
              </a:rPr>
              <a:t>(including </a:t>
            </a:r>
            <a:r>
              <a:rPr sz="2400" spc="-250" dirty="0">
                <a:latin typeface="Arial"/>
                <a:cs typeface="Arial"/>
              </a:rPr>
              <a:t>VPs, </a:t>
            </a:r>
            <a:r>
              <a:rPr sz="2400" spc="-135" dirty="0">
                <a:latin typeface="Arial"/>
                <a:cs typeface="Arial"/>
              </a:rPr>
              <a:t>deans, </a:t>
            </a:r>
            <a:r>
              <a:rPr sz="2400" spc="-110" dirty="0">
                <a:latin typeface="Arial"/>
                <a:cs typeface="Arial"/>
              </a:rPr>
              <a:t>chairs,  </a:t>
            </a:r>
            <a:r>
              <a:rPr sz="2400" spc="-70" dirty="0">
                <a:latin typeface="Arial"/>
                <a:cs typeface="Arial"/>
              </a:rPr>
              <a:t>directors, </a:t>
            </a:r>
            <a:r>
              <a:rPr sz="2400" spc="-155" dirty="0">
                <a:latin typeface="Arial"/>
                <a:cs typeface="Arial"/>
              </a:rPr>
              <a:t>coaches, </a:t>
            </a:r>
            <a:r>
              <a:rPr sz="2400" spc="-85" dirty="0">
                <a:latin typeface="Arial"/>
                <a:cs typeface="Arial"/>
              </a:rPr>
              <a:t>staff, </a:t>
            </a:r>
            <a:r>
              <a:rPr sz="2400" spc="-75" dirty="0">
                <a:latin typeface="Arial"/>
                <a:cs typeface="Arial"/>
              </a:rPr>
              <a:t>police, security</a:t>
            </a:r>
            <a:r>
              <a:rPr sz="2400" spc="-24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personnel,  </a:t>
            </a:r>
            <a:r>
              <a:rPr sz="2400" spc="-80" dirty="0">
                <a:latin typeface="Arial"/>
                <a:cs typeface="Arial"/>
              </a:rPr>
              <a:t>faculty,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75" dirty="0">
                <a:latin typeface="Arial"/>
                <a:cs typeface="Arial"/>
              </a:rPr>
              <a:t>resident </a:t>
            </a:r>
            <a:r>
              <a:rPr sz="2400" spc="-125" dirty="0">
                <a:latin typeface="Arial"/>
                <a:cs typeface="Arial"/>
              </a:rPr>
              <a:t>assistants) </a:t>
            </a:r>
            <a:r>
              <a:rPr sz="2400" spc="-80" dirty="0">
                <a:latin typeface="Arial"/>
                <a:cs typeface="Arial"/>
              </a:rPr>
              <a:t>must </a:t>
            </a:r>
            <a:r>
              <a:rPr sz="2400" spc="-20" dirty="0">
                <a:latin typeface="Arial"/>
                <a:cs typeface="Arial"/>
              </a:rPr>
              <a:t>report </a:t>
            </a:r>
            <a:r>
              <a:rPr sz="2400" spc="-145" dirty="0">
                <a:latin typeface="Arial"/>
                <a:cs typeface="Arial"/>
              </a:rPr>
              <a:t>sexual  </a:t>
            </a:r>
            <a:r>
              <a:rPr sz="2400" spc="-120" dirty="0">
                <a:latin typeface="Arial"/>
                <a:cs typeface="Arial"/>
              </a:rPr>
              <a:t>harassment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55" dirty="0">
                <a:latin typeface="Arial"/>
                <a:cs typeface="Arial"/>
              </a:rPr>
              <a:t>Title </a:t>
            </a:r>
            <a:r>
              <a:rPr sz="2400" spc="-215" dirty="0">
                <a:latin typeface="Arial"/>
                <a:cs typeface="Arial"/>
              </a:rPr>
              <a:t>IX </a:t>
            </a:r>
            <a:r>
              <a:rPr sz="2400" spc="-85" dirty="0">
                <a:latin typeface="Arial"/>
                <a:cs typeface="Arial"/>
              </a:rPr>
              <a:t>Coordinator </a:t>
            </a:r>
            <a:r>
              <a:rPr sz="2400" spc="-25" dirty="0">
                <a:latin typeface="Arial"/>
                <a:cs typeface="Arial"/>
              </a:rPr>
              <a:t>or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95" dirty="0">
                <a:latin typeface="Arial"/>
                <a:cs typeface="Arial"/>
              </a:rPr>
              <a:t>Deputy  </a:t>
            </a:r>
            <a:r>
              <a:rPr sz="2400" spc="-85" dirty="0">
                <a:latin typeface="Arial"/>
                <a:cs typeface="Arial"/>
              </a:rPr>
              <a:t>Coordinator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When </a:t>
            </a:r>
            <a:r>
              <a:rPr spc="-5" dirty="0"/>
              <a:t>do we reach </a:t>
            </a:r>
            <a:r>
              <a:rPr dirty="0"/>
              <a:t>out </a:t>
            </a:r>
            <a:r>
              <a:rPr spc="-5" dirty="0"/>
              <a:t>to</a:t>
            </a:r>
            <a:r>
              <a:rPr spc="-70" dirty="0"/>
              <a:t> </a:t>
            </a:r>
            <a:r>
              <a:rPr spc="-5" dirty="0"/>
              <a:t>the  </a:t>
            </a:r>
            <a:r>
              <a:rPr dirty="0"/>
              <a:t>alleged</a:t>
            </a:r>
            <a:r>
              <a:rPr spc="-10" dirty="0"/>
              <a:t> </a:t>
            </a:r>
            <a:r>
              <a:rPr spc="-5" dirty="0"/>
              <a:t>victim?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484105"/>
            <a:ext cx="6231255" cy="3097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35" dirty="0">
                <a:latin typeface="Arial"/>
                <a:cs typeface="Arial"/>
              </a:rPr>
              <a:t>After </a:t>
            </a:r>
            <a:r>
              <a:rPr sz="2800" spc="-20" dirty="0">
                <a:latin typeface="Arial"/>
                <a:cs typeface="Arial"/>
              </a:rPr>
              <a:t>institution </a:t>
            </a:r>
            <a:r>
              <a:rPr sz="2800" spc="-210" dirty="0">
                <a:latin typeface="Arial"/>
                <a:cs typeface="Arial"/>
              </a:rPr>
              <a:t>has </a:t>
            </a:r>
            <a:r>
              <a:rPr sz="2800" spc="-95" dirty="0">
                <a:latin typeface="Arial"/>
                <a:cs typeface="Arial"/>
              </a:rPr>
              <a:t>actual </a:t>
            </a:r>
            <a:r>
              <a:rPr sz="2800" spc="-114" dirty="0">
                <a:latin typeface="Arial"/>
                <a:cs typeface="Arial"/>
              </a:rPr>
              <a:t>knowledge</a:t>
            </a:r>
            <a:r>
              <a:rPr sz="2800" spc="-3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  </a:t>
            </a:r>
            <a:r>
              <a:rPr sz="2800" spc="-130" dirty="0">
                <a:latin typeface="Arial"/>
                <a:cs typeface="Arial"/>
              </a:rPr>
              <a:t>alleged </a:t>
            </a:r>
            <a:r>
              <a:rPr sz="2800" spc="-175" dirty="0">
                <a:latin typeface="Arial"/>
                <a:cs typeface="Arial"/>
              </a:rPr>
              <a:t>sexual </a:t>
            </a:r>
            <a:r>
              <a:rPr sz="2800" spc="-140" dirty="0">
                <a:latin typeface="Arial"/>
                <a:cs typeface="Arial"/>
              </a:rPr>
              <a:t>harassment, </a:t>
            </a:r>
            <a:r>
              <a:rPr sz="2800" spc="-70" dirty="0">
                <a:latin typeface="Arial"/>
                <a:cs typeface="Arial"/>
              </a:rPr>
              <a:t>Title </a:t>
            </a:r>
            <a:r>
              <a:rPr sz="2800" spc="-245" dirty="0">
                <a:latin typeface="Arial"/>
                <a:cs typeface="Arial"/>
              </a:rPr>
              <a:t>IX  </a:t>
            </a:r>
            <a:r>
              <a:rPr sz="2800" spc="-95" dirty="0">
                <a:latin typeface="Arial"/>
                <a:cs typeface="Arial"/>
              </a:rPr>
              <a:t>Coordinator </a:t>
            </a:r>
            <a:r>
              <a:rPr sz="2800" spc="-100" dirty="0">
                <a:latin typeface="Arial"/>
                <a:cs typeface="Arial"/>
              </a:rPr>
              <a:t>must </a:t>
            </a:r>
            <a:r>
              <a:rPr sz="2800" spc="-85" dirty="0">
                <a:latin typeface="Arial"/>
                <a:cs typeface="Arial"/>
              </a:rPr>
              <a:t>contact </a:t>
            </a:r>
            <a:r>
              <a:rPr sz="2800" spc="-130" dirty="0">
                <a:latin typeface="Arial"/>
                <a:cs typeface="Arial"/>
              </a:rPr>
              <a:t>alleged</a:t>
            </a:r>
            <a:r>
              <a:rPr sz="2800" spc="-28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victim</a:t>
            </a:r>
            <a:endParaRPr sz="2800">
              <a:latin typeface="Arial"/>
              <a:cs typeface="Arial"/>
            </a:endParaRPr>
          </a:p>
          <a:p>
            <a:pPr marL="355600" marR="67945" indent="-343535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35" dirty="0">
                <a:latin typeface="Arial"/>
                <a:cs typeface="Arial"/>
              </a:rPr>
              <a:t>Provide </a:t>
            </a:r>
            <a:r>
              <a:rPr sz="2800" spc="-45" dirty="0">
                <a:latin typeface="Arial"/>
                <a:cs typeface="Arial"/>
              </a:rPr>
              <a:t>information </a:t>
            </a:r>
            <a:r>
              <a:rPr sz="2800" spc="-70" dirty="0">
                <a:latin typeface="Arial"/>
                <a:cs typeface="Arial"/>
              </a:rPr>
              <a:t>about </a:t>
            </a:r>
            <a:r>
              <a:rPr sz="2800" spc="-85" dirty="0">
                <a:latin typeface="Arial"/>
                <a:cs typeface="Arial"/>
              </a:rPr>
              <a:t>supportive  </a:t>
            </a:r>
            <a:r>
              <a:rPr sz="2800" spc="-165" dirty="0">
                <a:latin typeface="Arial"/>
                <a:cs typeface="Arial"/>
              </a:rPr>
              <a:t>measures, </a:t>
            </a:r>
            <a:r>
              <a:rPr sz="2800" spc="-114" dirty="0">
                <a:latin typeface="Arial"/>
                <a:cs typeface="Arial"/>
              </a:rPr>
              <a:t>explain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spc="-140" dirty="0">
                <a:latin typeface="Arial"/>
                <a:cs typeface="Arial"/>
              </a:rPr>
              <a:t>grievance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170" dirty="0">
                <a:latin typeface="Arial"/>
                <a:cs typeface="Arial"/>
              </a:rPr>
              <a:t>process 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75" dirty="0">
                <a:latin typeface="Arial"/>
                <a:cs typeface="Arial"/>
              </a:rPr>
              <a:t>how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sz="2800" spc="-20" dirty="0">
                <a:latin typeface="Arial"/>
                <a:cs typeface="Arial"/>
              </a:rPr>
              <a:t>file </a:t>
            </a:r>
            <a:r>
              <a:rPr sz="2800" spc="-220" dirty="0">
                <a:latin typeface="Arial"/>
                <a:cs typeface="Arial"/>
              </a:rPr>
              <a:t>a </a:t>
            </a:r>
            <a:r>
              <a:rPr sz="2800" spc="-60" dirty="0">
                <a:latin typeface="Arial"/>
                <a:cs typeface="Arial"/>
              </a:rPr>
              <a:t>formal </a:t>
            </a:r>
            <a:r>
              <a:rPr sz="2800" spc="-80" dirty="0">
                <a:latin typeface="Arial"/>
                <a:cs typeface="Arial"/>
              </a:rPr>
              <a:t>complaint, </a:t>
            </a:r>
            <a:r>
              <a:rPr sz="2800" spc="-135" dirty="0">
                <a:latin typeface="Arial"/>
                <a:cs typeface="Arial"/>
              </a:rPr>
              <a:t>and  </a:t>
            </a:r>
            <a:r>
              <a:rPr sz="2800" spc="-190" dirty="0">
                <a:latin typeface="Arial"/>
                <a:cs typeface="Arial"/>
              </a:rPr>
              <a:t>discuss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spc="-130" dirty="0">
                <a:latin typeface="Arial"/>
                <a:cs typeface="Arial"/>
              </a:rPr>
              <a:t>alleged </a:t>
            </a:r>
            <a:r>
              <a:rPr sz="2800" spc="-90" dirty="0">
                <a:latin typeface="Arial"/>
                <a:cs typeface="Arial"/>
              </a:rPr>
              <a:t>victim’s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wishes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if we can’t identify the  </a:t>
            </a:r>
            <a:r>
              <a:rPr dirty="0"/>
              <a:t>alleged </a:t>
            </a:r>
            <a:r>
              <a:rPr spc="-5" dirty="0"/>
              <a:t>victim from </a:t>
            </a:r>
            <a:r>
              <a:rPr dirty="0"/>
              <a:t>a</a:t>
            </a:r>
            <a:r>
              <a:rPr spc="-50" dirty="0"/>
              <a:t> </a:t>
            </a:r>
            <a:r>
              <a:rPr spc="-5" dirty="0"/>
              <a:t>report?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414526"/>
            <a:ext cx="6751955" cy="2659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60" dirty="0">
                <a:latin typeface="Arial"/>
                <a:cs typeface="Arial"/>
              </a:rPr>
              <a:t>Title </a:t>
            </a:r>
            <a:r>
              <a:rPr sz="2400" spc="-215" dirty="0">
                <a:latin typeface="Arial"/>
                <a:cs typeface="Arial"/>
              </a:rPr>
              <a:t>IX </a:t>
            </a:r>
            <a:r>
              <a:rPr sz="2400" spc="-85" dirty="0">
                <a:latin typeface="Arial"/>
                <a:cs typeface="Arial"/>
              </a:rPr>
              <a:t>Coordinator </a:t>
            </a:r>
            <a:r>
              <a:rPr sz="2400" spc="-145" dirty="0">
                <a:latin typeface="Arial"/>
                <a:cs typeface="Arial"/>
              </a:rPr>
              <a:t>may </a:t>
            </a:r>
            <a:r>
              <a:rPr sz="2400" spc="-135" dirty="0">
                <a:latin typeface="Arial"/>
                <a:cs typeface="Arial"/>
              </a:rPr>
              <a:t>oversee </a:t>
            </a:r>
            <a:r>
              <a:rPr sz="2400" spc="-55" dirty="0">
                <a:latin typeface="Arial"/>
                <a:cs typeface="Arial"/>
              </a:rPr>
              <a:t>preliminary  </a:t>
            </a:r>
            <a:r>
              <a:rPr sz="2400" spc="-80" dirty="0">
                <a:latin typeface="Arial"/>
                <a:cs typeface="Arial"/>
              </a:rPr>
              <a:t>investigation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determine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identity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alleged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victim</a:t>
            </a:r>
            <a:endParaRPr sz="2400">
              <a:latin typeface="Arial"/>
              <a:cs typeface="Arial"/>
            </a:endParaRPr>
          </a:p>
          <a:p>
            <a:pPr marL="355600" marR="127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If </a:t>
            </a:r>
            <a:r>
              <a:rPr sz="2400" spc="-20" dirty="0">
                <a:latin typeface="Arial"/>
                <a:cs typeface="Arial"/>
              </a:rPr>
              <a:t>identity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105" dirty="0">
                <a:latin typeface="Arial"/>
                <a:cs typeface="Arial"/>
              </a:rPr>
              <a:t>alleged </a:t>
            </a:r>
            <a:r>
              <a:rPr sz="2400" spc="-40" dirty="0">
                <a:latin typeface="Arial"/>
                <a:cs typeface="Arial"/>
              </a:rPr>
              <a:t>victim </a:t>
            </a:r>
            <a:r>
              <a:rPr sz="2400" spc="-85" dirty="0">
                <a:latin typeface="Arial"/>
                <a:cs typeface="Arial"/>
              </a:rPr>
              <a:t>cannot </a:t>
            </a:r>
            <a:r>
              <a:rPr sz="2400" spc="-110" dirty="0">
                <a:latin typeface="Arial"/>
                <a:cs typeface="Arial"/>
              </a:rPr>
              <a:t>be </a:t>
            </a:r>
            <a:r>
              <a:rPr sz="2400" spc="-100" dirty="0">
                <a:latin typeface="Arial"/>
                <a:cs typeface="Arial"/>
              </a:rPr>
              <a:t>discerned  </a:t>
            </a:r>
            <a:r>
              <a:rPr sz="2400" spc="-25" dirty="0">
                <a:latin typeface="Arial"/>
                <a:cs typeface="Arial"/>
              </a:rPr>
              <a:t>after </a:t>
            </a:r>
            <a:r>
              <a:rPr sz="2400" spc="-114" dirty="0">
                <a:latin typeface="Arial"/>
                <a:cs typeface="Arial"/>
              </a:rPr>
              <a:t>reasonable </a:t>
            </a:r>
            <a:r>
              <a:rPr sz="2400" spc="-65" dirty="0">
                <a:latin typeface="Arial"/>
                <a:cs typeface="Arial"/>
              </a:rPr>
              <a:t>inquiry, </a:t>
            </a:r>
            <a:r>
              <a:rPr sz="2400" spc="-35" dirty="0">
                <a:latin typeface="Arial"/>
                <a:cs typeface="Arial"/>
              </a:rPr>
              <a:t>matter </a:t>
            </a:r>
            <a:r>
              <a:rPr sz="2400" spc="-95" dirty="0">
                <a:latin typeface="Arial"/>
                <a:cs typeface="Arial"/>
              </a:rPr>
              <a:t>should </a:t>
            </a:r>
            <a:r>
              <a:rPr sz="2400" spc="-114" dirty="0">
                <a:latin typeface="Arial"/>
                <a:cs typeface="Arial"/>
              </a:rPr>
              <a:t>be  </a:t>
            </a:r>
            <a:r>
              <a:rPr sz="2400" spc="-85" dirty="0">
                <a:latin typeface="Arial"/>
                <a:cs typeface="Arial"/>
              </a:rPr>
              <a:t>documented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85" dirty="0">
                <a:latin typeface="Arial"/>
                <a:cs typeface="Arial"/>
              </a:rPr>
              <a:t>consideration </a:t>
            </a:r>
            <a:r>
              <a:rPr sz="2400" spc="-110" dirty="0">
                <a:latin typeface="Arial"/>
                <a:cs typeface="Arial"/>
              </a:rPr>
              <a:t>given </a:t>
            </a:r>
            <a:r>
              <a:rPr sz="2400" spc="-225" dirty="0">
                <a:latin typeface="Arial"/>
                <a:cs typeface="Arial"/>
              </a:rPr>
              <a:t>as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whether  </a:t>
            </a:r>
            <a:r>
              <a:rPr sz="2400" spc="-25" dirty="0">
                <a:latin typeface="Arial"/>
                <a:cs typeface="Arial"/>
              </a:rPr>
              <a:t>other </a:t>
            </a:r>
            <a:r>
              <a:rPr sz="2400" spc="-90" dirty="0">
                <a:latin typeface="Arial"/>
                <a:cs typeface="Arial"/>
              </a:rPr>
              <a:t>policies </a:t>
            </a:r>
            <a:r>
              <a:rPr sz="2400" spc="-140" dirty="0">
                <a:latin typeface="Arial"/>
                <a:cs typeface="Arial"/>
              </a:rPr>
              <a:t>(such </a:t>
            </a:r>
            <a:r>
              <a:rPr sz="2400" spc="-225" dirty="0">
                <a:latin typeface="Arial"/>
                <a:cs typeface="Arial"/>
              </a:rPr>
              <a:t>as </a:t>
            </a:r>
            <a:r>
              <a:rPr sz="2400" spc="-60" dirty="0">
                <a:latin typeface="Arial"/>
                <a:cs typeface="Arial"/>
              </a:rPr>
              <a:t>student </a:t>
            </a:r>
            <a:r>
              <a:rPr sz="2400" spc="-130" dirty="0">
                <a:latin typeface="Arial"/>
                <a:cs typeface="Arial"/>
              </a:rPr>
              <a:t>code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80" dirty="0">
                <a:latin typeface="Arial"/>
                <a:cs typeface="Arial"/>
              </a:rPr>
              <a:t>conduct)</a:t>
            </a:r>
            <a:r>
              <a:rPr sz="2400" spc="-37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are  </a:t>
            </a:r>
            <a:r>
              <a:rPr sz="2400" spc="-50" dirty="0">
                <a:latin typeface="Arial"/>
                <a:cs typeface="Arial"/>
              </a:rPr>
              <a:t>utilized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0200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79408" y="442976"/>
            <a:ext cx="686625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What are </a:t>
            </a:r>
            <a:r>
              <a:rPr sz="3300" spc="-5" dirty="0"/>
              <a:t>supportive</a:t>
            </a:r>
            <a:r>
              <a:rPr sz="3300" spc="-65" dirty="0"/>
              <a:t> </a:t>
            </a:r>
            <a:r>
              <a:rPr sz="3300" spc="-5" dirty="0"/>
              <a:t>measures?</a:t>
            </a:r>
            <a:endParaRPr sz="3300"/>
          </a:p>
        </p:txBody>
      </p:sp>
      <p:sp>
        <p:nvSpPr>
          <p:cNvPr id="6" name="object 6"/>
          <p:cNvSpPr txBox="1"/>
          <p:nvPr/>
        </p:nvSpPr>
        <p:spPr>
          <a:xfrm>
            <a:off x="4443476" y="1301750"/>
            <a:ext cx="4183379" cy="31711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42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90" dirty="0">
                <a:latin typeface="Arial"/>
                <a:cs typeface="Arial"/>
              </a:rPr>
              <a:t>Non-disciplinary, </a:t>
            </a:r>
            <a:r>
              <a:rPr sz="2400" spc="-55" dirty="0">
                <a:latin typeface="Arial"/>
                <a:cs typeface="Arial"/>
              </a:rPr>
              <a:t>non-punitive  </a:t>
            </a:r>
            <a:r>
              <a:rPr sz="2400" spc="-85" dirty="0">
                <a:latin typeface="Arial"/>
                <a:cs typeface="Arial"/>
              </a:rPr>
              <a:t>supports </a:t>
            </a:r>
            <a:r>
              <a:rPr sz="2400" spc="-114" dirty="0">
                <a:latin typeface="Arial"/>
                <a:cs typeface="Arial"/>
              </a:rPr>
              <a:t>and</a:t>
            </a:r>
            <a:r>
              <a:rPr sz="2400" spc="-23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accommodations  </a:t>
            </a:r>
            <a:r>
              <a:rPr sz="2400" spc="-125" dirty="0">
                <a:latin typeface="Arial"/>
                <a:cs typeface="Arial"/>
              </a:rPr>
              <a:t>designed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105" dirty="0">
                <a:latin typeface="Arial"/>
                <a:cs typeface="Arial"/>
              </a:rPr>
              <a:t>preserve </a:t>
            </a:r>
            <a:r>
              <a:rPr sz="2400" spc="-204" dirty="0">
                <a:latin typeface="Arial"/>
                <a:cs typeface="Arial"/>
              </a:rPr>
              <a:t>access </a:t>
            </a:r>
            <a:r>
              <a:rPr sz="2400" spc="20" dirty="0">
                <a:latin typeface="Arial"/>
                <a:cs typeface="Arial"/>
              </a:rPr>
              <a:t>to  </a:t>
            </a:r>
            <a:r>
              <a:rPr sz="2400" spc="-80" dirty="0">
                <a:latin typeface="Arial"/>
                <a:cs typeface="Arial"/>
              </a:rPr>
              <a:t>education </a:t>
            </a:r>
            <a:r>
              <a:rPr sz="2400" spc="-114" dirty="0">
                <a:latin typeface="Arial"/>
                <a:cs typeface="Arial"/>
              </a:rPr>
              <a:t>programs and  </a:t>
            </a:r>
            <a:r>
              <a:rPr sz="2400" spc="-60" dirty="0">
                <a:latin typeface="Arial"/>
                <a:cs typeface="Arial"/>
              </a:rPr>
              <a:t>activities</a:t>
            </a:r>
            <a:endParaRPr sz="2400">
              <a:latin typeface="Arial"/>
              <a:cs typeface="Arial"/>
            </a:endParaRPr>
          </a:p>
          <a:p>
            <a:pPr marL="355600" marR="209550" indent="-342900">
              <a:lnSpc>
                <a:spcPts val="2590"/>
              </a:lnSpc>
              <a:spcBef>
                <a:spcPts val="5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60" dirty="0">
                <a:latin typeface="Arial"/>
                <a:cs typeface="Arial"/>
              </a:rPr>
              <a:t>Reasonably </a:t>
            </a:r>
            <a:r>
              <a:rPr sz="2400" spc="-105" dirty="0">
                <a:latin typeface="Arial"/>
                <a:cs typeface="Arial"/>
              </a:rPr>
              <a:t>available </a:t>
            </a:r>
            <a:r>
              <a:rPr sz="2400" dirty="0">
                <a:latin typeface="Arial"/>
                <a:cs typeface="Arial"/>
              </a:rPr>
              <a:t>without  </a:t>
            </a:r>
            <a:r>
              <a:rPr sz="2400" spc="-95" dirty="0">
                <a:latin typeface="Arial"/>
                <a:cs typeface="Arial"/>
              </a:rPr>
              <a:t>fee </a:t>
            </a:r>
            <a:r>
              <a:rPr sz="2400" spc="-25" dirty="0">
                <a:latin typeface="Arial"/>
                <a:cs typeface="Arial"/>
              </a:rPr>
              <a:t>or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charge</a:t>
            </a:r>
            <a:endParaRPr sz="2400">
              <a:latin typeface="Arial"/>
              <a:cs typeface="Arial"/>
            </a:endParaRPr>
          </a:p>
          <a:p>
            <a:pPr marL="355600" marR="597535" indent="-342900">
              <a:lnSpc>
                <a:spcPts val="259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Arial"/>
                <a:cs typeface="Arial"/>
              </a:rPr>
              <a:t>Without </a:t>
            </a:r>
            <a:r>
              <a:rPr sz="2400" spc="-105" dirty="0">
                <a:latin typeface="Arial"/>
                <a:cs typeface="Arial"/>
              </a:rPr>
              <a:t>unreasonably  </a:t>
            </a:r>
            <a:r>
              <a:rPr sz="2400" spc="-80" dirty="0">
                <a:latin typeface="Arial"/>
                <a:cs typeface="Arial"/>
              </a:rPr>
              <a:t>burdening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25" dirty="0">
                <a:latin typeface="Arial"/>
                <a:cs typeface="Arial"/>
              </a:rPr>
              <a:t>other</a:t>
            </a:r>
            <a:r>
              <a:rPr sz="2400" spc="-33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party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Open hand"/>
          <p:cNvSpPr/>
          <p:nvPr/>
        </p:nvSpPr>
        <p:spPr>
          <a:xfrm>
            <a:off x="1729708" y="2411565"/>
            <a:ext cx="2447290" cy="1327785"/>
          </a:xfrm>
          <a:custGeom>
            <a:avLst/>
            <a:gdLst/>
            <a:ahLst/>
            <a:cxnLst/>
            <a:rect l="l" t="t" r="r" b="b"/>
            <a:pathLst>
              <a:path w="2447290" h="1327785">
                <a:moveTo>
                  <a:pt x="389275" y="1327304"/>
                </a:moveTo>
                <a:lnTo>
                  <a:pt x="0" y="825081"/>
                </a:lnTo>
                <a:lnTo>
                  <a:pt x="786892" y="337207"/>
                </a:lnTo>
                <a:lnTo>
                  <a:pt x="817087" y="317813"/>
                </a:lnTo>
                <a:lnTo>
                  <a:pt x="849106" y="303127"/>
                </a:lnTo>
                <a:lnTo>
                  <a:pt x="882690" y="293823"/>
                </a:lnTo>
                <a:lnTo>
                  <a:pt x="917577" y="290572"/>
                </a:lnTo>
                <a:lnTo>
                  <a:pt x="1584906" y="290572"/>
                </a:lnTo>
                <a:lnTo>
                  <a:pt x="1628092" y="301894"/>
                </a:lnTo>
                <a:lnTo>
                  <a:pt x="1663457" y="332722"/>
                </a:lnTo>
                <a:lnTo>
                  <a:pt x="1687352" y="378349"/>
                </a:lnTo>
                <a:lnTo>
                  <a:pt x="1696128" y="434064"/>
                </a:lnTo>
                <a:lnTo>
                  <a:pt x="1687352" y="489779"/>
                </a:lnTo>
                <a:lnTo>
                  <a:pt x="1663457" y="535405"/>
                </a:lnTo>
                <a:lnTo>
                  <a:pt x="1628092" y="566234"/>
                </a:lnTo>
                <a:lnTo>
                  <a:pt x="1584906" y="577556"/>
                </a:lnTo>
                <a:lnTo>
                  <a:pt x="1084409" y="577556"/>
                </a:lnTo>
                <a:lnTo>
                  <a:pt x="1084409" y="721049"/>
                </a:lnTo>
                <a:lnTo>
                  <a:pt x="1576565" y="721049"/>
                </a:lnTo>
                <a:lnTo>
                  <a:pt x="1621142" y="715495"/>
                </a:lnTo>
                <a:lnTo>
                  <a:pt x="1663531" y="699462"/>
                </a:lnTo>
                <a:lnTo>
                  <a:pt x="1702564" y="673891"/>
                </a:lnTo>
                <a:lnTo>
                  <a:pt x="1737074" y="639722"/>
                </a:lnTo>
                <a:lnTo>
                  <a:pt x="1765893" y="597898"/>
                </a:lnTo>
                <a:lnTo>
                  <a:pt x="1787853" y="549360"/>
                </a:lnTo>
                <a:lnTo>
                  <a:pt x="1801788" y="495048"/>
                </a:lnTo>
                <a:lnTo>
                  <a:pt x="1805959" y="432719"/>
                </a:lnTo>
                <a:lnTo>
                  <a:pt x="1804916" y="402731"/>
                </a:lnTo>
                <a:lnTo>
                  <a:pt x="1801788" y="373080"/>
                </a:lnTo>
                <a:lnTo>
                  <a:pt x="2290294" y="12107"/>
                </a:lnTo>
                <a:lnTo>
                  <a:pt x="2304371" y="5380"/>
                </a:lnTo>
                <a:lnTo>
                  <a:pt x="2319490" y="1345"/>
                </a:lnTo>
                <a:lnTo>
                  <a:pt x="2335652" y="0"/>
                </a:lnTo>
                <a:lnTo>
                  <a:pt x="2378837" y="11322"/>
                </a:lnTo>
                <a:lnTo>
                  <a:pt x="2414202" y="42150"/>
                </a:lnTo>
                <a:lnTo>
                  <a:pt x="2438097" y="87776"/>
                </a:lnTo>
                <a:lnTo>
                  <a:pt x="2446873" y="143492"/>
                </a:lnTo>
                <a:lnTo>
                  <a:pt x="2443919" y="174993"/>
                </a:lnTo>
                <a:lnTo>
                  <a:pt x="2423412" y="231269"/>
                </a:lnTo>
                <a:lnTo>
                  <a:pt x="1643298" y="975748"/>
                </a:lnTo>
                <a:lnTo>
                  <a:pt x="1594812" y="1002484"/>
                </a:lnTo>
                <a:lnTo>
                  <a:pt x="1576565" y="1004446"/>
                </a:lnTo>
                <a:lnTo>
                  <a:pt x="1056604" y="1004446"/>
                </a:lnTo>
                <a:lnTo>
                  <a:pt x="1009397" y="1005510"/>
                </a:lnTo>
                <a:lnTo>
                  <a:pt x="962696" y="1008755"/>
                </a:lnTo>
                <a:lnTo>
                  <a:pt x="916548" y="1014260"/>
                </a:lnTo>
                <a:lnTo>
                  <a:pt x="871003" y="1022102"/>
                </a:lnTo>
                <a:lnTo>
                  <a:pt x="826110" y="1032362"/>
                </a:lnTo>
                <a:lnTo>
                  <a:pt x="781917" y="1045119"/>
                </a:lnTo>
                <a:lnTo>
                  <a:pt x="738474" y="1060450"/>
                </a:lnTo>
                <a:lnTo>
                  <a:pt x="695829" y="1078434"/>
                </a:lnTo>
                <a:lnTo>
                  <a:pt x="654032" y="1099152"/>
                </a:lnTo>
                <a:lnTo>
                  <a:pt x="613130" y="1122680"/>
                </a:lnTo>
                <a:lnTo>
                  <a:pt x="573173" y="1149099"/>
                </a:lnTo>
                <a:lnTo>
                  <a:pt x="534210" y="1178487"/>
                </a:lnTo>
                <a:lnTo>
                  <a:pt x="496290" y="1210922"/>
                </a:lnTo>
                <a:lnTo>
                  <a:pt x="459462" y="1246484"/>
                </a:lnTo>
                <a:lnTo>
                  <a:pt x="423774" y="1285252"/>
                </a:lnTo>
                <a:lnTo>
                  <a:pt x="389275" y="1327304"/>
                </a:lnTo>
                <a:close/>
              </a:path>
            </a:pathLst>
          </a:custGeom>
          <a:solidFill>
            <a:srgbClr val="437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286000" cy="5143500"/>
          </a:xfrm>
          <a:custGeom>
            <a:avLst/>
            <a:gdLst/>
            <a:ahLst/>
            <a:cxnLst/>
            <a:rect l="l" t="t" r="r" b="b"/>
            <a:pathLst>
              <a:path w="2286000" h="5143500">
                <a:moveTo>
                  <a:pt x="2286000" y="0"/>
                </a:moveTo>
                <a:lnTo>
                  <a:pt x="0" y="0"/>
                </a:lnTo>
                <a:lnTo>
                  <a:pt x="0" y="5143500"/>
                </a:lnTo>
                <a:lnTo>
                  <a:pt x="2286000" y="5143500"/>
                </a:lnTo>
                <a:lnTo>
                  <a:pt x="2286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321" y="431165"/>
            <a:ext cx="1783714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FFFF"/>
                </a:solidFill>
                <a:latin typeface="Georgia"/>
                <a:cs typeface="Georgia"/>
              </a:rPr>
              <a:t>Examples</a:t>
            </a:r>
            <a:r>
              <a:rPr sz="2200" b="1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Georgia"/>
                <a:cs typeface="Georgia"/>
              </a:rPr>
              <a:t>of  supportive  measures</a:t>
            </a:r>
            <a:endParaRPr sz="2200">
              <a:latin typeface="Georgia"/>
              <a:cs typeface="Georgia"/>
            </a:endParaRPr>
          </a:p>
        </p:txBody>
      </p:sp>
      <p:grpSp>
        <p:nvGrp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77667" y="1362455"/>
            <a:ext cx="6103620" cy="3263265"/>
            <a:chOff x="2677667" y="1362455"/>
            <a:chExt cx="6103620" cy="3263265"/>
          </a:xfrm>
        </p:grpSpPr>
        <p:sp>
          <p:nvSpPr>
            <p:cNvPr id="17" name="object 17"/>
            <p:cNvSpPr/>
            <p:nvPr/>
          </p:nvSpPr>
          <p:spPr>
            <a:xfrm>
              <a:off x="2685287" y="1362455"/>
              <a:ext cx="6065519" cy="5501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27959" y="1382265"/>
              <a:ext cx="5980430" cy="464820"/>
            </a:xfrm>
            <a:custGeom>
              <a:avLst/>
              <a:gdLst/>
              <a:ahLst/>
              <a:cxnLst/>
              <a:rect l="l" t="t" r="r" b="b"/>
              <a:pathLst>
                <a:path w="5980430" h="464819">
                  <a:moveTo>
                    <a:pt x="5933694" y="0"/>
                  </a:moveTo>
                  <a:lnTo>
                    <a:pt x="46482" y="0"/>
                  </a:lnTo>
                  <a:lnTo>
                    <a:pt x="28391" y="3653"/>
                  </a:lnTo>
                  <a:lnTo>
                    <a:pt x="13615" y="13615"/>
                  </a:lnTo>
                  <a:lnTo>
                    <a:pt x="3653" y="28391"/>
                  </a:lnTo>
                  <a:lnTo>
                    <a:pt x="0" y="46482"/>
                  </a:lnTo>
                  <a:lnTo>
                    <a:pt x="0" y="418338"/>
                  </a:lnTo>
                  <a:lnTo>
                    <a:pt x="3653" y="436434"/>
                  </a:lnTo>
                  <a:lnTo>
                    <a:pt x="13615" y="451208"/>
                  </a:lnTo>
                  <a:lnTo>
                    <a:pt x="28391" y="461168"/>
                  </a:lnTo>
                  <a:lnTo>
                    <a:pt x="46482" y="464820"/>
                  </a:lnTo>
                  <a:lnTo>
                    <a:pt x="5933694" y="464820"/>
                  </a:lnTo>
                  <a:lnTo>
                    <a:pt x="5951784" y="461168"/>
                  </a:lnTo>
                  <a:lnTo>
                    <a:pt x="5966560" y="451208"/>
                  </a:lnTo>
                  <a:lnTo>
                    <a:pt x="5976522" y="436434"/>
                  </a:lnTo>
                  <a:lnTo>
                    <a:pt x="5980176" y="418338"/>
                  </a:lnTo>
                  <a:lnTo>
                    <a:pt x="5980176" y="46482"/>
                  </a:lnTo>
                  <a:lnTo>
                    <a:pt x="5976522" y="28391"/>
                  </a:lnTo>
                  <a:lnTo>
                    <a:pt x="5966560" y="13615"/>
                  </a:lnTo>
                  <a:lnTo>
                    <a:pt x="5951784" y="3653"/>
                  </a:lnTo>
                  <a:lnTo>
                    <a:pt x="5933694" y="0"/>
                  </a:lnTo>
                  <a:close/>
                </a:path>
              </a:pathLst>
            </a:custGeom>
            <a:solidFill>
              <a:srgbClr val="E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77667" y="1403603"/>
              <a:ext cx="469391" cy="4663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44363" y="1470991"/>
              <a:ext cx="336550" cy="173990"/>
            </a:xfrm>
            <a:custGeom>
              <a:avLst/>
              <a:gdLst/>
              <a:ahLst/>
              <a:cxnLst/>
              <a:rect l="l" t="t" r="r" b="b"/>
              <a:pathLst>
                <a:path w="336550" h="173989">
                  <a:moveTo>
                    <a:pt x="318316" y="173656"/>
                  </a:moveTo>
                  <a:lnTo>
                    <a:pt x="168166" y="32510"/>
                  </a:lnTo>
                  <a:lnTo>
                    <a:pt x="18017" y="173656"/>
                  </a:lnTo>
                  <a:lnTo>
                    <a:pt x="0" y="158594"/>
                  </a:lnTo>
                  <a:lnTo>
                    <a:pt x="168166" y="0"/>
                  </a:lnTo>
                  <a:lnTo>
                    <a:pt x="232230" y="60264"/>
                  </a:lnTo>
                  <a:lnTo>
                    <a:pt x="232230" y="23788"/>
                  </a:lnTo>
                  <a:lnTo>
                    <a:pt x="264262" y="23788"/>
                  </a:lnTo>
                  <a:lnTo>
                    <a:pt x="264262" y="90396"/>
                  </a:lnTo>
                  <a:lnTo>
                    <a:pt x="336333" y="158594"/>
                  </a:lnTo>
                  <a:lnTo>
                    <a:pt x="318316" y="173656"/>
                  </a:lnTo>
                  <a:close/>
                </a:path>
              </a:pathLst>
            </a:custGeom>
            <a:solidFill>
              <a:srgbClr val="143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92411" y="1525705"/>
              <a:ext cx="240234" cy="2307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94431" y="1911095"/>
              <a:ext cx="6065519" cy="5714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37103" y="1930911"/>
              <a:ext cx="5980430" cy="486409"/>
            </a:xfrm>
            <a:custGeom>
              <a:avLst/>
              <a:gdLst/>
              <a:ahLst/>
              <a:cxnLst/>
              <a:rect l="l" t="t" r="r" b="b"/>
              <a:pathLst>
                <a:path w="5980430" h="486410">
                  <a:moveTo>
                    <a:pt x="5931560" y="0"/>
                  </a:moveTo>
                  <a:lnTo>
                    <a:pt x="48615" y="0"/>
                  </a:lnTo>
                  <a:lnTo>
                    <a:pt x="29692" y="3820"/>
                  </a:lnTo>
                  <a:lnTo>
                    <a:pt x="14239" y="14239"/>
                  </a:lnTo>
                  <a:lnTo>
                    <a:pt x="3820" y="29692"/>
                  </a:lnTo>
                  <a:lnTo>
                    <a:pt x="0" y="48615"/>
                  </a:lnTo>
                  <a:lnTo>
                    <a:pt x="0" y="437527"/>
                  </a:lnTo>
                  <a:lnTo>
                    <a:pt x="3820" y="456457"/>
                  </a:lnTo>
                  <a:lnTo>
                    <a:pt x="14239" y="471914"/>
                  </a:lnTo>
                  <a:lnTo>
                    <a:pt x="29692" y="482335"/>
                  </a:lnTo>
                  <a:lnTo>
                    <a:pt x="48615" y="486156"/>
                  </a:lnTo>
                  <a:lnTo>
                    <a:pt x="5931560" y="486156"/>
                  </a:lnTo>
                  <a:lnTo>
                    <a:pt x="5976355" y="456463"/>
                  </a:lnTo>
                  <a:lnTo>
                    <a:pt x="5980188" y="48615"/>
                  </a:lnTo>
                  <a:lnTo>
                    <a:pt x="5976367" y="29692"/>
                  </a:lnTo>
                  <a:lnTo>
                    <a:pt x="5965947" y="14239"/>
                  </a:lnTo>
                  <a:lnTo>
                    <a:pt x="5950490" y="3820"/>
                  </a:lnTo>
                  <a:lnTo>
                    <a:pt x="5931560" y="0"/>
                  </a:lnTo>
                  <a:close/>
                </a:path>
              </a:pathLst>
            </a:custGeom>
            <a:solidFill>
              <a:srgbClr val="E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77668" y="1961387"/>
              <a:ext cx="487679" cy="4709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87454" y="2188436"/>
              <a:ext cx="268605" cy="121920"/>
            </a:xfrm>
            <a:custGeom>
              <a:avLst/>
              <a:gdLst/>
              <a:ahLst/>
              <a:cxnLst/>
              <a:rect l="l" t="t" r="r" b="b"/>
              <a:pathLst>
                <a:path w="268605" h="121919">
                  <a:moveTo>
                    <a:pt x="117449" y="121774"/>
                  </a:moveTo>
                  <a:lnTo>
                    <a:pt x="0" y="121774"/>
                  </a:lnTo>
                  <a:lnTo>
                    <a:pt x="66" y="57095"/>
                  </a:lnTo>
                  <a:lnTo>
                    <a:pt x="1025" y="50196"/>
                  </a:lnTo>
                  <a:lnTo>
                    <a:pt x="28721" y="22302"/>
                  </a:lnTo>
                  <a:lnTo>
                    <a:pt x="78859" y="1404"/>
                  </a:lnTo>
                  <a:lnTo>
                    <a:pt x="89136" y="0"/>
                  </a:lnTo>
                  <a:lnTo>
                    <a:pt x="99727" y="34481"/>
                  </a:lnTo>
                  <a:lnTo>
                    <a:pt x="99928" y="34786"/>
                  </a:lnTo>
                  <a:lnTo>
                    <a:pt x="101036" y="35761"/>
                  </a:lnTo>
                  <a:lnTo>
                    <a:pt x="118040" y="35761"/>
                  </a:lnTo>
                  <a:lnTo>
                    <a:pt x="121644" y="49552"/>
                  </a:lnTo>
                  <a:lnTo>
                    <a:pt x="192230" y="49552"/>
                  </a:lnTo>
                  <a:lnTo>
                    <a:pt x="192736" y="50639"/>
                  </a:lnTo>
                  <a:lnTo>
                    <a:pt x="193037" y="52521"/>
                  </a:lnTo>
                  <a:lnTo>
                    <a:pt x="193037" y="57095"/>
                  </a:lnTo>
                  <a:lnTo>
                    <a:pt x="191275" y="57095"/>
                  </a:lnTo>
                  <a:lnTo>
                    <a:pt x="191275" y="57576"/>
                  </a:lnTo>
                  <a:lnTo>
                    <a:pt x="122106" y="57576"/>
                  </a:lnTo>
                  <a:lnTo>
                    <a:pt x="117449" y="121774"/>
                  </a:lnTo>
                  <a:close/>
                </a:path>
                <a:path w="268605" h="121919">
                  <a:moveTo>
                    <a:pt x="259281" y="35882"/>
                  </a:moveTo>
                  <a:lnTo>
                    <a:pt x="167408" y="35882"/>
                  </a:lnTo>
                  <a:lnTo>
                    <a:pt x="168540" y="35320"/>
                  </a:lnTo>
                  <a:lnTo>
                    <a:pt x="168876" y="34305"/>
                  </a:lnTo>
                  <a:lnTo>
                    <a:pt x="180789" y="40"/>
                  </a:lnTo>
                  <a:lnTo>
                    <a:pt x="183775" y="136"/>
                  </a:lnTo>
                  <a:lnTo>
                    <a:pt x="186732" y="593"/>
                  </a:lnTo>
                  <a:lnTo>
                    <a:pt x="224203" y="13641"/>
                  </a:lnTo>
                  <a:lnTo>
                    <a:pt x="255034" y="31898"/>
                  </a:lnTo>
                  <a:lnTo>
                    <a:pt x="259281" y="35882"/>
                  </a:lnTo>
                  <a:close/>
                </a:path>
                <a:path w="268605" h="121919">
                  <a:moveTo>
                    <a:pt x="118040" y="35761"/>
                  </a:moveTo>
                  <a:lnTo>
                    <a:pt x="101036" y="35761"/>
                  </a:lnTo>
                  <a:lnTo>
                    <a:pt x="102336" y="35705"/>
                  </a:lnTo>
                  <a:lnTo>
                    <a:pt x="103104" y="34907"/>
                  </a:lnTo>
                  <a:lnTo>
                    <a:pt x="134228" y="5416"/>
                  </a:lnTo>
                  <a:lnTo>
                    <a:pt x="146931" y="17453"/>
                  </a:lnTo>
                  <a:lnTo>
                    <a:pt x="134228" y="17453"/>
                  </a:lnTo>
                  <a:lnTo>
                    <a:pt x="117449" y="33502"/>
                  </a:lnTo>
                  <a:lnTo>
                    <a:pt x="118040" y="35761"/>
                  </a:lnTo>
                  <a:close/>
                </a:path>
                <a:path w="268605" h="121919">
                  <a:moveTo>
                    <a:pt x="192230" y="49552"/>
                  </a:moveTo>
                  <a:lnTo>
                    <a:pt x="146812" y="49552"/>
                  </a:lnTo>
                  <a:lnTo>
                    <a:pt x="151007" y="33502"/>
                  </a:lnTo>
                  <a:lnTo>
                    <a:pt x="134228" y="17453"/>
                  </a:lnTo>
                  <a:lnTo>
                    <a:pt x="146931" y="17453"/>
                  </a:lnTo>
                  <a:lnTo>
                    <a:pt x="165436" y="34987"/>
                  </a:lnTo>
                  <a:lnTo>
                    <a:pt x="165679" y="35256"/>
                  </a:lnTo>
                  <a:lnTo>
                    <a:pt x="165994" y="35452"/>
                  </a:lnTo>
                  <a:lnTo>
                    <a:pt x="167408" y="35882"/>
                  </a:lnTo>
                  <a:lnTo>
                    <a:pt x="259281" y="35882"/>
                  </a:lnTo>
                  <a:lnTo>
                    <a:pt x="260592" y="37112"/>
                  </a:lnTo>
                  <a:lnTo>
                    <a:pt x="263656" y="41647"/>
                  </a:lnTo>
                  <a:lnTo>
                    <a:pt x="220554" y="41647"/>
                  </a:lnTo>
                  <a:lnTo>
                    <a:pt x="196560" y="41728"/>
                  </a:lnTo>
                  <a:lnTo>
                    <a:pt x="190646" y="47385"/>
                  </a:lnTo>
                  <a:lnTo>
                    <a:pt x="191914" y="48874"/>
                  </a:lnTo>
                  <a:lnTo>
                    <a:pt x="192230" y="49552"/>
                  </a:lnTo>
                  <a:close/>
                </a:path>
                <a:path w="268605" h="121919">
                  <a:moveTo>
                    <a:pt x="268457" y="81650"/>
                  </a:moveTo>
                  <a:lnTo>
                    <a:pt x="208557" y="81650"/>
                  </a:lnTo>
                  <a:lnTo>
                    <a:pt x="211264" y="80707"/>
                  </a:lnTo>
                  <a:lnTo>
                    <a:pt x="217219" y="77563"/>
                  </a:lnTo>
                  <a:lnTo>
                    <a:pt x="223174" y="71748"/>
                  </a:lnTo>
                  <a:lnTo>
                    <a:pt x="225881" y="62792"/>
                  </a:lnTo>
                  <a:lnTo>
                    <a:pt x="225923" y="57095"/>
                  </a:lnTo>
                  <a:lnTo>
                    <a:pt x="224119" y="57095"/>
                  </a:lnTo>
                  <a:lnTo>
                    <a:pt x="224119" y="52521"/>
                  </a:lnTo>
                  <a:lnTo>
                    <a:pt x="224444" y="50635"/>
                  </a:lnTo>
                  <a:lnTo>
                    <a:pt x="225274" y="48862"/>
                  </a:lnTo>
                  <a:lnTo>
                    <a:pt x="226510" y="47385"/>
                  </a:lnTo>
                  <a:lnTo>
                    <a:pt x="220554" y="41647"/>
                  </a:lnTo>
                  <a:lnTo>
                    <a:pt x="263656" y="41647"/>
                  </a:lnTo>
                  <a:lnTo>
                    <a:pt x="264767" y="43293"/>
                  </a:lnTo>
                  <a:lnTo>
                    <a:pt x="267431" y="50196"/>
                  </a:lnTo>
                  <a:lnTo>
                    <a:pt x="268390" y="57095"/>
                  </a:lnTo>
                  <a:lnTo>
                    <a:pt x="268457" y="81650"/>
                  </a:lnTo>
                  <a:close/>
                </a:path>
                <a:path w="268605" h="121919">
                  <a:moveTo>
                    <a:pt x="205151" y="44677"/>
                  </a:moveTo>
                  <a:lnTo>
                    <a:pt x="199966" y="44677"/>
                  </a:lnTo>
                  <a:lnTo>
                    <a:pt x="196560" y="41728"/>
                  </a:lnTo>
                  <a:lnTo>
                    <a:pt x="208557" y="41728"/>
                  </a:lnTo>
                  <a:lnTo>
                    <a:pt x="205151" y="44677"/>
                  </a:lnTo>
                  <a:close/>
                </a:path>
                <a:path w="268605" h="121919">
                  <a:moveTo>
                    <a:pt x="216753" y="43902"/>
                  </a:moveTo>
                  <a:lnTo>
                    <a:pt x="212320" y="43874"/>
                  </a:lnTo>
                  <a:lnTo>
                    <a:pt x="210200" y="43100"/>
                  </a:lnTo>
                  <a:lnTo>
                    <a:pt x="208557" y="41728"/>
                  </a:lnTo>
                  <a:lnTo>
                    <a:pt x="220463" y="41728"/>
                  </a:lnTo>
                  <a:lnTo>
                    <a:pt x="218888" y="43108"/>
                  </a:lnTo>
                  <a:lnTo>
                    <a:pt x="216753" y="43902"/>
                  </a:lnTo>
                  <a:close/>
                </a:path>
                <a:path w="268605" h="121919">
                  <a:moveTo>
                    <a:pt x="268457" y="121774"/>
                  </a:moveTo>
                  <a:lnTo>
                    <a:pt x="151007" y="121774"/>
                  </a:lnTo>
                  <a:lnTo>
                    <a:pt x="146518" y="57576"/>
                  </a:lnTo>
                  <a:lnTo>
                    <a:pt x="191275" y="57576"/>
                  </a:lnTo>
                  <a:lnTo>
                    <a:pt x="191275" y="62792"/>
                  </a:lnTo>
                  <a:lnTo>
                    <a:pt x="191545" y="71099"/>
                  </a:lnTo>
                  <a:lnTo>
                    <a:pt x="193435" y="75833"/>
                  </a:lnTo>
                  <a:lnTo>
                    <a:pt x="198566" y="78760"/>
                  </a:lnTo>
                  <a:lnTo>
                    <a:pt x="208557" y="81650"/>
                  </a:lnTo>
                  <a:lnTo>
                    <a:pt x="268457" y="81650"/>
                  </a:lnTo>
                  <a:lnTo>
                    <a:pt x="268457" y="121774"/>
                  </a:lnTo>
                  <a:close/>
                </a:path>
              </a:pathLst>
            </a:custGeom>
            <a:solidFill>
              <a:srgbClr val="234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28448" y="1996290"/>
              <a:ext cx="190520" cy="1720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03575" y="2464308"/>
              <a:ext cx="6065519" cy="5684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746247" y="2484119"/>
              <a:ext cx="5980430" cy="483234"/>
            </a:xfrm>
            <a:custGeom>
              <a:avLst/>
              <a:gdLst/>
              <a:ahLst/>
              <a:cxnLst/>
              <a:rect l="l" t="t" r="r" b="b"/>
              <a:pathLst>
                <a:path w="5980430" h="483235">
                  <a:moveTo>
                    <a:pt x="5931865" y="0"/>
                  </a:moveTo>
                  <a:lnTo>
                    <a:pt x="48310" y="0"/>
                  </a:lnTo>
                  <a:lnTo>
                    <a:pt x="29505" y="3796"/>
                  </a:lnTo>
                  <a:lnTo>
                    <a:pt x="14149" y="14149"/>
                  </a:lnTo>
                  <a:lnTo>
                    <a:pt x="3796" y="29505"/>
                  </a:lnTo>
                  <a:lnTo>
                    <a:pt x="0" y="48310"/>
                  </a:lnTo>
                  <a:lnTo>
                    <a:pt x="0" y="434797"/>
                  </a:lnTo>
                  <a:lnTo>
                    <a:pt x="3796" y="453602"/>
                  </a:lnTo>
                  <a:lnTo>
                    <a:pt x="14149" y="468958"/>
                  </a:lnTo>
                  <a:lnTo>
                    <a:pt x="29505" y="479311"/>
                  </a:lnTo>
                  <a:lnTo>
                    <a:pt x="48310" y="483108"/>
                  </a:lnTo>
                  <a:lnTo>
                    <a:pt x="5931865" y="483108"/>
                  </a:lnTo>
                  <a:lnTo>
                    <a:pt x="5950670" y="479311"/>
                  </a:lnTo>
                  <a:lnTo>
                    <a:pt x="5966026" y="468958"/>
                  </a:lnTo>
                  <a:lnTo>
                    <a:pt x="5976379" y="453602"/>
                  </a:lnTo>
                  <a:lnTo>
                    <a:pt x="5980176" y="434797"/>
                  </a:lnTo>
                  <a:lnTo>
                    <a:pt x="5980176" y="48310"/>
                  </a:lnTo>
                  <a:lnTo>
                    <a:pt x="5976379" y="29505"/>
                  </a:lnTo>
                  <a:lnTo>
                    <a:pt x="5966026" y="14149"/>
                  </a:lnTo>
                  <a:lnTo>
                    <a:pt x="5950670" y="3796"/>
                  </a:lnTo>
                  <a:lnTo>
                    <a:pt x="5931865" y="0"/>
                  </a:lnTo>
                  <a:close/>
                </a:path>
              </a:pathLst>
            </a:custGeom>
            <a:solidFill>
              <a:srgbClr val="E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77667" y="2493263"/>
              <a:ext cx="507491" cy="5440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781947" y="2579915"/>
              <a:ext cx="299720" cy="325120"/>
            </a:xfrm>
            <a:custGeom>
              <a:avLst/>
              <a:gdLst/>
              <a:ahLst/>
              <a:cxnLst/>
              <a:rect l="l" t="t" r="r" b="b"/>
              <a:pathLst>
                <a:path w="299719" h="325119">
                  <a:moveTo>
                    <a:pt x="79222" y="6197"/>
                  </a:moveTo>
                  <a:lnTo>
                    <a:pt x="73507" y="0"/>
                  </a:lnTo>
                  <a:lnTo>
                    <a:pt x="58534" y="0"/>
                  </a:lnTo>
                  <a:lnTo>
                    <a:pt x="52819" y="6197"/>
                  </a:lnTo>
                  <a:lnTo>
                    <a:pt x="52819" y="51066"/>
                  </a:lnTo>
                  <a:lnTo>
                    <a:pt x="58534" y="57277"/>
                  </a:lnTo>
                  <a:lnTo>
                    <a:pt x="66014" y="57277"/>
                  </a:lnTo>
                  <a:lnTo>
                    <a:pt x="73507" y="57277"/>
                  </a:lnTo>
                  <a:lnTo>
                    <a:pt x="79222" y="51066"/>
                  </a:lnTo>
                  <a:lnTo>
                    <a:pt x="79222" y="6197"/>
                  </a:lnTo>
                  <a:close/>
                </a:path>
                <a:path w="299719" h="325119">
                  <a:moveTo>
                    <a:pt x="246468" y="6197"/>
                  </a:moveTo>
                  <a:lnTo>
                    <a:pt x="240741" y="0"/>
                  </a:lnTo>
                  <a:lnTo>
                    <a:pt x="225780" y="0"/>
                  </a:lnTo>
                  <a:lnTo>
                    <a:pt x="220065" y="6197"/>
                  </a:lnTo>
                  <a:lnTo>
                    <a:pt x="220065" y="51066"/>
                  </a:lnTo>
                  <a:lnTo>
                    <a:pt x="225780" y="57277"/>
                  </a:lnTo>
                  <a:lnTo>
                    <a:pt x="233260" y="57277"/>
                  </a:lnTo>
                  <a:lnTo>
                    <a:pt x="240741" y="57277"/>
                  </a:lnTo>
                  <a:lnTo>
                    <a:pt x="246468" y="51066"/>
                  </a:lnTo>
                  <a:lnTo>
                    <a:pt x="246468" y="6197"/>
                  </a:lnTo>
                  <a:close/>
                </a:path>
                <a:path w="299719" h="325119">
                  <a:moveTo>
                    <a:pt x="299288" y="114769"/>
                  </a:moveTo>
                  <a:lnTo>
                    <a:pt x="272872" y="114769"/>
                  </a:lnTo>
                  <a:lnTo>
                    <a:pt x="272872" y="143840"/>
                  </a:lnTo>
                  <a:lnTo>
                    <a:pt x="272872" y="180848"/>
                  </a:lnTo>
                  <a:lnTo>
                    <a:pt x="202450" y="180848"/>
                  </a:lnTo>
                  <a:lnTo>
                    <a:pt x="202450" y="143840"/>
                  </a:lnTo>
                  <a:lnTo>
                    <a:pt x="272872" y="143840"/>
                  </a:lnTo>
                  <a:lnTo>
                    <a:pt x="272872" y="114769"/>
                  </a:lnTo>
                  <a:lnTo>
                    <a:pt x="184848" y="114769"/>
                  </a:lnTo>
                  <a:lnTo>
                    <a:pt x="184848" y="143840"/>
                  </a:lnTo>
                  <a:lnTo>
                    <a:pt x="184848" y="180848"/>
                  </a:lnTo>
                  <a:lnTo>
                    <a:pt x="114427" y="180848"/>
                  </a:lnTo>
                  <a:lnTo>
                    <a:pt x="114427" y="143840"/>
                  </a:lnTo>
                  <a:lnTo>
                    <a:pt x="184848" y="143840"/>
                  </a:lnTo>
                  <a:lnTo>
                    <a:pt x="184848" y="114769"/>
                  </a:lnTo>
                  <a:lnTo>
                    <a:pt x="96824" y="114769"/>
                  </a:lnTo>
                  <a:lnTo>
                    <a:pt x="96824" y="143840"/>
                  </a:lnTo>
                  <a:lnTo>
                    <a:pt x="96824" y="180848"/>
                  </a:lnTo>
                  <a:lnTo>
                    <a:pt x="26403" y="180848"/>
                  </a:lnTo>
                  <a:lnTo>
                    <a:pt x="26403" y="143840"/>
                  </a:lnTo>
                  <a:lnTo>
                    <a:pt x="96824" y="143840"/>
                  </a:lnTo>
                  <a:lnTo>
                    <a:pt x="96824" y="114769"/>
                  </a:lnTo>
                  <a:lnTo>
                    <a:pt x="0" y="114769"/>
                  </a:lnTo>
                  <a:lnTo>
                    <a:pt x="0" y="143840"/>
                  </a:lnTo>
                  <a:lnTo>
                    <a:pt x="0" y="180848"/>
                  </a:lnTo>
                  <a:lnTo>
                    <a:pt x="0" y="324891"/>
                  </a:lnTo>
                  <a:lnTo>
                    <a:pt x="299288" y="324891"/>
                  </a:lnTo>
                  <a:lnTo>
                    <a:pt x="299288" y="295960"/>
                  </a:lnTo>
                  <a:lnTo>
                    <a:pt x="299288" y="295821"/>
                  </a:lnTo>
                  <a:lnTo>
                    <a:pt x="299288" y="257771"/>
                  </a:lnTo>
                  <a:lnTo>
                    <a:pt x="272872" y="257771"/>
                  </a:lnTo>
                  <a:lnTo>
                    <a:pt x="272872" y="295821"/>
                  </a:lnTo>
                  <a:lnTo>
                    <a:pt x="202450" y="295821"/>
                  </a:lnTo>
                  <a:lnTo>
                    <a:pt x="202450" y="257771"/>
                  </a:lnTo>
                  <a:lnTo>
                    <a:pt x="184848" y="257771"/>
                  </a:lnTo>
                  <a:lnTo>
                    <a:pt x="184848" y="295821"/>
                  </a:lnTo>
                  <a:lnTo>
                    <a:pt x="114427" y="295821"/>
                  </a:lnTo>
                  <a:lnTo>
                    <a:pt x="114427" y="257771"/>
                  </a:lnTo>
                  <a:lnTo>
                    <a:pt x="96824" y="257771"/>
                  </a:lnTo>
                  <a:lnTo>
                    <a:pt x="96824" y="295821"/>
                  </a:lnTo>
                  <a:lnTo>
                    <a:pt x="26403" y="295821"/>
                  </a:lnTo>
                  <a:lnTo>
                    <a:pt x="26403" y="257492"/>
                  </a:lnTo>
                  <a:lnTo>
                    <a:pt x="299288" y="257492"/>
                  </a:lnTo>
                  <a:lnTo>
                    <a:pt x="299288" y="238988"/>
                  </a:lnTo>
                  <a:lnTo>
                    <a:pt x="26403" y="238988"/>
                  </a:lnTo>
                  <a:lnTo>
                    <a:pt x="26403" y="200672"/>
                  </a:lnTo>
                  <a:lnTo>
                    <a:pt x="96824" y="200672"/>
                  </a:lnTo>
                  <a:lnTo>
                    <a:pt x="96824" y="238671"/>
                  </a:lnTo>
                  <a:lnTo>
                    <a:pt x="114427" y="238671"/>
                  </a:lnTo>
                  <a:lnTo>
                    <a:pt x="114427" y="200672"/>
                  </a:lnTo>
                  <a:lnTo>
                    <a:pt x="184848" y="200672"/>
                  </a:lnTo>
                  <a:lnTo>
                    <a:pt x="184848" y="238671"/>
                  </a:lnTo>
                  <a:lnTo>
                    <a:pt x="202450" y="238671"/>
                  </a:lnTo>
                  <a:lnTo>
                    <a:pt x="202450" y="200672"/>
                  </a:lnTo>
                  <a:lnTo>
                    <a:pt x="272872" y="200672"/>
                  </a:lnTo>
                  <a:lnTo>
                    <a:pt x="272872" y="238671"/>
                  </a:lnTo>
                  <a:lnTo>
                    <a:pt x="299288" y="238671"/>
                  </a:lnTo>
                  <a:lnTo>
                    <a:pt x="299288" y="143205"/>
                  </a:lnTo>
                  <a:lnTo>
                    <a:pt x="299288" y="114769"/>
                  </a:lnTo>
                  <a:close/>
                </a:path>
                <a:path w="299719" h="325119">
                  <a:moveTo>
                    <a:pt x="299288" y="28638"/>
                  </a:moveTo>
                  <a:lnTo>
                    <a:pt x="264071" y="28638"/>
                  </a:lnTo>
                  <a:lnTo>
                    <a:pt x="264071" y="42951"/>
                  </a:lnTo>
                  <a:lnTo>
                    <a:pt x="261670" y="56032"/>
                  </a:lnTo>
                  <a:lnTo>
                    <a:pt x="255104" y="66649"/>
                  </a:lnTo>
                  <a:lnTo>
                    <a:pt x="245325" y="73774"/>
                  </a:lnTo>
                  <a:lnTo>
                    <a:pt x="233260" y="76377"/>
                  </a:lnTo>
                  <a:lnTo>
                    <a:pt x="221208" y="73774"/>
                  </a:lnTo>
                  <a:lnTo>
                    <a:pt x="211429" y="66649"/>
                  </a:lnTo>
                  <a:lnTo>
                    <a:pt x="204851" y="56032"/>
                  </a:lnTo>
                  <a:lnTo>
                    <a:pt x="202450" y="42951"/>
                  </a:lnTo>
                  <a:lnTo>
                    <a:pt x="202450" y="28638"/>
                  </a:lnTo>
                  <a:lnTo>
                    <a:pt x="96824" y="28638"/>
                  </a:lnTo>
                  <a:lnTo>
                    <a:pt x="96824" y="42951"/>
                  </a:lnTo>
                  <a:lnTo>
                    <a:pt x="94424" y="56032"/>
                  </a:lnTo>
                  <a:lnTo>
                    <a:pt x="87858" y="66649"/>
                  </a:lnTo>
                  <a:lnTo>
                    <a:pt x="78079" y="73774"/>
                  </a:lnTo>
                  <a:lnTo>
                    <a:pt x="66014" y="76377"/>
                  </a:lnTo>
                  <a:lnTo>
                    <a:pt x="53962" y="73774"/>
                  </a:lnTo>
                  <a:lnTo>
                    <a:pt x="44183" y="66649"/>
                  </a:lnTo>
                  <a:lnTo>
                    <a:pt x="37617" y="56032"/>
                  </a:lnTo>
                  <a:lnTo>
                    <a:pt x="35217" y="42951"/>
                  </a:lnTo>
                  <a:lnTo>
                    <a:pt x="35217" y="28638"/>
                  </a:lnTo>
                  <a:lnTo>
                    <a:pt x="0" y="28638"/>
                  </a:lnTo>
                  <a:lnTo>
                    <a:pt x="0" y="95465"/>
                  </a:lnTo>
                  <a:lnTo>
                    <a:pt x="299288" y="95465"/>
                  </a:lnTo>
                  <a:lnTo>
                    <a:pt x="299288" y="28638"/>
                  </a:lnTo>
                  <a:close/>
                </a:path>
              </a:pathLst>
            </a:custGeom>
            <a:solidFill>
              <a:srgbClr val="3754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715767" y="3052584"/>
              <a:ext cx="6065519" cy="52424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58439" y="3072382"/>
              <a:ext cx="5980430" cy="439420"/>
            </a:xfrm>
            <a:custGeom>
              <a:avLst/>
              <a:gdLst/>
              <a:ahLst/>
              <a:cxnLst/>
              <a:rect l="l" t="t" r="r" b="b"/>
              <a:pathLst>
                <a:path w="5980430" h="439420">
                  <a:moveTo>
                    <a:pt x="5936284" y="0"/>
                  </a:moveTo>
                  <a:lnTo>
                    <a:pt x="43891" y="0"/>
                  </a:lnTo>
                  <a:lnTo>
                    <a:pt x="26805" y="3448"/>
                  </a:lnTo>
                  <a:lnTo>
                    <a:pt x="12853" y="12853"/>
                  </a:lnTo>
                  <a:lnTo>
                    <a:pt x="3448" y="26805"/>
                  </a:lnTo>
                  <a:lnTo>
                    <a:pt x="0" y="43891"/>
                  </a:lnTo>
                  <a:lnTo>
                    <a:pt x="0" y="395020"/>
                  </a:lnTo>
                  <a:lnTo>
                    <a:pt x="3448" y="412106"/>
                  </a:lnTo>
                  <a:lnTo>
                    <a:pt x="12853" y="426058"/>
                  </a:lnTo>
                  <a:lnTo>
                    <a:pt x="26805" y="435463"/>
                  </a:lnTo>
                  <a:lnTo>
                    <a:pt x="43891" y="438911"/>
                  </a:lnTo>
                  <a:lnTo>
                    <a:pt x="5936284" y="438911"/>
                  </a:lnTo>
                  <a:lnTo>
                    <a:pt x="5953370" y="435463"/>
                  </a:lnTo>
                  <a:lnTo>
                    <a:pt x="5967322" y="426058"/>
                  </a:lnTo>
                  <a:lnTo>
                    <a:pt x="5976727" y="412106"/>
                  </a:lnTo>
                  <a:lnTo>
                    <a:pt x="5980176" y="395020"/>
                  </a:lnTo>
                  <a:lnTo>
                    <a:pt x="5980176" y="43891"/>
                  </a:lnTo>
                  <a:lnTo>
                    <a:pt x="5976727" y="26805"/>
                  </a:lnTo>
                  <a:lnTo>
                    <a:pt x="5967322" y="12853"/>
                  </a:lnTo>
                  <a:lnTo>
                    <a:pt x="5953370" y="3448"/>
                  </a:lnTo>
                  <a:lnTo>
                    <a:pt x="5936284" y="0"/>
                  </a:lnTo>
                  <a:close/>
                </a:path>
              </a:pathLst>
            </a:custGeom>
            <a:solidFill>
              <a:srgbClr val="E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77667" y="3048000"/>
              <a:ext cx="553211" cy="55168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762288" y="3135756"/>
              <a:ext cx="384810" cy="330200"/>
            </a:xfrm>
            <a:custGeom>
              <a:avLst/>
              <a:gdLst/>
              <a:ahLst/>
              <a:cxnLst/>
              <a:rect l="l" t="t" r="r" b="b"/>
              <a:pathLst>
                <a:path w="384810" h="330200">
                  <a:moveTo>
                    <a:pt x="359003" y="133451"/>
                  </a:moveTo>
                  <a:lnTo>
                    <a:pt x="294347" y="106768"/>
                  </a:lnTo>
                  <a:lnTo>
                    <a:pt x="175602" y="57746"/>
                  </a:lnTo>
                  <a:lnTo>
                    <a:pt x="175602" y="126174"/>
                  </a:lnTo>
                  <a:lnTo>
                    <a:pt x="174053" y="133718"/>
                  </a:lnTo>
                  <a:lnTo>
                    <a:pt x="169862" y="139890"/>
                  </a:lnTo>
                  <a:lnTo>
                    <a:pt x="163664" y="144056"/>
                  </a:lnTo>
                  <a:lnTo>
                    <a:pt x="156083" y="145592"/>
                  </a:lnTo>
                  <a:lnTo>
                    <a:pt x="148513" y="144056"/>
                  </a:lnTo>
                  <a:lnTo>
                    <a:pt x="142303" y="139890"/>
                  </a:lnTo>
                  <a:lnTo>
                    <a:pt x="138112" y="133718"/>
                  </a:lnTo>
                  <a:lnTo>
                    <a:pt x="136575" y="126174"/>
                  </a:lnTo>
                  <a:lnTo>
                    <a:pt x="138112" y="118643"/>
                  </a:lnTo>
                  <a:lnTo>
                    <a:pt x="142303" y="112471"/>
                  </a:lnTo>
                  <a:lnTo>
                    <a:pt x="148513" y="108292"/>
                  </a:lnTo>
                  <a:lnTo>
                    <a:pt x="156083" y="106768"/>
                  </a:lnTo>
                  <a:lnTo>
                    <a:pt x="163664" y="108292"/>
                  </a:lnTo>
                  <a:lnTo>
                    <a:pt x="169862" y="112471"/>
                  </a:lnTo>
                  <a:lnTo>
                    <a:pt x="174053" y="118643"/>
                  </a:lnTo>
                  <a:lnTo>
                    <a:pt x="175602" y="126174"/>
                  </a:lnTo>
                  <a:lnTo>
                    <a:pt x="175602" y="57746"/>
                  </a:lnTo>
                  <a:lnTo>
                    <a:pt x="98044" y="25717"/>
                  </a:lnTo>
                  <a:lnTo>
                    <a:pt x="53162" y="133451"/>
                  </a:lnTo>
                  <a:lnTo>
                    <a:pt x="141452" y="170332"/>
                  </a:lnTo>
                  <a:lnTo>
                    <a:pt x="141452" y="189268"/>
                  </a:lnTo>
                  <a:lnTo>
                    <a:pt x="138379" y="204343"/>
                  </a:lnTo>
                  <a:lnTo>
                    <a:pt x="129984" y="216687"/>
                  </a:lnTo>
                  <a:lnTo>
                    <a:pt x="117576" y="225018"/>
                  </a:lnTo>
                  <a:lnTo>
                    <a:pt x="102425" y="228079"/>
                  </a:lnTo>
                  <a:lnTo>
                    <a:pt x="29260" y="228079"/>
                  </a:lnTo>
                  <a:lnTo>
                    <a:pt x="29260" y="0"/>
                  </a:lnTo>
                  <a:lnTo>
                    <a:pt x="0" y="0"/>
                  </a:lnTo>
                  <a:lnTo>
                    <a:pt x="0" y="329996"/>
                  </a:lnTo>
                  <a:lnTo>
                    <a:pt x="29260" y="329996"/>
                  </a:lnTo>
                  <a:lnTo>
                    <a:pt x="29260" y="257200"/>
                  </a:lnTo>
                  <a:lnTo>
                    <a:pt x="102425" y="257200"/>
                  </a:lnTo>
                  <a:lnTo>
                    <a:pt x="128943" y="251841"/>
                  </a:lnTo>
                  <a:lnTo>
                    <a:pt x="150660" y="237248"/>
                  </a:lnTo>
                  <a:lnTo>
                    <a:pt x="156883" y="228079"/>
                  </a:lnTo>
                  <a:lnTo>
                    <a:pt x="165328" y="215646"/>
                  </a:lnTo>
                  <a:lnTo>
                    <a:pt x="170726" y="189268"/>
                  </a:lnTo>
                  <a:lnTo>
                    <a:pt x="170726" y="181978"/>
                  </a:lnTo>
                  <a:lnTo>
                    <a:pt x="253644" y="215950"/>
                  </a:lnTo>
                  <a:lnTo>
                    <a:pt x="297027" y="181978"/>
                  </a:lnTo>
                  <a:lnTo>
                    <a:pt x="343509" y="145592"/>
                  </a:lnTo>
                  <a:lnTo>
                    <a:pt x="359003" y="133451"/>
                  </a:lnTo>
                  <a:close/>
                </a:path>
                <a:path w="384810" h="330200">
                  <a:moveTo>
                    <a:pt x="384365" y="181013"/>
                  </a:moveTo>
                  <a:lnTo>
                    <a:pt x="348754" y="166458"/>
                  </a:lnTo>
                  <a:lnTo>
                    <a:pt x="305346" y="200418"/>
                  </a:lnTo>
                  <a:lnTo>
                    <a:pt x="340956" y="214985"/>
                  </a:lnTo>
                  <a:lnTo>
                    <a:pt x="384365" y="181013"/>
                  </a:lnTo>
                  <a:close/>
                </a:path>
              </a:pathLst>
            </a:custGeom>
            <a:solidFill>
              <a:srgbClr val="586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677667" y="3576827"/>
              <a:ext cx="6065507" cy="52425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720339" y="3596638"/>
              <a:ext cx="5980430" cy="439420"/>
            </a:xfrm>
            <a:custGeom>
              <a:avLst/>
              <a:gdLst/>
              <a:ahLst/>
              <a:cxnLst/>
              <a:rect l="l" t="t" r="r" b="b"/>
              <a:pathLst>
                <a:path w="5980430" h="439420">
                  <a:moveTo>
                    <a:pt x="5936284" y="0"/>
                  </a:moveTo>
                  <a:lnTo>
                    <a:pt x="43891" y="0"/>
                  </a:lnTo>
                  <a:lnTo>
                    <a:pt x="26805" y="3448"/>
                  </a:lnTo>
                  <a:lnTo>
                    <a:pt x="12853" y="12853"/>
                  </a:lnTo>
                  <a:lnTo>
                    <a:pt x="3448" y="26805"/>
                  </a:lnTo>
                  <a:lnTo>
                    <a:pt x="0" y="43891"/>
                  </a:lnTo>
                  <a:lnTo>
                    <a:pt x="0" y="395020"/>
                  </a:lnTo>
                  <a:lnTo>
                    <a:pt x="3448" y="412106"/>
                  </a:lnTo>
                  <a:lnTo>
                    <a:pt x="12853" y="426058"/>
                  </a:lnTo>
                  <a:lnTo>
                    <a:pt x="26805" y="435463"/>
                  </a:lnTo>
                  <a:lnTo>
                    <a:pt x="43891" y="438911"/>
                  </a:lnTo>
                  <a:lnTo>
                    <a:pt x="5936284" y="438911"/>
                  </a:lnTo>
                  <a:lnTo>
                    <a:pt x="5953370" y="435463"/>
                  </a:lnTo>
                  <a:lnTo>
                    <a:pt x="5967322" y="426058"/>
                  </a:lnTo>
                  <a:lnTo>
                    <a:pt x="5976727" y="412106"/>
                  </a:lnTo>
                  <a:lnTo>
                    <a:pt x="5980176" y="395020"/>
                  </a:lnTo>
                  <a:lnTo>
                    <a:pt x="5980176" y="43891"/>
                  </a:lnTo>
                  <a:lnTo>
                    <a:pt x="5976727" y="26805"/>
                  </a:lnTo>
                  <a:lnTo>
                    <a:pt x="5967322" y="12853"/>
                  </a:lnTo>
                  <a:lnTo>
                    <a:pt x="5953370" y="3448"/>
                  </a:lnTo>
                  <a:lnTo>
                    <a:pt x="5936284" y="0"/>
                  </a:lnTo>
                  <a:close/>
                </a:path>
              </a:pathLst>
            </a:custGeom>
            <a:solidFill>
              <a:srgbClr val="E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700527" y="3657600"/>
              <a:ext cx="408431" cy="40843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776880" y="3711041"/>
              <a:ext cx="256540" cy="255904"/>
            </a:xfrm>
            <a:custGeom>
              <a:avLst/>
              <a:gdLst/>
              <a:ahLst/>
              <a:cxnLst/>
              <a:rect l="l" t="t" r="r" b="b"/>
              <a:pathLst>
                <a:path w="256539" h="255904">
                  <a:moveTo>
                    <a:pt x="47155" y="124040"/>
                  </a:moveTo>
                  <a:lnTo>
                    <a:pt x="44145" y="121031"/>
                  </a:lnTo>
                  <a:lnTo>
                    <a:pt x="36690" y="121031"/>
                  </a:lnTo>
                  <a:lnTo>
                    <a:pt x="33680" y="124040"/>
                  </a:lnTo>
                  <a:lnTo>
                    <a:pt x="33680" y="131470"/>
                  </a:lnTo>
                  <a:lnTo>
                    <a:pt x="36690" y="134480"/>
                  </a:lnTo>
                  <a:lnTo>
                    <a:pt x="44145" y="134480"/>
                  </a:lnTo>
                  <a:lnTo>
                    <a:pt x="47155" y="131470"/>
                  </a:lnTo>
                  <a:lnTo>
                    <a:pt x="47155" y="127762"/>
                  </a:lnTo>
                  <a:lnTo>
                    <a:pt x="47155" y="124040"/>
                  </a:lnTo>
                  <a:close/>
                </a:path>
                <a:path w="256539" h="255904">
                  <a:moveTo>
                    <a:pt x="134734" y="211455"/>
                  </a:moveTo>
                  <a:lnTo>
                    <a:pt x="131724" y="208445"/>
                  </a:lnTo>
                  <a:lnTo>
                    <a:pt x="124269" y="208445"/>
                  </a:lnTo>
                  <a:lnTo>
                    <a:pt x="121259" y="211455"/>
                  </a:lnTo>
                  <a:lnTo>
                    <a:pt x="121259" y="218884"/>
                  </a:lnTo>
                  <a:lnTo>
                    <a:pt x="124269" y="221894"/>
                  </a:lnTo>
                  <a:lnTo>
                    <a:pt x="131724" y="221894"/>
                  </a:lnTo>
                  <a:lnTo>
                    <a:pt x="134734" y="218884"/>
                  </a:lnTo>
                  <a:lnTo>
                    <a:pt x="134734" y="215176"/>
                  </a:lnTo>
                  <a:lnTo>
                    <a:pt x="134734" y="211455"/>
                  </a:lnTo>
                  <a:close/>
                </a:path>
                <a:path w="256539" h="255904">
                  <a:moveTo>
                    <a:pt x="134734" y="36626"/>
                  </a:moveTo>
                  <a:lnTo>
                    <a:pt x="131724" y="33616"/>
                  </a:lnTo>
                  <a:lnTo>
                    <a:pt x="124269" y="33616"/>
                  </a:lnTo>
                  <a:lnTo>
                    <a:pt x="121259" y="36626"/>
                  </a:lnTo>
                  <a:lnTo>
                    <a:pt x="121259" y="44056"/>
                  </a:lnTo>
                  <a:lnTo>
                    <a:pt x="124269" y="47066"/>
                  </a:lnTo>
                  <a:lnTo>
                    <a:pt x="131724" y="47066"/>
                  </a:lnTo>
                  <a:lnTo>
                    <a:pt x="134734" y="44056"/>
                  </a:lnTo>
                  <a:lnTo>
                    <a:pt x="134734" y="40347"/>
                  </a:lnTo>
                  <a:lnTo>
                    <a:pt x="134734" y="36626"/>
                  </a:lnTo>
                  <a:close/>
                </a:path>
                <a:path w="256539" h="255904">
                  <a:moveTo>
                    <a:pt x="180213" y="170459"/>
                  </a:moveTo>
                  <a:lnTo>
                    <a:pt x="134734" y="125069"/>
                  </a:lnTo>
                  <a:lnTo>
                    <a:pt x="134734" y="60515"/>
                  </a:lnTo>
                  <a:lnTo>
                    <a:pt x="121259" y="60515"/>
                  </a:lnTo>
                  <a:lnTo>
                    <a:pt x="121259" y="129781"/>
                  </a:lnTo>
                  <a:lnTo>
                    <a:pt x="121932" y="131457"/>
                  </a:lnTo>
                  <a:lnTo>
                    <a:pt x="123278" y="132461"/>
                  </a:lnTo>
                  <a:lnTo>
                    <a:pt x="170776" y="179870"/>
                  </a:lnTo>
                  <a:lnTo>
                    <a:pt x="180213" y="170459"/>
                  </a:lnTo>
                  <a:close/>
                </a:path>
                <a:path w="256539" h="255904">
                  <a:moveTo>
                    <a:pt x="222313" y="124040"/>
                  </a:moveTo>
                  <a:lnTo>
                    <a:pt x="219303" y="121031"/>
                  </a:lnTo>
                  <a:lnTo>
                    <a:pt x="211848" y="121031"/>
                  </a:lnTo>
                  <a:lnTo>
                    <a:pt x="208838" y="124040"/>
                  </a:lnTo>
                  <a:lnTo>
                    <a:pt x="208838" y="131470"/>
                  </a:lnTo>
                  <a:lnTo>
                    <a:pt x="211848" y="134480"/>
                  </a:lnTo>
                  <a:lnTo>
                    <a:pt x="219303" y="134480"/>
                  </a:lnTo>
                  <a:lnTo>
                    <a:pt x="222313" y="131470"/>
                  </a:lnTo>
                  <a:lnTo>
                    <a:pt x="222313" y="127762"/>
                  </a:lnTo>
                  <a:lnTo>
                    <a:pt x="222313" y="124040"/>
                  </a:lnTo>
                  <a:close/>
                </a:path>
                <a:path w="256539" h="255904">
                  <a:moveTo>
                    <a:pt x="255993" y="127762"/>
                  </a:moveTo>
                  <a:lnTo>
                    <a:pt x="245948" y="78003"/>
                  </a:lnTo>
                  <a:lnTo>
                    <a:pt x="235788" y="62966"/>
                  </a:lnTo>
                  <a:lnTo>
                    <a:pt x="235788" y="127762"/>
                  </a:lnTo>
                  <a:lnTo>
                    <a:pt x="227279" y="169532"/>
                  </a:lnTo>
                  <a:lnTo>
                    <a:pt x="204127" y="203746"/>
                  </a:lnTo>
                  <a:lnTo>
                    <a:pt x="169849" y="226860"/>
                  </a:lnTo>
                  <a:lnTo>
                    <a:pt x="128003" y="235343"/>
                  </a:lnTo>
                  <a:lnTo>
                    <a:pt x="86144" y="226860"/>
                  </a:lnTo>
                  <a:lnTo>
                    <a:pt x="51866" y="203746"/>
                  </a:lnTo>
                  <a:lnTo>
                    <a:pt x="28714" y="169532"/>
                  </a:lnTo>
                  <a:lnTo>
                    <a:pt x="20205" y="127762"/>
                  </a:lnTo>
                  <a:lnTo>
                    <a:pt x="28714" y="85979"/>
                  </a:lnTo>
                  <a:lnTo>
                    <a:pt x="51866" y="51777"/>
                  </a:lnTo>
                  <a:lnTo>
                    <a:pt x="86144" y="28663"/>
                  </a:lnTo>
                  <a:lnTo>
                    <a:pt x="128003" y="20167"/>
                  </a:lnTo>
                  <a:lnTo>
                    <a:pt x="169849" y="28663"/>
                  </a:lnTo>
                  <a:lnTo>
                    <a:pt x="204127" y="51777"/>
                  </a:lnTo>
                  <a:lnTo>
                    <a:pt x="227279" y="85979"/>
                  </a:lnTo>
                  <a:lnTo>
                    <a:pt x="235788" y="127762"/>
                  </a:lnTo>
                  <a:lnTo>
                    <a:pt x="235788" y="62966"/>
                  </a:lnTo>
                  <a:lnTo>
                    <a:pt x="218528" y="37401"/>
                  </a:lnTo>
                  <a:lnTo>
                    <a:pt x="192913" y="20167"/>
                  </a:lnTo>
                  <a:lnTo>
                    <a:pt x="177838" y="10033"/>
                  </a:lnTo>
                  <a:lnTo>
                    <a:pt x="128003" y="0"/>
                  </a:lnTo>
                  <a:lnTo>
                    <a:pt x="78155" y="10033"/>
                  </a:lnTo>
                  <a:lnTo>
                    <a:pt x="37465" y="37401"/>
                  </a:lnTo>
                  <a:lnTo>
                    <a:pt x="10045" y="78003"/>
                  </a:lnTo>
                  <a:lnTo>
                    <a:pt x="0" y="127762"/>
                  </a:lnTo>
                  <a:lnTo>
                    <a:pt x="10045" y="177507"/>
                  </a:lnTo>
                  <a:lnTo>
                    <a:pt x="37465" y="218109"/>
                  </a:lnTo>
                  <a:lnTo>
                    <a:pt x="78155" y="245478"/>
                  </a:lnTo>
                  <a:lnTo>
                    <a:pt x="128003" y="255524"/>
                  </a:lnTo>
                  <a:lnTo>
                    <a:pt x="177838" y="245478"/>
                  </a:lnTo>
                  <a:lnTo>
                    <a:pt x="192913" y="235343"/>
                  </a:lnTo>
                  <a:lnTo>
                    <a:pt x="218528" y="218109"/>
                  </a:lnTo>
                  <a:lnTo>
                    <a:pt x="245948" y="177507"/>
                  </a:lnTo>
                  <a:lnTo>
                    <a:pt x="255993" y="127762"/>
                  </a:lnTo>
                  <a:close/>
                </a:path>
              </a:pathLst>
            </a:custGeom>
            <a:solidFill>
              <a:srgbClr val="798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677667" y="4101083"/>
              <a:ext cx="6065507" cy="52425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720339" y="4120894"/>
              <a:ext cx="5980430" cy="439420"/>
            </a:xfrm>
            <a:custGeom>
              <a:avLst/>
              <a:gdLst/>
              <a:ahLst/>
              <a:cxnLst/>
              <a:rect l="l" t="t" r="r" b="b"/>
              <a:pathLst>
                <a:path w="5980430" h="439420">
                  <a:moveTo>
                    <a:pt x="5936284" y="0"/>
                  </a:moveTo>
                  <a:lnTo>
                    <a:pt x="43891" y="0"/>
                  </a:lnTo>
                  <a:lnTo>
                    <a:pt x="26805" y="3448"/>
                  </a:lnTo>
                  <a:lnTo>
                    <a:pt x="12853" y="12853"/>
                  </a:lnTo>
                  <a:lnTo>
                    <a:pt x="3448" y="26805"/>
                  </a:lnTo>
                  <a:lnTo>
                    <a:pt x="0" y="43891"/>
                  </a:lnTo>
                  <a:lnTo>
                    <a:pt x="0" y="395020"/>
                  </a:lnTo>
                  <a:lnTo>
                    <a:pt x="3448" y="412106"/>
                  </a:lnTo>
                  <a:lnTo>
                    <a:pt x="12853" y="426058"/>
                  </a:lnTo>
                  <a:lnTo>
                    <a:pt x="26805" y="435463"/>
                  </a:lnTo>
                  <a:lnTo>
                    <a:pt x="43891" y="438912"/>
                  </a:lnTo>
                  <a:lnTo>
                    <a:pt x="5936284" y="438912"/>
                  </a:lnTo>
                  <a:lnTo>
                    <a:pt x="5953370" y="435463"/>
                  </a:lnTo>
                  <a:lnTo>
                    <a:pt x="5967322" y="426058"/>
                  </a:lnTo>
                  <a:lnTo>
                    <a:pt x="5976727" y="412106"/>
                  </a:lnTo>
                  <a:lnTo>
                    <a:pt x="5980176" y="395020"/>
                  </a:lnTo>
                  <a:lnTo>
                    <a:pt x="5980176" y="43891"/>
                  </a:lnTo>
                  <a:lnTo>
                    <a:pt x="5976727" y="26805"/>
                  </a:lnTo>
                  <a:lnTo>
                    <a:pt x="5967322" y="12853"/>
                  </a:lnTo>
                  <a:lnTo>
                    <a:pt x="5953370" y="3448"/>
                  </a:lnTo>
                  <a:lnTo>
                    <a:pt x="5936284" y="0"/>
                  </a:lnTo>
                  <a:close/>
                </a:path>
              </a:pathLst>
            </a:custGeom>
            <a:solidFill>
              <a:srgbClr val="E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705099" y="4186427"/>
              <a:ext cx="399287" cy="39928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780503" y="4238909"/>
              <a:ext cx="248754" cy="24828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77667" y="819911"/>
            <a:ext cx="6071870" cy="542925"/>
            <a:chOff x="2677667" y="819911"/>
            <a:chExt cx="6071870" cy="542925"/>
          </a:xfrm>
        </p:grpSpPr>
        <p:sp>
          <p:nvSpPr>
            <p:cNvPr id="11" name="object 11"/>
            <p:cNvSpPr/>
            <p:nvPr/>
          </p:nvSpPr>
          <p:spPr>
            <a:xfrm>
              <a:off x="2683763" y="819911"/>
              <a:ext cx="6065519" cy="54254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26435" y="839725"/>
              <a:ext cx="5980430" cy="457200"/>
            </a:xfrm>
            <a:custGeom>
              <a:avLst/>
              <a:gdLst/>
              <a:ahLst/>
              <a:cxnLst/>
              <a:rect l="l" t="t" r="r" b="b"/>
              <a:pathLst>
                <a:path w="5980430" h="457200">
                  <a:moveTo>
                    <a:pt x="5934456" y="0"/>
                  </a:moveTo>
                  <a:lnTo>
                    <a:pt x="45720" y="0"/>
                  </a:lnTo>
                  <a:lnTo>
                    <a:pt x="27924" y="3593"/>
                  </a:lnTo>
                  <a:lnTo>
                    <a:pt x="13392" y="13392"/>
                  </a:lnTo>
                  <a:lnTo>
                    <a:pt x="3593" y="27924"/>
                  </a:lnTo>
                  <a:lnTo>
                    <a:pt x="0" y="45720"/>
                  </a:lnTo>
                  <a:lnTo>
                    <a:pt x="0" y="411480"/>
                  </a:lnTo>
                  <a:lnTo>
                    <a:pt x="3593" y="429275"/>
                  </a:lnTo>
                  <a:lnTo>
                    <a:pt x="13392" y="443807"/>
                  </a:lnTo>
                  <a:lnTo>
                    <a:pt x="27924" y="453606"/>
                  </a:lnTo>
                  <a:lnTo>
                    <a:pt x="45720" y="457200"/>
                  </a:lnTo>
                  <a:lnTo>
                    <a:pt x="5934456" y="457200"/>
                  </a:lnTo>
                  <a:lnTo>
                    <a:pt x="5952251" y="453606"/>
                  </a:lnTo>
                  <a:lnTo>
                    <a:pt x="5966783" y="443807"/>
                  </a:lnTo>
                  <a:lnTo>
                    <a:pt x="5976582" y="429275"/>
                  </a:lnTo>
                  <a:lnTo>
                    <a:pt x="5980176" y="411480"/>
                  </a:lnTo>
                  <a:lnTo>
                    <a:pt x="5980176" y="45720"/>
                  </a:lnTo>
                  <a:lnTo>
                    <a:pt x="5976582" y="27924"/>
                  </a:lnTo>
                  <a:lnTo>
                    <a:pt x="5966783" y="13392"/>
                  </a:lnTo>
                  <a:lnTo>
                    <a:pt x="5952251" y="3593"/>
                  </a:lnTo>
                  <a:lnTo>
                    <a:pt x="5934456" y="0"/>
                  </a:lnTo>
                  <a:close/>
                </a:path>
              </a:pathLst>
            </a:custGeom>
            <a:solidFill>
              <a:srgbClr val="E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77667" y="865632"/>
              <a:ext cx="466343" cy="45110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75940" y="938732"/>
              <a:ext cx="270510" cy="220979"/>
            </a:xfrm>
            <a:custGeom>
              <a:avLst/>
              <a:gdLst/>
              <a:ahLst/>
              <a:cxnLst/>
              <a:rect l="l" t="t" r="r" b="b"/>
              <a:pathLst>
                <a:path w="270510" h="220980">
                  <a:moveTo>
                    <a:pt x="31775" y="0"/>
                  </a:moveTo>
                  <a:lnTo>
                    <a:pt x="0" y="0"/>
                  </a:lnTo>
                  <a:lnTo>
                    <a:pt x="0" y="220764"/>
                  </a:lnTo>
                  <a:lnTo>
                    <a:pt x="31775" y="220764"/>
                  </a:lnTo>
                  <a:lnTo>
                    <a:pt x="31775" y="0"/>
                  </a:lnTo>
                  <a:close/>
                </a:path>
                <a:path w="270510" h="220980">
                  <a:moveTo>
                    <a:pt x="270116" y="190309"/>
                  </a:moveTo>
                  <a:lnTo>
                    <a:pt x="198615" y="190309"/>
                  </a:lnTo>
                  <a:lnTo>
                    <a:pt x="198615" y="220764"/>
                  </a:lnTo>
                  <a:lnTo>
                    <a:pt x="270116" y="220764"/>
                  </a:lnTo>
                  <a:lnTo>
                    <a:pt x="270116" y="190309"/>
                  </a:lnTo>
                  <a:close/>
                </a:path>
                <a:path w="270510" h="220980">
                  <a:moveTo>
                    <a:pt x="270116" y="60909"/>
                  </a:moveTo>
                  <a:lnTo>
                    <a:pt x="198615" y="60909"/>
                  </a:lnTo>
                  <a:lnTo>
                    <a:pt x="198615" y="175082"/>
                  </a:lnTo>
                  <a:lnTo>
                    <a:pt x="270116" y="175082"/>
                  </a:lnTo>
                  <a:lnTo>
                    <a:pt x="270116" y="60909"/>
                  </a:lnTo>
                  <a:close/>
                </a:path>
                <a:path w="270510" h="220980">
                  <a:moveTo>
                    <a:pt x="270116" y="15227"/>
                  </a:moveTo>
                  <a:lnTo>
                    <a:pt x="198615" y="15227"/>
                  </a:lnTo>
                  <a:lnTo>
                    <a:pt x="198615" y="45681"/>
                  </a:lnTo>
                  <a:lnTo>
                    <a:pt x="270116" y="45681"/>
                  </a:lnTo>
                  <a:lnTo>
                    <a:pt x="270116" y="15227"/>
                  </a:lnTo>
                  <a:close/>
                </a:path>
              </a:pathLst>
            </a:custGeom>
            <a:solidFill>
              <a:srgbClr val="083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112240" y="374682"/>
            <a:ext cx="1044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105" dirty="0">
                <a:solidFill>
                  <a:srgbClr val="000000"/>
                </a:solidFill>
                <a:latin typeface="Arial"/>
                <a:cs typeface="Arial"/>
              </a:rPr>
              <a:t>Counseling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63250" y="915751"/>
            <a:ext cx="2928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2575" algn="l"/>
              </a:tabLst>
            </a:pPr>
            <a:r>
              <a:rPr sz="1800" u="heavy" spc="-95" dirty="0">
                <a:uFill>
                  <a:solidFill>
                    <a:srgbClr val="0835A3"/>
                  </a:solidFill>
                </a:uFill>
                <a:latin typeface="Arial"/>
                <a:cs typeface="Arial"/>
              </a:rPr>
              <a:t> 	</a:t>
            </a:r>
            <a:r>
              <a:rPr sz="1800" spc="16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Academic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accommodations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112240" y="1461476"/>
            <a:ext cx="4737735" cy="3013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Arial"/>
                <a:cs typeface="Arial"/>
              </a:rPr>
              <a:t>Housing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accommodations</a:t>
            </a:r>
            <a:endParaRPr sz="1800">
              <a:latin typeface="Arial"/>
              <a:cs typeface="Arial"/>
            </a:endParaRPr>
          </a:p>
          <a:p>
            <a:pPr marL="39370" marR="3102610" indent="-10160">
              <a:lnSpc>
                <a:spcPts val="4480"/>
              </a:lnSpc>
              <a:spcBef>
                <a:spcPts val="459"/>
              </a:spcBef>
            </a:pPr>
            <a:r>
              <a:rPr sz="1800" spc="-80" dirty="0">
                <a:latin typeface="Arial"/>
                <a:cs typeface="Arial"/>
              </a:rPr>
              <a:t>Security </a:t>
            </a:r>
            <a:r>
              <a:rPr sz="1800" spc="-90" dirty="0">
                <a:latin typeface="Arial"/>
                <a:cs typeface="Arial"/>
              </a:rPr>
              <a:t>escorts  </a:t>
            </a:r>
            <a:r>
              <a:rPr sz="1800" spc="-145" dirty="0">
                <a:latin typeface="Arial"/>
                <a:cs typeface="Arial"/>
              </a:rPr>
              <a:t>Leave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absence</a:t>
            </a:r>
            <a:endParaRPr sz="1800">
              <a:latin typeface="Arial"/>
              <a:cs typeface="Arial"/>
            </a:endParaRPr>
          </a:p>
          <a:p>
            <a:pPr marL="12700" marR="1652905" indent="49530">
              <a:lnSpc>
                <a:spcPts val="4140"/>
              </a:lnSpc>
              <a:spcBef>
                <a:spcPts val="190"/>
              </a:spcBef>
            </a:pPr>
            <a:r>
              <a:rPr sz="1800" spc="-95" dirty="0">
                <a:latin typeface="Arial"/>
                <a:cs typeface="Arial"/>
              </a:rPr>
              <a:t>Increased </a:t>
            </a:r>
            <a:r>
              <a:rPr sz="1800" spc="-60" dirty="0">
                <a:latin typeface="Arial"/>
                <a:cs typeface="Arial"/>
              </a:rPr>
              <a:t>security </a:t>
            </a:r>
            <a:r>
              <a:rPr sz="1800" spc="-15" dirty="0">
                <a:latin typeface="Arial"/>
                <a:cs typeface="Arial"/>
              </a:rPr>
              <a:t>or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monitoring  </a:t>
            </a:r>
            <a:r>
              <a:rPr sz="1800" spc="-25" dirty="0">
                <a:latin typeface="Arial"/>
                <a:cs typeface="Arial"/>
              </a:rPr>
              <a:t>Modified </a:t>
            </a:r>
            <a:r>
              <a:rPr sz="1800" spc="-40" dirty="0">
                <a:latin typeface="Arial"/>
                <a:cs typeface="Arial"/>
              </a:rPr>
              <a:t>work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schedules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1800" spc="-20" dirty="0">
                <a:latin typeface="Arial"/>
                <a:cs typeface="Arial"/>
              </a:rPr>
              <a:t>Mutual </a:t>
            </a:r>
            <a:r>
              <a:rPr sz="1800" spc="-60" dirty="0">
                <a:latin typeface="Arial"/>
                <a:cs typeface="Arial"/>
              </a:rPr>
              <a:t>no-contact </a:t>
            </a:r>
            <a:r>
              <a:rPr sz="1800" spc="-40" dirty="0">
                <a:latin typeface="Arial"/>
                <a:cs typeface="Arial"/>
              </a:rPr>
              <a:t>order </a:t>
            </a:r>
            <a:r>
              <a:rPr sz="1800" spc="-60" dirty="0">
                <a:latin typeface="Arial"/>
                <a:cs typeface="Arial"/>
              </a:rPr>
              <a:t>where </a:t>
            </a:r>
            <a:r>
              <a:rPr sz="1800" spc="-55" dirty="0">
                <a:latin typeface="Arial"/>
                <a:cs typeface="Arial"/>
              </a:rPr>
              <a:t>implicated </a:t>
            </a:r>
            <a:r>
              <a:rPr sz="1800" spc="-80" dirty="0">
                <a:latin typeface="Arial"/>
                <a:cs typeface="Arial"/>
              </a:rPr>
              <a:t>by</a:t>
            </a:r>
            <a:r>
              <a:rPr sz="1800" spc="-29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facts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77668" y="280415"/>
            <a:ext cx="6065520" cy="539750"/>
            <a:chOff x="2677668" y="280415"/>
            <a:chExt cx="6065520" cy="539750"/>
          </a:xfrm>
        </p:grpSpPr>
        <p:sp>
          <p:nvSpPr>
            <p:cNvPr id="5" name="object 5"/>
            <p:cNvSpPr/>
            <p:nvPr/>
          </p:nvSpPr>
          <p:spPr>
            <a:xfrm>
              <a:off x="2677668" y="280415"/>
              <a:ext cx="6065519" cy="53949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20340" y="300226"/>
              <a:ext cx="5980430" cy="454659"/>
            </a:xfrm>
            <a:custGeom>
              <a:avLst/>
              <a:gdLst/>
              <a:ahLst/>
              <a:cxnLst/>
              <a:rect l="l" t="t" r="r" b="b"/>
              <a:pathLst>
                <a:path w="5980430" h="454659">
                  <a:moveTo>
                    <a:pt x="5934760" y="0"/>
                  </a:moveTo>
                  <a:lnTo>
                    <a:pt x="45415" y="0"/>
                  </a:lnTo>
                  <a:lnTo>
                    <a:pt x="27737" y="3568"/>
                  </a:lnTo>
                  <a:lnTo>
                    <a:pt x="13301" y="13301"/>
                  </a:lnTo>
                  <a:lnTo>
                    <a:pt x="3568" y="27737"/>
                  </a:lnTo>
                  <a:lnTo>
                    <a:pt x="0" y="45415"/>
                  </a:lnTo>
                  <a:lnTo>
                    <a:pt x="0" y="408736"/>
                  </a:lnTo>
                  <a:lnTo>
                    <a:pt x="3568" y="426414"/>
                  </a:lnTo>
                  <a:lnTo>
                    <a:pt x="13301" y="440850"/>
                  </a:lnTo>
                  <a:lnTo>
                    <a:pt x="27737" y="450583"/>
                  </a:lnTo>
                  <a:lnTo>
                    <a:pt x="45415" y="454152"/>
                  </a:lnTo>
                  <a:lnTo>
                    <a:pt x="5934760" y="454152"/>
                  </a:lnTo>
                  <a:lnTo>
                    <a:pt x="5952438" y="450583"/>
                  </a:lnTo>
                  <a:lnTo>
                    <a:pt x="5966874" y="440850"/>
                  </a:lnTo>
                  <a:lnTo>
                    <a:pt x="5976607" y="426414"/>
                  </a:lnTo>
                  <a:lnTo>
                    <a:pt x="5980176" y="408736"/>
                  </a:lnTo>
                  <a:lnTo>
                    <a:pt x="5980176" y="45415"/>
                  </a:lnTo>
                  <a:lnTo>
                    <a:pt x="5976607" y="27737"/>
                  </a:lnTo>
                  <a:lnTo>
                    <a:pt x="5966874" y="13301"/>
                  </a:lnTo>
                  <a:lnTo>
                    <a:pt x="5952438" y="3568"/>
                  </a:lnTo>
                  <a:lnTo>
                    <a:pt x="5934760" y="0"/>
                  </a:lnTo>
                  <a:close/>
                </a:path>
              </a:pathLst>
            </a:custGeom>
            <a:solidFill>
              <a:srgbClr val="E8E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79192" y="327659"/>
              <a:ext cx="451103" cy="44653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37104" y="456475"/>
              <a:ext cx="335915" cy="146685"/>
            </a:xfrm>
            <a:custGeom>
              <a:avLst/>
              <a:gdLst/>
              <a:ahLst/>
              <a:cxnLst/>
              <a:rect l="l" t="t" r="r" b="b"/>
              <a:pathLst>
                <a:path w="335914" h="146684">
                  <a:moveTo>
                    <a:pt x="319938" y="6769"/>
                  </a:moveTo>
                  <a:lnTo>
                    <a:pt x="313080" y="0"/>
                  </a:lnTo>
                  <a:lnTo>
                    <a:pt x="22123" y="0"/>
                  </a:lnTo>
                  <a:lnTo>
                    <a:pt x="15265" y="6769"/>
                  </a:lnTo>
                  <a:lnTo>
                    <a:pt x="15265" y="26314"/>
                  </a:lnTo>
                  <a:lnTo>
                    <a:pt x="24409" y="26314"/>
                  </a:lnTo>
                  <a:lnTo>
                    <a:pt x="32804" y="31572"/>
                  </a:lnTo>
                  <a:lnTo>
                    <a:pt x="36233" y="40220"/>
                  </a:lnTo>
                  <a:lnTo>
                    <a:pt x="36995" y="42849"/>
                  </a:lnTo>
                  <a:lnTo>
                    <a:pt x="46532" y="86448"/>
                  </a:lnTo>
                  <a:lnTo>
                    <a:pt x="288671" y="86448"/>
                  </a:lnTo>
                  <a:lnTo>
                    <a:pt x="298208" y="42849"/>
                  </a:lnTo>
                  <a:lnTo>
                    <a:pt x="298970" y="40220"/>
                  </a:lnTo>
                  <a:lnTo>
                    <a:pt x="302399" y="31953"/>
                  </a:lnTo>
                  <a:lnTo>
                    <a:pt x="310794" y="26314"/>
                  </a:lnTo>
                  <a:lnTo>
                    <a:pt x="319938" y="26314"/>
                  </a:lnTo>
                  <a:lnTo>
                    <a:pt x="319938" y="6769"/>
                  </a:lnTo>
                  <a:close/>
                </a:path>
                <a:path w="335914" h="146684">
                  <a:moveTo>
                    <a:pt x="335572" y="44729"/>
                  </a:moveTo>
                  <a:lnTo>
                    <a:pt x="332143" y="41338"/>
                  </a:lnTo>
                  <a:lnTo>
                    <a:pt x="327952" y="41338"/>
                  </a:lnTo>
                  <a:lnTo>
                    <a:pt x="317271" y="41338"/>
                  </a:lnTo>
                  <a:lnTo>
                    <a:pt x="314604" y="43218"/>
                  </a:lnTo>
                  <a:lnTo>
                    <a:pt x="313461" y="45859"/>
                  </a:lnTo>
                  <a:lnTo>
                    <a:pt x="301256" y="101485"/>
                  </a:lnTo>
                  <a:lnTo>
                    <a:pt x="34328" y="101485"/>
                  </a:lnTo>
                  <a:lnTo>
                    <a:pt x="22123" y="45859"/>
                  </a:lnTo>
                  <a:lnTo>
                    <a:pt x="20980" y="43218"/>
                  </a:lnTo>
                  <a:lnTo>
                    <a:pt x="18313" y="41338"/>
                  </a:lnTo>
                  <a:lnTo>
                    <a:pt x="3441" y="41338"/>
                  </a:lnTo>
                  <a:lnTo>
                    <a:pt x="0" y="44729"/>
                  </a:lnTo>
                  <a:lnTo>
                    <a:pt x="0" y="124790"/>
                  </a:lnTo>
                  <a:lnTo>
                    <a:pt x="6870" y="131546"/>
                  </a:lnTo>
                  <a:lnTo>
                    <a:pt x="22885" y="131546"/>
                  </a:lnTo>
                  <a:lnTo>
                    <a:pt x="22885" y="146583"/>
                  </a:lnTo>
                  <a:lnTo>
                    <a:pt x="45770" y="146583"/>
                  </a:lnTo>
                  <a:lnTo>
                    <a:pt x="45770" y="131546"/>
                  </a:lnTo>
                  <a:lnTo>
                    <a:pt x="289814" y="131546"/>
                  </a:lnTo>
                  <a:lnTo>
                    <a:pt x="289814" y="146583"/>
                  </a:lnTo>
                  <a:lnTo>
                    <a:pt x="312699" y="146583"/>
                  </a:lnTo>
                  <a:lnTo>
                    <a:pt x="312699" y="131546"/>
                  </a:lnTo>
                  <a:lnTo>
                    <a:pt x="328714" y="131546"/>
                  </a:lnTo>
                  <a:lnTo>
                    <a:pt x="335572" y="124790"/>
                  </a:lnTo>
                  <a:lnTo>
                    <a:pt x="335572" y="44729"/>
                  </a:lnTo>
                  <a:close/>
                </a:path>
              </a:pathLst>
            </a:custGeom>
            <a:solidFill>
              <a:srgbClr val="002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5235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 </a:t>
            </a:r>
            <a:r>
              <a:rPr dirty="0">
                <a:solidFill>
                  <a:srgbClr val="FFFFFF"/>
                </a:solidFill>
              </a:rPr>
              <a:t>of </a:t>
            </a:r>
            <a:r>
              <a:rPr spc="-5" dirty="0">
                <a:solidFill>
                  <a:srgbClr val="FFFFFF"/>
                </a:solidFill>
              </a:rPr>
              <a:t>reasonable  supportive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measure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97025" y="1395713"/>
            <a:ext cx="5175250" cy="3042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00" spc="-275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used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romantic relationship. 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Since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relationship 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ended,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00" spc="-275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gossiped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about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Student  </a:t>
            </a: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A’s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sexual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proclivities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A’s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friend 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group.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does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wish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file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formal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complaint,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wants </a:t>
            </a:r>
            <a:r>
              <a:rPr sz="2200" spc="-195" dirty="0">
                <a:solidFill>
                  <a:srgbClr val="FFFFFF"/>
                </a:solidFill>
                <a:latin typeface="Arial"/>
                <a:cs typeface="Arial"/>
              </a:rPr>
              <a:t>access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counseling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allowed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change 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sections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course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currently  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shares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B.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8" name="object 8" descr="Notebook with Xs and Ox of a game plan"/>
          <p:cNvSpPr/>
          <p:nvPr/>
        </p:nvSpPr>
        <p:spPr>
          <a:xfrm>
            <a:off x="7131025" y="1892756"/>
            <a:ext cx="1475105" cy="1510030"/>
          </a:xfrm>
          <a:custGeom>
            <a:avLst/>
            <a:gdLst/>
            <a:ahLst/>
            <a:cxnLst/>
            <a:rect l="l" t="t" r="r" b="b"/>
            <a:pathLst>
              <a:path w="1475104" h="1510029">
                <a:moveTo>
                  <a:pt x="718502" y="310832"/>
                </a:moveTo>
                <a:lnTo>
                  <a:pt x="715162" y="294462"/>
                </a:lnTo>
                <a:lnTo>
                  <a:pt x="705154" y="279755"/>
                </a:lnTo>
                <a:lnTo>
                  <a:pt x="690410" y="269760"/>
                </a:lnTo>
                <a:lnTo>
                  <a:pt x="674001" y="266433"/>
                </a:lnTo>
                <a:lnTo>
                  <a:pt x="657606" y="269760"/>
                </a:lnTo>
                <a:lnTo>
                  <a:pt x="642861" y="279755"/>
                </a:lnTo>
                <a:lnTo>
                  <a:pt x="540537" y="381876"/>
                </a:lnTo>
                <a:lnTo>
                  <a:pt x="438213" y="279755"/>
                </a:lnTo>
                <a:lnTo>
                  <a:pt x="423481" y="269760"/>
                </a:lnTo>
                <a:lnTo>
                  <a:pt x="407073" y="266433"/>
                </a:lnTo>
                <a:lnTo>
                  <a:pt x="390664" y="269760"/>
                </a:lnTo>
                <a:lnTo>
                  <a:pt x="375932" y="279755"/>
                </a:lnTo>
                <a:lnTo>
                  <a:pt x="365925" y="294462"/>
                </a:lnTo>
                <a:lnTo>
                  <a:pt x="362585" y="310832"/>
                </a:lnTo>
                <a:lnTo>
                  <a:pt x="365925" y="327202"/>
                </a:lnTo>
                <a:lnTo>
                  <a:pt x="375932" y="341922"/>
                </a:lnTo>
                <a:lnTo>
                  <a:pt x="478256" y="444055"/>
                </a:lnTo>
                <a:lnTo>
                  <a:pt x="375932" y="546176"/>
                </a:lnTo>
                <a:lnTo>
                  <a:pt x="365925" y="560895"/>
                </a:lnTo>
                <a:lnTo>
                  <a:pt x="362585" y="577265"/>
                </a:lnTo>
                <a:lnTo>
                  <a:pt x="365925" y="593636"/>
                </a:lnTo>
                <a:lnTo>
                  <a:pt x="398767" y="620839"/>
                </a:lnTo>
                <a:lnTo>
                  <a:pt x="407073" y="621665"/>
                </a:lnTo>
                <a:lnTo>
                  <a:pt x="415378" y="620839"/>
                </a:lnTo>
                <a:lnTo>
                  <a:pt x="423481" y="618337"/>
                </a:lnTo>
                <a:lnTo>
                  <a:pt x="431165" y="614172"/>
                </a:lnTo>
                <a:lnTo>
                  <a:pt x="438213" y="608342"/>
                </a:lnTo>
                <a:lnTo>
                  <a:pt x="540537" y="506222"/>
                </a:lnTo>
                <a:lnTo>
                  <a:pt x="642861" y="608342"/>
                </a:lnTo>
                <a:lnTo>
                  <a:pt x="657606" y="618337"/>
                </a:lnTo>
                <a:lnTo>
                  <a:pt x="674001" y="621665"/>
                </a:lnTo>
                <a:lnTo>
                  <a:pt x="690410" y="618337"/>
                </a:lnTo>
                <a:lnTo>
                  <a:pt x="705154" y="608342"/>
                </a:lnTo>
                <a:lnTo>
                  <a:pt x="715162" y="593636"/>
                </a:lnTo>
                <a:lnTo>
                  <a:pt x="718502" y="577265"/>
                </a:lnTo>
                <a:lnTo>
                  <a:pt x="715162" y="560895"/>
                </a:lnTo>
                <a:lnTo>
                  <a:pt x="705154" y="546176"/>
                </a:lnTo>
                <a:lnTo>
                  <a:pt x="665111" y="506222"/>
                </a:lnTo>
                <a:lnTo>
                  <a:pt x="602830" y="444055"/>
                </a:lnTo>
                <a:lnTo>
                  <a:pt x="665111" y="381876"/>
                </a:lnTo>
                <a:lnTo>
                  <a:pt x="705154" y="341922"/>
                </a:lnTo>
                <a:lnTo>
                  <a:pt x="715162" y="327202"/>
                </a:lnTo>
                <a:lnTo>
                  <a:pt x="718502" y="310832"/>
                </a:lnTo>
                <a:close/>
              </a:path>
              <a:path w="1475104" h="1510029">
                <a:moveTo>
                  <a:pt x="1207871" y="932510"/>
                </a:moveTo>
                <a:lnTo>
                  <a:pt x="1187462" y="895591"/>
                </a:lnTo>
                <a:lnTo>
                  <a:pt x="1163383" y="888098"/>
                </a:lnTo>
                <a:lnTo>
                  <a:pt x="1155077" y="888936"/>
                </a:lnTo>
                <a:lnTo>
                  <a:pt x="1146975" y="891438"/>
                </a:lnTo>
                <a:lnTo>
                  <a:pt x="1139291" y="895591"/>
                </a:lnTo>
                <a:lnTo>
                  <a:pt x="1132243" y="901420"/>
                </a:lnTo>
                <a:lnTo>
                  <a:pt x="1029919" y="1003554"/>
                </a:lnTo>
                <a:lnTo>
                  <a:pt x="927595" y="901420"/>
                </a:lnTo>
                <a:lnTo>
                  <a:pt x="912850" y="891438"/>
                </a:lnTo>
                <a:lnTo>
                  <a:pt x="896454" y="888098"/>
                </a:lnTo>
                <a:lnTo>
                  <a:pt x="880046" y="891438"/>
                </a:lnTo>
                <a:lnTo>
                  <a:pt x="865314" y="901420"/>
                </a:lnTo>
                <a:lnTo>
                  <a:pt x="855294" y="916127"/>
                </a:lnTo>
                <a:lnTo>
                  <a:pt x="851966" y="932510"/>
                </a:lnTo>
                <a:lnTo>
                  <a:pt x="855294" y="948880"/>
                </a:lnTo>
                <a:lnTo>
                  <a:pt x="865314" y="963587"/>
                </a:lnTo>
                <a:lnTo>
                  <a:pt x="967638" y="1065720"/>
                </a:lnTo>
                <a:lnTo>
                  <a:pt x="865314" y="1167853"/>
                </a:lnTo>
                <a:lnTo>
                  <a:pt x="855294" y="1182560"/>
                </a:lnTo>
                <a:lnTo>
                  <a:pt x="851966" y="1198943"/>
                </a:lnTo>
                <a:lnTo>
                  <a:pt x="855294" y="1215313"/>
                </a:lnTo>
                <a:lnTo>
                  <a:pt x="865314" y="1230020"/>
                </a:lnTo>
                <a:lnTo>
                  <a:pt x="880046" y="1240015"/>
                </a:lnTo>
                <a:lnTo>
                  <a:pt x="896454" y="1243342"/>
                </a:lnTo>
                <a:lnTo>
                  <a:pt x="912850" y="1240015"/>
                </a:lnTo>
                <a:lnTo>
                  <a:pt x="927595" y="1230020"/>
                </a:lnTo>
                <a:lnTo>
                  <a:pt x="1029919" y="1127887"/>
                </a:lnTo>
                <a:lnTo>
                  <a:pt x="1132243" y="1230020"/>
                </a:lnTo>
                <a:lnTo>
                  <a:pt x="1146975" y="1240015"/>
                </a:lnTo>
                <a:lnTo>
                  <a:pt x="1163383" y="1243342"/>
                </a:lnTo>
                <a:lnTo>
                  <a:pt x="1179791" y="1240015"/>
                </a:lnTo>
                <a:lnTo>
                  <a:pt x="1194523" y="1230020"/>
                </a:lnTo>
                <a:lnTo>
                  <a:pt x="1204531" y="1215313"/>
                </a:lnTo>
                <a:lnTo>
                  <a:pt x="1207871" y="1198943"/>
                </a:lnTo>
                <a:lnTo>
                  <a:pt x="1204531" y="1182560"/>
                </a:lnTo>
                <a:lnTo>
                  <a:pt x="1194523" y="1167853"/>
                </a:lnTo>
                <a:lnTo>
                  <a:pt x="1154480" y="1127887"/>
                </a:lnTo>
                <a:lnTo>
                  <a:pt x="1092200" y="1065720"/>
                </a:lnTo>
                <a:lnTo>
                  <a:pt x="1154480" y="1003554"/>
                </a:lnTo>
                <a:lnTo>
                  <a:pt x="1194523" y="963587"/>
                </a:lnTo>
                <a:lnTo>
                  <a:pt x="1204531" y="948880"/>
                </a:lnTo>
                <a:lnTo>
                  <a:pt x="1207871" y="932510"/>
                </a:lnTo>
                <a:close/>
              </a:path>
              <a:path w="1475104" h="1510029">
                <a:moveTo>
                  <a:pt x="1207871" y="444055"/>
                </a:moveTo>
                <a:lnTo>
                  <a:pt x="1204531" y="427672"/>
                </a:lnTo>
                <a:lnTo>
                  <a:pt x="1197546" y="417410"/>
                </a:lnTo>
                <a:lnTo>
                  <a:pt x="1194523" y="412965"/>
                </a:lnTo>
                <a:lnTo>
                  <a:pt x="1061059" y="279755"/>
                </a:lnTo>
                <a:lnTo>
                  <a:pt x="1029919" y="266433"/>
                </a:lnTo>
                <a:lnTo>
                  <a:pt x="1021613" y="267258"/>
                </a:lnTo>
                <a:lnTo>
                  <a:pt x="865314" y="412965"/>
                </a:lnTo>
                <a:lnTo>
                  <a:pt x="851966" y="444055"/>
                </a:lnTo>
                <a:lnTo>
                  <a:pt x="855294" y="460425"/>
                </a:lnTo>
                <a:lnTo>
                  <a:pt x="865314" y="475132"/>
                </a:lnTo>
                <a:lnTo>
                  <a:pt x="880046" y="485127"/>
                </a:lnTo>
                <a:lnTo>
                  <a:pt x="896454" y="488454"/>
                </a:lnTo>
                <a:lnTo>
                  <a:pt x="912850" y="485127"/>
                </a:lnTo>
                <a:lnTo>
                  <a:pt x="927595" y="475132"/>
                </a:lnTo>
                <a:lnTo>
                  <a:pt x="985431" y="417410"/>
                </a:lnTo>
                <a:lnTo>
                  <a:pt x="985431" y="666076"/>
                </a:lnTo>
                <a:lnTo>
                  <a:pt x="981913" y="683323"/>
                </a:lnTo>
                <a:lnTo>
                  <a:pt x="972362" y="697433"/>
                </a:lnTo>
                <a:lnTo>
                  <a:pt x="958215" y="706970"/>
                </a:lnTo>
                <a:lnTo>
                  <a:pt x="940943" y="710476"/>
                </a:lnTo>
                <a:lnTo>
                  <a:pt x="629513" y="710476"/>
                </a:lnTo>
                <a:lnTo>
                  <a:pt x="587451" y="717296"/>
                </a:lnTo>
                <a:lnTo>
                  <a:pt x="550824" y="736269"/>
                </a:lnTo>
                <a:lnTo>
                  <a:pt x="521893" y="765149"/>
                </a:lnTo>
                <a:lnTo>
                  <a:pt x="502881" y="801712"/>
                </a:lnTo>
                <a:lnTo>
                  <a:pt x="496049" y="843699"/>
                </a:lnTo>
                <a:lnTo>
                  <a:pt x="496049" y="894765"/>
                </a:lnTo>
                <a:lnTo>
                  <a:pt x="448017" y="915060"/>
                </a:lnTo>
                <a:lnTo>
                  <a:pt x="409181" y="947407"/>
                </a:lnTo>
                <a:lnTo>
                  <a:pt x="381215" y="988923"/>
                </a:lnTo>
                <a:lnTo>
                  <a:pt x="365861" y="1036713"/>
                </a:lnTo>
                <a:lnTo>
                  <a:pt x="364807" y="1087920"/>
                </a:lnTo>
                <a:lnTo>
                  <a:pt x="378815" y="1138186"/>
                </a:lnTo>
                <a:lnTo>
                  <a:pt x="405853" y="1180998"/>
                </a:lnTo>
                <a:lnTo>
                  <a:pt x="443445" y="1214208"/>
                </a:lnTo>
                <a:lnTo>
                  <a:pt x="489165" y="1235710"/>
                </a:lnTo>
                <a:lnTo>
                  <a:pt x="540537" y="1243342"/>
                </a:lnTo>
                <a:lnTo>
                  <a:pt x="591921" y="1235710"/>
                </a:lnTo>
                <a:lnTo>
                  <a:pt x="637628" y="1214208"/>
                </a:lnTo>
                <a:lnTo>
                  <a:pt x="675233" y="1180998"/>
                </a:lnTo>
                <a:lnTo>
                  <a:pt x="691946" y="1154531"/>
                </a:lnTo>
                <a:lnTo>
                  <a:pt x="702271" y="1138186"/>
                </a:lnTo>
                <a:lnTo>
                  <a:pt x="716267" y="1087920"/>
                </a:lnTo>
                <a:lnTo>
                  <a:pt x="715225" y="1035862"/>
                </a:lnTo>
                <a:lnTo>
                  <a:pt x="699858" y="987958"/>
                </a:lnTo>
                <a:lnTo>
                  <a:pt x="692365" y="976909"/>
                </a:lnTo>
                <a:lnTo>
                  <a:pt x="671906" y="946772"/>
                </a:lnTo>
                <a:lnTo>
                  <a:pt x="633056" y="914857"/>
                </a:lnTo>
                <a:lnTo>
                  <a:pt x="629513" y="913384"/>
                </a:lnTo>
                <a:lnTo>
                  <a:pt x="629513" y="1065720"/>
                </a:lnTo>
                <a:lnTo>
                  <a:pt x="622503" y="1100201"/>
                </a:lnTo>
                <a:lnTo>
                  <a:pt x="603377" y="1128445"/>
                </a:lnTo>
                <a:lnTo>
                  <a:pt x="575094" y="1147521"/>
                </a:lnTo>
                <a:lnTo>
                  <a:pt x="540537" y="1154531"/>
                </a:lnTo>
                <a:lnTo>
                  <a:pt x="505993" y="1147521"/>
                </a:lnTo>
                <a:lnTo>
                  <a:pt x="477697" y="1128445"/>
                </a:lnTo>
                <a:lnTo>
                  <a:pt x="458584" y="1100201"/>
                </a:lnTo>
                <a:lnTo>
                  <a:pt x="451561" y="1065720"/>
                </a:lnTo>
                <a:lnTo>
                  <a:pt x="458584" y="1031240"/>
                </a:lnTo>
                <a:lnTo>
                  <a:pt x="477697" y="1002995"/>
                </a:lnTo>
                <a:lnTo>
                  <a:pt x="505993" y="983919"/>
                </a:lnTo>
                <a:lnTo>
                  <a:pt x="540537" y="976909"/>
                </a:lnTo>
                <a:lnTo>
                  <a:pt x="575094" y="983919"/>
                </a:lnTo>
                <a:lnTo>
                  <a:pt x="603377" y="1002995"/>
                </a:lnTo>
                <a:lnTo>
                  <a:pt x="622503" y="1031240"/>
                </a:lnTo>
                <a:lnTo>
                  <a:pt x="629513" y="1065720"/>
                </a:lnTo>
                <a:lnTo>
                  <a:pt x="629513" y="913384"/>
                </a:lnTo>
                <a:lnTo>
                  <a:pt x="585025" y="894765"/>
                </a:lnTo>
                <a:lnTo>
                  <a:pt x="585025" y="843699"/>
                </a:lnTo>
                <a:lnTo>
                  <a:pt x="588543" y="826452"/>
                </a:lnTo>
                <a:lnTo>
                  <a:pt x="598093" y="812330"/>
                </a:lnTo>
                <a:lnTo>
                  <a:pt x="612241" y="802792"/>
                </a:lnTo>
                <a:lnTo>
                  <a:pt x="629513" y="799287"/>
                </a:lnTo>
                <a:lnTo>
                  <a:pt x="940943" y="799287"/>
                </a:lnTo>
                <a:lnTo>
                  <a:pt x="983005" y="792467"/>
                </a:lnTo>
                <a:lnTo>
                  <a:pt x="1019632" y="773506"/>
                </a:lnTo>
                <a:lnTo>
                  <a:pt x="1048562" y="744613"/>
                </a:lnTo>
                <a:lnTo>
                  <a:pt x="1067574" y="708063"/>
                </a:lnTo>
                <a:lnTo>
                  <a:pt x="1074407" y="666076"/>
                </a:lnTo>
                <a:lnTo>
                  <a:pt x="1074407" y="417410"/>
                </a:lnTo>
                <a:lnTo>
                  <a:pt x="1132243" y="475132"/>
                </a:lnTo>
                <a:lnTo>
                  <a:pt x="1146975" y="485127"/>
                </a:lnTo>
                <a:lnTo>
                  <a:pt x="1163383" y="488454"/>
                </a:lnTo>
                <a:lnTo>
                  <a:pt x="1179791" y="485127"/>
                </a:lnTo>
                <a:lnTo>
                  <a:pt x="1194523" y="475132"/>
                </a:lnTo>
                <a:lnTo>
                  <a:pt x="1204531" y="460425"/>
                </a:lnTo>
                <a:lnTo>
                  <a:pt x="1207871" y="444055"/>
                </a:lnTo>
                <a:close/>
              </a:path>
              <a:path w="1475104" h="1510029">
                <a:moveTo>
                  <a:pt x="1474800" y="0"/>
                </a:moveTo>
                <a:lnTo>
                  <a:pt x="1341335" y="0"/>
                </a:lnTo>
                <a:lnTo>
                  <a:pt x="1341335" y="133210"/>
                </a:lnTo>
                <a:lnTo>
                  <a:pt x="1341335" y="1376565"/>
                </a:lnTo>
                <a:lnTo>
                  <a:pt x="229120" y="1376565"/>
                </a:lnTo>
                <a:lnTo>
                  <a:pt x="229120" y="133210"/>
                </a:lnTo>
                <a:lnTo>
                  <a:pt x="1341335" y="133210"/>
                </a:lnTo>
                <a:lnTo>
                  <a:pt x="1341335" y="0"/>
                </a:lnTo>
                <a:lnTo>
                  <a:pt x="95656" y="0"/>
                </a:lnTo>
                <a:lnTo>
                  <a:pt x="95656" y="133210"/>
                </a:lnTo>
                <a:lnTo>
                  <a:pt x="66738" y="133210"/>
                </a:lnTo>
                <a:lnTo>
                  <a:pt x="42341" y="139560"/>
                </a:lnTo>
                <a:lnTo>
                  <a:pt x="23368" y="154025"/>
                </a:lnTo>
                <a:lnTo>
                  <a:pt x="11061" y="174739"/>
                </a:lnTo>
                <a:lnTo>
                  <a:pt x="6680" y="199821"/>
                </a:lnTo>
                <a:lnTo>
                  <a:pt x="10121" y="224904"/>
                </a:lnTo>
                <a:lnTo>
                  <a:pt x="22529" y="245618"/>
                </a:lnTo>
                <a:lnTo>
                  <a:pt x="42024" y="260083"/>
                </a:lnTo>
                <a:lnTo>
                  <a:pt x="66738" y="266433"/>
                </a:lnTo>
                <a:lnTo>
                  <a:pt x="95656" y="266433"/>
                </a:lnTo>
                <a:lnTo>
                  <a:pt x="95656" y="355244"/>
                </a:lnTo>
                <a:lnTo>
                  <a:pt x="66738" y="355244"/>
                </a:lnTo>
                <a:lnTo>
                  <a:pt x="40360" y="360337"/>
                </a:lnTo>
                <a:lnTo>
                  <a:pt x="19189" y="374383"/>
                </a:lnTo>
                <a:lnTo>
                  <a:pt x="5118" y="395516"/>
                </a:lnTo>
                <a:lnTo>
                  <a:pt x="0" y="421843"/>
                </a:lnTo>
                <a:lnTo>
                  <a:pt x="5118" y="448183"/>
                </a:lnTo>
                <a:lnTo>
                  <a:pt x="19189" y="469303"/>
                </a:lnTo>
                <a:lnTo>
                  <a:pt x="40360" y="483349"/>
                </a:lnTo>
                <a:lnTo>
                  <a:pt x="66738" y="488454"/>
                </a:lnTo>
                <a:lnTo>
                  <a:pt x="95656" y="488454"/>
                </a:lnTo>
                <a:lnTo>
                  <a:pt x="95656" y="577265"/>
                </a:lnTo>
                <a:lnTo>
                  <a:pt x="66738" y="577265"/>
                </a:lnTo>
                <a:lnTo>
                  <a:pt x="40360" y="582358"/>
                </a:lnTo>
                <a:lnTo>
                  <a:pt x="19189" y="596417"/>
                </a:lnTo>
                <a:lnTo>
                  <a:pt x="5118" y="617537"/>
                </a:lnTo>
                <a:lnTo>
                  <a:pt x="0" y="643877"/>
                </a:lnTo>
                <a:lnTo>
                  <a:pt x="5118" y="670204"/>
                </a:lnTo>
                <a:lnTo>
                  <a:pt x="19189" y="691337"/>
                </a:lnTo>
                <a:lnTo>
                  <a:pt x="40360" y="705383"/>
                </a:lnTo>
                <a:lnTo>
                  <a:pt x="66738" y="710476"/>
                </a:lnTo>
                <a:lnTo>
                  <a:pt x="95656" y="710476"/>
                </a:lnTo>
                <a:lnTo>
                  <a:pt x="95656" y="799287"/>
                </a:lnTo>
                <a:lnTo>
                  <a:pt x="66738" y="799287"/>
                </a:lnTo>
                <a:lnTo>
                  <a:pt x="40360" y="804392"/>
                </a:lnTo>
                <a:lnTo>
                  <a:pt x="19189" y="818438"/>
                </a:lnTo>
                <a:lnTo>
                  <a:pt x="5118" y="839571"/>
                </a:lnTo>
                <a:lnTo>
                  <a:pt x="0" y="865898"/>
                </a:lnTo>
                <a:lnTo>
                  <a:pt x="5118" y="892225"/>
                </a:lnTo>
                <a:lnTo>
                  <a:pt x="19189" y="913358"/>
                </a:lnTo>
                <a:lnTo>
                  <a:pt x="40360" y="927404"/>
                </a:lnTo>
                <a:lnTo>
                  <a:pt x="66738" y="932510"/>
                </a:lnTo>
                <a:lnTo>
                  <a:pt x="95656" y="932510"/>
                </a:lnTo>
                <a:lnTo>
                  <a:pt x="95656" y="1021321"/>
                </a:lnTo>
                <a:lnTo>
                  <a:pt x="66738" y="1021321"/>
                </a:lnTo>
                <a:lnTo>
                  <a:pt x="40360" y="1026414"/>
                </a:lnTo>
                <a:lnTo>
                  <a:pt x="19189" y="1040472"/>
                </a:lnTo>
                <a:lnTo>
                  <a:pt x="5118" y="1061593"/>
                </a:lnTo>
                <a:lnTo>
                  <a:pt x="0" y="1087920"/>
                </a:lnTo>
                <a:lnTo>
                  <a:pt x="5118" y="1114259"/>
                </a:lnTo>
                <a:lnTo>
                  <a:pt x="19189" y="1135380"/>
                </a:lnTo>
                <a:lnTo>
                  <a:pt x="40360" y="1149438"/>
                </a:lnTo>
                <a:lnTo>
                  <a:pt x="66738" y="1154531"/>
                </a:lnTo>
                <a:lnTo>
                  <a:pt x="95656" y="1154531"/>
                </a:lnTo>
                <a:lnTo>
                  <a:pt x="95656" y="1243342"/>
                </a:lnTo>
                <a:lnTo>
                  <a:pt x="66738" y="1243342"/>
                </a:lnTo>
                <a:lnTo>
                  <a:pt x="40360" y="1248448"/>
                </a:lnTo>
                <a:lnTo>
                  <a:pt x="19189" y="1262494"/>
                </a:lnTo>
                <a:lnTo>
                  <a:pt x="5118" y="1283614"/>
                </a:lnTo>
                <a:lnTo>
                  <a:pt x="0" y="1309954"/>
                </a:lnTo>
                <a:lnTo>
                  <a:pt x="5118" y="1336281"/>
                </a:lnTo>
                <a:lnTo>
                  <a:pt x="19189" y="1357414"/>
                </a:lnTo>
                <a:lnTo>
                  <a:pt x="40360" y="1371460"/>
                </a:lnTo>
                <a:lnTo>
                  <a:pt x="66738" y="1376565"/>
                </a:lnTo>
                <a:lnTo>
                  <a:pt x="95656" y="1376565"/>
                </a:lnTo>
                <a:lnTo>
                  <a:pt x="95656" y="1509776"/>
                </a:lnTo>
                <a:lnTo>
                  <a:pt x="1474800" y="1509776"/>
                </a:lnTo>
                <a:lnTo>
                  <a:pt x="1474800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5235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 </a:t>
            </a:r>
            <a:r>
              <a:rPr dirty="0">
                <a:solidFill>
                  <a:srgbClr val="FFFFFF"/>
                </a:solidFill>
              </a:rPr>
              <a:t>of </a:t>
            </a:r>
            <a:r>
              <a:rPr spc="-5" dirty="0">
                <a:solidFill>
                  <a:srgbClr val="FFFFFF"/>
                </a:solidFill>
              </a:rPr>
              <a:t>unreasonable  supportive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measure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97025" y="1334753"/>
            <a:ext cx="5005705" cy="331152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102235">
              <a:lnSpc>
                <a:spcPts val="2110"/>
              </a:lnSpc>
              <a:spcBef>
                <a:spcPts val="605"/>
              </a:spcBef>
            </a:pP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Employee </a:t>
            </a: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alleges Employee </a:t>
            </a:r>
            <a:r>
              <a:rPr sz="2200" spc="-275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engaged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sexual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harassment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by pervasively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telling 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unwelcome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sexual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jokes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in the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workplace.</a:t>
            </a:r>
            <a:endParaRPr sz="2200">
              <a:latin typeface="Arial"/>
              <a:cs typeface="Arial"/>
            </a:endParaRPr>
          </a:p>
          <a:p>
            <a:pPr marL="12700" marR="90170">
              <a:lnSpc>
                <a:spcPts val="2110"/>
              </a:lnSpc>
              <a:spcBef>
                <a:spcPts val="10"/>
              </a:spcBef>
            </a:pP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Employee </a:t>
            </a: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A asks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institution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retain 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services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specific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psychologist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different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state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provide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Employee </a:t>
            </a: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counseling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cost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$1,000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per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hour</a:t>
            </a:r>
            <a:r>
              <a:rPr sz="2200" spc="-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pay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Employee </a:t>
            </a: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A’s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22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expenses.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ts val="2110"/>
              </a:lnSpc>
              <a:spcBef>
                <a:spcPts val="10"/>
              </a:spcBef>
            </a:pP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institution 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200" spc="-190" dirty="0">
                <a:solidFill>
                  <a:srgbClr val="FFFFFF"/>
                </a:solidFill>
                <a:latin typeface="Arial"/>
                <a:cs typeface="Arial"/>
              </a:rPr>
              <a:t>access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local 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counselors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suitable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qualification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are 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under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fixed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contract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sz="2200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counseling 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employees.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7067296" y="1980056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09" h="1564004">
                <a:moveTo>
                  <a:pt x="744156" y="321932"/>
                </a:moveTo>
                <a:lnTo>
                  <a:pt x="740702" y="304977"/>
                </a:lnTo>
                <a:lnTo>
                  <a:pt x="730326" y="289737"/>
                </a:lnTo>
                <a:lnTo>
                  <a:pt x="715073" y="279400"/>
                </a:lnTo>
                <a:lnTo>
                  <a:pt x="698080" y="275945"/>
                </a:lnTo>
                <a:lnTo>
                  <a:pt x="681088" y="279400"/>
                </a:lnTo>
                <a:lnTo>
                  <a:pt x="665822" y="289737"/>
                </a:lnTo>
                <a:lnTo>
                  <a:pt x="559841" y="395528"/>
                </a:lnTo>
                <a:lnTo>
                  <a:pt x="453859" y="289737"/>
                </a:lnTo>
                <a:lnTo>
                  <a:pt x="438607" y="279400"/>
                </a:lnTo>
                <a:lnTo>
                  <a:pt x="421614" y="275945"/>
                </a:lnTo>
                <a:lnTo>
                  <a:pt x="404622" y="279400"/>
                </a:lnTo>
                <a:lnTo>
                  <a:pt x="389356" y="289737"/>
                </a:lnTo>
                <a:lnTo>
                  <a:pt x="378993" y="304977"/>
                </a:lnTo>
                <a:lnTo>
                  <a:pt x="375539" y="321932"/>
                </a:lnTo>
                <a:lnTo>
                  <a:pt x="378993" y="338899"/>
                </a:lnTo>
                <a:lnTo>
                  <a:pt x="389356" y="354126"/>
                </a:lnTo>
                <a:lnTo>
                  <a:pt x="495338" y="459905"/>
                </a:lnTo>
                <a:lnTo>
                  <a:pt x="389356" y="565696"/>
                </a:lnTo>
                <a:lnTo>
                  <a:pt x="378993" y="580923"/>
                </a:lnTo>
                <a:lnTo>
                  <a:pt x="375539" y="597877"/>
                </a:lnTo>
                <a:lnTo>
                  <a:pt x="378993" y="614845"/>
                </a:lnTo>
                <a:lnTo>
                  <a:pt x="413004" y="643013"/>
                </a:lnTo>
                <a:lnTo>
                  <a:pt x="421614" y="643877"/>
                </a:lnTo>
                <a:lnTo>
                  <a:pt x="430212" y="643013"/>
                </a:lnTo>
                <a:lnTo>
                  <a:pt x="438607" y="640422"/>
                </a:lnTo>
                <a:lnTo>
                  <a:pt x="446557" y="636117"/>
                </a:lnTo>
                <a:lnTo>
                  <a:pt x="453859" y="630072"/>
                </a:lnTo>
                <a:lnTo>
                  <a:pt x="559841" y="524294"/>
                </a:lnTo>
                <a:lnTo>
                  <a:pt x="665822" y="630072"/>
                </a:lnTo>
                <a:lnTo>
                  <a:pt x="681088" y="640422"/>
                </a:lnTo>
                <a:lnTo>
                  <a:pt x="698080" y="643877"/>
                </a:lnTo>
                <a:lnTo>
                  <a:pt x="715073" y="640422"/>
                </a:lnTo>
                <a:lnTo>
                  <a:pt x="730326" y="630072"/>
                </a:lnTo>
                <a:lnTo>
                  <a:pt x="740702" y="614845"/>
                </a:lnTo>
                <a:lnTo>
                  <a:pt x="744156" y="597877"/>
                </a:lnTo>
                <a:lnTo>
                  <a:pt x="740702" y="580923"/>
                </a:lnTo>
                <a:lnTo>
                  <a:pt x="730326" y="565696"/>
                </a:lnTo>
                <a:lnTo>
                  <a:pt x="624357" y="459905"/>
                </a:lnTo>
                <a:lnTo>
                  <a:pt x="730326" y="354126"/>
                </a:lnTo>
                <a:lnTo>
                  <a:pt x="740702" y="338899"/>
                </a:lnTo>
                <a:lnTo>
                  <a:pt x="744156" y="321932"/>
                </a:lnTo>
                <a:close/>
              </a:path>
              <a:path w="1527809" h="1564004">
                <a:moveTo>
                  <a:pt x="1251013" y="965809"/>
                </a:moveTo>
                <a:lnTo>
                  <a:pt x="1229880" y="927582"/>
                </a:lnTo>
                <a:lnTo>
                  <a:pt x="1204925" y="919822"/>
                </a:lnTo>
                <a:lnTo>
                  <a:pt x="1196327" y="920686"/>
                </a:lnTo>
                <a:lnTo>
                  <a:pt x="1187932" y="923277"/>
                </a:lnTo>
                <a:lnTo>
                  <a:pt x="1179982" y="927582"/>
                </a:lnTo>
                <a:lnTo>
                  <a:pt x="1172679" y="933615"/>
                </a:lnTo>
                <a:lnTo>
                  <a:pt x="1066698" y="1039393"/>
                </a:lnTo>
                <a:lnTo>
                  <a:pt x="960716" y="933615"/>
                </a:lnTo>
                <a:lnTo>
                  <a:pt x="945451" y="923277"/>
                </a:lnTo>
                <a:lnTo>
                  <a:pt x="928458" y="919822"/>
                </a:lnTo>
                <a:lnTo>
                  <a:pt x="911479" y="923277"/>
                </a:lnTo>
                <a:lnTo>
                  <a:pt x="896213" y="933615"/>
                </a:lnTo>
                <a:lnTo>
                  <a:pt x="885837" y="948855"/>
                </a:lnTo>
                <a:lnTo>
                  <a:pt x="882383" y="965809"/>
                </a:lnTo>
                <a:lnTo>
                  <a:pt x="885837" y="982776"/>
                </a:lnTo>
                <a:lnTo>
                  <a:pt x="896213" y="998004"/>
                </a:lnTo>
                <a:lnTo>
                  <a:pt x="1002195" y="1103782"/>
                </a:lnTo>
                <a:lnTo>
                  <a:pt x="896213" y="1209560"/>
                </a:lnTo>
                <a:lnTo>
                  <a:pt x="885837" y="1224800"/>
                </a:lnTo>
                <a:lnTo>
                  <a:pt x="882383" y="1241755"/>
                </a:lnTo>
                <a:lnTo>
                  <a:pt x="885837" y="1258722"/>
                </a:lnTo>
                <a:lnTo>
                  <a:pt x="896213" y="1273949"/>
                </a:lnTo>
                <a:lnTo>
                  <a:pt x="911479" y="1284300"/>
                </a:lnTo>
                <a:lnTo>
                  <a:pt x="928458" y="1287754"/>
                </a:lnTo>
                <a:lnTo>
                  <a:pt x="945451" y="1284300"/>
                </a:lnTo>
                <a:lnTo>
                  <a:pt x="960716" y="1273949"/>
                </a:lnTo>
                <a:lnTo>
                  <a:pt x="1066698" y="1168171"/>
                </a:lnTo>
                <a:lnTo>
                  <a:pt x="1172679" y="1273949"/>
                </a:lnTo>
                <a:lnTo>
                  <a:pt x="1187932" y="1284300"/>
                </a:lnTo>
                <a:lnTo>
                  <a:pt x="1204925" y="1287754"/>
                </a:lnTo>
                <a:lnTo>
                  <a:pt x="1221917" y="1284300"/>
                </a:lnTo>
                <a:lnTo>
                  <a:pt x="1237183" y="1273949"/>
                </a:lnTo>
                <a:lnTo>
                  <a:pt x="1247546" y="1258722"/>
                </a:lnTo>
                <a:lnTo>
                  <a:pt x="1251013" y="1241755"/>
                </a:lnTo>
                <a:lnTo>
                  <a:pt x="1247546" y="1224800"/>
                </a:lnTo>
                <a:lnTo>
                  <a:pt x="1237183" y="1209560"/>
                </a:lnTo>
                <a:lnTo>
                  <a:pt x="1131201" y="1103782"/>
                </a:lnTo>
                <a:lnTo>
                  <a:pt x="1237183" y="998004"/>
                </a:lnTo>
                <a:lnTo>
                  <a:pt x="1247546" y="982776"/>
                </a:lnTo>
                <a:lnTo>
                  <a:pt x="1251013" y="965809"/>
                </a:lnTo>
                <a:close/>
              </a:path>
              <a:path w="1527809" h="1564004">
                <a:moveTo>
                  <a:pt x="1251013" y="459905"/>
                </a:moveTo>
                <a:lnTo>
                  <a:pt x="1098956" y="289737"/>
                </a:lnTo>
                <a:lnTo>
                  <a:pt x="1066698" y="275945"/>
                </a:lnTo>
                <a:lnTo>
                  <a:pt x="1058100" y="276809"/>
                </a:lnTo>
                <a:lnTo>
                  <a:pt x="896213" y="427710"/>
                </a:lnTo>
                <a:lnTo>
                  <a:pt x="882383" y="459905"/>
                </a:lnTo>
                <a:lnTo>
                  <a:pt x="885837" y="476872"/>
                </a:lnTo>
                <a:lnTo>
                  <a:pt x="896213" y="492099"/>
                </a:lnTo>
                <a:lnTo>
                  <a:pt x="911479" y="502450"/>
                </a:lnTo>
                <a:lnTo>
                  <a:pt x="928471" y="505904"/>
                </a:lnTo>
                <a:lnTo>
                  <a:pt x="945451" y="502450"/>
                </a:lnTo>
                <a:lnTo>
                  <a:pt x="960716" y="492099"/>
                </a:lnTo>
                <a:lnTo>
                  <a:pt x="1020622" y="432320"/>
                </a:lnTo>
                <a:lnTo>
                  <a:pt x="1020622" y="689864"/>
                </a:lnTo>
                <a:lnTo>
                  <a:pt x="1016990" y="707720"/>
                </a:lnTo>
                <a:lnTo>
                  <a:pt x="1007084" y="722350"/>
                </a:lnTo>
                <a:lnTo>
                  <a:pt x="992428" y="732231"/>
                </a:lnTo>
                <a:lnTo>
                  <a:pt x="974547" y="735863"/>
                </a:lnTo>
                <a:lnTo>
                  <a:pt x="652005" y="735863"/>
                </a:lnTo>
                <a:lnTo>
                  <a:pt x="608431" y="742924"/>
                </a:lnTo>
                <a:lnTo>
                  <a:pt x="570496" y="762571"/>
                </a:lnTo>
                <a:lnTo>
                  <a:pt x="540524" y="792480"/>
                </a:lnTo>
                <a:lnTo>
                  <a:pt x="520839" y="830338"/>
                </a:lnTo>
                <a:lnTo>
                  <a:pt x="513765" y="873836"/>
                </a:lnTo>
                <a:lnTo>
                  <a:pt x="513765" y="926719"/>
                </a:lnTo>
                <a:lnTo>
                  <a:pt x="471703" y="943292"/>
                </a:lnTo>
                <a:lnTo>
                  <a:pt x="436029" y="968883"/>
                </a:lnTo>
                <a:lnTo>
                  <a:pt x="407784" y="1001737"/>
                </a:lnTo>
                <a:lnTo>
                  <a:pt x="387997" y="1040168"/>
                </a:lnTo>
                <a:lnTo>
                  <a:pt x="377672" y="1082421"/>
                </a:lnTo>
                <a:lnTo>
                  <a:pt x="377837" y="1126782"/>
                </a:lnTo>
                <a:lnTo>
                  <a:pt x="388924" y="1170647"/>
                </a:lnTo>
                <a:lnTo>
                  <a:pt x="409663" y="1209395"/>
                </a:lnTo>
                <a:lnTo>
                  <a:pt x="438607" y="1241755"/>
                </a:lnTo>
                <a:lnTo>
                  <a:pt x="474256" y="1266456"/>
                </a:lnTo>
                <a:lnTo>
                  <a:pt x="515162" y="1282217"/>
                </a:lnTo>
                <a:lnTo>
                  <a:pt x="559841" y="1287754"/>
                </a:lnTo>
                <a:lnTo>
                  <a:pt x="604520" y="1282217"/>
                </a:lnTo>
                <a:lnTo>
                  <a:pt x="645426" y="1266456"/>
                </a:lnTo>
                <a:lnTo>
                  <a:pt x="681088" y="1241755"/>
                </a:lnTo>
                <a:lnTo>
                  <a:pt x="710018" y="1209395"/>
                </a:lnTo>
                <a:lnTo>
                  <a:pt x="730770" y="1170647"/>
                </a:lnTo>
                <a:lnTo>
                  <a:pt x="741857" y="1126782"/>
                </a:lnTo>
                <a:lnTo>
                  <a:pt x="742022" y="1081620"/>
                </a:lnTo>
                <a:lnTo>
                  <a:pt x="731697" y="1039139"/>
                </a:lnTo>
                <a:lnTo>
                  <a:pt x="717550" y="1011809"/>
                </a:lnTo>
                <a:lnTo>
                  <a:pt x="711898" y="1000887"/>
                </a:lnTo>
                <a:lnTo>
                  <a:pt x="683653" y="968362"/>
                </a:lnTo>
                <a:lnTo>
                  <a:pt x="652005" y="945984"/>
                </a:lnTo>
                <a:lnTo>
                  <a:pt x="652005" y="1103782"/>
                </a:lnTo>
                <a:lnTo>
                  <a:pt x="644728" y="1139507"/>
                </a:lnTo>
                <a:lnTo>
                  <a:pt x="624928" y="1168742"/>
                </a:lnTo>
                <a:lnTo>
                  <a:pt x="595630" y="1188516"/>
                </a:lnTo>
                <a:lnTo>
                  <a:pt x="559841" y="1195768"/>
                </a:lnTo>
                <a:lnTo>
                  <a:pt x="524065" y="1188516"/>
                </a:lnTo>
                <a:lnTo>
                  <a:pt x="494766" y="1168742"/>
                </a:lnTo>
                <a:lnTo>
                  <a:pt x="474967" y="1139507"/>
                </a:lnTo>
                <a:lnTo>
                  <a:pt x="467690" y="1103782"/>
                </a:lnTo>
                <a:lnTo>
                  <a:pt x="474967" y="1068070"/>
                </a:lnTo>
                <a:lnTo>
                  <a:pt x="494766" y="1038821"/>
                </a:lnTo>
                <a:lnTo>
                  <a:pt x="524065" y="1019060"/>
                </a:lnTo>
                <a:lnTo>
                  <a:pt x="559841" y="1011809"/>
                </a:lnTo>
                <a:lnTo>
                  <a:pt x="595630" y="1019060"/>
                </a:lnTo>
                <a:lnTo>
                  <a:pt x="624928" y="1038821"/>
                </a:lnTo>
                <a:lnTo>
                  <a:pt x="644728" y="1068070"/>
                </a:lnTo>
                <a:lnTo>
                  <a:pt x="652005" y="1103782"/>
                </a:lnTo>
                <a:lnTo>
                  <a:pt x="652005" y="945984"/>
                </a:lnTo>
                <a:lnTo>
                  <a:pt x="647992" y="943140"/>
                </a:lnTo>
                <a:lnTo>
                  <a:pt x="605917" y="926719"/>
                </a:lnTo>
                <a:lnTo>
                  <a:pt x="605917" y="873836"/>
                </a:lnTo>
                <a:lnTo>
                  <a:pt x="609561" y="855967"/>
                </a:lnTo>
                <a:lnTo>
                  <a:pt x="619455" y="841349"/>
                </a:lnTo>
                <a:lnTo>
                  <a:pt x="634111" y="831469"/>
                </a:lnTo>
                <a:lnTo>
                  <a:pt x="652005" y="827836"/>
                </a:lnTo>
                <a:lnTo>
                  <a:pt x="974547" y="827836"/>
                </a:lnTo>
                <a:lnTo>
                  <a:pt x="1018108" y="820775"/>
                </a:lnTo>
                <a:lnTo>
                  <a:pt x="1056043" y="801128"/>
                </a:lnTo>
                <a:lnTo>
                  <a:pt x="1086015" y="771220"/>
                </a:lnTo>
                <a:lnTo>
                  <a:pt x="1105700" y="733361"/>
                </a:lnTo>
                <a:lnTo>
                  <a:pt x="1112774" y="689864"/>
                </a:lnTo>
                <a:lnTo>
                  <a:pt x="1112774" y="432320"/>
                </a:lnTo>
                <a:lnTo>
                  <a:pt x="1172679" y="492099"/>
                </a:lnTo>
                <a:lnTo>
                  <a:pt x="1187945" y="502450"/>
                </a:lnTo>
                <a:lnTo>
                  <a:pt x="1204925" y="505904"/>
                </a:lnTo>
                <a:lnTo>
                  <a:pt x="1221917" y="502450"/>
                </a:lnTo>
                <a:lnTo>
                  <a:pt x="1237183" y="492099"/>
                </a:lnTo>
                <a:lnTo>
                  <a:pt x="1247546" y="476872"/>
                </a:lnTo>
                <a:lnTo>
                  <a:pt x="1251013" y="459905"/>
                </a:lnTo>
                <a:close/>
              </a:path>
              <a:path w="1527809" h="1564004">
                <a:moveTo>
                  <a:pt x="1527467" y="0"/>
                </a:moveTo>
                <a:lnTo>
                  <a:pt x="1389227" y="0"/>
                </a:lnTo>
                <a:lnTo>
                  <a:pt x="1389227" y="137972"/>
                </a:lnTo>
                <a:lnTo>
                  <a:pt x="1389227" y="1425714"/>
                </a:lnTo>
                <a:lnTo>
                  <a:pt x="237299" y="1425714"/>
                </a:lnTo>
                <a:lnTo>
                  <a:pt x="237299" y="137972"/>
                </a:lnTo>
                <a:lnTo>
                  <a:pt x="1389227" y="137972"/>
                </a:lnTo>
                <a:lnTo>
                  <a:pt x="1389227" y="0"/>
                </a:lnTo>
                <a:lnTo>
                  <a:pt x="99060" y="0"/>
                </a:lnTo>
                <a:lnTo>
                  <a:pt x="99060" y="137972"/>
                </a:lnTo>
                <a:lnTo>
                  <a:pt x="69113" y="137972"/>
                </a:lnTo>
                <a:lnTo>
                  <a:pt x="43840" y="144538"/>
                </a:lnTo>
                <a:lnTo>
                  <a:pt x="24180" y="159524"/>
                </a:lnTo>
                <a:lnTo>
                  <a:pt x="11442" y="180975"/>
                </a:lnTo>
                <a:lnTo>
                  <a:pt x="6908" y="206959"/>
                </a:lnTo>
                <a:lnTo>
                  <a:pt x="10477" y="232930"/>
                </a:lnTo>
                <a:lnTo>
                  <a:pt x="23317" y="254381"/>
                </a:lnTo>
                <a:lnTo>
                  <a:pt x="43522" y="269367"/>
                </a:lnTo>
                <a:lnTo>
                  <a:pt x="69113" y="275945"/>
                </a:lnTo>
                <a:lnTo>
                  <a:pt x="99060" y="275945"/>
                </a:lnTo>
                <a:lnTo>
                  <a:pt x="99060" y="367919"/>
                </a:lnTo>
                <a:lnTo>
                  <a:pt x="69113" y="367919"/>
                </a:lnTo>
                <a:lnTo>
                  <a:pt x="41795" y="373202"/>
                </a:lnTo>
                <a:lnTo>
                  <a:pt x="19862" y="387756"/>
                </a:lnTo>
                <a:lnTo>
                  <a:pt x="5283" y="409638"/>
                </a:lnTo>
                <a:lnTo>
                  <a:pt x="0" y="436905"/>
                </a:lnTo>
                <a:lnTo>
                  <a:pt x="5283" y="464185"/>
                </a:lnTo>
                <a:lnTo>
                  <a:pt x="19862" y="486067"/>
                </a:lnTo>
                <a:lnTo>
                  <a:pt x="41795" y="500621"/>
                </a:lnTo>
                <a:lnTo>
                  <a:pt x="69113" y="505891"/>
                </a:lnTo>
                <a:lnTo>
                  <a:pt x="99060" y="505891"/>
                </a:lnTo>
                <a:lnTo>
                  <a:pt x="99060" y="597877"/>
                </a:lnTo>
                <a:lnTo>
                  <a:pt x="69113" y="597877"/>
                </a:lnTo>
                <a:lnTo>
                  <a:pt x="41795" y="603161"/>
                </a:lnTo>
                <a:lnTo>
                  <a:pt x="19862" y="617715"/>
                </a:lnTo>
                <a:lnTo>
                  <a:pt x="5283" y="639597"/>
                </a:lnTo>
                <a:lnTo>
                  <a:pt x="0" y="666864"/>
                </a:lnTo>
                <a:lnTo>
                  <a:pt x="5283" y="694131"/>
                </a:lnTo>
                <a:lnTo>
                  <a:pt x="19862" y="716013"/>
                </a:lnTo>
                <a:lnTo>
                  <a:pt x="41795" y="730567"/>
                </a:lnTo>
                <a:lnTo>
                  <a:pt x="69113" y="735850"/>
                </a:lnTo>
                <a:lnTo>
                  <a:pt x="99060" y="735850"/>
                </a:lnTo>
                <a:lnTo>
                  <a:pt x="99060" y="827836"/>
                </a:lnTo>
                <a:lnTo>
                  <a:pt x="69113" y="827836"/>
                </a:lnTo>
                <a:lnTo>
                  <a:pt x="41795" y="833120"/>
                </a:lnTo>
                <a:lnTo>
                  <a:pt x="19862" y="847674"/>
                </a:lnTo>
                <a:lnTo>
                  <a:pt x="5283" y="869556"/>
                </a:lnTo>
                <a:lnTo>
                  <a:pt x="0" y="896823"/>
                </a:lnTo>
                <a:lnTo>
                  <a:pt x="5283" y="924090"/>
                </a:lnTo>
                <a:lnTo>
                  <a:pt x="19862" y="945972"/>
                </a:lnTo>
                <a:lnTo>
                  <a:pt x="41795" y="960526"/>
                </a:lnTo>
                <a:lnTo>
                  <a:pt x="69113" y="965809"/>
                </a:lnTo>
                <a:lnTo>
                  <a:pt x="99060" y="965809"/>
                </a:lnTo>
                <a:lnTo>
                  <a:pt x="99060" y="1057795"/>
                </a:lnTo>
                <a:lnTo>
                  <a:pt x="69113" y="1057795"/>
                </a:lnTo>
                <a:lnTo>
                  <a:pt x="41795" y="1063066"/>
                </a:lnTo>
                <a:lnTo>
                  <a:pt x="19862" y="1077620"/>
                </a:lnTo>
                <a:lnTo>
                  <a:pt x="5283" y="1099502"/>
                </a:lnTo>
                <a:lnTo>
                  <a:pt x="0" y="1126782"/>
                </a:lnTo>
                <a:lnTo>
                  <a:pt x="5283" y="1154049"/>
                </a:lnTo>
                <a:lnTo>
                  <a:pt x="19862" y="1175931"/>
                </a:lnTo>
                <a:lnTo>
                  <a:pt x="41795" y="1190485"/>
                </a:lnTo>
                <a:lnTo>
                  <a:pt x="69113" y="1195768"/>
                </a:lnTo>
                <a:lnTo>
                  <a:pt x="99060" y="1195768"/>
                </a:lnTo>
                <a:lnTo>
                  <a:pt x="99060" y="1287741"/>
                </a:lnTo>
                <a:lnTo>
                  <a:pt x="69113" y="1287741"/>
                </a:lnTo>
                <a:lnTo>
                  <a:pt x="41795" y="1293025"/>
                </a:lnTo>
                <a:lnTo>
                  <a:pt x="19862" y="1307579"/>
                </a:lnTo>
                <a:lnTo>
                  <a:pt x="5283" y="1329461"/>
                </a:lnTo>
                <a:lnTo>
                  <a:pt x="0" y="1356728"/>
                </a:lnTo>
                <a:lnTo>
                  <a:pt x="5283" y="1384007"/>
                </a:lnTo>
                <a:lnTo>
                  <a:pt x="19862" y="1405890"/>
                </a:lnTo>
                <a:lnTo>
                  <a:pt x="41795" y="1420444"/>
                </a:lnTo>
                <a:lnTo>
                  <a:pt x="69113" y="1425714"/>
                </a:lnTo>
                <a:lnTo>
                  <a:pt x="99060" y="1425714"/>
                </a:lnTo>
                <a:lnTo>
                  <a:pt x="99060" y="1563687"/>
                </a:lnTo>
                <a:lnTo>
                  <a:pt x="1527467" y="1563687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76453"/>
            <a:ext cx="70389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What sexual </a:t>
            </a:r>
            <a:r>
              <a:rPr dirty="0"/>
              <a:t>harassment does  </a:t>
            </a:r>
            <a:r>
              <a:rPr spc="-5" dirty="0"/>
              <a:t>Title </a:t>
            </a:r>
            <a:r>
              <a:rPr dirty="0"/>
              <a:t>IX </a:t>
            </a:r>
            <a:r>
              <a:rPr spc="-5" dirty="0"/>
              <a:t>apply</a:t>
            </a:r>
            <a:r>
              <a:rPr spc="-15" dirty="0"/>
              <a:t> </a:t>
            </a:r>
            <a:r>
              <a:rPr spc="-5" dirty="0"/>
              <a:t>to?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9300" y="1317688"/>
            <a:ext cx="3941445" cy="116522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99085" marR="5080" indent="-287020">
              <a:lnSpc>
                <a:spcPts val="2110"/>
              </a:lnSpc>
              <a:spcBef>
                <a:spcPts val="605"/>
              </a:spcBef>
              <a:buChar char="•"/>
              <a:tabLst>
                <a:tab pos="298450" algn="l"/>
                <a:tab pos="299720" algn="l"/>
              </a:tabLst>
            </a:pPr>
            <a:r>
              <a:rPr sz="2200" spc="-55" dirty="0">
                <a:latin typeface="Arial"/>
                <a:cs typeface="Arial"/>
              </a:rPr>
              <a:t>Title </a:t>
            </a:r>
            <a:r>
              <a:rPr sz="2200" spc="-200" dirty="0">
                <a:latin typeface="Arial"/>
                <a:cs typeface="Arial"/>
              </a:rPr>
              <a:t>IX </a:t>
            </a:r>
            <a:r>
              <a:rPr sz="2200" spc="-100" dirty="0">
                <a:latin typeface="Arial"/>
                <a:cs typeface="Arial"/>
              </a:rPr>
              <a:t>applies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140" dirty="0">
                <a:latin typeface="Arial"/>
                <a:cs typeface="Arial"/>
              </a:rPr>
              <a:t>sexual  </a:t>
            </a:r>
            <a:r>
              <a:rPr sz="2200" spc="-110" dirty="0">
                <a:latin typeface="Arial"/>
                <a:cs typeface="Arial"/>
              </a:rPr>
              <a:t>harassment </a:t>
            </a:r>
            <a:r>
              <a:rPr sz="2200" spc="-30" dirty="0">
                <a:latin typeface="Arial"/>
                <a:cs typeface="Arial"/>
              </a:rPr>
              <a:t>in the </a:t>
            </a:r>
            <a:r>
              <a:rPr sz="2200" spc="-60" dirty="0">
                <a:latin typeface="Arial"/>
                <a:cs typeface="Arial"/>
              </a:rPr>
              <a:t>“education  </a:t>
            </a:r>
            <a:r>
              <a:rPr sz="2200" spc="-90" dirty="0">
                <a:latin typeface="Arial"/>
                <a:cs typeface="Arial"/>
              </a:rPr>
              <a:t>program </a:t>
            </a:r>
            <a:r>
              <a:rPr sz="2200" spc="-15" dirty="0">
                <a:latin typeface="Arial"/>
                <a:cs typeface="Arial"/>
              </a:rPr>
              <a:t>or </a:t>
            </a:r>
            <a:r>
              <a:rPr sz="2200" spc="-5" dirty="0">
                <a:latin typeface="Arial"/>
                <a:cs typeface="Arial"/>
              </a:rPr>
              <a:t>activity” of</a:t>
            </a:r>
            <a:r>
              <a:rPr sz="2200" spc="-340" dirty="0">
                <a:latin typeface="Arial"/>
                <a:cs typeface="Arial"/>
              </a:rPr>
              <a:t> </a:t>
            </a:r>
            <a:r>
              <a:rPr sz="2200" spc="-175" dirty="0">
                <a:latin typeface="Arial"/>
                <a:cs typeface="Arial"/>
              </a:rPr>
              <a:t>a </a:t>
            </a:r>
            <a:r>
              <a:rPr sz="2200" spc="-75" dirty="0">
                <a:latin typeface="Arial"/>
                <a:cs typeface="Arial"/>
              </a:rPr>
              <a:t>federal  </a:t>
            </a:r>
            <a:r>
              <a:rPr sz="2200" spc="-60" dirty="0">
                <a:latin typeface="Arial"/>
                <a:cs typeface="Arial"/>
              </a:rPr>
              <a:t>funding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recipient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6500" y="2457640"/>
            <a:ext cx="3564890" cy="106235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9085" marR="5080" indent="-287020">
              <a:lnSpc>
                <a:spcPct val="80000"/>
              </a:lnSpc>
              <a:spcBef>
                <a:spcPts val="585"/>
              </a:spcBef>
              <a:buFont typeface="Wingdings"/>
              <a:buChar char=""/>
              <a:tabLst>
                <a:tab pos="299720" algn="l"/>
              </a:tabLst>
            </a:pPr>
            <a:r>
              <a:rPr sz="2000" spc="-50" dirty="0">
                <a:latin typeface="Arial"/>
                <a:cs typeface="Arial"/>
              </a:rPr>
              <a:t>Title </a:t>
            </a:r>
            <a:r>
              <a:rPr sz="2000" spc="-175" dirty="0">
                <a:latin typeface="Arial"/>
                <a:cs typeface="Arial"/>
              </a:rPr>
              <a:t>IX </a:t>
            </a:r>
            <a:r>
              <a:rPr sz="2000" spc="-75" dirty="0">
                <a:latin typeface="Arial"/>
                <a:cs typeface="Arial"/>
              </a:rPr>
              <a:t>defines </a:t>
            </a:r>
            <a:r>
              <a:rPr sz="2000" spc="-50" dirty="0">
                <a:latin typeface="Arial"/>
                <a:cs typeface="Arial"/>
              </a:rPr>
              <a:t>“education  </a:t>
            </a:r>
            <a:r>
              <a:rPr sz="2000" spc="-75" dirty="0">
                <a:latin typeface="Arial"/>
                <a:cs typeface="Arial"/>
              </a:rPr>
              <a:t>program </a:t>
            </a:r>
            <a:r>
              <a:rPr sz="2000" spc="-15" dirty="0">
                <a:latin typeface="Arial"/>
                <a:cs typeface="Arial"/>
              </a:rPr>
              <a:t>or </a:t>
            </a:r>
            <a:r>
              <a:rPr sz="2000" spc="-5" dirty="0">
                <a:latin typeface="Arial"/>
                <a:cs typeface="Arial"/>
              </a:rPr>
              <a:t>activity” </a:t>
            </a:r>
            <a:r>
              <a:rPr sz="2000" spc="15" dirty="0">
                <a:latin typeface="Arial"/>
                <a:cs typeface="Arial"/>
              </a:rPr>
              <a:t>to </a:t>
            </a:r>
            <a:r>
              <a:rPr sz="2000" spc="-65" dirty="0">
                <a:latin typeface="Arial"/>
                <a:cs typeface="Arial"/>
              </a:rPr>
              <a:t>include 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35" dirty="0">
                <a:latin typeface="Arial"/>
                <a:cs typeface="Arial"/>
              </a:rPr>
              <a:t>“operations”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31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educational  </a:t>
            </a:r>
            <a:r>
              <a:rPr sz="2000" spc="-30" dirty="0">
                <a:latin typeface="Arial"/>
                <a:cs typeface="Arial"/>
              </a:rPr>
              <a:t>institutions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9300" y="3493960"/>
            <a:ext cx="3978910" cy="116522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99085" marR="5080" indent="-287020">
              <a:lnSpc>
                <a:spcPts val="2110"/>
              </a:lnSpc>
              <a:spcBef>
                <a:spcPts val="605"/>
              </a:spcBef>
              <a:buChar char="•"/>
              <a:tabLst>
                <a:tab pos="298450" algn="l"/>
                <a:tab pos="299720" algn="l"/>
              </a:tabLst>
            </a:pPr>
            <a:r>
              <a:rPr sz="2200" spc="-55" dirty="0">
                <a:latin typeface="Arial"/>
                <a:cs typeface="Arial"/>
              </a:rPr>
              <a:t>Title </a:t>
            </a:r>
            <a:r>
              <a:rPr sz="2200" spc="-200" dirty="0">
                <a:latin typeface="Arial"/>
                <a:cs typeface="Arial"/>
              </a:rPr>
              <a:t>IX </a:t>
            </a:r>
            <a:r>
              <a:rPr sz="2200" spc="-130" dirty="0">
                <a:latin typeface="Arial"/>
                <a:cs typeface="Arial"/>
              </a:rPr>
              <a:t>does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apply </a:t>
            </a:r>
            <a:r>
              <a:rPr sz="2200" spc="10" dirty="0">
                <a:latin typeface="Arial"/>
                <a:cs typeface="Arial"/>
              </a:rPr>
              <a:t>to</a:t>
            </a:r>
            <a:r>
              <a:rPr sz="2200" spc="-21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private  </a:t>
            </a:r>
            <a:r>
              <a:rPr sz="2200" spc="-80" dirty="0">
                <a:latin typeface="Arial"/>
                <a:cs typeface="Arial"/>
              </a:rPr>
              <a:t>conduct </a:t>
            </a:r>
            <a:r>
              <a:rPr sz="2200" spc="-75" dirty="0">
                <a:latin typeface="Arial"/>
                <a:cs typeface="Arial"/>
              </a:rPr>
              <a:t>occurring </a:t>
            </a:r>
            <a:r>
              <a:rPr sz="2200" spc="-30" dirty="0">
                <a:latin typeface="Arial"/>
                <a:cs typeface="Arial"/>
              </a:rPr>
              <a:t>in </a:t>
            </a:r>
            <a:r>
              <a:rPr sz="2200" spc="-60" dirty="0">
                <a:latin typeface="Arial"/>
                <a:cs typeface="Arial"/>
              </a:rPr>
              <a:t>private  </a:t>
            </a:r>
            <a:r>
              <a:rPr sz="2200" spc="-55" dirty="0">
                <a:latin typeface="Arial"/>
                <a:cs typeface="Arial"/>
              </a:rPr>
              <a:t>location </a:t>
            </a:r>
            <a:r>
              <a:rPr sz="2200" spc="-10" dirty="0">
                <a:latin typeface="Arial"/>
                <a:cs typeface="Arial"/>
              </a:rPr>
              <a:t>that </a:t>
            </a:r>
            <a:r>
              <a:rPr sz="2200" spc="-114" dirty="0">
                <a:latin typeface="Arial"/>
                <a:cs typeface="Arial"/>
              </a:rPr>
              <a:t>is </a:t>
            </a:r>
            <a:r>
              <a:rPr sz="2200" spc="-5" dirty="0">
                <a:latin typeface="Arial"/>
                <a:cs typeface="Arial"/>
              </a:rPr>
              <a:t>not </a:t>
            </a:r>
            <a:r>
              <a:rPr sz="2200" spc="-25" dirty="0">
                <a:latin typeface="Arial"/>
                <a:cs typeface="Arial"/>
              </a:rPr>
              <a:t>part </a:t>
            </a:r>
            <a:r>
              <a:rPr sz="2200" spc="-5" dirty="0">
                <a:latin typeface="Arial"/>
                <a:cs typeface="Arial"/>
              </a:rPr>
              <a:t>of  </a:t>
            </a:r>
            <a:r>
              <a:rPr sz="2200" spc="-75" dirty="0">
                <a:latin typeface="Arial"/>
                <a:cs typeface="Arial"/>
              </a:rPr>
              <a:t>education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program/activity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6" name="Group 15" descr="VennDiagram with Sexual Hassment in large circle and &quot;education program/activities ED: All operations&quot; in a small circle that is fully inside the larger one">
            <a:extLst>
              <a:ext uri="{FF2B5EF4-FFF2-40B4-BE49-F238E27FC236}">
                <a16:creationId xmlns:a16="http://schemas.microsoft.com/office/drawing/2014/main" id="{1FE12D99-8B23-064C-89CA-E35C047F79F8}"/>
              </a:ext>
            </a:extLst>
          </p:cNvPr>
          <p:cNvGrpSpPr/>
          <p:nvPr/>
        </p:nvGrpSpPr>
        <p:grpSpPr>
          <a:xfrm>
            <a:off x="5093144" y="1264856"/>
            <a:ext cx="3226435" cy="3226435"/>
            <a:chOff x="5093144" y="1264856"/>
            <a:chExt cx="3226435" cy="3226435"/>
          </a:xfrm>
        </p:grpSpPr>
        <p:grpSp>
          <p:nvGrpSpPr>
            <p:cNvPr id="6" name="object 6" descr="VennDiagram with Sexual Hassment in large circle and &quot;education program/activities ED: All operations&quot; in a small circle that is fully inside the larger one"/>
            <p:cNvGrpSpPr/>
            <p:nvPr/>
          </p:nvGrpSpPr>
          <p:grpSpPr>
            <a:xfrm>
              <a:off x="5093144" y="1264856"/>
              <a:ext cx="3226435" cy="3226435"/>
              <a:chOff x="5093144" y="1264856"/>
              <a:chExt cx="3226435" cy="3226435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5106162" y="1277874"/>
                <a:ext cx="3200400" cy="3200400"/>
              </a:xfrm>
              <a:custGeom>
                <a:avLst/>
                <a:gdLst/>
                <a:ahLst/>
                <a:cxnLst/>
                <a:rect l="l" t="t" r="r" b="b"/>
                <a:pathLst>
                  <a:path w="3200400" h="3200400">
                    <a:moveTo>
                      <a:pt x="1600200" y="0"/>
                    </a:moveTo>
                    <a:lnTo>
                      <a:pt x="1552163" y="707"/>
                    </a:lnTo>
                    <a:lnTo>
                      <a:pt x="1504479" y="2815"/>
                    </a:lnTo>
                    <a:lnTo>
                      <a:pt x="1457166" y="6305"/>
                    </a:lnTo>
                    <a:lnTo>
                      <a:pt x="1410244" y="11156"/>
                    </a:lnTo>
                    <a:lnTo>
                      <a:pt x="1363733" y="17350"/>
                    </a:lnTo>
                    <a:lnTo>
                      <a:pt x="1317654" y="24865"/>
                    </a:lnTo>
                    <a:lnTo>
                      <a:pt x="1272025" y="33683"/>
                    </a:lnTo>
                    <a:lnTo>
                      <a:pt x="1226866" y="43782"/>
                    </a:lnTo>
                    <a:lnTo>
                      <a:pt x="1182198" y="55145"/>
                    </a:lnTo>
                    <a:lnTo>
                      <a:pt x="1138040" y="67750"/>
                    </a:lnTo>
                    <a:lnTo>
                      <a:pt x="1094412" y="81579"/>
                    </a:lnTo>
                    <a:lnTo>
                      <a:pt x="1051334" y="96610"/>
                    </a:lnTo>
                    <a:lnTo>
                      <a:pt x="1008825" y="112825"/>
                    </a:lnTo>
                    <a:lnTo>
                      <a:pt x="966905" y="130204"/>
                    </a:lnTo>
                    <a:lnTo>
                      <a:pt x="925595" y="148726"/>
                    </a:lnTo>
                    <a:lnTo>
                      <a:pt x="884913" y="168372"/>
                    </a:lnTo>
                    <a:lnTo>
                      <a:pt x="844881" y="189123"/>
                    </a:lnTo>
                    <a:lnTo>
                      <a:pt x="805517" y="210958"/>
                    </a:lnTo>
                    <a:lnTo>
                      <a:pt x="766841" y="233857"/>
                    </a:lnTo>
                    <a:lnTo>
                      <a:pt x="728873" y="257801"/>
                    </a:lnTo>
                    <a:lnTo>
                      <a:pt x="691633" y="282770"/>
                    </a:lnTo>
                    <a:lnTo>
                      <a:pt x="655141" y="308745"/>
                    </a:lnTo>
                    <a:lnTo>
                      <a:pt x="619417" y="335705"/>
                    </a:lnTo>
                    <a:lnTo>
                      <a:pt x="584480" y="363630"/>
                    </a:lnTo>
                    <a:lnTo>
                      <a:pt x="550350" y="392501"/>
                    </a:lnTo>
                    <a:lnTo>
                      <a:pt x="517047" y="422298"/>
                    </a:lnTo>
                    <a:lnTo>
                      <a:pt x="484591" y="453001"/>
                    </a:lnTo>
                    <a:lnTo>
                      <a:pt x="453001" y="484591"/>
                    </a:lnTo>
                    <a:lnTo>
                      <a:pt x="422298" y="517047"/>
                    </a:lnTo>
                    <a:lnTo>
                      <a:pt x="392501" y="550350"/>
                    </a:lnTo>
                    <a:lnTo>
                      <a:pt x="363630" y="584480"/>
                    </a:lnTo>
                    <a:lnTo>
                      <a:pt x="335705" y="619417"/>
                    </a:lnTo>
                    <a:lnTo>
                      <a:pt x="308745" y="655141"/>
                    </a:lnTo>
                    <a:lnTo>
                      <a:pt x="282770" y="691633"/>
                    </a:lnTo>
                    <a:lnTo>
                      <a:pt x="257801" y="728873"/>
                    </a:lnTo>
                    <a:lnTo>
                      <a:pt x="233857" y="766841"/>
                    </a:lnTo>
                    <a:lnTo>
                      <a:pt x="210958" y="805517"/>
                    </a:lnTo>
                    <a:lnTo>
                      <a:pt x="189123" y="844881"/>
                    </a:lnTo>
                    <a:lnTo>
                      <a:pt x="168372" y="884913"/>
                    </a:lnTo>
                    <a:lnTo>
                      <a:pt x="148726" y="925595"/>
                    </a:lnTo>
                    <a:lnTo>
                      <a:pt x="130204" y="966905"/>
                    </a:lnTo>
                    <a:lnTo>
                      <a:pt x="112825" y="1008825"/>
                    </a:lnTo>
                    <a:lnTo>
                      <a:pt x="96610" y="1051334"/>
                    </a:lnTo>
                    <a:lnTo>
                      <a:pt x="81579" y="1094412"/>
                    </a:lnTo>
                    <a:lnTo>
                      <a:pt x="67750" y="1138040"/>
                    </a:lnTo>
                    <a:lnTo>
                      <a:pt x="55145" y="1182198"/>
                    </a:lnTo>
                    <a:lnTo>
                      <a:pt x="43782" y="1226866"/>
                    </a:lnTo>
                    <a:lnTo>
                      <a:pt x="33683" y="1272025"/>
                    </a:lnTo>
                    <a:lnTo>
                      <a:pt x="24865" y="1317654"/>
                    </a:lnTo>
                    <a:lnTo>
                      <a:pt x="17350" y="1363733"/>
                    </a:lnTo>
                    <a:lnTo>
                      <a:pt x="11156" y="1410244"/>
                    </a:lnTo>
                    <a:lnTo>
                      <a:pt x="6305" y="1457166"/>
                    </a:lnTo>
                    <a:lnTo>
                      <a:pt x="2815" y="1504479"/>
                    </a:lnTo>
                    <a:lnTo>
                      <a:pt x="707" y="1552163"/>
                    </a:lnTo>
                    <a:lnTo>
                      <a:pt x="0" y="1600200"/>
                    </a:lnTo>
                    <a:lnTo>
                      <a:pt x="707" y="1648236"/>
                    </a:lnTo>
                    <a:lnTo>
                      <a:pt x="2815" y="1695920"/>
                    </a:lnTo>
                    <a:lnTo>
                      <a:pt x="6305" y="1743233"/>
                    </a:lnTo>
                    <a:lnTo>
                      <a:pt x="11156" y="1790155"/>
                    </a:lnTo>
                    <a:lnTo>
                      <a:pt x="17350" y="1836666"/>
                    </a:lnTo>
                    <a:lnTo>
                      <a:pt x="24865" y="1882745"/>
                    </a:lnTo>
                    <a:lnTo>
                      <a:pt x="33683" y="1928374"/>
                    </a:lnTo>
                    <a:lnTo>
                      <a:pt x="43782" y="1973533"/>
                    </a:lnTo>
                    <a:lnTo>
                      <a:pt x="55145" y="2018201"/>
                    </a:lnTo>
                    <a:lnTo>
                      <a:pt x="67750" y="2062359"/>
                    </a:lnTo>
                    <a:lnTo>
                      <a:pt x="81579" y="2105987"/>
                    </a:lnTo>
                    <a:lnTo>
                      <a:pt x="96610" y="2149065"/>
                    </a:lnTo>
                    <a:lnTo>
                      <a:pt x="112825" y="2191574"/>
                    </a:lnTo>
                    <a:lnTo>
                      <a:pt x="130204" y="2233494"/>
                    </a:lnTo>
                    <a:lnTo>
                      <a:pt x="148726" y="2274804"/>
                    </a:lnTo>
                    <a:lnTo>
                      <a:pt x="168372" y="2315486"/>
                    </a:lnTo>
                    <a:lnTo>
                      <a:pt x="189123" y="2355518"/>
                    </a:lnTo>
                    <a:lnTo>
                      <a:pt x="210958" y="2394882"/>
                    </a:lnTo>
                    <a:lnTo>
                      <a:pt x="233857" y="2433558"/>
                    </a:lnTo>
                    <a:lnTo>
                      <a:pt x="257801" y="2471526"/>
                    </a:lnTo>
                    <a:lnTo>
                      <a:pt x="282770" y="2508766"/>
                    </a:lnTo>
                    <a:lnTo>
                      <a:pt x="308745" y="2545258"/>
                    </a:lnTo>
                    <a:lnTo>
                      <a:pt x="335705" y="2580982"/>
                    </a:lnTo>
                    <a:lnTo>
                      <a:pt x="363630" y="2615919"/>
                    </a:lnTo>
                    <a:lnTo>
                      <a:pt x="392501" y="2650049"/>
                    </a:lnTo>
                    <a:lnTo>
                      <a:pt x="422298" y="2683352"/>
                    </a:lnTo>
                    <a:lnTo>
                      <a:pt x="453001" y="2715808"/>
                    </a:lnTo>
                    <a:lnTo>
                      <a:pt x="484591" y="2747398"/>
                    </a:lnTo>
                    <a:lnTo>
                      <a:pt x="517047" y="2778101"/>
                    </a:lnTo>
                    <a:lnTo>
                      <a:pt x="550350" y="2807898"/>
                    </a:lnTo>
                    <a:lnTo>
                      <a:pt x="584480" y="2836769"/>
                    </a:lnTo>
                    <a:lnTo>
                      <a:pt x="619417" y="2864694"/>
                    </a:lnTo>
                    <a:lnTo>
                      <a:pt x="655141" y="2891654"/>
                    </a:lnTo>
                    <a:lnTo>
                      <a:pt x="691633" y="2917629"/>
                    </a:lnTo>
                    <a:lnTo>
                      <a:pt x="728873" y="2942598"/>
                    </a:lnTo>
                    <a:lnTo>
                      <a:pt x="766841" y="2966542"/>
                    </a:lnTo>
                    <a:lnTo>
                      <a:pt x="805517" y="2989441"/>
                    </a:lnTo>
                    <a:lnTo>
                      <a:pt x="844881" y="3011276"/>
                    </a:lnTo>
                    <a:lnTo>
                      <a:pt x="884913" y="3032027"/>
                    </a:lnTo>
                    <a:lnTo>
                      <a:pt x="925595" y="3051673"/>
                    </a:lnTo>
                    <a:lnTo>
                      <a:pt x="966905" y="3070195"/>
                    </a:lnTo>
                    <a:lnTo>
                      <a:pt x="1008825" y="3087574"/>
                    </a:lnTo>
                    <a:lnTo>
                      <a:pt x="1051334" y="3103789"/>
                    </a:lnTo>
                    <a:lnTo>
                      <a:pt x="1094412" y="3118820"/>
                    </a:lnTo>
                    <a:lnTo>
                      <a:pt x="1138040" y="3132649"/>
                    </a:lnTo>
                    <a:lnTo>
                      <a:pt x="1182198" y="3145254"/>
                    </a:lnTo>
                    <a:lnTo>
                      <a:pt x="1226866" y="3156617"/>
                    </a:lnTo>
                    <a:lnTo>
                      <a:pt x="1272025" y="3166716"/>
                    </a:lnTo>
                    <a:lnTo>
                      <a:pt x="1317654" y="3175534"/>
                    </a:lnTo>
                    <a:lnTo>
                      <a:pt x="1363733" y="3183049"/>
                    </a:lnTo>
                    <a:lnTo>
                      <a:pt x="1410244" y="3189243"/>
                    </a:lnTo>
                    <a:lnTo>
                      <a:pt x="1457166" y="3194094"/>
                    </a:lnTo>
                    <a:lnTo>
                      <a:pt x="1504479" y="3197584"/>
                    </a:lnTo>
                    <a:lnTo>
                      <a:pt x="1552163" y="3199692"/>
                    </a:lnTo>
                    <a:lnTo>
                      <a:pt x="1600200" y="3200400"/>
                    </a:lnTo>
                    <a:lnTo>
                      <a:pt x="1648236" y="3199692"/>
                    </a:lnTo>
                    <a:lnTo>
                      <a:pt x="1695920" y="3197584"/>
                    </a:lnTo>
                    <a:lnTo>
                      <a:pt x="1743233" y="3194094"/>
                    </a:lnTo>
                    <a:lnTo>
                      <a:pt x="1790155" y="3189243"/>
                    </a:lnTo>
                    <a:lnTo>
                      <a:pt x="1836666" y="3183049"/>
                    </a:lnTo>
                    <a:lnTo>
                      <a:pt x="1882745" y="3175534"/>
                    </a:lnTo>
                    <a:lnTo>
                      <a:pt x="1928374" y="3166716"/>
                    </a:lnTo>
                    <a:lnTo>
                      <a:pt x="1973533" y="3156617"/>
                    </a:lnTo>
                    <a:lnTo>
                      <a:pt x="2018201" y="3145254"/>
                    </a:lnTo>
                    <a:lnTo>
                      <a:pt x="2062359" y="3132649"/>
                    </a:lnTo>
                    <a:lnTo>
                      <a:pt x="2105987" y="3118820"/>
                    </a:lnTo>
                    <a:lnTo>
                      <a:pt x="2149065" y="3103789"/>
                    </a:lnTo>
                    <a:lnTo>
                      <a:pt x="2191574" y="3087574"/>
                    </a:lnTo>
                    <a:lnTo>
                      <a:pt x="2233494" y="3070195"/>
                    </a:lnTo>
                    <a:lnTo>
                      <a:pt x="2274804" y="3051673"/>
                    </a:lnTo>
                    <a:lnTo>
                      <a:pt x="2315486" y="3032027"/>
                    </a:lnTo>
                    <a:lnTo>
                      <a:pt x="2355518" y="3011276"/>
                    </a:lnTo>
                    <a:lnTo>
                      <a:pt x="2394882" y="2989441"/>
                    </a:lnTo>
                    <a:lnTo>
                      <a:pt x="2433558" y="2966542"/>
                    </a:lnTo>
                    <a:lnTo>
                      <a:pt x="2471526" y="2942598"/>
                    </a:lnTo>
                    <a:lnTo>
                      <a:pt x="2508766" y="2917629"/>
                    </a:lnTo>
                    <a:lnTo>
                      <a:pt x="2545258" y="2891654"/>
                    </a:lnTo>
                    <a:lnTo>
                      <a:pt x="2580982" y="2864694"/>
                    </a:lnTo>
                    <a:lnTo>
                      <a:pt x="2615919" y="2836769"/>
                    </a:lnTo>
                    <a:lnTo>
                      <a:pt x="2650049" y="2807898"/>
                    </a:lnTo>
                    <a:lnTo>
                      <a:pt x="2683352" y="2778101"/>
                    </a:lnTo>
                    <a:lnTo>
                      <a:pt x="2715808" y="2747398"/>
                    </a:lnTo>
                    <a:lnTo>
                      <a:pt x="2747398" y="2715808"/>
                    </a:lnTo>
                    <a:lnTo>
                      <a:pt x="2778101" y="2683352"/>
                    </a:lnTo>
                    <a:lnTo>
                      <a:pt x="2807898" y="2650049"/>
                    </a:lnTo>
                    <a:lnTo>
                      <a:pt x="2836769" y="2615919"/>
                    </a:lnTo>
                    <a:lnTo>
                      <a:pt x="2864694" y="2580982"/>
                    </a:lnTo>
                    <a:lnTo>
                      <a:pt x="2891654" y="2545258"/>
                    </a:lnTo>
                    <a:lnTo>
                      <a:pt x="2917629" y="2508766"/>
                    </a:lnTo>
                    <a:lnTo>
                      <a:pt x="2942598" y="2471526"/>
                    </a:lnTo>
                    <a:lnTo>
                      <a:pt x="2966542" y="2433558"/>
                    </a:lnTo>
                    <a:lnTo>
                      <a:pt x="2989441" y="2394882"/>
                    </a:lnTo>
                    <a:lnTo>
                      <a:pt x="3011276" y="2355518"/>
                    </a:lnTo>
                    <a:lnTo>
                      <a:pt x="3032027" y="2315486"/>
                    </a:lnTo>
                    <a:lnTo>
                      <a:pt x="3051673" y="2274804"/>
                    </a:lnTo>
                    <a:lnTo>
                      <a:pt x="3070195" y="2233494"/>
                    </a:lnTo>
                    <a:lnTo>
                      <a:pt x="3087574" y="2191574"/>
                    </a:lnTo>
                    <a:lnTo>
                      <a:pt x="3103789" y="2149065"/>
                    </a:lnTo>
                    <a:lnTo>
                      <a:pt x="3118820" y="2105987"/>
                    </a:lnTo>
                    <a:lnTo>
                      <a:pt x="3132649" y="2062359"/>
                    </a:lnTo>
                    <a:lnTo>
                      <a:pt x="3145254" y="2018201"/>
                    </a:lnTo>
                    <a:lnTo>
                      <a:pt x="3156617" y="1973533"/>
                    </a:lnTo>
                    <a:lnTo>
                      <a:pt x="3166716" y="1928374"/>
                    </a:lnTo>
                    <a:lnTo>
                      <a:pt x="3175534" y="1882745"/>
                    </a:lnTo>
                    <a:lnTo>
                      <a:pt x="3183049" y="1836666"/>
                    </a:lnTo>
                    <a:lnTo>
                      <a:pt x="3189243" y="1790155"/>
                    </a:lnTo>
                    <a:lnTo>
                      <a:pt x="3194094" y="1743233"/>
                    </a:lnTo>
                    <a:lnTo>
                      <a:pt x="3197584" y="1695920"/>
                    </a:lnTo>
                    <a:lnTo>
                      <a:pt x="3199692" y="1648236"/>
                    </a:lnTo>
                    <a:lnTo>
                      <a:pt x="3200400" y="1600200"/>
                    </a:lnTo>
                    <a:lnTo>
                      <a:pt x="3199692" y="1552163"/>
                    </a:lnTo>
                    <a:lnTo>
                      <a:pt x="3197584" y="1504479"/>
                    </a:lnTo>
                    <a:lnTo>
                      <a:pt x="3194094" y="1457166"/>
                    </a:lnTo>
                    <a:lnTo>
                      <a:pt x="3189243" y="1410244"/>
                    </a:lnTo>
                    <a:lnTo>
                      <a:pt x="3183049" y="1363733"/>
                    </a:lnTo>
                    <a:lnTo>
                      <a:pt x="3175534" y="1317654"/>
                    </a:lnTo>
                    <a:lnTo>
                      <a:pt x="3166716" y="1272025"/>
                    </a:lnTo>
                    <a:lnTo>
                      <a:pt x="3156617" y="1226866"/>
                    </a:lnTo>
                    <a:lnTo>
                      <a:pt x="3145254" y="1182198"/>
                    </a:lnTo>
                    <a:lnTo>
                      <a:pt x="3132649" y="1138040"/>
                    </a:lnTo>
                    <a:lnTo>
                      <a:pt x="3118820" y="1094412"/>
                    </a:lnTo>
                    <a:lnTo>
                      <a:pt x="3103789" y="1051334"/>
                    </a:lnTo>
                    <a:lnTo>
                      <a:pt x="3087574" y="1008825"/>
                    </a:lnTo>
                    <a:lnTo>
                      <a:pt x="3070195" y="966905"/>
                    </a:lnTo>
                    <a:lnTo>
                      <a:pt x="3051673" y="925595"/>
                    </a:lnTo>
                    <a:lnTo>
                      <a:pt x="3032027" y="884913"/>
                    </a:lnTo>
                    <a:lnTo>
                      <a:pt x="3011276" y="844881"/>
                    </a:lnTo>
                    <a:lnTo>
                      <a:pt x="2989441" y="805517"/>
                    </a:lnTo>
                    <a:lnTo>
                      <a:pt x="2966542" y="766841"/>
                    </a:lnTo>
                    <a:lnTo>
                      <a:pt x="2942598" y="728873"/>
                    </a:lnTo>
                    <a:lnTo>
                      <a:pt x="2917629" y="691633"/>
                    </a:lnTo>
                    <a:lnTo>
                      <a:pt x="2891654" y="655141"/>
                    </a:lnTo>
                    <a:lnTo>
                      <a:pt x="2864694" y="619417"/>
                    </a:lnTo>
                    <a:lnTo>
                      <a:pt x="2836769" y="584480"/>
                    </a:lnTo>
                    <a:lnTo>
                      <a:pt x="2807898" y="550350"/>
                    </a:lnTo>
                    <a:lnTo>
                      <a:pt x="2778101" y="517047"/>
                    </a:lnTo>
                    <a:lnTo>
                      <a:pt x="2747398" y="484591"/>
                    </a:lnTo>
                    <a:lnTo>
                      <a:pt x="2715808" y="453001"/>
                    </a:lnTo>
                    <a:lnTo>
                      <a:pt x="2683352" y="422298"/>
                    </a:lnTo>
                    <a:lnTo>
                      <a:pt x="2650049" y="392501"/>
                    </a:lnTo>
                    <a:lnTo>
                      <a:pt x="2615919" y="363630"/>
                    </a:lnTo>
                    <a:lnTo>
                      <a:pt x="2580982" y="335705"/>
                    </a:lnTo>
                    <a:lnTo>
                      <a:pt x="2545258" y="308745"/>
                    </a:lnTo>
                    <a:lnTo>
                      <a:pt x="2508766" y="282770"/>
                    </a:lnTo>
                    <a:lnTo>
                      <a:pt x="2471526" y="257801"/>
                    </a:lnTo>
                    <a:lnTo>
                      <a:pt x="2433558" y="233857"/>
                    </a:lnTo>
                    <a:lnTo>
                      <a:pt x="2394882" y="210958"/>
                    </a:lnTo>
                    <a:lnTo>
                      <a:pt x="2355518" y="189123"/>
                    </a:lnTo>
                    <a:lnTo>
                      <a:pt x="2315486" y="168372"/>
                    </a:lnTo>
                    <a:lnTo>
                      <a:pt x="2274804" y="148726"/>
                    </a:lnTo>
                    <a:lnTo>
                      <a:pt x="2233494" y="130204"/>
                    </a:lnTo>
                    <a:lnTo>
                      <a:pt x="2191574" y="112825"/>
                    </a:lnTo>
                    <a:lnTo>
                      <a:pt x="2149065" y="96610"/>
                    </a:lnTo>
                    <a:lnTo>
                      <a:pt x="2105987" y="81579"/>
                    </a:lnTo>
                    <a:lnTo>
                      <a:pt x="2062359" y="67750"/>
                    </a:lnTo>
                    <a:lnTo>
                      <a:pt x="2018201" y="55145"/>
                    </a:lnTo>
                    <a:lnTo>
                      <a:pt x="1973533" y="43782"/>
                    </a:lnTo>
                    <a:lnTo>
                      <a:pt x="1928374" y="33683"/>
                    </a:lnTo>
                    <a:lnTo>
                      <a:pt x="1882745" y="24865"/>
                    </a:lnTo>
                    <a:lnTo>
                      <a:pt x="1836666" y="17350"/>
                    </a:lnTo>
                    <a:lnTo>
                      <a:pt x="1790155" y="11156"/>
                    </a:lnTo>
                    <a:lnTo>
                      <a:pt x="1743233" y="6305"/>
                    </a:lnTo>
                    <a:lnTo>
                      <a:pt x="1695920" y="2815"/>
                    </a:lnTo>
                    <a:lnTo>
                      <a:pt x="1648236" y="707"/>
                    </a:lnTo>
                    <a:lnTo>
                      <a:pt x="1600200" y="0"/>
                    </a:lnTo>
                    <a:close/>
                  </a:path>
                </a:pathLst>
              </a:custGeom>
              <a:solidFill>
                <a:srgbClr val="DE85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5106162" y="1277874"/>
                <a:ext cx="3200400" cy="3200400"/>
              </a:xfrm>
              <a:custGeom>
                <a:avLst/>
                <a:gdLst/>
                <a:ahLst/>
                <a:cxnLst/>
                <a:rect l="l" t="t" r="r" b="b"/>
                <a:pathLst>
                  <a:path w="3200400" h="3200400">
                    <a:moveTo>
                      <a:pt x="0" y="1600200"/>
                    </a:moveTo>
                    <a:lnTo>
                      <a:pt x="707" y="1552163"/>
                    </a:lnTo>
                    <a:lnTo>
                      <a:pt x="2815" y="1504479"/>
                    </a:lnTo>
                    <a:lnTo>
                      <a:pt x="6305" y="1457166"/>
                    </a:lnTo>
                    <a:lnTo>
                      <a:pt x="11156" y="1410244"/>
                    </a:lnTo>
                    <a:lnTo>
                      <a:pt x="17350" y="1363733"/>
                    </a:lnTo>
                    <a:lnTo>
                      <a:pt x="24865" y="1317654"/>
                    </a:lnTo>
                    <a:lnTo>
                      <a:pt x="33683" y="1272025"/>
                    </a:lnTo>
                    <a:lnTo>
                      <a:pt x="43782" y="1226866"/>
                    </a:lnTo>
                    <a:lnTo>
                      <a:pt x="55145" y="1182198"/>
                    </a:lnTo>
                    <a:lnTo>
                      <a:pt x="67750" y="1138040"/>
                    </a:lnTo>
                    <a:lnTo>
                      <a:pt x="81579" y="1094412"/>
                    </a:lnTo>
                    <a:lnTo>
                      <a:pt x="96610" y="1051334"/>
                    </a:lnTo>
                    <a:lnTo>
                      <a:pt x="112825" y="1008825"/>
                    </a:lnTo>
                    <a:lnTo>
                      <a:pt x="130204" y="966905"/>
                    </a:lnTo>
                    <a:lnTo>
                      <a:pt x="148726" y="925595"/>
                    </a:lnTo>
                    <a:lnTo>
                      <a:pt x="168372" y="884913"/>
                    </a:lnTo>
                    <a:lnTo>
                      <a:pt x="189123" y="844881"/>
                    </a:lnTo>
                    <a:lnTo>
                      <a:pt x="210958" y="805517"/>
                    </a:lnTo>
                    <a:lnTo>
                      <a:pt x="233857" y="766841"/>
                    </a:lnTo>
                    <a:lnTo>
                      <a:pt x="257801" y="728873"/>
                    </a:lnTo>
                    <a:lnTo>
                      <a:pt x="282770" y="691633"/>
                    </a:lnTo>
                    <a:lnTo>
                      <a:pt x="308745" y="655141"/>
                    </a:lnTo>
                    <a:lnTo>
                      <a:pt x="335705" y="619417"/>
                    </a:lnTo>
                    <a:lnTo>
                      <a:pt x="363630" y="584480"/>
                    </a:lnTo>
                    <a:lnTo>
                      <a:pt x="392501" y="550350"/>
                    </a:lnTo>
                    <a:lnTo>
                      <a:pt x="422298" y="517047"/>
                    </a:lnTo>
                    <a:lnTo>
                      <a:pt x="453001" y="484591"/>
                    </a:lnTo>
                    <a:lnTo>
                      <a:pt x="484591" y="453001"/>
                    </a:lnTo>
                    <a:lnTo>
                      <a:pt x="517047" y="422298"/>
                    </a:lnTo>
                    <a:lnTo>
                      <a:pt x="550350" y="392501"/>
                    </a:lnTo>
                    <a:lnTo>
                      <a:pt x="584480" y="363630"/>
                    </a:lnTo>
                    <a:lnTo>
                      <a:pt x="619417" y="335705"/>
                    </a:lnTo>
                    <a:lnTo>
                      <a:pt x="655141" y="308745"/>
                    </a:lnTo>
                    <a:lnTo>
                      <a:pt x="691633" y="282770"/>
                    </a:lnTo>
                    <a:lnTo>
                      <a:pt x="728873" y="257801"/>
                    </a:lnTo>
                    <a:lnTo>
                      <a:pt x="766841" y="233857"/>
                    </a:lnTo>
                    <a:lnTo>
                      <a:pt x="805517" y="210958"/>
                    </a:lnTo>
                    <a:lnTo>
                      <a:pt x="844881" y="189123"/>
                    </a:lnTo>
                    <a:lnTo>
                      <a:pt x="884913" y="168372"/>
                    </a:lnTo>
                    <a:lnTo>
                      <a:pt x="925595" y="148726"/>
                    </a:lnTo>
                    <a:lnTo>
                      <a:pt x="966905" y="130204"/>
                    </a:lnTo>
                    <a:lnTo>
                      <a:pt x="1008825" y="112825"/>
                    </a:lnTo>
                    <a:lnTo>
                      <a:pt x="1051334" y="96610"/>
                    </a:lnTo>
                    <a:lnTo>
                      <a:pt x="1094412" y="81579"/>
                    </a:lnTo>
                    <a:lnTo>
                      <a:pt x="1138040" y="67750"/>
                    </a:lnTo>
                    <a:lnTo>
                      <a:pt x="1182198" y="55145"/>
                    </a:lnTo>
                    <a:lnTo>
                      <a:pt x="1226866" y="43782"/>
                    </a:lnTo>
                    <a:lnTo>
                      <a:pt x="1272025" y="33683"/>
                    </a:lnTo>
                    <a:lnTo>
                      <a:pt x="1317654" y="24865"/>
                    </a:lnTo>
                    <a:lnTo>
                      <a:pt x="1363733" y="17350"/>
                    </a:lnTo>
                    <a:lnTo>
                      <a:pt x="1410244" y="11156"/>
                    </a:lnTo>
                    <a:lnTo>
                      <a:pt x="1457166" y="6305"/>
                    </a:lnTo>
                    <a:lnTo>
                      <a:pt x="1504479" y="2815"/>
                    </a:lnTo>
                    <a:lnTo>
                      <a:pt x="1552163" y="707"/>
                    </a:lnTo>
                    <a:lnTo>
                      <a:pt x="1600200" y="0"/>
                    </a:lnTo>
                    <a:lnTo>
                      <a:pt x="1648236" y="707"/>
                    </a:lnTo>
                    <a:lnTo>
                      <a:pt x="1695920" y="2815"/>
                    </a:lnTo>
                    <a:lnTo>
                      <a:pt x="1743233" y="6305"/>
                    </a:lnTo>
                    <a:lnTo>
                      <a:pt x="1790155" y="11156"/>
                    </a:lnTo>
                    <a:lnTo>
                      <a:pt x="1836666" y="17350"/>
                    </a:lnTo>
                    <a:lnTo>
                      <a:pt x="1882745" y="24865"/>
                    </a:lnTo>
                    <a:lnTo>
                      <a:pt x="1928374" y="33683"/>
                    </a:lnTo>
                    <a:lnTo>
                      <a:pt x="1973533" y="43782"/>
                    </a:lnTo>
                    <a:lnTo>
                      <a:pt x="2018201" y="55145"/>
                    </a:lnTo>
                    <a:lnTo>
                      <a:pt x="2062359" y="67750"/>
                    </a:lnTo>
                    <a:lnTo>
                      <a:pt x="2105987" y="81579"/>
                    </a:lnTo>
                    <a:lnTo>
                      <a:pt x="2149065" y="96610"/>
                    </a:lnTo>
                    <a:lnTo>
                      <a:pt x="2191574" y="112825"/>
                    </a:lnTo>
                    <a:lnTo>
                      <a:pt x="2233494" y="130204"/>
                    </a:lnTo>
                    <a:lnTo>
                      <a:pt x="2274804" y="148726"/>
                    </a:lnTo>
                    <a:lnTo>
                      <a:pt x="2315486" y="168372"/>
                    </a:lnTo>
                    <a:lnTo>
                      <a:pt x="2355518" y="189123"/>
                    </a:lnTo>
                    <a:lnTo>
                      <a:pt x="2394882" y="210958"/>
                    </a:lnTo>
                    <a:lnTo>
                      <a:pt x="2433558" y="233857"/>
                    </a:lnTo>
                    <a:lnTo>
                      <a:pt x="2471526" y="257801"/>
                    </a:lnTo>
                    <a:lnTo>
                      <a:pt x="2508766" y="282770"/>
                    </a:lnTo>
                    <a:lnTo>
                      <a:pt x="2545258" y="308745"/>
                    </a:lnTo>
                    <a:lnTo>
                      <a:pt x="2580982" y="335705"/>
                    </a:lnTo>
                    <a:lnTo>
                      <a:pt x="2615919" y="363630"/>
                    </a:lnTo>
                    <a:lnTo>
                      <a:pt x="2650049" y="392501"/>
                    </a:lnTo>
                    <a:lnTo>
                      <a:pt x="2683352" y="422298"/>
                    </a:lnTo>
                    <a:lnTo>
                      <a:pt x="2715808" y="453001"/>
                    </a:lnTo>
                    <a:lnTo>
                      <a:pt x="2747398" y="484591"/>
                    </a:lnTo>
                    <a:lnTo>
                      <a:pt x="2778101" y="517047"/>
                    </a:lnTo>
                    <a:lnTo>
                      <a:pt x="2807898" y="550350"/>
                    </a:lnTo>
                    <a:lnTo>
                      <a:pt x="2836769" y="584480"/>
                    </a:lnTo>
                    <a:lnTo>
                      <a:pt x="2864694" y="619417"/>
                    </a:lnTo>
                    <a:lnTo>
                      <a:pt x="2891654" y="655141"/>
                    </a:lnTo>
                    <a:lnTo>
                      <a:pt x="2917629" y="691633"/>
                    </a:lnTo>
                    <a:lnTo>
                      <a:pt x="2942598" y="728873"/>
                    </a:lnTo>
                    <a:lnTo>
                      <a:pt x="2966542" y="766841"/>
                    </a:lnTo>
                    <a:lnTo>
                      <a:pt x="2989441" y="805517"/>
                    </a:lnTo>
                    <a:lnTo>
                      <a:pt x="3011276" y="844881"/>
                    </a:lnTo>
                    <a:lnTo>
                      <a:pt x="3032027" y="884913"/>
                    </a:lnTo>
                    <a:lnTo>
                      <a:pt x="3051673" y="925595"/>
                    </a:lnTo>
                    <a:lnTo>
                      <a:pt x="3070195" y="966905"/>
                    </a:lnTo>
                    <a:lnTo>
                      <a:pt x="3087574" y="1008825"/>
                    </a:lnTo>
                    <a:lnTo>
                      <a:pt x="3103789" y="1051334"/>
                    </a:lnTo>
                    <a:lnTo>
                      <a:pt x="3118820" y="1094412"/>
                    </a:lnTo>
                    <a:lnTo>
                      <a:pt x="3132649" y="1138040"/>
                    </a:lnTo>
                    <a:lnTo>
                      <a:pt x="3145254" y="1182198"/>
                    </a:lnTo>
                    <a:lnTo>
                      <a:pt x="3156617" y="1226866"/>
                    </a:lnTo>
                    <a:lnTo>
                      <a:pt x="3166716" y="1272025"/>
                    </a:lnTo>
                    <a:lnTo>
                      <a:pt x="3175534" y="1317654"/>
                    </a:lnTo>
                    <a:lnTo>
                      <a:pt x="3183049" y="1363733"/>
                    </a:lnTo>
                    <a:lnTo>
                      <a:pt x="3189243" y="1410244"/>
                    </a:lnTo>
                    <a:lnTo>
                      <a:pt x="3194094" y="1457166"/>
                    </a:lnTo>
                    <a:lnTo>
                      <a:pt x="3197584" y="1504479"/>
                    </a:lnTo>
                    <a:lnTo>
                      <a:pt x="3199692" y="1552163"/>
                    </a:lnTo>
                    <a:lnTo>
                      <a:pt x="3200400" y="1600200"/>
                    </a:lnTo>
                    <a:lnTo>
                      <a:pt x="3199692" y="1648236"/>
                    </a:lnTo>
                    <a:lnTo>
                      <a:pt x="3197584" y="1695920"/>
                    </a:lnTo>
                    <a:lnTo>
                      <a:pt x="3194094" y="1743233"/>
                    </a:lnTo>
                    <a:lnTo>
                      <a:pt x="3189243" y="1790155"/>
                    </a:lnTo>
                    <a:lnTo>
                      <a:pt x="3183049" y="1836666"/>
                    </a:lnTo>
                    <a:lnTo>
                      <a:pt x="3175534" y="1882745"/>
                    </a:lnTo>
                    <a:lnTo>
                      <a:pt x="3166716" y="1928374"/>
                    </a:lnTo>
                    <a:lnTo>
                      <a:pt x="3156617" y="1973533"/>
                    </a:lnTo>
                    <a:lnTo>
                      <a:pt x="3145254" y="2018201"/>
                    </a:lnTo>
                    <a:lnTo>
                      <a:pt x="3132649" y="2062359"/>
                    </a:lnTo>
                    <a:lnTo>
                      <a:pt x="3118820" y="2105987"/>
                    </a:lnTo>
                    <a:lnTo>
                      <a:pt x="3103789" y="2149065"/>
                    </a:lnTo>
                    <a:lnTo>
                      <a:pt x="3087574" y="2191574"/>
                    </a:lnTo>
                    <a:lnTo>
                      <a:pt x="3070195" y="2233494"/>
                    </a:lnTo>
                    <a:lnTo>
                      <a:pt x="3051673" y="2274804"/>
                    </a:lnTo>
                    <a:lnTo>
                      <a:pt x="3032027" y="2315486"/>
                    </a:lnTo>
                    <a:lnTo>
                      <a:pt x="3011276" y="2355518"/>
                    </a:lnTo>
                    <a:lnTo>
                      <a:pt x="2989441" y="2394882"/>
                    </a:lnTo>
                    <a:lnTo>
                      <a:pt x="2966542" y="2433558"/>
                    </a:lnTo>
                    <a:lnTo>
                      <a:pt x="2942598" y="2471526"/>
                    </a:lnTo>
                    <a:lnTo>
                      <a:pt x="2917629" y="2508766"/>
                    </a:lnTo>
                    <a:lnTo>
                      <a:pt x="2891654" y="2545258"/>
                    </a:lnTo>
                    <a:lnTo>
                      <a:pt x="2864694" y="2580982"/>
                    </a:lnTo>
                    <a:lnTo>
                      <a:pt x="2836769" y="2615919"/>
                    </a:lnTo>
                    <a:lnTo>
                      <a:pt x="2807898" y="2650049"/>
                    </a:lnTo>
                    <a:lnTo>
                      <a:pt x="2778101" y="2683352"/>
                    </a:lnTo>
                    <a:lnTo>
                      <a:pt x="2747398" y="2715808"/>
                    </a:lnTo>
                    <a:lnTo>
                      <a:pt x="2715808" y="2747398"/>
                    </a:lnTo>
                    <a:lnTo>
                      <a:pt x="2683352" y="2778101"/>
                    </a:lnTo>
                    <a:lnTo>
                      <a:pt x="2650049" y="2807898"/>
                    </a:lnTo>
                    <a:lnTo>
                      <a:pt x="2615919" y="2836769"/>
                    </a:lnTo>
                    <a:lnTo>
                      <a:pt x="2580982" y="2864694"/>
                    </a:lnTo>
                    <a:lnTo>
                      <a:pt x="2545258" y="2891654"/>
                    </a:lnTo>
                    <a:lnTo>
                      <a:pt x="2508766" y="2917629"/>
                    </a:lnTo>
                    <a:lnTo>
                      <a:pt x="2471526" y="2942598"/>
                    </a:lnTo>
                    <a:lnTo>
                      <a:pt x="2433558" y="2966542"/>
                    </a:lnTo>
                    <a:lnTo>
                      <a:pt x="2394882" y="2989441"/>
                    </a:lnTo>
                    <a:lnTo>
                      <a:pt x="2355518" y="3011276"/>
                    </a:lnTo>
                    <a:lnTo>
                      <a:pt x="2315486" y="3032027"/>
                    </a:lnTo>
                    <a:lnTo>
                      <a:pt x="2274804" y="3051673"/>
                    </a:lnTo>
                    <a:lnTo>
                      <a:pt x="2233494" y="3070195"/>
                    </a:lnTo>
                    <a:lnTo>
                      <a:pt x="2191574" y="3087574"/>
                    </a:lnTo>
                    <a:lnTo>
                      <a:pt x="2149065" y="3103789"/>
                    </a:lnTo>
                    <a:lnTo>
                      <a:pt x="2105987" y="3118820"/>
                    </a:lnTo>
                    <a:lnTo>
                      <a:pt x="2062359" y="3132649"/>
                    </a:lnTo>
                    <a:lnTo>
                      <a:pt x="2018201" y="3145254"/>
                    </a:lnTo>
                    <a:lnTo>
                      <a:pt x="1973533" y="3156617"/>
                    </a:lnTo>
                    <a:lnTo>
                      <a:pt x="1928374" y="3166716"/>
                    </a:lnTo>
                    <a:lnTo>
                      <a:pt x="1882745" y="3175534"/>
                    </a:lnTo>
                    <a:lnTo>
                      <a:pt x="1836666" y="3183049"/>
                    </a:lnTo>
                    <a:lnTo>
                      <a:pt x="1790155" y="3189243"/>
                    </a:lnTo>
                    <a:lnTo>
                      <a:pt x="1743233" y="3194094"/>
                    </a:lnTo>
                    <a:lnTo>
                      <a:pt x="1695920" y="3197584"/>
                    </a:lnTo>
                    <a:lnTo>
                      <a:pt x="1648236" y="3199692"/>
                    </a:lnTo>
                    <a:lnTo>
                      <a:pt x="1600200" y="3200400"/>
                    </a:lnTo>
                    <a:lnTo>
                      <a:pt x="1552163" y="3199692"/>
                    </a:lnTo>
                    <a:lnTo>
                      <a:pt x="1504479" y="3197584"/>
                    </a:lnTo>
                    <a:lnTo>
                      <a:pt x="1457166" y="3194094"/>
                    </a:lnTo>
                    <a:lnTo>
                      <a:pt x="1410244" y="3189243"/>
                    </a:lnTo>
                    <a:lnTo>
                      <a:pt x="1363733" y="3183049"/>
                    </a:lnTo>
                    <a:lnTo>
                      <a:pt x="1317654" y="3175534"/>
                    </a:lnTo>
                    <a:lnTo>
                      <a:pt x="1272025" y="3166716"/>
                    </a:lnTo>
                    <a:lnTo>
                      <a:pt x="1226866" y="3156617"/>
                    </a:lnTo>
                    <a:lnTo>
                      <a:pt x="1182198" y="3145254"/>
                    </a:lnTo>
                    <a:lnTo>
                      <a:pt x="1138040" y="3132649"/>
                    </a:lnTo>
                    <a:lnTo>
                      <a:pt x="1094412" y="3118820"/>
                    </a:lnTo>
                    <a:lnTo>
                      <a:pt x="1051334" y="3103789"/>
                    </a:lnTo>
                    <a:lnTo>
                      <a:pt x="1008825" y="3087574"/>
                    </a:lnTo>
                    <a:lnTo>
                      <a:pt x="966905" y="3070195"/>
                    </a:lnTo>
                    <a:lnTo>
                      <a:pt x="925595" y="3051673"/>
                    </a:lnTo>
                    <a:lnTo>
                      <a:pt x="884913" y="3032027"/>
                    </a:lnTo>
                    <a:lnTo>
                      <a:pt x="844881" y="3011276"/>
                    </a:lnTo>
                    <a:lnTo>
                      <a:pt x="805517" y="2989441"/>
                    </a:lnTo>
                    <a:lnTo>
                      <a:pt x="766841" y="2966542"/>
                    </a:lnTo>
                    <a:lnTo>
                      <a:pt x="728873" y="2942598"/>
                    </a:lnTo>
                    <a:lnTo>
                      <a:pt x="691633" y="2917629"/>
                    </a:lnTo>
                    <a:lnTo>
                      <a:pt x="655141" y="2891654"/>
                    </a:lnTo>
                    <a:lnTo>
                      <a:pt x="619417" y="2864694"/>
                    </a:lnTo>
                    <a:lnTo>
                      <a:pt x="584480" y="2836769"/>
                    </a:lnTo>
                    <a:lnTo>
                      <a:pt x="550350" y="2807898"/>
                    </a:lnTo>
                    <a:lnTo>
                      <a:pt x="517047" y="2778101"/>
                    </a:lnTo>
                    <a:lnTo>
                      <a:pt x="484591" y="2747398"/>
                    </a:lnTo>
                    <a:lnTo>
                      <a:pt x="453001" y="2715808"/>
                    </a:lnTo>
                    <a:lnTo>
                      <a:pt x="422298" y="2683352"/>
                    </a:lnTo>
                    <a:lnTo>
                      <a:pt x="392501" y="2650049"/>
                    </a:lnTo>
                    <a:lnTo>
                      <a:pt x="363630" y="2615919"/>
                    </a:lnTo>
                    <a:lnTo>
                      <a:pt x="335705" y="2580982"/>
                    </a:lnTo>
                    <a:lnTo>
                      <a:pt x="308745" y="2545258"/>
                    </a:lnTo>
                    <a:lnTo>
                      <a:pt x="282770" y="2508766"/>
                    </a:lnTo>
                    <a:lnTo>
                      <a:pt x="257801" y="2471526"/>
                    </a:lnTo>
                    <a:lnTo>
                      <a:pt x="233857" y="2433558"/>
                    </a:lnTo>
                    <a:lnTo>
                      <a:pt x="210958" y="2394882"/>
                    </a:lnTo>
                    <a:lnTo>
                      <a:pt x="189123" y="2355518"/>
                    </a:lnTo>
                    <a:lnTo>
                      <a:pt x="168372" y="2315486"/>
                    </a:lnTo>
                    <a:lnTo>
                      <a:pt x="148726" y="2274804"/>
                    </a:lnTo>
                    <a:lnTo>
                      <a:pt x="130204" y="2233494"/>
                    </a:lnTo>
                    <a:lnTo>
                      <a:pt x="112825" y="2191574"/>
                    </a:lnTo>
                    <a:lnTo>
                      <a:pt x="96610" y="2149065"/>
                    </a:lnTo>
                    <a:lnTo>
                      <a:pt x="81579" y="2105987"/>
                    </a:lnTo>
                    <a:lnTo>
                      <a:pt x="67750" y="2062359"/>
                    </a:lnTo>
                    <a:lnTo>
                      <a:pt x="55145" y="2018201"/>
                    </a:lnTo>
                    <a:lnTo>
                      <a:pt x="43782" y="1973533"/>
                    </a:lnTo>
                    <a:lnTo>
                      <a:pt x="33683" y="1928374"/>
                    </a:lnTo>
                    <a:lnTo>
                      <a:pt x="24865" y="1882745"/>
                    </a:lnTo>
                    <a:lnTo>
                      <a:pt x="17350" y="1836666"/>
                    </a:lnTo>
                    <a:lnTo>
                      <a:pt x="11156" y="1790155"/>
                    </a:lnTo>
                    <a:lnTo>
                      <a:pt x="6305" y="1743233"/>
                    </a:lnTo>
                    <a:lnTo>
                      <a:pt x="2815" y="1695920"/>
                    </a:lnTo>
                    <a:lnTo>
                      <a:pt x="707" y="1648236"/>
                    </a:lnTo>
                    <a:lnTo>
                      <a:pt x="0" y="1600200"/>
                    </a:lnTo>
                    <a:close/>
                  </a:path>
                </a:pathLst>
              </a:custGeom>
              <a:ln w="25908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" name="object 9"/>
            <p:cNvSpPr txBox="1"/>
            <p:nvPr/>
          </p:nvSpPr>
          <p:spPr>
            <a:xfrm>
              <a:off x="6047898" y="1622551"/>
              <a:ext cx="1314450" cy="68707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905" algn="ctr">
                <a:lnSpc>
                  <a:spcPts val="2785"/>
                </a:lnSpc>
                <a:spcBef>
                  <a:spcPts val="100"/>
                </a:spcBef>
              </a:pPr>
              <a:r>
                <a:rPr sz="2400" spc="-185" dirty="0">
                  <a:solidFill>
                    <a:srgbClr val="FFFFFF"/>
                  </a:solidFill>
                  <a:latin typeface="Arial"/>
                  <a:cs typeface="Arial"/>
                </a:rPr>
                <a:t>Sexual</a:t>
              </a:r>
              <a:endParaRPr sz="2400" dirty="0">
                <a:latin typeface="Arial"/>
                <a:cs typeface="Arial"/>
              </a:endParaRPr>
            </a:p>
            <a:p>
              <a:pPr algn="ctr">
                <a:lnSpc>
                  <a:spcPts val="2425"/>
                </a:lnSpc>
              </a:pPr>
              <a:r>
                <a:rPr sz="2100" spc="-215" dirty="0">
                  <a:solidFill>
                    <a:srgbClr val="FFFFFF"/>
                  </a:solidFill>
                  <a:latin typeface="Arial"/>
                  <a:cs typeface="Arial"/>
                </a:rPr>
                <a:t>H</a:t>
              </a:r>
              <a:r>
                <a:rPr sz="2100" spc="-85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2100" spc="-100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2100" spc="-210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2100" spc="-190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2100" spc="-240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2100" spc="-120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2100" spc="-85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2100" spc="-90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2100" spc="120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endParaRPr sz="2100" dirty="0">
                <a:latin typeface="Arial"/>
                <a:cs typeface="Arial"/>
              </a:endParaRPr>
            </a:p>
          </p:txBody>
        </p:sp>
        <p:grpSp>
          <p:nvGrpSpPr>
            <p:cNvPr id="10" name="object 10"/>
            <p:cNvGrpSpPr/>
            <p:nvPr/>
          </p:nvGrpSpPr>
          <p:grpSpPr>
            <a:xfrm>
              <a:off x="5734811" y="2590800"/>
              <a:ext cx="1899285" cy="1899285"/>
              <a:chOff x="5734811" y="2590800"/>
              <a:chExt cx="1899285" cy="1899285"/>
            </a:xfrm>
          </p:grpSpPr>
          <p:sp>
            <p:nvSpPr>
              <p:cNvPr id="11" name="object 11"/>
              <p:cNvSpPr/>
              <p:nvPr/>
            </p:nvSpPr>
            <p:spPr>
              <a:xfrm>
                <a:off x="5747765" y="2603753"/>
                <a:ext cx="1873250" cy="1873250"/>
              </a:xfrm>
              <a:custGeom>
                <a:avLst/>
                <a:gdLst/>
                <a:ahLst/>
                <a:cxnLst/>
                <a:rect l="l" t="t" r="r" b="b"/>
                <a:pathLst>
                  <a:path w="1873250" h="1873250">
                    <a:moveTo>
                      <a:pt x="936497" y="0"/>
                    </a:moveTo>
                    <a:lnTo>
                      <a:pt x="888306" y="1218"/>
                    </a:lnTo>
                    <a:lnTo>
                      <a:pt x="840747" y="4835"/>
                    </a:lnTo>
                    <a:lnTo>
                      <a:pt x="793879" y="10790"/>
                    </a:lnTo>
                    <a:lnTo>
                      <a:pt x="747762" y="19026"/>
                    </a:lnTo>
                    <a:lnTo>
                      <a:pt x="702454" y="29483"/>
                    </a:lnTo>
                    <a:lnTo>
                      <a:pt x="658014" y="42103"/>
                    </a:lnTo>
                    <a:lnTo>
                      <a:pt x="614501" y="56827"/>
                    </a:lnTo>
                    <a:lnTo>
                      <a:pt x="571973" y="73595"/>
                    </a:lnTo>
                    <a:lnTo>
                      <a:pt x="530490" y="92349"/>
                    </a:lnTo>
                    <a:lnTo>
                      <a:pt x="490110" y="113031"/>
                    </a:lnTo>
                    <a:lnTo>
                      <a:pt x="450892" y="135581"/>
                    </a:lnTo>
                    <a:lnTo>
                      <a:pt x="412895" y="159940"/>
                    </a:lnTo>
                    <a:lnTo>
                      <a:pt x="376178" y="186050"/>
                    </a:lnTo>
                    <a:lnTo>
                      <a:pt x="340800" y="213852"/>
                    </a:lnTo>
                    <a:lnTo>
                      <a:pt x="306820" y="243287"/>
                    </a:lnTo>
                    <a:lnTo>
                      <a:pt x="274296" y="274296"/>
                    </a:lnTo>
                    <a:lnTo>
                      <a:pt x="243287" y="306820"/>
                    </a:lnTo>
                    <a:lnTo>
                      <a:pt x="213852" y="340800"/>
                    </a:lnTo>
                    <a:lnTo>
                      <a:pt x="186050" y="376178"/>
                    </a:lnTo>
                    <a:lnTo>
                      <a:pt x="159940" y="412895"/>
                    </a:lnTo>
                    <a:lnTo>
                      <a:pt x="135581" y="450892"/>
                    </a:lnTo>
                    <a:lnTo>
                      <a:pt x="113031" y="490110"/>
                    </a:lnTo>
                    <a:lnTo>
                      <a:pt x="92349" y="530490"/>
                    </a:lnTo>
                    <a:lnTo>
                      <a:pt x="73595" y="571973"/>
                    </a:lnTo>
                    <a:lnTo>
                      <a:pt x="56827" y="614501"/>
                    </a:lnTo>
                    <a:lnTo>
                      <a:pt x="42103" y="658014"/>
                    </a:lnTo>
                    <a:lnTo>
                      <a:pt x="29483" y="702454"/>
                    </a:lnTo>
                    <a:lnTo>
                      <a:pt x="19026" y="747762"/>
                    </a:lnTo>
                    <a:lnTo>
                      <a:pt x="10790" y="793879"/>
                    </a:lnTo>
                    <a:lnTo>
                      <a:pt x="4835" y="840747"/>
                    </a:lnTo>
                    <a:lnTo>
                      <a:pt x="1218" y="888306"/>
                    </a:lnTo>
                    <a:lnTo>
                      <a:pt x="0" y="936497"/>
                    </a:lnTo>
                    <a:lnTo>
                      <a:pt x="1218" y="984689"/>
                    </a:lnTo>
                    <a:lnTo>
                      <a:pt x="4835" y="1032248"/>
                    </a:lnTo>
                    <a:lnTo>
                      <a:pt x="10790" y="1079116"/>
                    </a:lnTo>
                    <a:lnTo>
                      <a:pt x="19026" y="1125233"/>
                    </a:lnTo>
                    <a:lnTo>
                      <a:pt x="29483" y="1170541"/>
                    </a:lnTo>
                    <a:lnTo>
                      <a:pt x="42103" y="1214981"/>
                    </a:lnTo>
                    <a:lnTo>
                      <a:pt x="56827" y="1258494"/>
                    </a:lnTo>
                    <a:lnTo>
                      <a:pt x="73595" y="1301022"/>
                    </a:lnTo>
                    <a:lnTo>
                      <a:pt x="92349" y="1342505"/>
                    </a:lnTo>
                    <a:lnTo>
                      <a:pt x="113031" y="1382885"/>
                    </a:lnTo>
                    <a:lnTo>
                      <a:pt x="135581" y="1422103"/>
                    </a:lnTo>
                    <a:lnTo>
                      <a:pt x="159940" y="1460100"/>
                    </a:lnTo>
                    <a:lnTo>
                      <a:pt x="186050" y="1496817"/>
                    </a:lnTo>
                    <a:lnTo>
                      <a:pt x="213852" y="1532195"/>
                    </a:lnTo>
                    <a:lnTo>
                      <a:pt x="243287" y="1566175"/>
                    </a:lnTo>
                    <a:lnTo>
                      <a:pt x="274296" y="1598699"/>
                    </a:lnTo>
                    <a:lnTo>
                      <a:pt x="306820" y="1629708"/>
                    </a:lnTo>
                    <a:lnTo>
                      <a:pt x="340800" y="1659143"/>
                    </a:lnTo>
                    <a:lnTo>
                      <a:pt x="376178" y="1686945"/>
                    </a:lnTo>
                    <a:lnTo>
                      <a:pt x="412895" y="1713055"/>
                    </a:lnTo>
                    <a:lnTo>
                      <a:pt x="450892" y="1737414"/>
                    </a:lnTo>
                    <a:lnTo>
                      <a:pt x="490110" y="1759964"/>
                    </a:lnTo>
                    <a:lnTo>
                      <a:pt x="530490" y="1780646"/>
                    </a:lnTo>
                    <a:lnTo>
                      <a:pt x="571973" y="1799400"/>
                    </a:lnTo>
                    <a:lnTo>
                      <a:pt x="614501" y="1816168"/>
                    </a:lnTo>
                    <a:lnTo>
                      <a:pt x="658014" y="1830892"/>
                    </a:lnTo>
                    <a:lnTo>
                      <a:pt x="702454" y="1843512"/>
                    </a:lnTo>
                    <a:lnTo>
                      <a:pt x="747762" y="1853969"/>
                    </a:lnTo>
                    <a:lnTo>
                      <a:pt x="793879" y="1862205"/>
                    </a:lnTo>
                    <a:lnTo>
                      <a:pt x="840747" y="1868160"/>
                    </a:lnTo>
                    <a:lnTo>
                      <a:pt x="888306" y="1871777"/>
                    </a:lnTo>
                    <a:lnTo>
                      <a:pt x="936497" y="1872995"/>
                    </a:lnTo>
                    <a:lnTo>
                      <a:pt x="984689" y="1871777"/>
                    </a:lnTo>
                    <a:lnTo>
                      <a:pt x="1032248" y="1868160"/>
                    </a:lnTo>
                    <a:lnTo>
                      <a:pt x="1079116" y="1862205"/>
                    </a:lnTo>
                    <a:lnTo>
                      <a:pt x="1125233" y="1853969"/>
                    </a:lnTo>
                    <a:lnTo>
                      <a:pt x="1170541" y="1843512"/>
                    </a:lnTo>
                    <a:lnTo>
                      <a:pt x="1214981" y="1830892"/>
                    </a:lnTo>
                    <a:lnTo>
                      <a:pt x="1258494" y="1816168"/>
                    </a:lnTo>
                    <a:lnTo>
                      <a:pt x="1301022" y="1799400"/>
                    </a:lnTo>
                    <a:lnTo>
                      <a:pt x="1342505" y="1780646"/>
                    </a:lnTo>
                    <a:lnTo>
                      <a:pt x="1382885" y="1759964"/>
                    </a:lnTo>
                    <a:lnTo>
                      <a:pt x="1422103" y="1737414"/>
                    </a:lnTo>
                    <a:lnTo>
                      <a:pt x="1460100" y="1713055"/>
                    </a:lnTo>
                    <a:lnTo>
                      <a:pt x="1496817" y="1686945"/>
                    </a:lnTo>
                    <a:lnTo>
                      <a:pt x="1532195" y="1659143"/>
                    </a:lnTo>
                    <a:lnTo>
                      <a:pt x="1566175" y="1629708"/>
                    </a:lnTo>
                    <a:lnTo>
                      <a:pt x="1598699" y="1598699"/>
                    </a:lnTo>
                    <a:lnTo>
                      <a:pt x="1629708" y="1566175"/>
                    </a:lnTo>
                    <a:lnTo>
                      <a:pt x="1659143" y="1532195"/>
                    </a:lnTo>
                    <a:lnTo>
                      <a:pt x="1686945" y="1496817"/>
                    </a:lnTo>
                    <a:lnTo>
                      <a:pt x="1713055" y="1460100"/>
                    </a:lnTo>
                    <a:lnTo>
                      <a:pt x="1737414" y="1422103"/>
                    </a:lnTo>
                    <a:lnTo>
                      <a:pt x="1759964" y="1382885"/>
                    </a:lnTo>
                    <a:lnTo>
                      <a:pt x="1780646" y="1342505"/>
                    </a:lnTo>
                    <a:lnTo>
                      <a:pt x="1799400" y="1301022"/>
                    </a:lnTo>
                    <a:lnTo>
                      <a:pt x="1816168" y="1258494"/>
                    </a:lnTo>
                    <a:lnTo>
                      <a:pt x="1830892" y="1214981"/>
                    </a:lnTo>
                    <a:lnTo>
                      <a:pt x="1843512" y="1170541"/>
                    </a:lnTo>
                    <a:lnTo>
                      <a:pt x="1853969" y="1125233"/>
                    </a:lnTo>
                    <a:lnTo>
                      <a:pt x="1862205" y="1079116"/>
                    </a:lnTo>
                    <a:lnTo>
                      <a:pt x="1868160" y="1032248"/>
                    </a:lnTo>
                    <a:lnTo>
                      <a:pt x="1871777" y="984689"/>
                    </a:lnTo>
                    <a:lnTo>
                      <a:pt x="1872995" y="936497"/>
                    </a:lnTo>
                    <a:lnTo>
                      <a:pt x="1871777" y="888306"/>
                    </a:lnTo>
                    <a:lnTo>
                      <a:pt x="1868160" y="840747"/>
                    </a:lnTo>
                    <a:lnTo>
                      <a:pt x="1862205" y="793879"/>
                    </a:lnTo>
                    <a:lnTo>
                      <a:pt x="1853969" y="747762"/>
                    </a:lnTo>
                    <a:lnTo>
                      <a:pt x="1843512" y="702454"/>
                    </a:lnTo>
                    <a:lnTo>
                      <a:pt x="1830892" y="658014"/>
                    </a:lnTo>
                    <a:lnTo>
                      <a:pt x="1816168" y="614501"/>
                    </a:lnTo>
                    <a:lnTo>
                      <a:pt x="1799400" y="571973"/>
                    </a:lnTo>
                    <a:lnTo>
                      <a:pt x="1780646" y="530490"/>
                    </a:lnTo>
                    <a:lnTo>
                      <a:pt x="1759964" y="490110"/>
                    </a:lnTo>
                    <a:lnTo>
                      <a:pt x="1737414" y="450892"/>
                    </a:lnTo>
                    <a:lnTo>
                      <a:pt x="1713055" y="412895"/>
                    </a:lnTo>
                    <a:lnTo>
                      <a:pt x="1686945" y="376178"/>
                    </a:lnTo>
                    <a:lnTo>
                      <a:pt x="1659143" y="340800"/>
                    </a:lnTo>
                    <a:lnTo>
                      <a:pt x="1629708" y="306820"/>
                    </a:lnTo>
                    <a:lnTo>
                      <a:pt x="1598699" y="274296"/>
                    </a:lnTo>
                    <a:lnTo>
                      <a:pt x="1566175" y="243287"/>
                    </a:lnTo>
                    <a:lnTo>
                      <a:pt x="1532195" y="213852"/>
                    </a:lnTo>
                    <a:lnTo>
                      <a:pt x="1496817" y="186050"/>
                    </a:lnTo>
                    <a:lnTo>
                      <a:pt x="1460100" y="159940"/>
                    </a:lnTo>
                    <a:lnTo>
                      <a:pt x="1422103" y="135581"/>
                    </a:lnTo>
                    <a:lnTo>
                      <a:pt x="1382885" y="113031"/>
                    </a:lnTo>
                    <a:lnTo>
                      <a:pt x="1342505" y="92349"/>
                    </a:lnTo>
                    <a:lnTo>
                      <a:pt x="1301022" y="73595"/>
                    </a:lnTo>
                    <a:lnTo>
                      <a:pt x="1258494" y="56827"/>
                    </a:lnTo>
                    <a:lnTo>
                      <a:pt x="1214981" y="42103"/>
                    </a:lnTo>
                    <a:lnTo>
                      <a:pt x="1170541" y="29483"/>
                    </a:lnTo>
                    <a:lnTo>
                      <a:pt x="1125233" y="19026"/>
                    </a:lnTo>
                    <a:lnTo>
                      <a:pt x="1079116" y="10790"/>
                    </a:lnTo>
                    <a:lnTo>
                      <a:pt x="1032248" y="4835"/>
                    </a:lnTo>
                    <a:lnTo>
                      <a:pt x="984689" y="1218"/>
                    </a:lnTo>
                    <a:lnTo>
                      <a:pt x="936497" y="0"/>
                    </a:lnTo>
                    <a:close/>
                  </a:path>
                </a:pathLst>
              </a:custGeom>
              <a:solidFill>
                <a:srgbClr val="912C2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5747765" y="2603753"/>
                <a:ext cx="1873250" cy="1873250"/>
              </a:xfrm>
              <a:custGeom>
                <a:avLst/>
                <a:gdLst/>
                <a:ahLst/>
                <a:cxnLst/>
                <a:rect l="l" t="t" r="r" b="b"/>
                <a:pathLst>
                  <a:path w="1873250" h="1873250">
                    <a:moveTo>
                      <a:pt x="0" y="936497"/>
                    </a:moveTo>
                    <a:lnTo>
                      <a:pt x="1218" y="888306"/>
                    </a:lnTo>
                    <a:lnTo>
                      <a:pt x="4835" y="840747"/>
                    </a:lnTo>
                    <a:lnTo>
                      <a:pt x="10790" y="793879"/>
                    </a:lnTo>
                    <a:lnTo>
                      <a:pt x="19026" y="747762"/>
                    </a:lnTo>
                    <a:lnTo>
                      <a:pt x="29483" y="702454"/>
                    </a:lnTo>
                    <a:lnTo>
                      <a:pt x="42103" y="658014"/>
                    </a:lnTo>
                    <a:lnTo>
                      <a:pt x="56827" y="614501"/>
                    </a:lnTo>
                    <a:lnTo>
                      <a:pt x="73595" y="571973"/>
                    </a:lnTo>
                    <a:lnTo>
                      <a:pt x="92349" y="530490"/>
                    </a:lnTo>
                    <a:lnTo>
                      <a:pt x="113031" y="490110"/>
                    </a:lnTo>
                    <a:lnTo>
                      <a:pt x="135581" y="450892"/>
                    </a:lnTo>
                    <a:lnTo>
                      <a:pt x="159940" y="412895"/>
                    </a:lnTo>
                    <a:lnTo>
                      <a:pt x="186050" y="376178"/>
                    </a:lnTo>
                    <a:lnTo>
                      <a:pt x="213852" y="340800"/>
                    </a:lnTo>
                    <a:lnTo>
                      <a:pt x="243287" y="306820"/>
                    </a:lnTo>
                    <a:lnTo>
                      <a:pt x="274296" y="274296"/>
                    </a:lnTo>
                    <a:lnTo>
                      <a:pt x="306820" y="243287"/>
                    </a:lnTo>
                    <a:lnTo>
                      <a:pt x="340800" y="213852"/>
                    </a:lnTo>
                    <a:lnTo>
                      <a:pt x="376178" y="186050"/>
                    </a:lnTo>
                    <a:lnTo>
                      <a:pt x="412895" y="159940"/>
                    </a:lnTo>
                    <a:lnTo>
                      <a:pt x="450892" y="135581"/>
                    </a:lnTo>
                    <a:lnTo>
                      <a:pt x="490110" y="113031"/>
                    </a:lnTo>
                    <a:lnTo>
                      <a:pt x="530490" y="92349"/>
                    </a:lnTo>
                    <a:lnTo>
                      <a:pt x="571973" y="73595"/>
                    </a:lnTo>
                    <a:lnTo>
                      <a:pt x="614501" y="56827"/>
                    </a:lnTo>
                    <a:lnTo>
                      <a:pt x="658014" y="42103"/>
                    </a:lnTo>
                    <a:lnTo>
                      <a:pt x="702454" y="29483"/>
                    </a:lnTo>
                    <a:lnTo>
                      <a:pt x="747762" y="19026"/>
                    </a:lnTo>
                    <a:lnTo>
                      <a:pt x="793879" y="10790"/>
                    </a:lnTo>
                    <a:lnTo>
                      <a:pt x="840747" y="4835"/>
                    </a:lnTo>
                    <a:lnTo>
                      <a:pt x="888306" y="1218"/>
                    </a:lnTo>
                    <a:lnTo>
                      <a:pt x="936497" y="0"/>
                    </a:lnTo>
                    <a:lnTo>
                      <a:pt x="984690" y="1218"/>
                    </a:lnTo>
                    <a:lnTo>
                      <a:pt x="1032250" y="4835"/>
                    </a:lnTo>
                    <a:lnTo>
                      <a:pt x="1079118" y="10790"/>
                    </a:lnTo>
                    <a:lnTo>
                      <a:pt x="1125236" y="19026"/>
                    </a:lnTo>
                    <a:lnTo>
                      <a:pt x="1170545" y="29483"/>
                    </a:lnTo>
                    <a:lnTo>
                      <a:pt x="1214986" y="42103"/>
                    </a:lnTo>
                    <a:lnTo>
                      <a:pt x="1258500" y="56827"/>
                    </a:lnTo>
                    <a:lnTo>
                      <a:pt x="1301028" y="73595"/>
                    </a:lnTo>
                    <a:lnTo>
                      <a:pt x="1342511" y="92349"/>
                    </a:lnTo>
                    <a:lnTo>
                      <a:pt x="1382891" y="113031"/>
                    </a:lnTo>
                    <a:lnTo>
                      <a:pt x="1422109" y="135581"/>
                    </a:lnTo>
                    <a:lnTo>
                      <a:pt x="1460105" y="159940"/>
                    </a:lnTo>
                    <a:lnTo>
                      <a:pt x="1496822" y="186050"/>
                    </a:lnTo>
                    <a:lnTo>
                      <a:pt x="1532200" y="213852"/>
                    </a:lnTo>
                    <a:lnTo>
                      <a:pt x="1566180" y="243287"/>
                    </a:lnTo>
                    <a:lnTo>
                      <a:pt x="1598704" y="274296"/>
                    </a:lnTo>
                    <a:lnTo>
                      <a:pt x="1629713" y="306820"/>
                    </a:lnTo>
                    <a:lnTo>
                      <a:pt x="1659147" y="340800"/>
                    </a:lnTo>
                    <a:lnTo>
                      <a:pt x="1686948" y="376178"/>
                    </a:lnTo>
                    <a:lnTo>
                      <a:pt x="1713058" y="412895"/>
                    </a:lnTo>
                    <a:lnTo>
                      <a:pt x="1737417" y="450892"/>
                    </a:lnTo>
                    <a:lnTo>
                      <a:pt x="1759967" y="490110"/>
                    </a:lnTo>
                    <a:lnTo>
                      <a:pt x="1780648" y="530490"/>
                    </a:lnTo>
                    <a:lnTo>
                      <a:pt x="1799402" y="571973"/>
                    </a:lnTo>
                    <a:lnTo>
                      <a:pt x="1816170" y="614501"/>
                    </a:lnTo>
                    <a:lnTo>
                      <a:pt x="1830893" y="658014"/>
                    </a:lnTo>
                    <a:lnTo>
                      <a:pt x="1843512" y="702454"/>
                    </a:lnTo>
                    <a:lnTo>
                      <a:pt x="1853969" y="747762"/>
                    </a:lnTo>
                    <a:lnTo>
                      <a:pt x="1862205" y="793879"/>
                    </a:lnTo>
                    <a:lnTo>
                      <a:pt x="1868161" y="840747"/>
                    </a:lnTo>
                    <a:lnTo>
                      <a:pt x="1871777" y="888306"/>
                    </a:lnTo>
                    <a:lnTo>
                      <a:pt x="1872995" y="936497"/>
                    </a:lnTo>
                    <a:lnTo>
                      <a:pt x="1871777" y="984689"/>
                    </a:lnTo>
                    <a:lnTo>
                      <a:pt x="1868161" y="1032248"/>
                    </a:lnTo>
                    <a:lnTo>
                      <a:pt x="1862205" y="1079116"/>
                    </a:lnTo>
                    <a:lnTo>
                      <a:pt x="1853969" y="1125233"/>
                    </a:lnTo>
                    <a:lnTo>
                      <a:pt x="1843512" y="1170541"/>
                    </a:lnTo>
                    <a:lnTo>
                      <a:pt x="1830893" y="1214981"/>
                    </a:lnTo>
                    <a:lnTo>
                      <a:pt x="1816170" y="1258494"/>
                    </a:lnTo>
                    <a:lnTo>
                      <a:pt x="1799402" y="1301022"/>
                    </a:lnTo>
                    <a:lnTo>
                      <a:pt x="1780648" y="1342505"/>
                    </a:lnTo>
                    <a:lnTo>
                      <a:pt x="1759967" y="1382885"/>
                    </a:lnTo>
                    <a:lnTo>
                      <a:pt x="1737417" y="1422103"/>
                    </a:lnTo>
                    <a:lnTo>
                      <a:pt x="1713058" y="1460100"/>
                    </a:lnTo>
                    <a:lnTo>
                      <a:pt x="1686948" y="1496817"/>
                    </a:lnTo>
                    <a:lnTo>
                      <a:pt x="1659147" y="1532195"/>
                    </a:lnTo>
                    <a:lnTo>
                      <a:pt x="1629713" y="1566175"/>
                    </a:lnTo>
                    <a:lnTo>
                      <a:pt x="1598704" y="1598699"/>
                    </a:lnTo>
                    <a:lnTo>
                      <a:pt x="1566180" y="1629708"/>
                    </a:lnTo>
                    <a:lnTo>
                      <a:pt x="1532200" y="1659143"/>
                    </a:lnTo>
                    <a:lnTo>
                      <a:pt x="1496822" y="1686945"/>
                    </a:lnTo>
                    <a:lnTo>
                      <a:pt x="1460105" y="1713055"/>
                    </a:lnTo>
                    <a:lnTo>
                      <a:pt x="1422109" y="1737414"/>
                    </a:lnTo>
                    <a:lnTo>
                      <a:pt x="1382891" y="1759964"/>
                    </a:lnTo>
                    <a:lnTo>
                      <a:pt x="1342511" y="1780646"/>
                    </a:lnTo>
                    <a:lnTo>
                      <a:pt x="1301028" y="1799400"/>
                    </a:lnTo>
                    <a:lnTo>
                      <a:pt x="1258500" y="1816168"/>
                    </a:lnTo>
                    <a:lnTo>
                      <a:pt x="1214986" y="1830892"/>
                    </a:lnTo>
                    <a:lnTo>
                      <a:pt x="1170545" y="1843512"/>
                    </a:lnTo>
                    <a:lnTo>
                      <a:pt x="1125236" y="1853969"/>
                    </a:lnTo>
                    <a:lnTo>
                      <a:pt x="1079118" y="1862205"/>
                    </a:lnTo>
                    <a:lnTo>
                      <a:pt x="1032250" y="1868160"/>
                    </a:lnTo>
                    <a:lnTo>
                      <a:pt x="984690" y="1871777"/>
                    </a:lnTo>
                    <a:lnTo>
                      <a:pt x="936497" y="1872995"/>
                    </a:lnTo>
                    <a:lnTo>
                      <a:pt x="888306" y="1871777"/>
                    </a:lnTo>
                    <a:lnTo>
                      <a:pt x="840747" y="1868160"/>
                    </a:lnTo>
                    <a:lnTo>
                      <a:pt x="793879" y="1862205"/>
                    </a:lnTo>
                    <a:lnTo>
                      <a:pt x="747762" y="1853969"/>
                    </a:lnTo>
                    <a:lnTo>
                      <a:pt x="702454" y="1843512"/>
                    </a:lnTo>
                    <a:lnTo>
                      <a:pt x="658014" y="1830892"/>
                    </a:lnTo>
                    <a:lnTo>
                      <a:pt x="614501" y="1816168"/>
                    </a:lnTo>
                    <a:lnTo>
                      <a:pt x="571973" y="1799400"/>
                    </a:lnTo>
                    <a:lnTo>
                      <a:pt x="530490" y="1780646"/>
                    </a:lnTo>
                    <a:lnTo>
                      <a:pt x="490110" y="1759964"/>
                    </a:lnTo>
                    <a:lnTo>
                      <a:pt x="450892" y="1737414"/>
                    </a:lnTo>
                    <a:lnTo>
                      <a:pt x="412895" y="1713055"/>
                    </a:lnTo>
                    <a:lnTo>
                      <a:pt x="376178" y="1686945"/>
                    </a:lnTo>
                    <a:lnTo>
                      <a:pt x="340800" y="1659143"/>
                    </a:lnTo>
                    <a:lnTo>
                      <a:pt x="306820" y="1629708"/>
                    </a:lnTo>
                    <a:lnTo>
                      <a:pt x="274296" y="1598699"/>
                    </a:lnTo>
                    <a:lnTo>
                      <a:pt x="243287" y="1566175"/>
                    </a:lnTo>
                    <a:lnTo>
                      <a:pt x="213852" y="1532195"/>
                    </a:lnTo>
                    <a:lnTo>
                      <a:pt x="186050" y="1496817"/>
                    </a:lnTo>
                    <a:lnTo>
                      <a:pt x="159940" y="1460100"/>
                    </a:lnTo>
                    <a:lnTo>
                      <a:pt x="135581" y="1422103"/>
                    </a:lnTo>
                    <a:lnTo>
                      <a:pt x="113031" y="1382885"/>
                    </a:lnTo>
                    <a:lnTo>
                      <a:pt x="92349" y="1342505"/>
                    </a:lnTo>
                    <a:lnTo>
                      <a:pt x="73595" y="1301022"/>
                    </a:lnTo>
                    <a:lnTo>
                      <a:pt x="56827" y="1258494"/>
                    </a:lnTo>
                    <a:lnTo>
                      <a:pt x="42103" y="1214981"/>
                    </a:lnTo>
                    <a:lnTo>
                      <a:pt x="29483" y="1170541"/>
                    </a:lnTo>
                    <a:lnTo>
                      <a:pt x="19026" y="1125233"/>
                    </a:lnTo>
                    <a:lnTo>
                      <a:pt x="10790" y="1079116"/>
                    </a:lnTo>
                    <a:lnTo>
                      <a:pt x="4835" y="1032248"/>
                    </a:lnTo>
                    <a:lnTo>
                      <a:pt x="1218" y="984689"/>
                    </a:lnTo>
                    <a:lnTo>
                      <a:pt x="0" y="936497"/>
                    </a:lnTo>
                    <a:close/>
                  </a:path>
                </a:pathLst>
              </a:custGeom>
              <a:ln w="25908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" name="object 13"/>
            <p:cNvSpPr txBox="1"/>
            <p:nvPr/>
          </p:nvSpPr>
          <p:spPr>
            <a:xfrm>
              <a:off x="6204891" y="2896142"/>
              <a:ext cx="956944" cy="1238885"/>
            </a:xfrm>
            <a:prstGeom prst="rect">
              <a:avLst/>
            </a:prstGeom>
          </p:spPr>
          <p:txBody>
            <a:bodyPr vert="horz" wrap="square" lIns="0" tIns="36195" rIns="0" bIns="0" rtlCol="0">
              <a:spAutoFit/>
            </a:bodyPr>
            <a:lstStyle/>
            <a:p>
              <a:pPr marL="12700" marR="5080" indent="4445" algn="just">
                <a:lnSpc>
                  <a:spcPct val="91400"/>
                </a:lnSpc>
                <a:spcBef>
                  <a:spcPts val="285"/>
                </a:spcBef>
              </a:pPr>
              <a:r>
                <a:rPr sz="1800" spc="-355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1800" spc="-60" dirty="0">
                  <a:solidFill>
                    <a:srgbClr val="FFFFFF"/>
                  </a:solidFill>
                  <a:latin typeface="Arial"/>
                  <a:cs typeface="Arial"/>
                </a:rPr>
                <a:t>du</a:t>
              </a:r>
              <a:r>
                <a:rPr sz="1800" spc="-160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1800" spc="-155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1800" spc="95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1800" spc="5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1800" spc="-60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1800" spc="-40" dirty="0">
                  <a:solidFill>
                    <a:srgbClr val="FFFFFF"/>
                  </a:solidFill>
                  <a:latin typeface="Arial"/>
                  <a:cs typeface="Arial"/>
                </a:rPr>
                <a:t>n  </a:t>
              </a:r>
              <a:r>
                <a:rPr sz="1800" spc="-70" dirty="0">
                  <a:solidFill>
                    <a:srgbClr val="FFFFFF"/>
                  </a:solidFill>
                  <a:latin typeface="Arial"/>
                  <a:cs typeface="Arial"/>
                </a:rPr>
                <a:t>program</a:t>
              </a:r>
              <a:r>
                <a:rPr sz="1800" spc="-19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800" spc="195" dirty="0">
                  <a:solidFill>
                    <a:srgbClr val="FFFFFF"/>
                  </a:solidFill>
                  <a:latin typeface="Arial"/>
                  <a:cs typeface="Arial"/>
                </a:rPr>
                <a:t>/  </a:t>
              </a:r>
              <a:r>
                <a:rPr sz="1800" spc="-50" dirty="0">
                  <a:solidFill>
                    <a:srgbClr val="FFFFFF"/>
                  </a:solidFill>
                  <a:latin typeface="Arial"/>
                  <a:cs typeface="Arial"/>
                </a:rPr>
                <a:t>activities</a:t>
              </a:r>
              <a:endParaRPr sz="1800">
                <a:latin typeface="Arial"/>
                <a:cs typeface="Arial"/>
              </a:endParaRPr>
            </a:p>
            <a:p>
              <a:pPr marL="201295" marR="78740" indent="17780">
                <a:lnSpc>
                  <a:spcPts val="1310"/>
                </a:lnSpc>
                <a:spcBef>
                  <a:spcPts val="850"/>
                </a:spcBef>
                <a:buChar char="•"/>
                <a:tabLst>
                  <a:tab pos="334645" algn="l"/>
                </a:tabLst>
              </a:pPr>
              <a:r>
                <a:rPr sz="1200" spc="-120" dirty="0">
                  <a:solidFill>
                    <a:srgbClr val="FFFFFF"/>
                  </a:solidFill>
                  <a:latin typeface="Arial"/>
                  <a:cs typeface="Arial"/>
                </a:rPr>
                <a:t>ED: </a:t>
              </a:r>
              <a:r>
                <a:rPr sz="1200" spc="-30" dirty="0">
                  <a:solidFill>
                    <a:srgbClr val="FFFFFF"/>
                  </a:solidFill>
                  <a:latin typeface="Arial"/>
                  <a:cs typeface="Arial"/>
                </a:rPr>
                <a:t>All  </a:t>
              </a:r>
              <a:r>
                <a:rPr sz="1200" spc="-35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1200" spc="-50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r>
                <a:rPr sz="1200" spc="-55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1200" spc="-10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1200" spc="-110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1200" spc="45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1200" spc="30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1200" spc="-35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1200" spc="-80" dirty="0">
                  <a:solidFill>
                    <a:srgbClr val="FFFFFF"/>
                  </a:solidFill>
                  <a:latin typeface="Arial"/>
                  <a:cs typeface="Arial"/>
                </a:rPr>
                <a:t>ns</a:t>
              </a:r>
              <a:endParaRPr sz="1200">
                <a:latin typeface="Arial"/>
                <a:cs typeface="Arial"/>
              </a:endParaRPr>
            </a:p>
          </p:txBody>
        </p:sp>
      </p:grpSp>
      <p:sp>
        <p:nvSpPr>
          <p:cNvPr id="14" name="object 1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Can </a:t>
            </a:r>
            <a:r>
              <a:rPr sz="3300" spc="-5" dirty="0"/>
              <a:t>we utilize interim removals  </a:t>
            </a:r>
            <a:r>
              <a:rPr sz="3300" dirty="0"/>
              <a:t>or </a:t>
            </a:r>
            <a:r>
              <a:rPr sz="3300" spc="-5" dirty="0"/>
              <a:t>suspensions for</a:t>
            </a:r>
            <a:r>
              <a:rPr sz="3300" spc="-30" dirty="0"/>
              <a:t> </a:t>
            </a:r>
            <a:r>
              <a:rPr sz="3300" spc="-5" dirty="0"/>
              <a:t>students?</a:t>
            </a:r>
            <a:endParaRPr sz="3300" dirty="0"/>
          </a:p>
        </p:txBody>
      </p:sp>
      <p:sp>
        <p:nvSpPr>
          <p:cNvPr id="6" name="object 6"/>
          <p:cNvSpPr txBox="1"/>
          <p:nvPr/>
        </p:nvSpPr>
        <p:spPr>
          <a:xfrm>
            <a:off x="1624075" y="1338326"/>
            <a:ext cx="7071359" cy="3536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u="heavy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Students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may </a:t>
            </a:r>
            <a:r>
              <a:rPr sz="2400" spc="-110" dirty="0">
                <a:latin typeface="Arial"/>
                <a:cs typeface="Arial"/>
              </a:rPr>
              <a:t>be </a:t>
            </a:r>
            <a:r>
              <a:rPr sz="2400" spc="-95" dirty="0">
                <a:latin typeface="Arial"/>
                <a:cs typeface="Arial"/>
              </a:rPr>
              <a:t>removed </a:t>
            </a:r>
            <a:r>
              <a:rPr sz="2400" spc="-80" dirty="0">
                <a:latin typeface="Arial"/>
                <a:cs typeface="Arial"/>
              </a:rPr>
              <a:t>on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60" dirty="0">
                <a:latin typeface="Arial"/>
                <a:cs typeface="Arial"/>
              </a:rPr>
              <a:t>temporary </a:t>
            </a:r>
            <a:r>
              <a:rPr sz="2400" spc="-155" dirty="0">
                <a:latin typeface="Arial"/>
                <a:cs typeface="Arial"/>
              </a:rPr>
              <a:t>basis</a:t>
            </a:r>
            <a:r>
              <a:rPr sz="2400" spc="-30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under  </a:t>
            </a:r>
            <a:r>
              <a:rPr sz="2400" spc="-60" dirty="0">
                <a:latin typeface="Arial"/>
                <a:cs typeface="Arial"/>
              </a:rPr>
              <a:t>Title </a:t>
            </a:r>
            <a:r>
              <a:rPr sz="2400" spc="-215" dirty="0">
                <a:latin typeface="Arial"/>
                <a:cs typeface="Arial"/>
              </a:rPr>
              <a:t>IX </a:t>
            </a:r>
            <a:r>
              <a:rPr sz="2400" spc="-130" dirty="0">
                <a:latin typeface="Arial"/>
                <a:cs typeface="Arial"/>
              </a:rPr>
              <a:t>Policy </a:t>
            </a:r>
            <a:r>
              <a:rPr sz="2400" spc="-65" dirty="0">
                <a:latin typeface="Arial"/>
                <a:cs typeface="Arial"/>
              </a:rPr>
              <a:t>only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if: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756920" algn="l"/>
              </a:tabLst>
            </a:pPr>
            <a:r>
              <a:rPr sz="2400" spc="-85" dirty="0">
                <a:latin typeface="Arial"/>
                <a:cs typeface="Arial"/>
              </a:rPr>
              <a:t>Individualized </a:t>
            </a:r>
            <a:r>
              <a:rPr sz="2400" spc="-100" dirty="0">
                <a:latin typeface="Arial"/>
                <a:cs typeface="Arial"/>
              </a:rPr>
              <a:t>safety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85" dirty="0">
                <a:latin typeface="Arial"/>
                <a:cs typeface="Arial"/>
              </a:rPr>
              <a:t>risk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analysis</a:t>
            </a:r>
            <a:endParaRPr sz="2400" dirty="0">
              <a:latin typeface="Arial"/>
              <a:cs typeface="Arial"/>
            </a:endParaRPr>
          </a:p>
          <a:p>
            <a:pPr marL="756285" marR="6985" lvl="1" indent="-28702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756920" algn="l"/>
              </a:tabLst>
            </a:pPr>
            <a:r>
              <a:rPr sz="2400" spc="-95" dirty="0">
                <a:latin typeface="Arial"/>
                <a:cs typeface="Arial"/>
              </a:rPr>
              <a:t>Determines </a:t>
            </a:r>
            <a:r>
              <a:rPr sz="2400" spc="-5" dirty="0">
                <a:latin typeface="Arial"/>
                <a:cs typeface="Arial"/>
              </a:rPr>
              <a:t>that </a:t>
            </a:r>
            <a:r>
              <a:rPr sz="2400" spc="-130" dirty="0">
                <a:latin typeface="Arial"/>
                <a:cs typeface="Arial"/>
              </a:rPr>
              <a:t>an </a:t>
            </a:r>
            <a:r>
              <a:rPr sz="2400" spc="-65" dirty="0">
                <a:latin typeface="Arial"/>
                <a:cs typeface="Arial"/>
              </a:rPr>
              <a:t>immediate </a:t>
            </a:r>
            <a:r>
              <a:rPr sz="2400" spc="-25" dirty="0">
                <a:latin typeface="Arial"/>
                <a:cs typeface="Arial"/>
              </a:rPr>
              <a:t>threat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120" dirty="0">
                <a:latin typeface="Arial"/>
                <a:cs typeface="Arial"/>
              </a:rPr>
              <a:t>physical  </a:t>
            </a:r>
            <a:r>
              <a:rPr sz="2400" spc="-55" dirty="0">
                <a:latin typeface="Arial"/>
                <a:cs typeface="Arial"/>
              </a:rPr>
              <a:t>health </a:t>
            </a:r>
            <a:r>
              <a:rPr sz="2400" spc="-25" dirty="0">
                <a:latin typeface="Arial"/>
                <a:cs typeface="Arial"/>
              </a:rPr>
              <a:t>or </a:t>
            </a:r>
            <a:r>
              <a:rPr sz="2400" spc="-100" dirty="0">
                <a:latin typeface="Arial"/>
                <a:cs typeface="Arial"/>
              </a:rPr>
              <a:t>safety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145" dirty="0">
                <a:latin typeface="Arial"/>
                <a:cs typeface="Arial"/>
              </a:rPr>
              <a:t>any </a:t>
            </a:r>
            <a:r>
              <a:rPr sz="2400" spc="-60" dirty="0">
                <a:latin typeface="Arial"/>
                <a:cs typeface="Arial"/>
              </a:rPr>
              <a:t>student </a:t>
            </a:r>
            <a:r>
              <a:rPr sz="2400" spc="-25" dirty="0">
                <a:latin typeface="Arial"/>
                <a:cs typeface="Arial"/>
              </a:rPr>
              <a:t>or other </a:t>
            </a:r>
            <a:r>
              <a:rPr sz="2400" spc="-60" dirty="0">
                <a:latin typeface="Arial"/>
                <a:cs typeface="Arial"/>
              </a:rPr>
              <a:t>individual  </a:t>
            </a:r>
            <a:r>
              <a:rPr sz="2400" spc="-95" dirty="0">
                <a:latin typeface="Arial"/>
                <a:cs typeface="Arial"/>
              </a:rPr>
              <a:t>arising </a:t>
            </a:r>
            <a:r>
              <a:rPr sz="2400" spc="-25" dirty="0">
                <a:latin typeface="Arial"/>
                <a:cs typeface="Arial"/>
              </a:rPr>
              <a:t>from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05" dirty="0">
                <a:latin typeface="Arial"/>
                <a:cs typeface="Arial"/>
              </a:rPr>
              <a:t>alleged </a:t>
            </a:r>
            <a:r>
              <a:rPr sz="2400" spc="-145" dirty="0">
                <a:latin typeface="Arial"/>
                <a:cs typeface="Arial"/>
              </a:rPr>
              <a:t>sexual </a:t>
            </a:r>
            <a:r>
              <a:rPr sz="2400" spc="-120" dirty="0">
                <a:latin typeface="Arial"/>
                <a:cs typeface="Arial"/>
              </a:rPr>
              <a:t>harassment</a:t>
            </a:r>
            <a:r>
              <a:rPr sz="2400" spc="-434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justifies  </a:t>
            </a:r>
            <a:r>
              <a:rPr sz="2400" spc="-90" dirty="0">
                <a:latin typeface="Arial"/>
                <a:cs typeface="Arial"/>
              </a:rPr>
              <a:t>removal</a:t>
            </a:r>
            <a:endParaRPr sz="2400" dirty="0">
              <a:latin typeface="Arial"/>
              <a:cs typeface="Arial"/>
            </a:endParaRPr>
          </a:p>
          <a:p>
            <a:pPr marL="756285" marR="22225" lvl="1" indent="-28702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756920" algn="l"/>
              </a:tabLst>
            </a:pPr>
            <a:r>
              <a:rPr sz="2400" spc="-90" dirty="0">
                <a:latin typeface="Arial"/>
                <a:cs typeface="Arial"/>
              </a:rPr>
              <a:t>Student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110" dirty="0">
                <a:latin typeface="Arial"/>
                <a:cs typeface="Arial"/>
              </a:rPr>
              <a:t>given </a:t>
            </a:r>
            <a:r>
              <a:rPr sz="2400" spc="-65" dirty="0">
                <a:latin typeface="Arial"/>
                <a:cs typeface="Arial"/>
              </a:rPr>
              <a:t>immediate </a:t>
            </a:r>
            <a:r>
              <a:rPr sz="2400" spc="-55" dirty="0">
                <a:latin typeface="Arial"/>
                <a:cs typeface="Arial"/>
              </a:rPr>
              <a:t>notice </a:t>
            </a:r>
            <a:r>
              <a:rPr sz="2400" spc="-114" dirty="0">
                <a:latin typeface="Arial"/>
                <a:cs typeface="Arial"/>
              </a:rPr>
              <a:t>and</a:t>
            </a:r>
            <a:r>
              <a:rPr sz="2400" spc="-39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opportunity 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85" dirty="0">
                <a:latin typeface="Arial"/>
                <a:cs typeface="Arial"/>
              </a:rPr>
              <a:t>contest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35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removal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5382" rIns="0" bIns="0" rtlCol="0">
            <a:spAutoFit/>
          </a:bodyPr>
          <a:lstStyle/>
          <a:p>
            <a:pPr marL="1234440" marR="5080">
              <a:lnSpc>
                <a:spcPts val="3560"/>
              </a:lnSpc>
              <a:spcBef>
                <a:spcPts val="550"/>
              </a:spcBef>
            </a:pPr>
            <a:r>
              <a:rPr sz="3300" spc="-5" dirty="0">
                <a:solidFill>
                  <a:srgbClr val="FFFFFF"/>
                </a:solidFill>
              </a:rPr>
              <a:t>Example </a:t>
            </a:r>
            <a:r>
              <a:rPr sz="3300" dirty="0">
                <a:solidFill>
                  <a:srgbClr val="FFFFFF"/>
                </a:solidFill>
              </a:rPr>
              <a:t>of </a:t>
            </a:r>
            <a:r>
              <a:rPr sz="3300" spc="-5" dirty="0">
                <a:solidFill>
                  <a:srgbClr val="FFFFFF"/>
                </a:solidFill>
              </a:rPr>
              <a:t>immediate threat </a:t>
            </a:r>
            <a:r>
              <a:rPr sz="3300" spc="-10" dirty="0">
                <a:solidFill>
                  <a:srgbClr val="FFFFFF"/>
                </a:solidFill>
              </a:rPr>
              <a:t>to  </a:t>
            </a:r>
            <a:r>
              <a:rPr sz="3300" spc="-5" dirty="0">
                <a:solidFill>
                  <a:srgbClr val="FFFFFF"/>
                </a:solidFill>
              </a:rPr>
              <a:t>physical health </a:t>
            </a:r>
            <a:r>
              <a:rPr sz="3300" dirty="0">
                <a:solidFill>
                  <a:srgbClr val="FFFFFF"/>
                </a:solidFill>
              </a:rPr>
              <a:t>or</a:t>
            </a:r>
            <a:r>
              <a:rPr sz="3300" spc="-35" dirty="0">
                <a:solidFill>
                  <a:srgbClr val="FFFFFF"/>
                </a:solidFill>
              </a:rPr>
              <a:t> </a:t>
            </a:r>
            <a:r>
              <a:rPr sz="3300" spc="-5" dirty="0">
                <a:solidFill>
                  <a:srgbClr val="FFFFFF"/>
                </a:solidFill>
              </a:rPr>
              <a:t>safety</a:t>
            </a:r>
            <a:endParaRPr sz="3300" dirty="0"/>
          </a:p>
        </p:txBody>
      </p:sp>
      <p:sp>
        <p:nvSpPr>
          <p:cNvPr id="7" name="object 7"/>
          <p:cNvSpPr txBox="1"/>
          <p:nvPr/>
        </p:nvSpPr>
        <p:spPr>
          <a:xfrm>
            <a:off x="1622931" y="1431290"/>
            <a:ext cx="4432935" cy="23666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1716405" algn="l"/>
                <a:tab pos="2926715" algn="l"/>
              </a:tabLst>
            </a:pP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reported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400" spc="-3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raped 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3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gunpoint.	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Police  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engage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hot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pursuit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apprehend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attempting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flee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campus.	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apprehended, 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found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possession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loaded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unregistered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firearm.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 descr="Notebook with Xs and Ox of a game plan"/>
          <p:cNvSpPr/>
          <p:nvPr/>
        </p:nvSpPr>
        <p:spPr>
          <a:xfrm>
            <a:off x="6585166" y="1957857"/>
            <a:ext cx="1422400" cy="1456055"/>
          </a:xfrm>
          <a:custGeom>
            <a:avLst/>
            <a:gdLst/>
            <a:ahLst/>
            <a:cxnLst/>
            <a:rect l="l" t="t" r="r" b="b"/>
            <a:pathLst>
              <a:path w="1422400" h="1456054">
                <a:moveTo>
                  <a:pt x="692823" y="299732"/>
                </a:moveTo>
                <a:lnTo>
                  <a:pt x="689597" y="283946"/>
                </a:lnTo>
                <a:lnTo>
                  <a:pt x="679945" y="269760"/>
                </a:lnTo>
                <a:lnTo>
                  <a:pt x="665734" y="260121"/>
                </a:lnTo>
                <a:lnTo>
                  <a:pt x="649922" y="256921"/>
                </a:lnTo>
                <a:lnTo>
                  <a:pt x="634098" y="260121"/>
                </a:lnTo>
                <a:lnTo>
                  <a:pt x="619887" y="269760"/>
                </a:lnTo>
                <a:lnTo>
                  <a:pt x="521220" y="368249"/>
                </a:lnTo>
                <a:lnTo>
                  <a:pt x="422554" y="269760"/>
                </a:lnTo>
                <a:lnTo>
                  <a:pt x="408343" y="260121"/>
                </a:lnTo>
                <a:lnTo>
                  <a:pt x="392518" y="256921"/>
                </a:lnTo>
                <a:lnTo>
                  <a:pt x="376707" y="260121"/>
                </a:lnTo>
                <a:lnTo>
                  <a:pt x="362496" y="269760"/>
                </a:lnTo>
                <a:lnTo>
                  <a:pt x="352844" y="283946"/>
                </a:lnTo>
                <a:lnTo>
                  <a:pt x="349618" y="299732"/>
                </a:lnTo>
                <a:lnTo>
                  <a:pt x="352844" y="315518"/>
                </a:lnTo>
                <a:lnTo>
                  <a:pt x="362496" y="329704"/>
                </a:lnTo>
                <a:lnTo>
                  <a:pt x="461162" y="428193"/>
                </a:lnTo>
                <a:lnTo>
                  <a:pt x="362496" y="526681"/>
                </a:lnTo>
                <a:lnTo>
                  <a:pt x="352844" y="540854"/>
                </a:lnTo>
                <a:lnTo>
                  <a:pt x="349618" y="556653"/>
                </a:lnTo>
                <a:lnTo>
                  <a:pt x="352844" y="572439"/>
                </a:lnTo>
                <a:lnTo>
                  <a:pt x="384505" y="598665"/>
                </a:lnTo>
                <a:lnTo>
                  <a:pt x="392518" y="599465"/>
                </a:lnTo>
                <a:lnTo>
                  <a:pt x="400532" y="598665"/>
                </a:lnTo>
                <a:lnTo>
                  <a:pt x="408343" y="596252"/>
                </a:lnTo>
                <a:lnTo>
                  <a:pt x="415747" y="592239"/>
                </a:lnTo>
                <a:lnTo>
                  <a:pt x="422554" y="586625"/>
                </a:lnTo>
                <a:lnTo>
                  <a:pt x="521220" y="488137"/>
                </a:lnTo>
                <a:lnTo>
                  <a:pt x="619887" y="586625"/>
                </a:lnTo>
                <a:lnTo>
                  <a:pt x="634098" y="596252"/>
                </a:lnTo>
                <a:lnTo>
                  <a:pt x="649922" y="599465"/>
                </a:lnTo>
                <a:lnTo>
                  <a:pt x="665734" y="596252"/>
                </a:lnTo>
                <a:lnTo>
                  <a:pt x="679945" y="586625"/>
                </a:lnTo>
                <a:lnTo>
                  <a:pt x="689597" y="572439"/>
                </a:lnTo>
                <a:lnTo>
                  <a:pt x="692823" y="556653"/>
                </a:lnTo>
                <a:lnTo>
                  <a:pt x="689597" y="540854"/>
                </a:lnTo>
                <a:lnTo>
                  <a:pt x="679945" y="526681"/>
                </a:lnTo>
                <a:lnTo>
                  <a:pt x="581279" y="428193"/>
                </a:lnTo>
                <a:lnTo>
                  <a:pt x="679945" y="329704"/>
                </a:lnTo>
                <a:lnTo>
                  <a:pt x="689597" y="315518"/>
                </a:lnTo>
                <a:lnTo>
                  <a:pt x="692823" y="299732"/>
                </a:lnTo>
                <a:close/>
              </a:path>
              <a:path w="1422400" h="1456054">
                <a:moveTo>
                  <a:pt x="1164717" y="899210"/>
                </a:moveTo>
                <a:lnTo>
                  <a:pt x="1145044" y="863612"/>
                </a:lnTo>
                <a:lnTo>
                  <a:pt x="1121816" y="856386"/>
                </a:lnTo>
                <a:lnTo>
                  <a:pt x="1113802" y="857186"/>
                </a:lnTo>
                <a:lnTo>
                  <a:pt x="1105992" y="859599"/>
                </a:lnTo>
                <a:lnTo>
                  <a:pt x="1098588" y="863612"/>
                </a:lnTo>
                <a:lnTo>
                  <a:pt x="1091780" y="869226"/>
                </a:lnTo>
                <a:lnTo>
                  <a:pt x="993114" y="967714"/>
                </a:lnTo>
                <a:lnTo>
                  <a:pt x="894448" y="869226"/>
                </a:lnTo>
                <a:lnTo>
                  <a:pt x="880237" y="859599"/>
                </a:lnTo>
                <a:lnTo>
                  <a:pt x="864412" y="856386"/>
                </a:lnTo>
                <a:lnTo>
                  <a:pt x="848601" y="859599"/>
                </a:lnTo>
                <a:lnTo>
                  <a:pt x="834390" y="869226"/>
                </a:lnTo>
                <a:lnTo>
                  <a:pt x="824738" y="883412"/>
                </a:lnTo>
                <a:lnTo>
                  <a:pt x="821524" y="899210"/>
                </a:lnTo>
                <a:lnTo>
                  <a:pt x="824738" y="914996"/>
                </a:lnTo>
                <a:lnTo>
                  <a:pt x="834390" y="929182"/>
                </a:lnTo>
                <a:lnTo>
                  <a:pt x="933056" y="1027658"/>
                </a:lnTo>
                <a:lnTo>
                  <a:pt x="834390" y="1126147"/>
                </a:lnTo>
                <a:lnTo>
                  <a:pt x="824738" y="1140333"/>
                </a:lnTo>
                <a:lnTo>
                  <a:pt x="821524" y="1156119"/>
                </a:lnTo>
                <a:lnTo>
                  <a:pt x="824738" y="1171905"/>
                </a:lnTo>
                <a:lnTo>
                  <a:pt x="834390" y="1186091"/>
                </a:lnTo>
                <a:lnTo>
                  <a:pt x="848601" y="1195730"/>
                </a:lnTo>
                <a:lnTo>
                  <a:pt x="864412" y="1198943"/>
                </a:lnTo>
                <a:lnTo>
                  <a:pt x="880237" y="1195730"/>
                </a:lnTo>
                <a:lnTo>
                  <a:pt x="894448" y="1186091"/>
                </a:lnTo>
                <a:lnTo>
                  <a:pt x="993114" y="1087615"/>
                </a:lnTo>
                <a:lnTo>
                  <a:pt x="1091780" y="1186091"/>
                </a:lnTo>
                <a:lnTo>
                  <a:pt x="1105992" y="1195730"/>
                </a:lnTo>
                <a:lnTo>
                  <a:pt x="1121816" y="1198943"/>
                </a:lnTo>
                <a:lnTo>
                  <a:pt x="1137640" y="1195730"/>
                </a:lnTo>
                <a:lnTo>
                  <a:pt x="1151851" y="1186091"/>
                </a:lnTo>
                <a:lnTo>
                  <a:pt x="1161503" y="1171905"/>
                </a:lnTo>
                <a:lnTo>
                  <a:pt x="1164717" y="1156119"/>
                </a:lnTo>
                <a:lnTo>
                  <a:pt x="1161503" y="1140333"/>
                </a:lnTo>
                <a:lnTo>
                  <a:pt x="1151851" y="1126147"/>
                </a:lnTo>
                <a:lnTo>
                  <a:pt x="1053172" y="1027658"/>
                </a:lnTo>
                <a:lnTo>
                  <a:pt x="1151851" y="929182"/>
                </a:lnTo>
                <a:lnTo>
                  <a:pt x="1161503" y="914996"/>
                </a:lnTo>
                <a:lnTo>
                  <a:pt x="1164717" y="899210"/>
                </a:lnTo>
                <a:close/>
              </a:path>
              <a:path w="1422400" h="1456054">
                <a:moveTo>
                  <a:pt x="1164717" y="428193"/>
                </a:moveTo>
                <a:lnTo>
                  <a:pt x="1161503" y="412407"/>
                </a:lnTo>
                <a:lnTo>
                  <a:pt x="1154760" y="402501"/>
                </a:lnTo>
                <a:lnTo>
                  <a:pt x="1151851" y="398221"/>
                </a:lnTo>
                <a:lnTo>
                  <a:pt x="1023150" y="269760"/>
                </a:lnTo>
                <a:lnTo>
                  <a:pt x="993114" y="256908"/>
                </a:lnTo>
                <a:lnTo>
                  <a:pt x="985113" y="257721"/>
                </a:lnTo>
                <a:lnTo>
                  <a:pt x="834390" y="398221"/>
                </a:lnTo>
                <a:lnTo>
                  <a:pt x="821524" y="428193"/>
                </a:lnTo>
                <a:lnTo>
                  <a:pt x="824738" y="443979"/>
                </a:lnTo>
                <a:lnTo>
                  <a:pt x="834390" y="458165"/>
                </a:lnTo>
                <a:lnTo>
                  <a:pt x="848601" y="467804"/>
                </a:lnTo>
                <a:lnTo>
                  <a:pt x="864425" y="471004"/>
                </a:lnTo>
                <a:lnTo>
                  <a:pt x="880237" y="467804"/>
                </a:lnTo>
                <a:lnTo>
                  <a:pt x="894448" y="458165"/>
                </a:lnTo>
                <a:lnTo>
                  <a:pt x="950214" y="402501"/>
                </a:lnTo>
                <a:lnTo>
                  <a:pt x="950214" y="642289"/>
                </a:lnTo>
                <a:lnTo>
                  <a:pt x="946835" y="658914"/>
                </a:lnTo>
                <a:lnTo>
                  <a:pt x="937615" y="672528"/>
                </a:lnTo>
                <a:lnTo>
                  <a:pt x="923975" y="681723"/>
                </a:lnTo>
                <a:lnTo>
                  <a:pt x="907313" y="685101"/>
                </a:lnTo>
                <a:lnTo>
                  <a:pt x="607021" y="685101"/>
                </a:lnTo>
                <a:lnTo>
                  <a:pt x="557047" y="695248"/>
                </a:lnTo>
                <a:lnTo>
                  <a:pt x="516128" y="722845"/>
                </a:lnTo>
                <a:lnTo>
                  <a:pt x="488480" y="763689"/>
                </a:lnTo>
                <a:lnTo>
                  <a:pt x="478320" y="813562"/>
                </a:lnTo>
                <a:lnTo>
                  <a:pt x="478320" y="862812"/>
                </a:lnTo>
                <a:lnTo>
                  <a:pt x="432003" y="882383"/>
                </a:lnTo>
                <a:lnTo>
                  <a:pt x="394550" y="913574"/>
                </a:lnTo>
                <a:lnTo>
                  <a:pt x="367588" y="953604"/>
                </a:lnTo>
                <a:lnTo>
                  <a:pt x="352780" y="999693"/>
                </a:lnTo>
                <a:lnTo>
                  <a:pt x="351764" y="1049070"/>
                </a:lnTo>
                <a:lnTo>
                  <a:pt x="365277" y="1097546"/>
                </a:lnTo>
                <a:lnTo>
                  <a:pt x="391337" y="1138821"/>
                </a:lnTo>
                <a:lnTo>
                  <a:pt x="427596" y="1170851"/>
                </a:lnTo>
                <a:lnTo>
                  <a:pt x="471678" y="1191577"/>
                </a:lnTo>
                <a:lnTo>
                  <a:pt x="521220" y="1198943"/>
                </a:lnTo>
                <a:lnTo>
                  <a:pt x="570763" y="1191577"/>
                </a:lnTo>
                <a:lnTo>
                  <a:pt x="614845" y="1170851"/>
                </a:lnTo>
                <a:lnTo>
                  <a:pt x="651103" y="1138821"/>
                </a:lnTo>
                <a:lnTo>
                  <a:pt x="667219" y="1113294"/>
                </a:lnTo>
                <a:lnTo>
                  <a:pt x="677176" y="1097546"/>
                </a:lnTo>
                <a:lnTo>
                  <a:pt x="690676" y="1049070"/>
                </a:lnTo>
                <a:lnTo>
                  <a:pt x="689660" y="998867"/>
                </a:lnTo>
                <a:lnTo>
                  <a:pt x="674852" y="952677"/>
                </a:lnTo>
                <a:lnTo>
                  <a:pt x="667626" y="942022"/>
                </a:lnTo>
                <a:lnTo>
                  <a:pt x="647890" y="912952"/>
                </a:lnTo>
                <a:lnTo>
                  <a:pt x="610438" y="882180"/>
                </a:lnTo>
                <a:lnTo>
                  <a:pt x="607021" y="880757"/>
                </a:lnTo>
                <a:lnTo>
                  <a:pt x="607021" y="1027658"/>
                </a:lnTo>
                <a:lnTo>
                  <a:pt x="600252" y="1060919"/>
                </a:lnTo>
                <a:lnTo>
                  <a:pt x="581812" y="1088148"/>
                </a:lnTo>
                <a:lnTo>
                  <a:pt x="554532" y="1106538"/>
                </a:lnTo>
                <a:lnTo>
                  <a:pt x="521220" y="1113294"/>
                </a:lnTo>
                <a:lnTo>
                  <a:pt x="487908" y="1106538"/>
                </a:lnTo>
                <a:lnTo>
                  <a:pt x="460629" y="1088148"/>
                </a:lnTo>
                <a:lnTo>
                  <a:pt x="442188" y="1060919"/>
                </a:lnTo>
                <a:lnTo>
                  <a:pt x="435419" y="1027658"/>
                </a:lnTo>
                <a:lnTo>
                  <a:pt x="442188" y="994410"/>
                </a:lnTo>
                <a:lnTo>
                  <a:pt x="460629" y="967181"/>
                </a:lnTo>
                <a:lnTo>
                  <a:pt x="487908" y="948778"/>
                </a:lnTo>
                <a:lnTo>
                  <a:pt x="521220" y="942022"/>
                </a:lnTo>
                <a:lnTo>
                  <a:pt x="554532" y="948778"/>
                </a:lnTo>
                <a:lnTo>
                  <a:pt x="581812" y="967181"/>
                </a:lnTo>
                <a:lnTo>
                  <a:pt x="600252" y="994410"/>
                </a:lnTo>
                <a:lnTo>
                  <a:pt x="607021" y="1027658"/>
                </a:lnTo>
                <a:lnTo>
                  <a:pt x="607021" y="880757"/>
                </a:lnTo>
                <a:lnTo>
                  <a:pt x="564121" y="862812"/>
                </a:lnTo>
                <a:lnTo>
                  <a:pt x="564121" y="813562"/>
                </a:lnTo>
                <a:lnTo>
                  <a:pt x="567512" y="796937"/>
                </a:lnTo>
                <a:lnTo>
                  <a:pt x="576719" y="783323"/>
                </a:lnTo>
                <a:lnTo>
                  <a:pt x="590359" y="774128"/>
                </a:lnTo>
                <a:lnTo>
                  <a:pt x="607021" y="770750"/>
                </a:lnTo>
                <a:lnTo>
                  <a:pt x="907313" y="770750"/>
                </a:lnTo>
                <a:lnTo>
                  <a:pt x="957287" y="760615"/>
                </a:lnTo>
                <a:lnTo>
                  <a:pt x="998207" y="733005"/>
                </a:lnTo>
                <a:lnTo>
                  <a:pt x="1025867" y="692162"/>
                </a:lnTo>
                <a:lnTo>
                  <a:pt x="1036015" y="642289"/>
                </a:lnTo>
                <a:lnTo>
                  <a:pt x="1036015" y="402501"/>
                </a:lnTo>
                <a:lnTo>
                  <a:pt x="1091793" y="458165"/>
                </a:lnTo>
                <a:lnTo>
                  <a:pt x="1105992" y="467804"/>
                </a:lnTo>
                <a:lnTo>
                  <a:pt x="1121816" y="471004"/>
                </a:lnTo>
                <a:lnTo>
                  <a:pt x="1137640" y="467804"/>
                </a:lnTo>
                <a:lnTo>
                  <a:pt x="1151851" y="458165"/>
                </a:lnTo>
                <a:lnTo>
                  <a:pt x="1161503" y="443979"/>
                </a:lnTo>
                <a:lnTo>
                  <a:pt x="1164717" y="428193"/>
                </a:lnTo>
                <a:close/>
              </a:path>
              <a:path w="1422400" h="1456054">
                <a:moveTo>
                  <a:pt x="1422107" y="0"/>
                </a:moveTo>
                <a:lnTo>
                  <a:pt x="1293406" y="0"/>
                </a:lnTo>
                <a:lnTo>
                  <a:pt x="1293406" y="128460"/>
                </a:lnTo>
                <a:lnTo>
                  <a:pt x="1293406" y="1327391"/>
                </a:lnTo>
                <a:lnTo>
                  <a:pt x="220916" y="1327391"/>
                </a:lnTo>
                <a:lnTo>
                  <a:pt x="220916" y="128460"/>
                </a:lnTo>
                <a:lnTo>
                  <a:pt x="1293406" y="128460"/>
                </a:lnTo>
                <a:lnTo>
                  <a:pt x="1293406" y="0"/>
                </a:lnTo>
                <a:lnTo>
                  <a:pt x="92214" y="0"/>
                </a:lnTo>
                <a:lnTo>
                  <a:pt x="92214" y="128460"/>
                </a:lnTo>
                <a:lnTo>
                  <a:pt x="64350" y="128460"/>
                </a:lnTo>
                <a:lnTo>
                  <a:pt x="40805" y="134581"/>
                </a:lnTo>
                <a:lnTo>
                  <a:pt x="22504" y="148526"/>
                </a:lnTo>
                <a:lnTo>
                  <a:pt x="10642" y="168503"/>
                </a:lnTo>
                <a:lnTo>
                  <a:pt x="6413" y="192684"/>
                </a:lnTo>
                <a:lnTo>
                  <a:pt x="9728" y="216865"/>
                </a:lnTo>
                <a:lnTo>
                  <a:pt x="21704" y="236842"/>
                </a:lnTo>
                <a:lnTo>
                  <a:pt x="40513" y="250786"/>
                </a:lnTo>
                <a:lnTo>
                  <a:pt x="64350" y="256908"/>
                </a:lnTo>
                <a:lnTo>
                  <a:pt x="92214" y="256908"/>
                </a:lnTo>
                <a:lnTo>
                  <a:pt x="92214" y="342557"/>
                </a:lnTo>
                <a:lnTo>
                  <a:pt x="64350" y="342557"/>
                </a:lnTo>
                <a:lnTo>
                  <a:pt x="38900" y="347472"/>
                </a:lnTo>
                <a:lnTo>
                  <a:pt x="18491" y="361022"/>
                </a:lnTo>
                <a:lnTo>
                  <a:pt x="4927" y="381393"/>
                </a:lnTo>
                <a:lnTo>
                  <a:pt x="0" y="406781"/>
                </a:lnTo>
                <a:lnTo>
                  <a:pt x="4927" y="432168"/>
                </a:lnTo>
                <a:lnTo>
                  <a:pt x="18491" y="452539"/>
                </a:lnTo>
                <a:lnTo>
                  <a:pt x="38900" y="466090"/>
                </a:lnTo>
                <a:lnTo>
                  <a:pt x="64350" y="471004"/>
                </a:lnTo>
                <a:lnTo>
                  <a:pt x="92214" y="471004"/>
                </a:lnTo>
                <a:lnTo>
                  <a:pt x="92214" y="556653"/>
                </a:lnTo>
                <a:lnTo>
                  <a:pt x="64350" y="556653"/>
                </a:lnTo>
                <a:lnTo>
                  <a:pt x="38900" y="561568"/>
                </a:lnTo>
                <a:lnTo>
                  <a:pt x="18491" y="575119"/>
                </a:lnTo>
                <a:lnTo>
                  <a:pt x="4927" y="595490"/>
                </a:lnTo>
                <a:lnTo>
                  <a:pt x="0" y="620877"/>
                </a:lnTo>
                <a:lnTo>
                  <a:pt x="4927" y="646264"/>
                </a:lnTo>
                <a:lnTo>
                  <a:pt x="18491" y="666635"/>
                </a:lnTo>
                <a:lnTo>
                  <a:pt x="38900" y="680186"/>
                </a:lnTo>
                <a:lnTo>
                  <a:pt x="64350" y="685101"/>
                </a:lnTo>
                <a:lnTo>
                  <a:pt x="92214" y="685101"/>
                </a:lnTo>
                <a:lnTo>
                  <a:pt x="92214" y="770750"/>
                </a:lnTo>
                <a:lnTo>
                  <a:pt x="64350" y="770750"/>
                </a:lnTo>
                <a:lnTo>
                  <a:pt x="38900" y="775665"/>
                </a:lnTo>
                <a:lnTo>
                  <a:pt x="18491" y="789216"/>
                </a:lnTo>
                <a:lnTo>
                  <a:pt x="4927" y="809586"/>
                </a:lnTo>
                <a:lnTo>
                  <a:pt x="0" y="834974"/>
                </a:lnTo>
                <a:lnTo>
                  <a:pt x="4927" y="860361"/>
                </a:lnTo>
                <a:lnTo>
                  <a:pt x="18491" y="880732"/>
                </a:lnTo>
                <a:lnTo>
                  <a:pt x="38900" y="894283"/>
                </a:lnTo>
                <a:lnTo>
                  <a:pt x="64350" y="899198"/>
                </a:lnTo>
                <a:lnTo>
                  <a:pt x="92214" y="899198"/>
                </a:lnTo>
                <a:lnTo>
                  <a:pt x="92214" y="984846"/>
                </a:lnTo>
                <a:lnTo>
                  <a:pt x="64350" y="984846"/>
                </a:lnTo>
                <a:lnTo>
                  <a:pt x="38900" y="989761"/>
                </a:lnTo>
                <a:lnTo>
                  <a:pt x="18491" y="1003312"/>
                </a:lnTo>
                <a:lnTo>
                  <a:pt x="4927" y="1023683"/>
                </a:lnTo>
                <a:lnTo>
                  <a:pt x="0" y="1049070"/>
                </a:lnTo>
                <a:lnTo>
                  <a:pt x="4927" y="1074458"/>
                </a:lnTo>
                <a:lnTo>
                  <a:pt x="18491" y="1094828"/>
                </a:lnTo>
                <a:lnTo>
                  <a:pt x="38900" y="1108379"/>
                </a:lnTo>
                <a:lnTo>
                  <a:pt x="64350" y="1113294"/>
                </a:lnTo>
                <a:lnTo>
                  <a:pt x="92214" y="1113294"/>
                </a:lnTo>
                <a:lnTo>
                  <a:pt x="92214" y="1198943"/>
                </a:lnTo>
                <a:lnTo>
                  <a:pt x="64350" y="1198943"/>
                </a:lnTo>
                <a:lnTo>
                  <a:pt x="38900" y="1203858"/>
                </a:lnTo>
                <a:lnTo>
                  <a:pt x="18491" y="1217409"/>
                </a:lnTo>
                <a:lnTo>
                  <a:pt x="4927" y="1237780"/>
                </a:lnTo>
                <a:lnTo>
                  <a:pt x="0" y="1263167"/>
                </a:lnTo>
                <a:lnTo>
                  <a:pt x="4927" y="1288554"/>
                </a:lnTo>
                <a:lnTo>
                  <a:pt x="18491" y="1308925"/>
                </a:lnTo>
                <a:lnTo>
                  <a:pt x="38900" y="1322476"/>
                </a:lnTo>
                <a:lnTo>
                  <a:pt x="64350" y="1327391"/>
                </a:lnTo>
                <a:lnTo>
                  <a:pt x="92214" y="1327391"/>
                </a:lnTo>
                <a:lnTo>
                  <a:pt x="92214" y="1455851"/>
                </a:lnTo>
                <a:lnTo>
                  <a:pt x="1422107" y="1455851"/>
                </a:lnTo>
                <a:lnTo>
                  <a:pt x="142210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98675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885" marR="508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FFFFFF"/>
                </a:solidFill>
              </a:rPr>
              <a:t>Example </a:t>
            </a:r>
            <a:r>
              <a:rPr sz="3300" dirty="0">
                <a:solidFill>
                  <a:srgbClr val="FFFFFF"/>
                </a:solidFill>
              </a:rPr>
              <a:t>of no </a:t>
            </a:r>
            <a:r>
              <a:rPr sz="3300" spc="-5" dirty="0">
                <a:solidFill>
                  <a:srgbClr val="FFFFFF"/>
                </a:solidFill>
              </a:rPr>
              <a:t>immediate</a:t>
            </a:r>
            <a:r>
              <a:rPr sz="3300" spc="-70" dirty="0">
                <a:solidFill>
                  <a:srgbClr val="FFFFFF"/>
                </a:solidFill>
              </a:rPr>
              <a:t> </a:t>
            </a:r>
            <a:r>
              <a:rPr sz="3300" spc="-5" dirty="0">
                <a:solidFill>
                  <a:srgbClr val="FFFFFF"/>
                </a:solidFill>
              </a:rPr>
              <a:t>threat  to physical health </a:t>
            </a:r>
            <a:r>
              <a:rPr sz="3300" dirty="0">
                <a:solidFill>
                  <a:srgbClr val="FFFFFF"/>
                </a:solidFill>
              </a:rPr>
              <a:t>or</a:t>
            </a:r>
            <a:r>
              <a:rPr sz="3300" spc="-40" dirty="0">
                <a:solidFill>
                  <a:srgbClr val="FFFFFF"/>
                </a:solidFill>
              </a:rPr>
              <a:t> </a:t>
            </a:r>
            <a:r>
              <a:rPr sz="3300" spc="-5" dirty="0">
                <a:solidFill>
                  <a:srgbClr val="FFFFFF"/>
                </a:solidFill>
              </a:rPr>
              <a:t>safety</a:t>
            </a:r>
            <a:endParaRPr sz="3300" dirty="0"/>
          </a:p>
        </p:txBody>
      </p:sp>
      <p:sp>
        <p:nvSpPr>
          <p:cNvPr id="8" name="object 8"/>
          <p:cNvSpPr txBox="1"/>
          <p:nvPr/>
        </p:nvSpPr>
        <p:spPr>
          <a:xfrm>
            <a:off x="3815207" y="1323086"/>
            <a:ext cx="4664710" cy="3042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1440">
              <a:lnSpc>
                <a:spcPct val="100000"/>
              </a:lnSpc>
              <a:spcBef>
                <a:spcPts val="95"/>
              </a:spcBef>
            </a:pP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reports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00" spc="-275" dirty="0">
                <a:solidFill>
                  <a:srgbClr val="FFFFFF"/>
                </a:solidFill>
                <a:latin typeface="Arial"/>
                <a:cs typeface="Arial"/>
              </a:rPr>
              <a:t>B 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committed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sexual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harassment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by 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repeatedly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posting pornographic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images 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00" spc="-195" dirty="0">
                <a:solidFill>
                  <a:srgbClr val="FFFFFF"/>
                </a:solidFill>
                <a:latin typeface="Arial"/>
                <a:cs typeface="Arial"/>
              </a:rPr>
              <a:t>B’s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door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Greek</a:t>
            </a:r>
            <a:r>
              <a:rPr sz="22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house.</a:t>
            </a:r>
            <a:endParaRPr sz="2200" dirty="0">
              <a:latin typeface="Arial"/>
              <a:cs typeface="Arial"/>
            </a:endParaRPr>
          </a:p>
          <a:p>
            <a:pPr marL="12700" marR="41910">
              <a:lnSpc>
                <a:spcPts val="2640"/>
              </a:lnSpc>
              <a:spcBef>
                <a:spcPts val="85"/>
              </a:spcBef>
            </a:pP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does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allege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2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75" dirty="0">
                <a:solidFill>
                  <a:srgbClr val="FFFFFF"/>
                </a:solidFill>
                <a:latin typeface="Arial"/>
                <a:cs typeface="Arial"/>
              </a:rPr>
              <a:t>B  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engaged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any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physical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conduct.</a:t>
            </a:r>
            <a:endParaRPr sz="2200" dirty="0">
              <a:latin typeface="Arial"/>
              <a:cs typeface="Arial"/>
            </a:endParaRPr>
          </a:p>
          <a:p>
            <a:pPr marL="12700" marR="5080">
              <a:lnSpc>
                <a:spcPts val="2640"/>
              </a:lnSpc>
            </a:pP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notified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formal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complaint, 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00" spc="-275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agrees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voluntarily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remove  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images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cooperate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investigation.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1580908" y="1980056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10" h="1564004">
                <a:moveTo>
                  <a:pt x="744143" y="321932"/>
                </a:moveTo>
                <a:lnTo>
                  <a:pt x="740689" y="304977"/>
                </a:lnTo>
                <a:lnTo>
                  <a:pt x="730326" y="289737"/>
                </a:lnTo>
                <a:lnTo>
                  <a:pt x="715060" y="279400"/>
                </a:lnTo>
                <a:lnTo>
                  <a:pt x="698068" y="275945"/>
                </a:lnTo>
                <a:lnTo>
                  <a:pt x="681075" y="279400"/>
                </a:lnTo>
                <a:lnTo>
                  <a:pt x="665810" y="289737"/>
                </a:lnTo>
                <a:lnTo>
                  <a:pt x="559828" y="395528"/>
                </a:lnTo>
                <a:lnTo>
                  <a:pt x="453859" y="289737"/>
                </a:lnTo>
                <a:lnTo>
                  <a:pt x="438594" y="279400"/>
                </a:lnTo>
                <a:lnTo>
                  <a:pt x="421601" y="275945"/>
                </a:lnTo>
                <a:lnTo>
                  <a:pt x="404609" y="279400"/>
                </a:lnTo>
                <a:lnTo>
                  <a:pt x="389343" y="289737"/>
                </a:lnTo>
                <a:lnTo>
                  <a:pt x="378980" y="304977"/>
                </a:lnTo>
                <a:lnTo>
                  <a:pt x="375526" y="321932"/>
                </a:lnTo>
                <a:lnTo>
                  <a:pt x="378980" y="338899"/>
                </a:lnTo>
                <a:lnTo>
                  <a:pt x="389343" y="354126"/>
                </a:lnTo>
                <a:lnTo>
                  <a:pt x="495325" y="459905"/>
                </a:lnTo>
                <a:lnTo>
                  <a:pt x="389343" y="565696"/>
                </a:lnTo>
                <a:lnTo>
                  <a:pt x="378980" y="580923"/>
                </a:lnTo>
                <a:lnTo>
                  <a:pt x="375526" y="597877"/>
                </a:lnTo>
                <a:lnTo>
                  <a:pt x="378980" y="614845"/>
                </a:lnTo>
                <a:lnTo>
                  <a:pt x="412991" y="643013"/>
                </a:lnTo>
                <a:lnTo>
                  <a:pt x="421601" y="643877"/>
                </a:lnTo>
                <a:lnTo>
                  <a:pt x="430199" y="643013"/>
                </a:lnTo>
                <a:lnTo>
                  <a:pt x="438594" y="640422"/>
                </a:lnTo>
                <a:lnTo>
                  <a:pt x="446544" y="636117"/>
                </a:lnTo>
                <a:lnTo>
                  <a:pt x="453859" y="630072"/>
                </a:lnTo>
                <a:lnTo>
                  <a:pt x="559828" y="524294"/>
                </a:lnTo>
                <a:lnTo>
                  <a:pt x="665810" y="630072"/>
                </a:lnTo>
                <a:lnTo>
                  <a:pt x="681075" y="640422"/>
                </a:lnTo>
                <a:lnTo>
                  <a:pt x="698068" y="643877"/>
                </a:lnTo>
                <a:lnTo>
                  <a:pt x="715060" y="640422"/>
                </a:lnTo>
                <a:lnTo>
                  <a:pt x="730326" y="630072"/>
                </a:lnTo>
                <a:lnTo>
                  <a:pt x="740689" y="614845"/>
                </a:lnTo>
                <a:lnTo>
                  <a:pt x="744143" y="597877"/>
                </a:lnTo>
                <a:lnTo>
                  <a:pt x="740689" y="580923"/>
                </a:lnTo>
                <a:lnTo>
                  <a:pt x="730326" y="565696"/>
                </a:lnTo>
                <a:lnTo>
                  <a:pt x="624344" y="459905"/>
                </a:lnTo>
                <a:lnTo>
                  <a:pt x="730326" y="354126"/>
                </a:lnTo>
                <a:lnTo>
                  <a:pt x="740689" y="338899"/>
                </a:lnTo>
                <a:lnTo>
                  <a:pt x="744143" y="321932"/>
                </a:lnTo>
                <a:close/>
              </a:path>
              <a:path w="1527810" h="1564004">
                <a:moveTo>
                  <a:pt x="1251000" y="965809"/>
                </a:moveTo>
                <a:lnTo>
                  <a:pt x="1229868" y="927582"/>
                </a:lnTo>
                <a:lnTo>
                  <a:pt x="1204912" y="919822"/>
                </a:lnTo>
                <a:lnTo>
                  <a:pt x="1196314" y="920686"/>
                </a:lnTo>
                <a:lnTo>
                  <a:pt x="1187932" y="923277"/>
                </a:lnTo>
                <a:lnTo>
                  <a:pt x="1179969" y="927582"/>
                </a:lnTo>
                <a:lnTo>
                  <a:pt x="1172667" y="933615"/>
                </a:lnTo>
                <a:lnTo>
                  <a:pt x="1066685" y="1039393"/>
                </a:lnTo>
                <a:lnTo>
                  <a:pt x="960704" y="933615"/>
                </a:lnTo>
                <a:lnTo>
                  <a:pt x="945438" y="923277"/>
                </a:lnTo>
                <a:lnTo>
                  <a:pt x="928458" y="919822"/>
                </a:lnTo>
                <a:lnTo>
                  <a:pt x="911466" y="923277"/>
                </a:lnTo>
                <a:lnTo>
                  <a:pt x="896200" y="933615"/>
                </a:lnTo>
                <a:lnTo>
                  <a:pt x="885837" y="948855"/>
                </a:lnTo>
                <a:lnTo>
                  <a:pt x="882370" y="965809"/>
                </a:lnTo>
                <a:lnTo>
                  <a:pt x="885837" y="982776"/>
                </a:lnTo>
                <a:lnTo>
                  <a:pt x="896200" y="998004"/>
                </a:lnTo>
                <a:lnTo>
                  <a:pt x="1002182" y="1103782"/>
                </a:lnTo>
                <a:lnTo>
                  <a:pt x="896200" y="1209560"/>
                </a:lnTo>
                <a:lnTo>
                  <a:pt x="885837" y="1224800"/>
                </a:lnTo>
                <a:lnTo>
                  <a:pt x="882370" y="1241755"/>
                </a:lnTo>
                <a:lnTo>
                  <a:pt x="885837" y="1258722"/>
                </a:lnTo>
                <a:lnTo>
                  <a:pt x="896200" y="1273949"/>
                </a:lnTo>
                <a:lnTo>
                  <a:pt x="911466" y="1284300"/>
                </a:lnTo>
                <a:lnTo>
                  <a:pt x="928458" y="1287754"/>
                </a:lnTo>
                <a:lnTo>
                  <a:pt x="945438" y="1284300"/>
                </a:lnTo>
                <a:lnTo>
                  <a:pt x="960704" y="1273949"/>
                </a:lnTo>
                <a:lnTo>
                  <a:pt x="1066685" y="1168171"/>
                </a:lnTo>
                <a:lnTo>
                  <a:pt x="1172667" y="1273949"/>
                </a:lnTo>
                <a:lnTo>
                  <a:pt x="1187932" y="1284300"/>
                </a:lnTo>
                <a:lnTo>
                  <a:pt x="1204912" y="1287754"/>
                </a:lnTo>
                <a:lnTo>
                  <a:pt x="1221905" y="1284300"/>
                </a:lnTo>
                <a:lnTo>
                  <a:pt x="1237170" y="1273949"/>
                </a:lnTo>
                <a:lnTo>
                  <a:pt x="1247546" y="1258722"/>
                </a:lnTo>
                <a:lnTo>
                  <a:pt x="1251000" y="1241755"/>
                </a:lnTo>
                <a:lnTo>
                  <a:pt x="1247546" y="1224800"/>
                </a:lnTo>
                <a:lnTo>
                  <a:pt x="1237170" y="1209560"/>
                </a:lnTo>
                <a:lnTo>
                  <a:pt x="1131189" y="1103782"/>
                </a:lnTo>
                <a:lnTo>
                  <a:pt x="1237170" y="998004"/>
                </a:lnTo>
                <a:lnTo>
                  <a:pt x="1247546" y="982776"/>
                </a:lnTo>
                <a:lnTo>
                  <a:pt x="1251000" y="965809"/>
                </a:lnTo>
                <a:close/>
              </a:path>
              <a:path w="1527810" h="1564004">
                <a:moveTo>
                  <a:pt x="1251000" y="459905"/>
                </a:moveTo>
                <a:lnTo>
                  <a:pt x="1247546" y="442950"/>
                </a:lnTo>
                <a:lnTo>
                  <a:pt x="1240307" y="432320"/>
                </a:lnTo>
                <a:lnTo>
                  <a:pt x="1237170" y="427710"/>
                </a:lnTo>
                <a:lnTo>
                  <a:pt x="1098943" y="289737"/>
                </a:lnTo>
                <a:lnTo>
                  <a:pt x="1066685" y="275945"/>
                </a:lnTo>
                <a:lnTo>
                  <a:pt x="1058087" y="276809"/>
                </a:lnTo>
                <a:lnTo>
                  <a:pt x="896200" y="427710"/>
                </a:lnTo>
                <a:lnTo>
                  <a:pt x="882370" y="459905"/>
                </a:lnTo>
                <a:lnTo>
                  <a:pt x="885837" y="476872"/>
                </a:lnTo>
                <a:lnTo>
                  <a:pt x="896200" y="492099"/>
                </a:lnTo>
                <a:lnTo>
                  <a:pt x="911466" y="502450"/>
                </a:lnTo>
                <a:lnTo>
                  <a:pt x="928458" y="505904"/>
                </a:lnTo>
                <a:lnTo>
                  <a:pt x="945438" y="502450"/>
                </a:lnTo>
                <a:lnTo>
                  <a:pt x="960704" y="492099"/>
                </a:lnTo>
                <a:lnTo>
                  <a:pt x="1020610" y="432320"/>
                </a:lnTo>
                <a:lnTo>
                  <a:pt x="1020610" y="689864"/>
                </a:lnTo>
                <a:lnTo>
                  <a:pt x="1016977" y="707720"/>
                </a:lnTo>
                <a:lnTo>
                  <a:pt x="1007071" y="722350"/>
                </a:lnTo>
                <a:lnTo>
                  <a:pt x="992416" y="732231"/>
                </a:lnTo>
                <a:lnTo>
                  <a:pt x="974534" y="735863"/>
                </a:lnTo>
                <a:lnTo>
                  <a:pt x="651992" y="735863"/>
                </a:lnTo>
                <a:lnTo>
                  <a:pt x="608418" y="742924"/>
                </a:lnTo>
                <a:lnTo>
                  <a:pt x="570484" y="762571"/>
                </a:lnTo>
                <a:lnTo>
                  <a:pt x="540512" y="792480"/>
                </a:lnTo>
                <a:lnTo>
                  <a:pt x="520839" y="830338"/>
                </a:lnTo>
                <a:lnTo>
                  <a:pt x="513753" y="873836"/>
                </a:lnTo>
                <a:lnTo>
                  <a:pt x="513753" y="926719"/>
                </a:lnTo>
                <a:lnTo>
                  <a:pt x="471690" y="943292"/>
                </a:lnTo>
                <a:lnTo>
                  <a:pt x="436016" y="968883"/>
                </a:lnTo>
                <a:lnTo>
                  <a:pt x="407771" y="1001737"/>
                </a:lnTo>
                <a:lnTo>
                  <a:pt x="387985" y="1040168"/>
                </a:lnTo>
                <a:lnTo>
                  <a:pt x="377659" y="1082421"/>
                </a:lnTo>
                <a:lnTo>
                  <a:pt x="377825" y="1126782"/>
                </a:lnTo>
                <a:lnTo>
                  <a:pt x="388912" y="1170647"/>
                </a:lnTo>
                <a:lnTo>
                  <a:pt x="409651" y="1209395"/>
                </a:lnTo>
                <a:lnTo>
                  <a:pt x="438594" y="1241755"/>
                </a:lnTo>
                <a:lnTo>
                  <a:pt x="474243" y="1266456"/>
                </a:lnTo>
                <a:lnTo>
                  <a:pt x="515150" y="1282217"/>
                </a:lnTo>
                <a:lnTo>
                  <a:pt x="559828" y="1287754"/>
                </a:lnTo>
                <a:lnTo>
                  <a:pt x="604520" y="1282217"/>
                </a:lnTo>
                <a:lnTo>
                  <a:pt x="645414" y="1266456"/>
                </a:lnTo>
                <a:lnTo>
                  <a:pt x="681075" y="1241755"/>
                </a:lnTo>
                <a:lnTo>
                  <a:pt x="710006" y="1209395"/>
                </a:lnTo>
                <a:lnTo>
                  <a:pt x="730758" y="1170647"/>
                </a:lnTo>
                <a:lnTo>
                  <a:pt x="741845" y="1126782"/>
                </a:lnTo>
                <a:lnTo>
                  <a:pt x="742010" y="1081620"/>
                </a:lnTo>
                <a:lnTo>
                  <a:pt x="731685" y="1039139"/>
                </a:lnTo>
                <a:lnTo>
                  <a:pt x="717537" y="1011809"/>
                </a:lnTo>
                <a:lnTo>
                  <a:pt x="711885" y="1000887"/>
                </a:lnTo>
                <a:lnTo>
                  <a:pt x="683641" y="968362"/>
                </a:lnTo>
                <a:lnTo>
                  <a:pt x="651992" y="945984"/>
                </a:lnTo>
                <a:lnTo>
                  <a:pt x="651992" y="1103782"/>
                </a:lnTo>
                <a:lnTo>
                  <a:pt x="644715" y="1139507"/>
                </a:lnTo>
                <a:lnTo>
                  <a:pt x="624916" y="1168742"/>
                </a:lnTo>
                <a:lnTo>
                  <a:pt x="595617" y="1188516"/>
                </a:lnTo>
                <a:lnTo>
                  <a:pt x="559828" y="1195768"/>
                </a:lnTo>
                <a:lnTo>
                  <a:pt x="524052" y="1188516"/>
                </a:lnTo>
                <a:lnTo>
                  <a:pt x="494753" y="1168742"/>
                </a:lnTo>
                <a:lnTo>
                  <a:pt x="474954" y="1139507"/>
                </a:lnTo>
                <a:lnTo>
                  <a:pt x="467677" y="1103782"/>
                </a:lnTo>
                <a:lnTo>
                  <a:pt x="474954" y="1068070"/>
                </a:lnTo>
                <a:lnTo>
                  <a:pt x="494753" y="1038821"/>
                </a:lnTo>
                <a:lnTo>
                  <a:pt x="524052" y="1019060"/>
                </a:lnTo>
                <a:lnTo>
                  <a:pt x="559828" y="1011809"/>
                </a:lnTo>
                <a:lnTo>
                  <a:pt x="595617" y="1019060"/>
                </a:lnTo>
                <a:lnTo>
                  <a:pt x="624916" y="1038821"/>
                </a:lnTo>
                <a:lnTo>
                  <a:pt x="644715" y="1068070"/>
                </a:lnTo>
                <a:lnTo>
                  <a:pt x="651992" y="1103782"/>
                </a:lnTo>
                <a:lnTo>
                  <a:pt x="651992" y="945984"/>
                </a:lnTo>
                <a:lnTo>
                  <a:pt x="647979" y="943140"/>
                </a:lnTo>
                <a:lnTo>
                  <a:pt x="605917" y="926719"/>
                </a:lnTo>
                <a:lnTo>
                  <a:pt x="605917" y="873836"/>
                </a:lnTo>
                <a:lnTo>
                  <a:pt x="609549" y="855967"/>
                </a:lnTo>
                <a:lnTo>
                  <a:pt x="619442" y="841349"/>
                </a:lnTo>
                <a:lnTo>
                  <a:pt x="634098" y="831469"/>
                </a:lnTo>
                <a:lnTo>
                  <a:pt x="651992" y="827836"/>
                </a:lnTo>
                <a:lnTo>
                  <a:pt x="974534" y="827836"/>
                </a:lnTo>
                <a:lnTo>
                  <a:pt x="1018108" y="820775"/>
                </a:lnTo>
                <a:lnTo>
                  <a:pt x="1056030" y="801128"/>
                </a:lnTo>
                <a:lnTo>
                  <a:pt x="1086002" y="771220"/>
                </a:lnTo>
                <a:lnTo>
                  <a:pt x="1105687" y="733361"/>
                </a:lnTo>
                <a:lnTo>
                  <a:pt x="1112761" y="689864"/>
                </a:lnTo>
                <a:lnTo>
                  <a:pt x="1112761" y="432320"/>
                </a:lnTo>
                <a:lnTo>
                  <a:pt x="1172667" y="492099"/>
                </a:lnTo>
                <a:lnTo>
                  <a:pt x="1187932" y="502450"/>
                </a:lnTo>
                <a:lnTo>
                  <a:pt x="1204912" y="505904"/>
                </a:lnTo>
                <a:lnTo>
                  <a:pt x="1221905" y="502450"/>
                </a:lnTo>
                <a:lnTo>
                  <a:pt x="1237170" y="492099"/>
                </a:lnTo>
                <a:lnTo>
                  <a:pt x="1247546" y="476872"/>
                </a:lnTo>
                <a:lnTo>
                  <a:pt x="1251000" y="459905"/>
                </a:lnTo>
                <a:close/>
              </a:path>
              <a:path w="1527810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14"/>
                </a:lnTo>
                <a:lnTo>
                  <a:pt x="237299" y="1425714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26" y="137972"/>
                </a:lnTo>
                <a:lnTo>
                  <a:pt x="43853" y="144538"/>
                </a:lnTo>
                <a:lnTo>
                  <a:pt x="24193" y="159524"/>
                </a:lnTo>
                <a:lnTo>
                  <a:pt x="11455" y="180975"/>
                </a:lnTo>
                <a:lnTo>
                  <a:pt x="6921" y="206959"/>
                </a:lnTo>
                <a:lnTo>
                  <a:pt x="10477" y="232930"/>
                </a:lnTo>
                <a:lnTo>
                  <a:pt x="23329" y="254381"/>
                </a:lnTo>
                <a:lnTo>
                  <a:pt x="43522" y="269367"/>
                </a:lnTo>
                <a:lnTo>
                  <a:pt x="69126" y="275945"/>
                </a:lnTo>
                <a:lnTo>
                  <a:pt x="99072" y="275945"/>
                </a:lnTo>
                <a:lnTo>
                  <a:pt x="99072" y="367919"/>
                </a:lnTo>
                <a:lnTo>
                  <a:pt x="69126" y="367919"/>
                </a:lnTo>
                <a:lnTo>
                  <a:pt x="41795" y="373202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05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26" y="505891"/>
                </a:lnTo>
                <a:lnTo>
                  <a:pt x="99072" y="505891"/>
                </a:lnTo>
                <a:lnTo>
                  <a:pt x="99072" y="597877"/>
                </a:lnTo>
                <a:lnTo>
                  <a:pt x="69126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31"/>
                </a:lnTo>
                <a:lnTo>
                  <a:pt x="19875" y="716013"/>
                </a:lnTo>
                <a:lnTo>
                  <a:pt x="41795" y="730567"/>
                </a:lnTo>
                <a:lnTo>
                  <a:pt x="69126" y="735850"/>
                </a:lnTo>
                <a:lnTo>
                  <a:pt x="99072" y="735850"/>
                </a:lnTo>
                <a:lnTo>
                  <a:pt x="99072" y="827836"/>
                </a:lnTo>
                <a:lnTo>
                  <a:pt x="69126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090"/>
                </a:lnTo>
                <a:lnTo>
                  <a:pt x="19875" y="945972"/>
                </a:lnTo>
                <a:lnTo>
                  <a:pt x="41795" y="960526"/>
                </a:lnTo>
                <a:lnTo>
                  <a:pt x="69126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26" y="1057795"/>
                </a:lnTo>
                <a:lnTo>
                  <a:pt x="41795" y="1063066"/>
                </a:lnTo>
                <a:lnTo>
                  <a:pt x="19875" y="1077620"/>
                </a:lnTo>
                <a:lnTo>
                  <a:pt x="5295" y="1099502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26" y="1195768"/>
                </a:lnTo>
                <a:lnTo>
                  <a:pt x="99072" y="1195768"/>
                </a:lnTo>
                <a:lnTo>
                  <a:pt x="99072" y="1287741"/>
                </a:lnTo>
                <a:lnTo>
                  <a:pt x="69126" y="1287741"/>
                </a:lnTo>
                <a:lnTo>
                  <a:pt x="41795" y="1293025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28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26" y="1425714"/>
                </a:lnTo>
                <a:lnTo>
                  <a:pt x="99072" y="1425714"/>
                </a:lnTo>
                <a:lnTo>
                  <a:pt x="99072" y="1563687"/>
                </a:lnTo>
                <a:lnTo>
                  <a:pt x="1527467" y="1563687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Can we </a:t>
            </a:r>
            <a:r>
              <a:rPr spc="-5" dirty="0"/>
              <a:t>place </a:t>
            </a:r>
            <a:r>
              <a:rPr dirty="0"/>
              <a:t>employees</a:t>
            </a:r>
            <a:r>
              <a:rPr spc="-85" dirty="0"/>
              <a:t> </a:t>
            </a:r>
            <a:r>
              <a:rPr spc="5" dirty="0"/>
              <a:t>on  </a:t>
            </a:r>
            <a:r>
              <a:rPr spc="-5" dirty="0"/>
              <a:t>administrative</a:t>
            </a:r>
            <a:r>
              <a:rPr spc="10" dirty="0"/>
              <a:t> </a:t>
            </a:r>
            <a:r>
              <a:rPr dirty="0"/>
              <a:t>leave?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335278"/>
            <a:ext cx="6859905" cy="3097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395" dirty="0">
                <a:latin typeface="Arial"/>
                <a:cs typeface="Arial"/>
              </a:rPr>
              <a:t>Yes </a:t>
            </a:r>
            <a:r>
              <a:rPr sz="2800" spc="-165" dirty="0">
                <a:latin typeface="Arial"/>
                <a:cs typeface="Arial"/>
              </a:rPr>
              <a:t>– </a:t>
            </a:r>
            <a:r>
              <a:rPr sz="2800" u="heavy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employee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respondents </a:t>
            </a:r>
            <a:r>
              <a:rPr sz="2800" spc="-170" dirty="0">
                <a:latin typeface="Arial"/>
                <a:cs typeface="Arial"/>
              </a:rPr>
              <a:t>may </a:t>
            </a:r>
            <a:r>
              <a:rPr sz="2800" spc="-130" dirty="0">
                <a:latin typeface="Arial"/>
                <a:cs typeface="Arial"/>
              </a:rPr>
              <a:t>be placed  </a:t>
            </a:r>
            <a:r>
              <a:rPr sz="2800" spc="-90" dirty="0">
                <a:latin typeface="Arial"/>
                <a:cs typeface="Arial"/>
              </a:rPr>
              <a:t>on </a:t>
            </a:r>
            <a:r>
              <a:rPr sz="2800" spc="-80" dirty="0">
                <a:latin typeface="Arial"/>
                <a:cs typeface="Arial"/>
              </a:rPr>
              <a:t>administrative </a:t>
            </a:r>
            <a:r>
              <a:rPr sz="2800" spc="-155" dirty="0">
                <a:latin typeface="Arial"/>
                <a:cs typeface="Arial"/>
              </a:rPr>
              <a:t>leave </a:t>
            </a:r>
            <a:r>
              <a:rPr sz="2800" dirty="0">
                <a:latin typeface="Arial"/>
                <a:cs typeface="Arial"/>
              </a:rPr>
              <a:t>without </a:t>
            </a:r>
            <a:r>
              <a:rPr sz="2800" spc="-80" dirty="0">
                <a:latin typeface="Arial"/>
                <a:cs typeface="Arial"/>
              </a:rPr>
              <a:t>requisite  </a:t>
            </a:r>
            <a:r>
              <a:rPr sz="2800" spc="-125" dirty="0">
                <a:latin typeface="Arial"/>
                <a:cs typeface="Arial"/>
              </a:rPr>
              <a:t>showing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35" dirty="0">
                <a:latin typeface="Arial"/>
                <a:cs typeface="Arial"/>
              </a:rPr>
              <a:t>threat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sz="2800" spc="-145" dirty="0">
                <a:latin typeface="Arial"/>
                <a:cs typeface="Arial"/>
              </a:rPr>
              <a:t>physical </a:t>
            </a:r>
            <a:r>
              <a:rPr sz="2800" spc="-70" dirty="0">
                <a:latin typeface="Arial"/>
                <a:cs typeface="Arial"/>
              </a:rPr>
              <a:t>health </a:t>
            </a:r>
            <a:r>
              <a:rPr sz="2800" spc="-25" dirty="0">
                <a:latin typeface="Arial"/>
                <a:cs typeface="Arial"/>
              </a:rPr>
              <a:t>or</a:t>
            </a:r>
            <a:r>
              <a:rPr sz="2800" spc="-58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safety</a:t>
            </a:r>
            <a:endParaRPr sz="2800">
              <a:latin typeface="Arial"/>
              <a:cs typeface="Arial"/>
            </a:endParaRPr>
          </a:p>
          <a:p>
            <a:pPr marL="355600" marR="184785" indent="-343535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75" dirty="0">
                <a:latin typeface="Arial"/>
                <a:cs typeface="Arial"/>
              </a:rPr>
              <a:t>Whether </a:t>
            </a:r>
            <a:r>
              <a:rPr sz="2800" spc="-155" dirty="0">
                <a:latin typeface="Arial"/>
                <a:cs typeface="Arial"/>
              </a:rPr>
              <a:t>an </a:t>
            </a:r>
            <a:r>
              <a:rPr sz="2800" spc="-30" dirty="0">
                <a:latin typeface="Arial"/>
                <a:cs typeface="Arial"/>
              </a:rPr>
              <a:t>opportunity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sz="2800" spc="-135" dirty="0">
                <a:latin typeface="Arial"/>
                <a:cs typeface="Arial"/>
              </a:rPr>
              <a:t>challenge  </a:t>
            </a:r>
            <a:r>
              <a:rPr sz="2800" spc="-80" dirty="0">
                <a:latin typeface="Arial"/>
                <a:cs typeface="Arial"/>
              </a:rPr>
              <a:t>administrative </a:t>
            </a:r>
            <a:r>
              <a:rPr sz="2800" spc="-155" dirty="0">
                <a:latin typeface="Arial"/>
                <a:cs typeface="Arial"/>
              </a:rPr>
              <a:t>leave </a:t>
            </a:r>
            <a:r>
              <a:rPr sz="2800" spc="-100" dirty="0">
                <a:latin typeface="Arial"/>
                <a:cs typeface="Arial"/>
              </a:rPr>
              <a:t>must </a:t>
            </a:r>
            <a:r>
              <a:rPr sz="2800" spc="-130" dirty="0">
                <a:latin typeface="Arial"/>
                <a:cs typeface="Arial"/>
              </a:rPr>
              <a:t>be </a:t>
            </a:r>
            <a:r>
              <a:rPr sz="2800" spc="-135" dirty="0">
                <a:latin typeface="Arial"/>
                <a:cs typeface="Arial"/>
              </a:rPr>
              <a:t>given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depends  </a:t>
            </a:r>
            <a:r>
              <a:rPr sz="2800" spc="-90" dirty="0">
                <a:latin typeface="Arial"/>
                <a:cs typeface="Arial"/>
              </a:rPr>
              <a:t>on </a:t>
            </a:r>
            <a:r>
              <a:rPr sz="2800" spc="-125" dirty="0">
                <a:latin typeface="Arial"/>
                <a:cs typeface="Arial"/>
              </a:rPr>
              <a:t>employee </a:t>
            </a:r>
            <a:r>
              <a:rPr sz="2800" spc="-120" dirty="0">
                <a:latin typeface="Arial"/>
                <a:cs typeface="Arial"/>
              </a:rPr>
              <a:t>status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30" dirty="0">
                <a:latin typeface="Arial"/>
                <a:cs typeface="Arial"/>
              </a:rPr>
              <a:t>other </a:t>
            </a:r>
            <a:r>
              <a:rPr sz="2800" spc="-110" dirty="0">
                <a:latin typeface="Arial"/>
                <a:cs typeface="Arial"/>
              </a:rPr>
              <a:t>policies </a:t>
            </a:r>
            <a:r>
              <a:rPr sz="2800" spc="-80" dirty="0">
                <a:latin typeface="Arial"/>
                <a:cs typeface="Arial"/>
              </a:rPr>
              <a:t>(i.e.,  </a:t>
            </a:r>
            <a:r>
              <a:rPr sz="2800" spc="-145" dirty="0">
                <a:latin typeface="Arial"/>
                <a:cs typeface="Arial"/>
              </a:rPr>
              <a:t>Faculty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Handbook)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0128" y="999744"/>
            <a:ext cx="3421379" cy="3634740"/>
            <a:chOff x="3310128" y="999744"/>
            <a:chExt cx="3421379" cy="3634740"/>
          </a:xfrm>
        </p:grpSpPr>
        <p:sp>
          <p:nvSpPr>
            <p:cNvPr id="3" name="object 3"/>
            <p:cNvSpPr/>
            <p:nvPr/>
          </p:nvSpPr>
          <p:spPr>
            <a:xfrm>
              <a:off x="3329178" y="1012698"/>
              <a:ext cx="3382010" cy="546100"/>
            </a:xfrm>
            <a:custGeom>
              <a:avLst/>
              <a:gdLst/>
              <a:ahLst/>
              <a:cxnLst/>
              <a:rect l="l" t="t" r="r" b="b"/>
              <a:pathLst>
                <a:path w="3382009" h="546100">
                  <a:moveTo>
                    <a:pt x="0" y="0"/>
                  </a:moveTo>
                  <a:lnTo>
                    <a:pt x="3381755" y="0"/>
                  </a:lnTo>
                  <a:lnTo>
                    <a:pt x="3381755" y="545591"/>
                  </a:lnTo>
                  <a:lnTo>
                    <a:pt x="0" y="545591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5F71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23082" y="1552194"/>
              <a:ext cx="3395979" cy="3069590"/>
            </a:xfrm>
            <a:custGeom>
              <a:avLst/>
              <a:gdLst/>
              <a:ahLst/>
              <a:cxnLst/>
              <a:rect l="l" t="t" r="r" b="b"/>
              <a:pathLst>
                <a:path w="3395979" h="3069590">
                  <a:moveTo>
                    <a:pt x="0" y="0"/>
                  </a:moveTo>
                  <a:lnTo>
                    <a:pt x="3395471" y="0"/>
                  </a:lnTo>
                  <a:lnTo>
                    <a:pt x="3395471" y="3069336"/>
                  </a:lnTo>
                  <a:lnTo>
                    <a:pt x="0" y="3069336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B3B6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761" y="1015746"/>
            <a:ext cx="1609725" cy="547370"/>
          </a:xfrm>
          <a:custGeom>
            <a:avLst/>
            <a:gdLst/>
            <a:ahLst/>
            <a:cxnLst/>
            <a:rect l="l" t="t" r="r" b="b"/>
            <a:pathLst>
              <a:path w="1609725" h="547369">
                <a:moveTo>
                  <a:pt x="0" y="0"/>
                </a:moveTo>
                <a:lnTo>
                  <a:pt x="1609344" y="0"/>
                </a:lnTo>
                <a:lnTo>
                  <a:pt x="1609344" y="547115"/>
                </a:lnTo>
                <a:lnTo>
                  <a:pt x="0" y="547115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5F7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6287" y="263144"/>
            <a:ext cx="6679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What is </a:t>
            </a:r>
            <a:r>
              <a:rPr dirty="0"/>
              <a:t>a formal</a:t>
            </a:r>
            <a:r>
              <a:rPr spc="-60" dirty="0"/>
              <a:t> </a:t>
            </a:r>
            <a:r>
              <a:rPr spc="-5" dirty="0"/>
              <a:t>complaint?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5705" y="1002791"/>
            <a:ext cx="2505710" cy="547370"/>
          </a:xfrm>
          <a:prstGeom prst="rect">
            <a:avLst/>
          </a:prstGeom>
          <a:solidFill>
            <a:srgbClr val="002274"/>
          </a:solidFill>
        </p:spPr>
        <p:txBody>
          <a:bodyPr vert="horz" wrap="square" lIns="0" tIns="66040" rIns="0" bIns="0" rtlCol="0">
            <a:spAutoFit/>
          </a:bodyPr>
          <a:lstStyle/>
          <a:p>
            <a:pPr marR="11430" algn="ctr">
              <a:lnSpc>
                <a:spcPct val="100000"/>
              </a:lnSpc>
              <a:spcBef>
                <a:spcPts val="520"/>
              </a:spcBef>
            </a:pP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5705" y="1562861"/>
            <a:ext cx="2505710" cy="3054350"/>
          </a:xfrm>
          <a:prstGeom prst="rect">
            <a:avLst/>
          </a:prstGeom>
          <a:solidFill>
            <a:srgbClr val="D2D9FD">
              <a:alpha val="90194"/>
            </a:srgbClr>
          </a:solidFill>
          <a:ln w="25908">
            <a:solidFill>
              <a:srgbClr val="B3B6D2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267335" indent="-172720">
              <a:lnSpc>
                <a:spcPct val="100000"/>
              </a:lnSpc>
              <a:spcBef>
                <a:spcPts val="445"/>
              </a:spcBef>
              <a:buChar char="•"/>
              <a:tabLst>
                <a:tab pos="267970" algn="l"/>
              </a:tabLst>
            </a:pPr>
            <a:r>
              <a:rPr sz="1800" spc="-75" dirty="0">
                <a:latin typeface="Arial"/>
                <a:cs typeface="Arial"/>
              </a:rPr>
              <a:t>Document</a:t>
            </a:r>
            <a:endParaRPr sz="1800">
              <a:latin typeface="Arial"/>
              <a:cs typeface="Arial"/>
            </a:endParaRPr>
          </a:p>
          <a:p>
            <a:pPr marL="267335" marR="857250" indent="-172720">
              <a:lnSpc>
                <a:spcPts val="1980"/>
              </a:lnSpc>
              <a:spcBef>
                <a:spcPts val="360"/>
              </a:spcBef>
              <a:buChar char="•"/>
              <a:tabLst>
                <a:tab pos="267970" algn="l"/>
              </a:tabLst>
            </a:pPr>
            <a:r>
              <a:rPr sz="1800" spc="-80" dirty="0">
                <a:latin typeface="Arial"/>
                <a:cs typeface="Arial"/>
              </a:rPr>
              <a:t>Alleging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sexual  </a:t>
            </a:r>
            <a:r>
              <a:rPr sz="1800" spc="-90" dirty="0">
                <a:latin typeface="Arial"/>
                <a:cs typeface="Arial"/>
              </a:rPr>
              <a:t>harassment</a:t>
            </a:r>
            <a:endParaRPr sz="1800">
              <a:latin typeface="Arial"/>
              <a:cs typeface="Arial"/>
            </a:endParaRPr>
          </a:p>
          <a:p>
            <a:pPr marL="267335" marR="238125" indent="-172720">
              <a:lnSpc>
                <a:spcPct val="91500"/>
              </a:lnSpc>
              <a:spcBef>
                <a:spcPts val="290"/>
              </a:spcBef>
              <a:buChar char="•"/>
              <a:tabLst>
                <a:tab pos="267970" algn="l"/>
              </a:tabLst>
            </a:pPr>
            <a:r>
              <a:rPr sz="1800" spc="-105" dirty="0">
                <a:latin typeface="Arial"/>
                <a:cs typeface="Arial"/>
              </a:rPr>
              <a:t>Requesting </a:t>
            </a:r>
            <a:r>
              <a:rPr sz="1800" spc="-100" dirty="0">
                <a:latin typeface="Arial"/>
                <a:cs typeface="Arial"/>
              </a:rPr>
              <a:t>an  </a:t>
            </a:r>
            <a:r>
              <a:rPr sz="1800" spc="-60" dirty="0">
                <a:latin typeface="Arial"/>
                <a:cs typeface="Arial"/>
              </a:rPr>
              <a:t>investigation </a:t>
            </a:r>
            <a:r>
              <a:rPr sz="1800" spc="195" dirty="0">
                <a:latin typeface="Arial"/>
                <a:cs typeface="Arial"/>
              </a:rPr>
              <a:t>/  </a:t>
            </a:r>
            <a:r>
              <a:rPr sz="1800" spc="-45" dirty="0">
                <a:latin typeface="Arial"/>
                <a:cs typeface="Arial"/>
              </a:rPr>
              <a:t>resolution </a:t>
            </a:r>
            <a:r>
              <a:rPr sz="1800" spc="-50" dirty="0">
                <a:latin typeface="Arial"/>
                <a:cs typeface="Arial"/>
              </a:rPr>
              <a:t>under  </a:t>
            </a:r>
            <a:r>
              <a:rPr sz="1800" spc="-90" dirty="0">
                <a:latin typeface="Arial"/>
                <a:cs typeface="Arial"/>
              </a:rPr>
              <a:t>grievance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procedures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36035" y="1025652"/>
            <a:ext cx="3369945" cy="513715"/>
          </a:xfrm>
          <a:prstGeom prst="rect">
            <a:avLst/>
          </a:prstGeom>
          <a:solidFill>
            <a:srgbClr val="1F28D6"/>
          </a:solidFill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36035" y="1571244"/>
            <a:ext cx="3369945" cy="3037840"/>
          </a:xfrm>
          <a:prstGeom prst="rect">
            <a:avLst/>
          </a:prstGeom>
          <a:solidFill>
            <a:srgbClr val="D2D9FD">
              <a:alpha val="90194"/>
            </a:srgbClr>
          </a:solidFill>
        </p:spPr>
        <p:txBody>
          <a:bodyPr vert="horz" wrap="square" lIns="0" tIns="33020" rIns="0" bIns="0" rtlCol="0">
            <a:spAutoFit/>
          </a:bodyPr>
          <a:lstStyle/>
          <a:p>
            <a:pPr marL="253365" indent="-172720">
              <a:lnSpc>
                <a:spcPct val="100000"/>
              </a:lnSpc>
              <a:spcBef>
                <a:spcPts val="260"/>
              </a:spcBef>
              <a:buChar char="•"/>
              <a:tabLst>
                <a:tab pos="254000" algn="l"/>
              </a:tabLst>
            </a:pPr>
            <a:r>
              <a:rPr sz="1800" u="heavy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Signed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by</a:t>
            </a:r>
            <a:endParaRPr sz="1800">
              <a:latin typeface="Arial"/>
              <a:cs typeface="Arial"/>
            </a:endParaRPr>
          </a:p>
          <a:p>
            <a:pPr marL="395605" lvl="1" indent="-200660">
              <a:lnSpc>
                <a:spcPct val="100000"/>
              </a:lnSpc>
              <a:spcBef>
                <a:spcPts val="190"/>
              </a:spcBef>
              <a:buChar char="•"/>
              <a:tabLst>
                <a:tab pos="396240" algn="l"/>
              </a:tabLst>
            </a:pPr>
            <a:r>
              <a:rPr sz="1500" spc="-75" dirty="0">
                <a:latin typeface="Arial"/>
                <a:cs typeface="Arial"/>
              </a:rPr>
              <a:t>Alleged </a:t>
            </a:r>
            <a:r>
              <a:rPr sz="1500" spc="-25" dirty="0">
                <a:latin typeface="Arial"/>
                <a:cs typeface="Arial"/>
              </a:rPr>
              <a:t>victim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or</a:t>
            </a:r>
            <a:endParaRPr sz="1500">
              <a:latin typeface="Arial"/>
              <a:cs typeface="Arial"/>
            </a:endParaRPr>
          </a:p>
          <a:p>
            <a:pPr marL="395605" lvl="1" indent="-200660">
              <a:lnSpc>
                <a:spcPct val="100000"/>
              </a:lnSpc>
              <a:spcBef>
                <a:spcPts val="120"/>
              </a:spcBef>
              <a:buChar char="•"/>
              <a:tabLst>
                <a:tab pos="396240" algn="l"/>
              </a:tabLst>
            </a:pPr>
            <a:r>
              <a:rPr sz="1500" spc="-110" dirty="0">
                <a:latin typeface="Arial"/>
                <a:cs typeface="Arial"/>
              </a:rPr>
              <a:t>The </a:t>
            </a:r>
            <a:r>
              <a:rPr sz="1500" spc="-35" dirty="0">
                <a:latin typeface="Arial"/>
                <a:cs typeface="Arial"/>
              </a:rPr>
              <a:t>Title </a:t>
            </a:r>
            <a:r>
              <a:rPr sz="1500" spc="-130" dirty="0">
                <a:latin typeface="Arial"/>
                <a:cs typeface="Arial"/>
              </a:rPr>
              <a:t>IX</a:t>
            </a:r>
            <a:r>
              <a:rPr sz="1500" spc="-120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Coordinator</a:t>
            </a:r>
            <a:endParaRPr sz="1500">
              <a:latin typeface="Arial"/>
              <a:cs typeface="Arial"/>
            </a:endParaRPr>
          </a:p>
          <a:p>
            <a:pPr marL="253365" marR="132715" indent="-172720">
              <a:lnSpc>
                <a:spcPts val="1980"/>
              </a:lnSpc>
              <a:spcBef>
                <a:spcPts val="290"/>
              </a:spcBef>
              <a:buChar char="•"/>
              <a:tabLst>
                <a:tab pos="254000" algn="l"/>
              </a:tabLst>
            </a:pPr>
            <a:r>
              <a:rPr sz="1800" dirty="0">
                <a:latin typeface="Arial"/>
                <a:cs typeface="Arial"/>
              </a:rPr>
              <a:t>If </a:t>
            </a:r>
            <a:r>
              <a:rPr sz="1800" spc="-25" dirty="0">
                <a:latin typeface="Arial"/>
                <a:cs typeface="Arial"/>
              </a:rPr>
              <a:t>filed </a:t>
            </a:r>
            <a:r>
              <a:rPr sz="1800" spc="-80" dirty="0">
                <a:latin typeface="Arial"/>
                <a:cs typeface="Arial"/>
              </a:rPr>
              <a:t>by alleged </a:t>
            </a:r>
            <a:r>
              <a:rPr sz="1800" spc="-35" dirty="0">
                <a:latin typeface="Arial"/>
                <a:cs typeface="Arial"/>
              </a:rPr>
              <a:t>victim,</a:t>
            </a:r>
            <a:r>
              <a:rPr sz="1800" spc="-33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alleged  </a:t>
            </a:r>
            <a:r>
              <a:rPr sz="1800" spc="-35" dirty="0">
                <a:latin typeface="Arial"/>
                <a:cs typeface="Arial"/>
              </a:rPr>
              <a:t>victim </a:t>
            </a:r>
            <a:r>
              <a:rPr sz="1800" spc="-60" dirty="0">
                <a:latin typeface="Arial"/>
                <a:cs typeface="Arial"/>
              </a:rPr>
              <a:t>must </a:t>
            </a:r>
            <a:r>
              <a:rPr sz="1800" spc="-85" dirty="0">
                <a:latin typeface="Arial"/>
                <a:cs typeface="Arial"/>
              </a:rPr>
              <a:t>be </a:t>
            </a:r>
            <a:r>
              <a:rPr sz="1800" spc="-40" dirty="0">
                <a:latin typeface="Arial"/>
                <a:cs typeface="Arial"/>
              </a:rPr>
              <a:t>current </a:t>
            </a:r>
            <a:r>
              <a:rPr sz="1800" spc="-15" dirty="0">
                <a:latin typeface="Arial"/>
                <a:cs typeface="Arial"/>
              </a:rPr>
              <a:t>or  </a:t>
            </a:r>
            <a:r>
              <a:rPr sz="1800" spc="-40" dirty="0">
                <a:latin typeface="Arial"/>
                <a:cs typeface="Arial"/>
              </a:rPr>
              <a:t>attempted </a:t>
            </a:r>
            <a:r>
              <a:rPr sz="1800" spc="-35" dirty="0">
                <a:latin typeface="Arial"/>
                <a:cs typeface="Arial"/>
              </a:rPr>
              <a:t>participant </a:t>
            </a:r>
            <a:r>
              <a:rPr sz="1800" spc="-30" dirty="0">
                <a:latin typeface="Arial"/>
                <a:cs typeface="Arial"/>
              </a:rPr>
              <a:t>in  </a:t>
            </a:r>
            <a:r>
              <a:rPr sz="1800" spc="-60" dirty="0">
                <a:latin typeface="Arial"/>
                <a:cs typeface="Arial"/>
              </a:rPr>
              <a:t>education </a:t>
            </a:r>
            <a:r>
              <a:rPr sz="1800" spc="-85" dirty="0">
                <a:latin typeface="Arial"/>
                <a:cs typeface="Arial"/>
              </a:rPr>
              <a:t>programs and  </a:t>
            </a:r>
            <a:r>
              <a:rPr sz="1800" spc="-50" dirty="0">
                <a:latin typeface="Arial"/>
                <a:cs typeface="Arial"/>
              </a:rPr>
              <a:t>activities</a:t>
            </a:r>
            <a:endParaRPr sz="1800">
              <a:latin typeface="Arial"/>
              <a:cs typeface="Arial"/>
            </a:endParaRPr>
          </a:p>
          <a:p>
            <a:pPr marL="253365" marR="257810" indent="-172720">
              <a:lnSpc>
                <a:spcPts val="1980"/>
              </a:lnSpc>
              <a:spcBef>
                <a:spcPts val="325"/>
              </a:spcBef>
              <a:buChar char="•"/>
              <a:tabLst>
                <a:tab pos="254000" algn="l"/>
              </a:tabLst>
            </a:pPr>
            <a:r>
              <a:rPr sz="1800" spc="-60" dirty="0">
                <a:latin typeface="Arial"/>
                <a:cs typeface="Arial"/>
              </a:rPr>
              <a:t>Third-parties </a:t>
            </a:r>
            <a:r>
              <a:rPr sz="1800" spc="-110" dirty="0">
                <a:latin typeface="Arial"/>
                <a:cs typeface="Arial"/>
              </a:rPr>
              <a:t>may </a:t>
            </a:r>
            <a:r>
              <a:rPr sz="1800" spc="-5" dirty="0">
                <a:latin typeface="Arial"/>
                <a:cs typeface="Arial"/>
              </a:rPr>
              <a:t>not </a:t>
            </a:r>
            <a:r>
              <a:rPr sz="1800" spc="-15" dirty="0">
                <a:latin typeface="Arial"/>
                <a:cs typeface="Arial"/>
              </a:rPr>
              <a:t>file  </a:t>
            </a:r>
            <a:r>
              <a:rPr sz="1800" spc="-35" dirty="0">
                <a:latin typeface="Arial"/>
                <a:cs typeface="Arial"/>
              </a:rPr>
              <a:t>formal </a:t>
            </a:r>
            <a:r>
              <a:rPr sz="1800" spc="-65" dirty="0">
                <a:latin typeface="Arial"/>
                <a:cs typeface="Arial"/>
              </a:rPr>
              <a:t>complaints </a:t>
            </a:r>
            <a:r>
              <a:rPr sz="1800" spc="-60" dirty="0">
                <a:latin typeface="Arial"/>
                <a:cs typeface="Arial"/>
              </a:rPr>
              <a:t>on </a:t>
            </a:r>
            <a:r>
              <a:rPr sz="1800" spc="-50" dirty="0">
                <a:latin typeface="Arial"/>
                <a:cs typeface="Arial"/>
              </a:rPr>
              <a:t>behalf</a:t>
            </a:r>
            <a:r>
              <a:rPr sz="1800" spc="-2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  </a:t>
            </a:r>
            <a:r>
              <a:rPr sz="1800" spc="-100" dirty="0">
                <a:latin typeface="Arial"/>
                <a:cs typeface="Arial"/>
              </a:rPr>
              <a:t>an </a:t>
            </a:r>
            <a:r>
              <a:rPr sz="1800" spc="-80" dirty="0">
                <a:latin typeface="Arial"/>
                <a:cs typeface="Arial"/>
              </a:rPr>
              <a:t>alleged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victim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71716" y="1028700"/>
            <a:ext cx="1583690" cy="521334"/>
          </a:xfrm>
          <a:prstGeom prst="rect">
            <a:avLst/>
          </a:prstGeom>
          <a:solidFill>
            <a:srgbClr val="777BD6"/>
          </a:solidFill>
        </p:spPr>
        <p:txBody>
          <a:bodyPr vert="horz" wrap="square" lIns="0" tIns="40005" rIns="0" bIns="0" rtlCol="0">
            <a:spAutoFit/>
          </a:bodyPr>
          <a:lstStyle/>
          <a:p>
            <a:pPr marL="507365">
              <a:lnSpc>
                <a:spcPct val="100000"/>
              </a:lnSpc>
              <a:spcBef>
                <a:spcPts val="315"/>
              </a:spcBef>
            </a:pP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58761" y="1562861"/>
            <a:ext cx="1609725" cy="3054350"/>
          </a:xfrm>
          <a:prstGeom prst="rect">
            <a:avLst/>
          </a:prstGeom>
          <a:solidFill>
            <a:srgbClr val="D2D9FD">
              <a:alpha val="90194"/>
            </a:srgbClr>
          </a:solidFill>
          <a:ln w="25907">
            <a:solidFill>
              <a:srgbClr val="B3B6D2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267335" marR="296545" indent="-172720">
              <a:lnSpc>
                <a:spcPct val="91500"/>
              </a:lnSpc>
              <a:spcBef>
                <a:spcPts val="630"/>
              </a:spcBef>
              <a:buChar char="•"/>
              <a:tabLst>
                <a:tab pos="267970" algn="l"/>
              </a:tabLst>
            </a:pPr>
            <a:r>
              <a:rPr sz="1800" spc="-60" dirty="0">
                <a:latin typeface="Arial"/>
                <a:cs typeface="Arial"/>
              </a:rPr>
              <a:t>Either  </a:t>
            </a:r>
            <a:r>
              <a:rPr sz="1800" spc="-95" dirty="0">
                <a:latin typeface="Arial"/>
                <a:cs typeface="Arial"/>
              </a:rPr>
              <a:t>physical </a:t>
            </a:r>
            <a:r>
              <a:rPr sz="1800" spc="-15" dirty="0">
                <a:latin typeface="Arial"/>
                <a:cs typeface="Arial"/>
              </a:rPr>
              <a:t>or  </a:t>
            </a:r>
            <a:r>
              <a:rPr sz="1800" spc="-50" dirty="0">
                <a:latin typeface="Arial"/>
                <a:cs typeface="Arial"/>
              </a:rPr>
              <a:t>electronic  </a:t>
            </a:r>
            <a:r>
              <a:rPr sz="1800" spc="-200" dirty="0">
                <a:latin typeface="Arial"/>
                <a:cs typeface="Arial"/>
              </a:rPr>
              <a:t>s</a:t>
            </a:r>
            <a:r>
              <a:rPr sz="1800" spc="-60" dirty="0">
                <a:latin typeface="Arial"/>
                <a:cs typeface="Arial"/>
              </a:rPr>
              <a:t>ub</a:t>
            </a:r>
            <a:r>
              <a:rPr sz="1800" spc="-40" dirty="0">
                <a:latin typeface="Arial"/>
                <a:cs typeface="Arial"/>
              </a:rPr>
              <a:t>m</a:t>
            </a:r>
            <a:r>
              <a:rPr sz="1800" spc="-20" dirty="0">
                <a:latin typeface="Arial"/>
                <a:cs typeface="Arial"/>
              </a:rPr>
              <a:t>i</a:t>
            </a:r>
            <a:r>
              <a:rPr sz="1800" spc="-200" dirty="0">
                <a:latin typeface="Arial"/>
                <a:cs typeface="Arial"/>
              </a:rPr>
              <a:t>ss</a:t>
            </a:r>
            <a:r>
              <a:rPr sz="1800" spc="5" dirty="0">
                <a:latin typeface="Arial"/>
                <a:cs typeface="Arial"/>
              </a:rPr>
              <a:t>i</a:t>
            </a:r>
            <a:r>
              <a:rPr sz="1800" spc="-60" dirty="0"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0200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4074" y="106934"/>
            <a:ext cx="7167245" cy="9226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350"/>
              </a:lnSpc>
              <a:spcBef>
                <a:spcPts val="515"/>
              </a:spcBef>
            </a:pPr>
            <a:r>
              <a:rPr sz="3100" spc="-5" dirty="0"/>
              <a:t>When may the Title IX Coordinator  file a </a:t>
            </a:r>
            <a:r>
              <a:rPr sz="3100" spc="-10" dirty="0"/>
              <a:t>formal</a:t>
            </a:r>
            <a:r>
              <a:rPr sz="3100" spc="30" dirty="0"/>
              <a:t> </a:t>
            </a:r>
            <a:r>
              <a:rPr sz="3100" spc="-5" dirty="0"/>
              <a:t>complaint?</a:t>
            </a:r>
            <a:endParaRPr sz="3100" dirty="0"/>
          </a:p>
        </p:txBody>
      </p:sp>
      <p:sp>
        <p:nvSpPr>
          <p:cNvPr id="6" name="object 6"/>
          <p:cNvSpPr txBox="1"/>
          <p:nvPr/>
        </p:nvSpPr>
        <p:spPr>
          <a:xfrm>
            <a:off x="1624075" y="1315465"/>
            <a:ext cx="7178675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9499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20" dirty="0">
                <a:latin typeface="Arial"/>
                <a:cs typeface="Arial"/>
              </a:rPr>
              <a:t>Typically </a:t>
            </a:r>
            <a:r>
              <a:rPr sz="2400" spc="-80" dirty="0">
                <a:latin typeface="Arial"/>
                <a:cs typeface="Arial"/>
              </a:rPr>
              <a:t>when </a:t>
            </a:r>
            <a:r>
              <a:rPr sz="2400" spc="-45" dirty="0">
                <a:latin typeface="Arial"/>
                <a:cs typeface="Arial"/>
              </a:rPr>
              <a:t>there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130" dirty="0">
                <a:latin typeface="Arial"/>
                <a:cs typeface="Arial"/>
              </a:rPr>
              <a:t>an </a:t>
            </a:r>
            <a:r>
              <a:rPr sz="2400" spc="-25" dirty="0">
                <a:latin typeface="Arial"/>
                <a:cs typeface="Arial"/>
              </a:rPr>
              <a:t>important institutional  </a:t>
            </a:r>
            <a:r>
              <a:rPr sz="2400" spc="-50" dirty="0">
                <a:latin typeface="Arial"/>
                <a:cs typeface="Arial"/>
              </a:rPr>
              <a:t>interest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80" dirty="0">
                <a:latin typeface="Arial"/>
                <a:cs typeface="Arial"/>
              </a:rPr>
              <a:t>adjudicating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20" dirty="0">
                <a:latin typeface="Arial"/>
                <a:cs typeface="Arial"/>
              </a:rPr>
              <a:t>report </a:t>
            </a:r>
            <a:r>
              <a:rPr sz="2400" spc="-75" dirty="0">
                <a:latin typeface="Arial"/>
                <a:cs typeface="Arial"/>
              </a:rPr>
              <a:t>irrespective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46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105" dirty="0">
                <a:latin typeface="Arial"/>
                <a:cs typeface="Arial"/>
              </a:rPr>
              <a:t>alleged </a:t>
            </a:r>
            <a:r>
              <a:rPr sz="2400" spc="-75" dirty="0">
                <a:latin typeface="Arial"/>
                <a:cs typeface="Arial"/>
              </a:rPr>
              <a:t>victim’s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wishes</a:t>
            </a:r>
            <a:endParaRPr sz="2400" dirty="0">
              <a:latin typeface="Arial"/>
              <a:cs typeface="Arial"/>
            </a:endParaRPr>
          </a:p>
          <a:p>
            <a:pPr marL="355600" marR="975994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120" dirty="0">
                <a:latin typeface="Arial"/>
                <a:cs typeface="Arial"/>
              </a:rPr>
              <a:t>Typically </a:t>
            </a:r>
            <a:r>
              <a:rPr sz="2400" spc="-110" dirty="0">
                <a:latin typeface="Arial"/>
                <a:cs typeface="Arial"/>
              </a:rPr>
              <a:t>involves serious </a:t>
            </a:r>
            <a:r>
              <a:rPr sz="2400" spc="-90" dirty="0">
                <a:latin typeface="Arial"/>
                <a:cs typeface="Arial"/>
              </a:rPr>
              <a:t>misconduct, </a:t>
            </a:r>
            <a:r>
              <a:rPr sz="2400" spc="-85" dirty="0">
                <a:latin typeface="Arial"/>
                <a:cs typeface="Arial"/>
              </a:rPr>
              <a:t>repeated  </a:t>
            </a:r>
            <a:r>
              <a:rPr sz="2400" spc="-90" dirty="0">
                <a:latin typeface="Arial"/>
                <a:cs typeface="Arial"/>
              </a:rPr>
              <a:t>misconduct, </a:t>
            </a:r>
            <a:r>
              <a:rPr sz="2400" spc="-25" dirty="0">
                <a:latin typeface="Arial"/>
                <a:cs typeface="Arial"/>
              </a:rPr>
              <a:t>or </a:t>
            </a:r>
            <a:r>
              <a:rPr sz="2400" spc="-90" dirty="0">
                <a:latin typeface="Arial"/>
                <a:cs typeface="Arial"/>
              </a:rPr>
              <a:t>misconduct </a:t>
            </a:r>
            <a:r>
              <a:rPr sz="2400" spc="-105" dirty="0">
                <a:latin typeface="Arial"/>
                <a:cs typeface="Arial"/>
              </a:rPr>
              <a:t>by</a:t>
            </a:r>
            <a:r>
              <a:rPr sz="2400" spc="-36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employees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If </a:t>
            </a:r>
            <a:r>
              <a:rPr sz="2400" spc="-105" dirty="0">
                <a:latin typeface="Arial"/>
                <a:cs typeface="Arial"/>
              </a:rPr>
              <a:t>alleged </a:t>
            </a:r>
            <a:r>
              <a:rPr sz="2400" spc="-40" dirty="0">
                <a:latin typeface="Arial"/>
                <a:cs typeface="Arial"/>
              </a:rPr>
              <a:t>victim </a:t>
            </a:r>
            <a:r>
              <a:rPr sz="2400" spc="-140" dirty="0">
                <a:latin typeface="Arial"/>
                <a:cs typeface="Arial"/>
              </a:rPr>
              <a:t>does </a:t>
            </a:r>
            <a:r>
              <a:rPr sz="2400" spc="-10" dirty="0">
                <a:latin typeface="Arial"/>
                <a:cs typeface="Arial"/>
              </a:rPr>
              <a:t>not </a:t>
            </a:r>
            <a:r>
              <a:rPr sz="2400" spc="-85" dirty="0">
                <a:latin typeface="Arial"/>
                <a:cs typeface="Arial"/>
              </a:rPr>
              <a:t>wish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15" dirty="0">
                <a:latin typeface="Arial"/>
                <a:cs typeface="Arial"/>
              </a:rPr>
              <a:t>file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50" dirty="0">
                <a:latin typeface="Arial"/>
                <a:cs typeface="Arial"/>
              </a:rPr>
              <a:t>formal  </a:t>
            </a:r>
            <a:r>
              <a:rPr sz="2400" spc="-65" dirty="0">
                <a:latin typeface="Arial"/>
                <a:cs typeface="Arial"/>
              </a:rPr>
              <a:t>complaint, </a:t>
            </a:r>
            <a:r>
              <a:rPr sz="2400" spc="-60" dirty="0">
                <a:latin typeface="Arial"/>
                <a:cs typeface="Arial"/>
              </a:rPr>
              <a:t>Title </a:t>
            </a:r>
            <a:r>
              <a:rPr sz="2400" spc="-215" dirty="0">
                <a:latin typeface="Arial"/>
                <a:cs typeface="Arial"/>
              </a:rPr>
              <a:t>IX </a:t>
            </a:r>
            <a:r>
              <a:rPr sz="2400" spc="-90" dirty="0">
                <a:latin typeface="Arial"/>
                <a:cs typeface="Arial"/>
              </a:rPr>
              <a:t>Coordinator’s </a:t>
            </a:r>
            <a:r>
              <a:rPr sz="2400" spc="-100" dirty="0">
                <a:latin typeface="Arial"/>
                <a:cs typeface="Arial"/>
              </a:rPr>
              <a:t>decision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75" dirty="0">
                <a:latin typeface="Arial"/>
                <a:cs typeface="Arial"/>
              </a:rPr>
              <a:t>do </a:t>
            </a:r>
            <a:r>
              <a:rPr sz="2400" spc="-170" dirty="0">
                <a:latin typeface="Arial"/>
                <a:cs typeface="Arial"/>
              </a:rPr>
              <a:t>so</a:t>
            </a:r>
            <a:r>
              <a:rPr sz="2400" spc="-45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must  </a:t>
            </a:r>
            <a:r>
              <a:rPr sz="2400" spc="-10" dirty="0">
                <a:latin typeface="Arial"/>
                <a:cs typeface="Arial"/>
              </a:rPr>
              <a:t>not </a:t>
            </a:r>
            <a:r>
              <a:rPr sz="2400" spc="-110" dirty="0">
                <a:latin typeface="Arial"/>
                <a:cs typeface="Arial"/>
              </a:rPr>
              <a:t>be </a:t>
            </a:r>
            <a:r>
              <a:rPr sz="2400" spc="-80" dirty="0">
                <a:latin typeface="Arial"/>
                <a:cs typeface="Arial"/>
              </a:rPr>
              <a:t>clearly</a:t>
            </a:r>
            <a:r>
              <a:rPr sz="2400" spc="-28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unreasonable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5235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 </a:t>
            </a:r>
            <a:r>
              <a:rPr dirty="0">
                <a:solidFill>
                  <a:srgbClr val="FFFFFF"/>
                </a:solidFill>
              </a:rPr>
              <a:t>of </a:t>
            </a:r>
            <a:r>
              <a:rPr spc="-5" dirty="0">
                <a:solidFill>
                  <a:srgbClr val="FFFFFF"/>
                </a:solidFill>
              </a:rPr>
              <a:t>T9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Coordinator  formal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complaint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97025" y="1320038"/>
            <a:ext cx="4619625" cy="3531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780665" algn="l"/>
                <a:tab pos="2919730" algn="l"/>
              </a:tabLst>
            </a:pP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300" spc="-204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300" spc="-285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300" spc="-140" dirty="0">
                <a:solidFill>
                  <a:srgbClr val="FFFFFF"/>
                </a:solidFill>
                <a:latin typeface="Arial"/>
                <a:cs typeface="Arial"/>
              </a:rPr>
              <a:t>each  </a:t>
            </a:r>
            <a:r>
              <a:rPr sz="2300" spc="-100" dirty="0">
                <a:solidFill>
                  <a:srgbClr val="FFFFFF"/>
                </a:solidFill>
                <a:latin typeface="Arial"/>
                <a:cs typeface="Arial"/>
              </a:rPr>
              <a:t>separately </a:t>
            </a:r>
            <a:r>
              <a:rPr sz="2300" spc="-20" dirty="0">
                <a:solidFill>
                  <a:srgbClr val="FFFFFF"/>
                </a:solidFill>
                <a:latin typeface="Arial"/>
                <a:cs typeface="Arial"/>
              </a:rPr>
              <a:t>report </a:t>
            </a:r>
            <a:r>
              <a:rPr sz="2300" spc="-50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2300" spc="-80" dirty="0">
                <a:solidFill>
                  <a:srgbClr val="FFFFFF"/>
                </a:solidFill>
                <a:latin typeface="Arial"/>
                <a:cs typeface="Arial"/>
              </a:rPr>
              <a:t>were </a:t>
            </a:r>
            <a:r>
              <a:rPr sz="2300" spc="-114" dirty="0">
                <a:solidFill>
                  <a:srgbClr val="FFFFFF"/>
                </a:solidFill>
                <a:latin typeface="Arial"/>
                <a:cs typeface="Arial"/>
              </a:rPr>
              <a:t>sexually  assaulted </a:t>
            </a:r>
            <a:r>
              <a:rPr sz="2300" spc="-1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3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50" dirty="0">
                <a:solidFill>
                  <a:srgbClr val="FFFFFF"/>
                </a:solidFill>
                <a:latin typeface="Arial"/>
                <a:cs typeface="Arial"/>
              </a:rPr>
              <a:t>C.	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300" spc="-204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300" spc="-285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300" spc="-140" dirty="0">
                <a:solidFill>
                  <a:srgbClr val="FFFFFF"/>
                </a:solidFill>
                <a:latin typeface="Arial"/>
                <a:cs typeface="Arial"/>
              </a:rPr>
              <a:t>each </a:t>
            </a: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suspect </a:t>
            </a:r>
            <a:r>
              <a:rPr sz="2300" spc="-50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2300" spc="-80" dirty="0">
                <a:solidFill>
                  <a:srgbClr val="FFFFFF"/>
                </a:solidFill>
                <a:latin typeface="Arial"/>
                <a:cs typeface="Arial"/>
              </a:rPr>
              <a:t>were  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drugged </a:t>
            </a:r>
            <a:r>
              <a:rPr sz="2300" spc="-10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300" spc="-250" dirty="0">
                <a:solidFill>
                  <a:srgbClr val="FFFFFF"/>
                </a:solidFill>
                <a:latin typeface="Arial"/>
                <a:cs typeface="Arial"/>
              </a:rPr>
              <a:t>C.	</a:t>
            </a:r>
            <a:r>
              <a:rPr sz="2300" spc="-50" dirty="0">
                <a:solidFill>
                  <a:srgbClr val="FFFFFF"/>
                </a:solidFill>
                <a:latin typeface="Arial"/>
                <a:cs typeface="Arial"/>
              </a:rPr>
              <a:t>Neither  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300" spc="-204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300" spc="-35" dirty="0">
                <a:solidFill>
                  <a:srgbClr val="FFFFFF"/>
                </a:solidFill>
                <a:latin typeface="Arial"/>
                <a:cs typeface="Arial"/>
              </a:rPr>
              <a:t>nor 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300" spc="-285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300" spc="-120" dirty="0">
                <a:solidFill>
                  <a:srgbClr val="FFFFFF"/>
                </a:solidFill>
                <a:latin typeface="Arial"/>
                <a:cs typeface="Arial"/>
              </a:rPr>
              <a:t>wishes </a:t>
            </a:r>
            <a:r>
              <a:rPr sz="2300" spc="1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300" spc="-15" dirty="0">
                <a:solidFill>
                  <a:srgbClr val="FFFFFF"/>
                </a:solidFill>
                <a:latin typeface="Arial"/>
                <a:cs typeface="Arial"/>
              </a:rPr>
              <a:t>file  </a:t>
            </a:r>
            <a:r>
              <a:rPr sz="2300" spc="-18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300" spc="-45" dirty="0">
                <a:solidFill>
                  <a:srgbClr val="FFFFFF"/>
                </a:solidFill>
                <a:latin typeface="Arial"/>
                <a:cs typeface="Arial"/>
              </a:rPr>
              <a:t>formal </a:t>
            </a:r>
            <a:r>
              <a:rPr sz="2300" spc="-65" dirty="0">
                <a:solidFill>
                  <a:srgbClr val="FFFFFF"/>
                </a:solidFill>
                <a:latin typeface="Arial"/>
                <a:cs typeface="Arial"/>
              </a:rPr>
              <a:t>complaint,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2300" spc="-140" dirty="0">
                <a:solidFill>
                  <a:srgbClr val="FFFFFF"/>
                </a:solidFill>
                <a:latin typeface="Arial"/>
                <a:cs typeface="Arial"/>
              </a:rPr>
              <a:t>each </a:t>
            </a:r>
            <a:r>
              <a:rPr sz="2300" spc="-165" dirty="0">
                <a:solidFill>
                  <a:srgbClr val="FFFFFF"/>
                </a:solidFill>
                <a:latin typeface="Arial"/>
                <a:cs typeface="Arial"/>
              </a:rPr>
              <a:t>has  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indicated </a:t>
            </a:r>
            <a:r>
              <a:rPr sz="2300" spc="-50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2300" spc="-90" dirty="0">
                <a:solidFill>
                  <a:srgbClr val="FFFFFF"/>
                </a:solidFill>
                <a:latin typeface="Arial"/>
                <a:cs typeface="Arial"/>
              </a:rPr>
              <a:t>cooperate </a:t>
            </a:r>
            <a:r>
              <a:rPr sz="2300" spc="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300" spc="-125" dirty="0">
                <a:solidFill>
                  <a:srgbClr val="FFFFFF"/>
                </a:solidFill>
                <a:latin typeface="Arial"/>
                <a:cs typeface="Arial"/>
              </a:rPr>
              <a:t>an  </a:t>
            </a:r>
            <a:r>
              <a:rPr sz="2300" spc="-75" dirty="0">
                <a:solidFill>
                  <a:srgbClr val="FFFFFF"/>
                </a:solidFill>
                <a:latin typeface="Arial"/>
                <a:cs typeface="Arial"/>
              </a:rPr>
              <a:t>investigation </a:t>
            </a:r>
            <a:r>
              <a:rPr sz="2300" spc="3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23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300" spc="-55" dirty="0">
                <a:solidFill>
                  <a:srgbClr val="FFFFFF"/>
                </a:solidFill>
                <a:latin typeface="Arial"/>
                <a:cs typeface="Arial"/>
              </a:rPr>
              <a:t>Title </a:t>
            </a:r>
            <a:r>
              <a:rPr sz="2300" spc="-204" dirty="0">
                <a:solidFill>
                  <a:srgbClr val="FFFFFF"/>
                </a:solidFill>
                <a:latin typeface="Arial"/>
                <a:cs typeface="Arial"/>
              </a:rPr>
              <a:t>IX </a:t>
            </a:r>
            <a:r>
              <a:rPr sz="2300" spc="-80" dirty="0">
                <a:solidFill>
                  <a:srgbClr val="FFFFFF"/>
                </a:solidFill>
                <a:latin typeface="Arial"/>
                <a:cs typeface="Arial"/>
              </a:rPr>
              <a:t>Coordinator  </a:t>
            </a:r>
            <a:r>
              <a:rPr sz="2300" spc="-60" dirty="0">
                <a:solidFill>
                  <a:srgbClr val="FFFFFF"/>
                </a:solidFill>
                <a:latin typeface="Arial"/>
                <a:cs typeface="Arial"/>
              </a:rPr>
              <a:t>files </a:t>
            </a:r>
            <a:r>
              <a:rPr sz="2300" spc="-18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300" spc="-45" dirty="0">
                <a:solidFill>
                  <a:srgbClr val="FFFFFF"/>
                </a:solidFill>
                <a:latin typeface="Arial"/>
                <a:cs typeface="Arial"/>
              </a:rPr>
              <a:t>formal</a:t>
            </a:r>
            <a:r>
              <a:rPr sz="23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65" dirty="0">
                <a:solidFill>
                  <a:srgbClr val="FFFFFF"/>
                </a:solidFill>
                <a:latin typeface="Arial"/>
                <a:cs typeface="Arial"/>
              </a:rPr>
              <a:t>complaint.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6686296" y="1827656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09" h="1564004">
                <a:moveTo>
                  <a:pt x="744156" y="321932"/>
                </a:moveTo>
                <a:lnTo>
                  <a:pt x="740702" y="304977"/>
                </a:lnTo>
                <a:lnTo>
                  <a:pt x="730326" y="289750"/>
                </a:lnTo>
                <a:lnTo>
                  <a:pt x="715073" y="279400"/>
                </a:lnTo>
                <a:lnTo>
                  <a:pt x="698080" y="275945"/>
                </a:lnTo>
                <a:lnTo>
                  <a:pt x="681088" y="279400"/>
                </a:lnTo>
                <a:lnTo>
                  <a:pt x="665822" y="289750"/>
                </a:lnTo>
                <a:lnTo>
                  <a:pt x="559841" y="395528"/>
                </a:lnTo>
                <a:lnTo>
                  <a:pt x="453872" y="289750"/>
                </a:lnTo>
                <a:lnTo>
                  <a:pt x="438607" y="279400"/>
                </a:lnTo>
                <a:lnTo>
                  <a:pt x="421614" y="275945"/>
                </a:lnTo>
                <a:lnTo>
                  <a:pt x="404622" y="279400"/>
                </a:lnTo>
                <a:lnTo>
                  <a:pt x="389356" y="289750"/>
                </a:lnTo>
                <a:lnTo>
                  <a:pt x="378993" y="304977"/>
                </a:lnTo>
                <a:lnTo>
                  <a:pt x="375539" y="321932"/>
                </a:lnTo>
                <a:lnTo>
                  <a:pt x="378993" y="338899"/>
                </a:lnTo>
                <a:lnTo>
                  <a:pt x="389356" y="354126"/>
                </a:lnTo>
                <a:lnTo>
                  <a:pt x="495338" y="459917"/>
                </a:lnTo>
                <a:lnTo>
                  <a:pt x="389356" y="565696"/>
                </a:lnTo>
                <a:lnTo>
                  <a:pt x="378993" y="580923"/>
                </a:lnTo>
                <a:lnTo>
                  <a:pt x="375539" y="597890"/>
                </a:lnTo>
                <a:lnTo>
                  <a:pt x="378993" y="614845"/>
                </a:lnTo>
                <a:lnTo>
                  <a:pt x="413004" y="643013"/>
                </a:lnTo>
                <a:lnTo>
                  <a:pt x="421614" y="643877"/>
                </a:lnTo>
                <a:lnTo>
                  <a:pt x="430212" y="643013"/>
                </a:lnTo>
                <a:lnTo>
                  <a:pt x="438607" y="640422"/>
                </a:lnTo>
                <a:lnTo>
                  <a:pt x="446557" y="636117"/>
                </a:lnTo>
                <a:lnTo>
                  <a:pt x="453872" y="630085"/>
                </a:lnTo>
                <a:lnTo>
                  <a:pt x="559841" y="524294"/>
                </a:lnTo>
                <a:lnTo>
                  <a:pt x="665822" y="630085"/>
                </a:lnTo>
                <a:lnTo>
                  <a:pt x="681088" y="640422"/>
                </a:lnTo>
                <a:lnTo>
                  <a:pt x="698080" y="643877"/>
                </a:lnTo>
                <a:lnTo>
                  <a:pt x="715073" y="640422"/>
                </a:lnTo>
                <a:lnTo>
                  <a:pt x="730326" y="630085"/>
                </a:lnTo>
                <a:lnTo>
                  <a:pt x="740702" y="614845"/>
                </a:lnTo>
                <a:lnTo>
                  <a:pt x="744156" y="597890"/>
                </a:lnTo>
                <a:lnTo>
                  <a:pt x="740702" y="580923"/>
                </a:lnTo>
                <a:lnTo>
                  <a:pt x="730326" y="565696"/>
                </a:lnTo>
                <a:lnTo>
                  <a:pt x="624357" y="459917"/>
                </a:lnTo>
                <a:lnTo>
                  <a:pt x="730326" y="354126"/>
                </a:lnTo>
                <a:lnTo>
                  <a:pt x="740702" y="338899"/>
                </a:lnTo>
                <a:lnTo>
                  <a:pt x="744156" y="321932"/>
                </a:lnTo>
                <a:close/>
              </a:path>
              <a:path w="1527809" h="1564004">
                <a:moveTo>
                  <a:pt x="1251013" y="965809"/>
                </a:moveTo>
                <a:lnTo>
                  <a:pt x="1229880" y="927582"/>
                </a:lnTo>
                <a:lnTo>
                  <a:pt x="1204925" y="919822"/>
                </a:lnTo>
                <a:lnTo>
                  <a:pt x="1196327" y="920686"/>
                </a:lnTo>
                <a:lnTo>
                  <a:pt x="1187945" y="923277"/>
                </a:lnTo>
                <a:lnTo>
                  <a:pt x="1179982" y="927582"/>
                </a:lnTo>
                <a:lnTo>
                  <a:pt x="1172679" y="933615"/>
                </a:lnTo>
                <a:lnTo>
                  <a:pt x="1066698" y="1039406"/>
                </a:lnTo>
                <a:lnTo>
                  <a:pt x="960716" y="933615"/>
                </a:lnTo>
                <a:lnTo>
                  <a:pt x="945451" y="923277"/>
                </a:lnTo>
                <a:lnTo>
                  <a:pt x="928471" y="919822"/>
                </a:lnTo>
                <a:lnTo>
                  <a:pt x="911479" y="923277"/>
                </a:lnTo>
                <a:lnTo>
                  <a:pt x="896213" y="933615"/>
                </a:lnTo>
                <a:lnTo>
                  <a:pt x="885837" y="948855"/>
                </a:lnTo>
                <a:lnTo>
                  <a:pt x="882383" y="965809"/>
                </a:lnTo>
                <a:lnTo>
                  <a:pt x="885837" y="982776"/>
                </a:lnTo>
                <a:lnTo>
                  <a:pt x="896213" y="998004"/>
                </a:lnTo>
                <a:lnTo>
                  <a:pt x="1002195" y="1103782"/>
                </a:lnTo>
                <a:lnTo>
                  <a:pt x="896213" y="1209573"/>
                </a:lnTo>
                <a:lnTo>
                  <a:pt x="885837" y="1224800"/>
                </a:lnTo>
                <a:lnTo>
                  <a:pt x="882383" y="1241755"/>
                </a:lnTo>
                <a:lnTo>
                  <a:pt x="885837" y="1258722"/>
                </a:lnTo>
                <a:lnTo>
                  <a:pt x="896213" y="1273949"/>
                </a:lnTo>
                <a:lnTo>
                  <a:pt x="911479" y="1284300"/>
                </a:lnTo>
                <a:lnTo>
                  <a:pt x="928471" y="1287754"/>
                </a:lnTo>
                <a:lnTo>
                  <a:pt x="945451" y="1284300"/>
                </a:lnTo>
                <a:lnTo>
                  <a:pt x="960716" y="1273949"/>
                </a:lnTo>
                <a:lnTo>
                  <a:pt x="1066698" y="1168171"/>
                </a:lnTo>
                <a:lnTo>
                  <a:pt x="1172679" y="1273949"/>
                </a:lnTo>
                <a:lnTo>
                  <a:pt x="1187945" y="1284300"/>
                </a:lnTo>
                <a:lnTo>
                  <a:pt x="1204925" y="1287754"/>
                </a:lnTo>
                <a:lnTo>
                  <a:pt x="1221917" y="1284300"/>
                </a:lnTo>
                <a:lnTo>
                  <a:pt x="1237183" y="1273949"/>
                </a:lnTo>
                <a:lnTo>
                  <a:pt x="1247546" y="1258722"/>
                </a:lnTo>
                <a:lnTo>
                  <a:pt x="1251013" y="1241755"/>
                </a:lnTo>
                <a:lnTo>
                  <a:pt x="1247546" y="1224800"/>
                </a:lnTo>
                <a:lnTo>
                  <a:pt x="1237183" y="1209573"/>
                </a:lnTo>
                <a:lnTo>
                  <a:pt x="1131201" y="1103782"/>
                </a:lnTo>
                <a:lnTo>
                  <a:pt x="1237183" y="998004"/>
                </a:lnTo>
                <a:lnTo>
                  <a:pt x="1247546" y="982776"/>
                </a:lnTo>
                <a:lnTo>
                  <a:pt x="1251013" y="965809"/>
                </a:lnTo>
                <a:close/>
              </a:path>
              <a:path w="1527809" h="1564004">
                <a:moveTo>
                  <a:pt x="1251013" y="459917"/>
                </a:moveTo>
                <a:lnTo>
                  <a:pt x="1098956" y="289750"/>
                </a:lnTo>
                <a:lnTo>
                  <a:pt x="1066698" y="275945"/>
                </a:lnTo>
                <a:lnTo>
                  <a:pt x="1058100" y="276809"/>
                </a:lnTo>
                <a:lnTo>
                  <a:pt x="896213" y="427723"/>
                </a:lnTo>
                <a:lnTo>
                  <a:pt x="882383" y="459917"/>
                </a:lnTo>
                <a:lnTo>
                  <a:pt x="885850" y="476872"/>
                </a:lnTo>
                <a:lnTo>
                  <a:pt x="896213" y="492099"/>
                </a:lnTo>
                <a:lnTo>
                  <a:pt x="911479" y="502450"/>
                </a:lnTo>
                <a:lnTo>
                  <a:pt x="928471" y="505904"/>
                </a:lnTo>
                <a:lnTo>
                  <a:pt x="945451" y="502450"/>
                </a:lnTo>
                <a:lnTo>
                  <a:pt x="960716" y="492099"/>
                </a:lnTo>
                <a:lnTo>
                  <a:pt x="1020622" y="432320"/>
                </a:lnTo>
                <a:lnTo>
                  <a:pt x="1020622" y="689864"/>
                </a:lnTo>
                <a:lnTo>
                  <a:pt x="1016990" y="707720"/>
                </a:lnTo>
                <a:lnTo>
                  <a:pt x="1007084" y="722350"/>
                </a:lnTo>
                <a:lnTo>
                  <a:pt x="992428" y="732231"/>
                </a:lnTo>
                <a:lnTo>
                  <a:pt x="974547" y="735863"/>
                </a:lnTo>
                <a:lnTo>
                  <a:pt x="652005" y="735863"/>
                </a:lnTo>
                <a:lnTo>
                  <a:pt x="608431" y="742924"/>
                </a:lnTo>
                <a:lnTo>
                  <a:pt x="570496" y="762571"/>
                </a:lnTo>
                <a:lnTo>
                  <a:pt x="540524" y="792480"/>
                </a:lnTo>
                <a:lnTo>
                  <a:pt x="520852" y="830338"/>
                </a:lnTo>
                <a:lnTo>
                  <a:pt x="513765" y="873836"/>
                </a:lnTo>
                <a:lnTo>
                  <a:pt x="513765" y="926719"/>
                </a:lnTo>
                <a:lnTo>
                  <a:pt x="471703" y="943292"/>
                </a:lnTo>
                <a:lnTo>
                  <a:pt x="436029" y="968883"/>
                </a:lnTo>
                <a:lnTo>
                  <a:pt x="407797" y="1001750"/>
                </a:lnTo>
                <a:lnTo>
                  <a:pt x="387997" y="1040168"/>
                </a:lnTo>
                <a:lnTo>
                  <a:pt x="377672" y="1082421"/>
                </a:lnTo>
                <a:lnTo>
                  <a:pt x="377837" y="1126782"/>
                </a:lnTo>
                <a:lnTo>
                  <a:pt x="388924" y="1170647"/>
                </a:lnTo>
                <a:lnTo>
                  <a:pt x="409663" y="1209395"/>
                </a:lnTo>
                <a:lnTo>
                  <a:pt x="438607" y="1241755"/>
                </a:lnTo>
                <a:lnTo>
                  <a:pt x="474256" y="1266456"/>
                </a:lnTo>
                <a:lnTo>
                  <a:pt x="515162" y="1282217"/>
                </a:lnTo>
                <a:lnTo>
                  <a:pt x="559841" y="1287754"/>
                </a:lnTo>
                <a:lnTo>
                  <a:pt x="604532" y="1282217"/>
                </a:lnTo>
                <a:lnTo>
                  <a:pt x="645426" y="1266456"/>
                </a:lnTo>
                <a:lnTo>
                  <a:pt x="681088" y="1241755"/>
                </a:lnTo>
                <a:lnTo>
                  <a:pt x="710018" y="1209395"/>
                </a:lnTo>
                <a:lnTo>
                  <a:pt x="730770" y="1170647"/>
                </a:lnTo>
                <a:lnTo>
                  <a:pt x="741857" y="1126782"/>
                </a:lnTo>
                <a:lnTo>
                  <a:pt x="742022" y="1081620"/>
                </a:lnTo>
                <a:lnTo>
                  <a:pt x="731697" y="1039139"/>
                </a:lnTo>
                <a:lnTo>
                  <a:pt x="717550" y="1011809"/>
                </a:lnTo>
                <a:lnTo>
                  <a:pt x="711898" y="1000887"/>
                </a:lnTo>
                <a:lnTo>
                  <a:pt x="683653" y="968375"/>
                </a:lnTo>
                <a:lnTo>
                  <a:pt x="652005" y="945984"/>
                </a:lnTo>
                <a:lnTo>
                  <a:pt x="652005" y="1103782"/>
                </a:lnTo>
                <a:lnTo>
                  <a:pt x="644728" y="1139507"/>
                </a:lnTo>
                <a:lnTo>
                  <a:pt x="624928" y="1168755"/>
                </a:lnTo>
                <a:lnTo>
                  <a:pt x="595630" y="1188516"/>
                </a:lnTo>
                <a:lnTo>
                  <a:pt x="559841" y="1195768"/>
                </a:lnTo>
                <a:lnTo>
                  <a:pt x="524065" y="1188516"/>
                </a:lnTo>
                <a:lnTo>
                  <a:pt x="494766" y="1168755"/>
                </a:lnTo>
                <a:lnTo>
                  <a:pt x="474967" y="1139507"/>
                </a:lnTo>
                <a:lnTo>
                  <a:pt x="467690" y="1103782"/>
                </a:lnTo>
                <a:lnTo>
                  <a:pt x="474967" y="1068070"/>
                </a:lnTo>
                <a:lnTo>
                  <a:pt x="494766" y="1038821"/>
                </a:lnTo>
                <a:lnTo>
                  <a:pt x="524065" y="1019060"/>
                </a:lnTo>
                <a:lnTo>
                  <a:pt x="559841" y="1011809"/>
                </a:lnTo>
                <a:lnTo>
                  <a:pt x="595630" y="1019060"/>
                </a:lnTo>
                <a:lnTo>
                  <a:pt x="624928" y="1038821"/>
                </a:lnTo>
                <a:lnTo>
                  <a:pt x="644728" y="1068070"/>
                </a:lnTo>
                <a:lnTo>
                  <a:pt x="652005" y="1103782"/>
                </a:lnTo>
                <a:lnTo>
                  <a:pt x="652005" y="945984"/>
                </a:lnTo>
                <a:lnTo>
                  <a:pt x="647992" y="943140"/>
                </a:lnTo>
                <a:lnTo>
                  <a:pt x="605929" y="926719"/>
                </a:lnTo>
                <a:lnTo>
                  <a:pt x="605929" y="873836"/>
                </a:lnTo>
                <a:lnTo>
                  <a:pt x="609561" y="855980"/>
                </a:lnTo>
                <a:lnTo>
                  <a:pt x="619455" y="841349"/>
                </a:lnTo>
                <a:lnTo>
                  <a:pt x="634111" y="831469"/>
                </a:lnTo>
                <a:lnTo>
                  <a:pt x="652005" y="827836"/>
                </a:lnTo>
                <a:lnTo>
                  <a:pt x="974547" y="827836"/>
                </a:lnTo>
                <a:lnTo>
                  <a:pt x="1018120" y="820775"/>
                </a:lnTo>
                <a:lnTo>
                  <a:pt x="1056043" y="801128"/>
                </a:lnTo>
                <a:lnTo>
                  <a:pt x="1086015" y="771220"/>
                </a:lnTo>
                <a:lnTo>
                  <a:pt x="1105700" y="733361"/>
                </a:lnTo>
                <a:lnTo>
                  <a:pt x="1112774" y="689864"/>
                </a:lnTo>
                <a:lnTo>
                  <a:pt x="1112774" y="432320"/>
                </a:lnTo>
                <a:lnTo>
                  <a:pt x="1172679" y="492099"/>
                </a:lnTo>
                <a:lnTo>
                  <a:pt x="1187945" y="502450"/>
                </a:lnTo>
                <a:lnTo>
                  <a:pt x="1204925" y="505904"/>
                </a:lnTo>
                <a:lnTo>
                  <a:pt x="1221917" y="502450"/>
                </a:lnTo>
                <a:lnTo>
                  <a:pt x="1237183" y="492099"/>
                </a:lnTo>
                <a:lnTo>
                  <a:pt x="1247559" y="476872"/>
                </a:lnTo>
                <a:lnTo>
                  <a:pt x="1251013" y="459917"/>
                </a:lnTo>
                <a:close/>
              </a:path>
              <a:path w="1527809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26" y="137972"/>
                </a:lnTo>
                <a:lnTo>
                  <a:pt x="43853" y="144551"/>
                </a:lnTo>
                <a:lnTo>
                  <a:pt x="24193" y="159537"/>
                </a:lnTo>
                <a:lnTo>
                  <a:pt x="11455" y="180987"/>
                </a:lnTo>
                <a:lnTo>
                  <a:pt x="6921" y="206959"/>
                </a:lnTo>
                <a:lnTo>
                  <a:pt x="10477" y="232943"/>
                </a:lnTo>
                <a:lnTo>
                  <a:pt x="23329" y="254393"/>
                </a:lnTo>
                <a:lnTo>
                  <a:pt x="43522" y="269379"/>
                </a:lnTo>
                <a:lnTo>
                  <a:pt x="69126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26" y="367931"/>
                </a:lnTo>
                <a:lnTo>
                  <a:pt x="41795" y="373214"/>
                </a:lnTo>
                <a:lnTo>
                  <a:pt x="19875" y="387769"/>
                </a:lnTo>
                <a:lnTo>
                  <a:pt x="5295" y="409651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26" y="505904"/>
                </a:lnTo>
                <a:lnTo>
                  <a:pt x="99072" y="505904"/>
                </a:lnTo>
                <a:lnTo>
                  <a:pt x="99072" y="597890"/>
                </a:lnTo>
                <a:lnTo>
                  <a:pt x="69126" y="597890"/>
                </a:lnTo>
                <a:lnTo>
                  <a:pt x="41795" y="603173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77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80"/>
                </a:lnTo>
                <a:lnTo>
                  <a:pt x="69126" y="735863"/>
                </a:lnTo>
                <a:lnTo>
                  <a:pt x="99072" y="735863"/>
                </a:lnTo>
                <a:lnTo>
                  <a:pt x="99072" y="827849"/>
                </a:lnTo>
                <a:lnTo>
                  <a:pt x="69126" y="827849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35"/>
                </a:lnTo>
                <a:lnTo>
                  <a:pt x="5295" y="924102"/>
                </a:lnTo>
                <a:lnTo>
                  <a:pt x="19875" y="945984"/>
                </a:lnTo>
                <a:lnTo>
                  <a:pt x="41795" y="960539"/>
                </a:lnTo>
                <a:lnTo>
                  <a:pt x="69126" y="965822"/>
                </a:lnTo>
                <a:lnTo>
                  <a:pt x="99072" y="965822"/>
                </a:lnTo>
                <a:lnTo>
                  <a:pt x="99072" y="1057795"/>
                </a:lnTo>
                <a:lnTo>
                  <a:pt x="69126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61"/>
                </a:lnTo>
                <a:lnTo>
                  <a:pt x="19875" y="1175943"/>
                </a:lnTo>
                <a:lnTo>
                  <a:pt x="41795" y="1190485"/>
                </a:lnTo>
                <a:lnTo>
                  <a:pt x="69126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26" y="1287754"/>
                </a:lnTo>
                <a:lnTo>
                  <a:pt x="41795" y="1293037"/>
                </a:lnTo>
                <a:lnTo>
                  <a:pt x="19875" y="1307592"/>
                </a:lnTo>
                <a:lnTo>
                  <a:pt x="5295" y="1329474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26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When </a:t>
            </a:r>
            <a:r>
              <a:rPr u="heavy" spc="-5" dirty="0">
                <a:uFill>
                  <a:solidFill>
                    <a:srgbClr val="00339F"/>
                  </a:solidFill>
                </a:uFill>
              </a:rPr>
              <a:t>must</a:t>
            </a:r>
            <a:r>
              <a:rPr spc="-5" dirty="0"/>
              <a:t> </a:t>
            </a:r>
            <a:r>
              <a:rPr dirty="0"/>
              <a:t>we </a:t>
            </a:r>
            <a:r>
              <a:rPr spc="-5" dirty="0"/>
              <a:t>dismiss </a:t>
            </a:r>
            <a:r>
              <a:rPr dirty="0"/>
              <a:t>a  formal</a:t>
            </a:r>
            <a:r>
              <a:rPr spc="-15" dirty="0"/>
              <a:t> </a:t>
            </a:r>
            <a:r>
              <a:rPr spc="-5" dirty="0"/>
              <a:t>complaint?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377950"/>
            <a:ext cx="6722745" cy="29152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75565" indent="-342900">
              <a:lnSpc>
                <a:spcPts val="2590"/>
              </a:lnSpc>
              <a:spcBef>
                <a:spcPts val="42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If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filed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by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alleged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victim,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and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alleged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victim 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10" dirty="0">
                <a:latin typeface="Arial"/>
                <a:cs typeface="Arial"/>
              </a:rPr>
              <a:t>not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50" dirty="0">
                <a:latin typeface="Arial"/>
                <a:cs typeface="Arial"/>
              </a:rPr>
              <a:t>current </a:t>
            </a:r>
            <a:r>
              <a:rPr sz="2400" spc="-25" dirty="0">
                <a:latin typeface="Arial"/>
                <a:cs typeface="Arial"/>
              </a:rPr>
              <a:t>or </a:t>
            </a:r>
            <a:r>
              <a:rPr sz="2400" spc="-45" dirty="0">
                <a:latin typeface="Arial"/>
                <a:cs typeface="Arial"/>
              </a:rPr>
              <a:t>attempted participant </a:t>
            </a:r>
            <a:r>
              <a:rPr sz="2400" spc="-30" dirty="0">
                <a:latin typeface="Arial"/>
                <a:cs typeface="Arial"/>
              </a:rPr>
              <a:t>in  </a:t>
            </a:r>
            <a:r>
              <a:rPr sz="2400" spc="-80" dirty="0">
                <a:latin typeface="Arial"/>
                <a:cs typeface="Arial"/>
              </a:rPr>
              <a:t>education </a:t>
            </a:r>
            <a:r>
              <a:rPr sz="2400" spc="-114" dirty="0">
                <a:latin typeface="Arial"/>
                <a:cs typeface="Arial"/>
              </a:rPr>
              <a:t>programs and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activities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ts val="2590"/>
              </a:lnSpc>
              <a:spcBef>
                <a:spcPts val="58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90" dirty="0">
                <a:latin typeface="Arial"/>
                <a:cs typeface="Arial"/>
              </a:rPr>
              <a:t>Complaint </a:t>
            </a:r>
            <a:r>
              <a:rPr sz="2400" spc="-140" dirty="0">
                <a:latin typeface="Arial"/>
                <a:cs typeface="Arial"/>
              </a:rPr>
              <a:t>does </a:t>
            </a:r>
            <a:r>
              <a:rPr sz="2400" spc="-10" dirty="0">
                <a:latin typeface="Arial"/>
                <a:cs typeface="Arial"/>
              </a:rPr>
              <a:t>not </a:t>
            </a:r>
            <a:r>
              <a:rPr sz="2400" spc="-114" dirty="0">
                <a:latin typeface="Arial"/>
                <a:cs typeface="Arial"/>
              </a:rPr>
              <a:t>allege </a:t>
            </a:r>
            <a:r>
              <a:rPr sz="2400" spc="-145" dirty="0">
                <a:latin typeface="Arial"/>
                <a:cs typeface="Arial"/>
              </a:rPr>
              <a:t>sexual </a:t>
            </a:r>
            <a:r>
              <a:rPr sz="2400" spc="-120" dirty="0">
                <a:latin typeface="Arial"/>
                <a:cs typeface="Arial"/>
              </a:rPr>
              <a:t>harassment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35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40" dirty="0">
                <a:latin typeface="Arial"/>
                <a:cs typeface="Arial"/>
              </a:rPr>
              <a:t>institution’s </a:t>
            </a:r>
            <a:r>
              <a:rPr sz="2400" spc="-80" dirty="0">
                <a:latin typeface="Arial"/>
                <a:cs typeface="Arial"/>
              </a:rPr>
              <a:t>education </a:t>
            </a:r>
            <a:r>
              <a:rPr sz="2400" spc="-114" dirty="0">
                <a:latin typeface="Arial"/>
                <a:cs typeface="Arial"/>
              </a:rPr>
              <a:t>programs </a:t>
            </a:r>
            <a:r>
              <a:rPr sz="2400" spc="-25" dirty="0">
                <a:latin typeface="Arial"/>
                <a:cs typeface="Arial"/>
              </a:rPr>
              <a:t>or</a:t>
            </a:r>
            <a:r>
              <a:rPr sz="2400" spc="-32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activities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5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90" dirty="0">
                <a:latin typeface="Arial"/>
                <a:cs typeface="Arial"/>
              </a:rPr>
              <a:t>Complaint </a:t>
            </a:r>
            <a:r>
              <a:rPr sz="2400" spc="-135" dirty="0">
                <a:latin typeface="Arial"/>
                <a:cs typeface="Arial"/>
              </a:rPr>
              <a:t>alleges </a:t>
            </a:r>
            <a:r>
              <a:rPr sz="2400" spc="-145" dirty="0">
                <a:latin typeface="Arial"/>
                <a:cs typeface="Arial"/>
              </a:rPr>
              <a:t>sexual </a:t>
            </a:r>
            <a:r>
              <a:rPr sz="2400" spc="-120" dirty="0">
                <a:latin typeface="Arial"/>
                <a:cs typeface="Arial"/>
              </a:rPr>
              <a:t>harassment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abroad</a:t>
            </a:r>
            <a:endParaRPr sz="2400" dirty="0">
              <a:latin typeface="Arial"/>
              <a:cs typeface="Arial"/>
            </a:endParaRPr>
          </a:p>
          <a:p>
            <a:pPr marL="355600" marR="836294" indent="-342900">
              <a:lnSpc>
                <a:spcPts val="2590"/>
              </a:lnSpc>
              <a:spcBef>
                <a:spcPts val="61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20" dirty="0">
                <a:latin typeface="Arial"/>
                <a:cs typeface="Arial"/>
              </a:rPr>
              <a:t>Conduct </a:t>
            </a:r>
            <a:r>
              <a:rPr sz="2400" spc="-105" dirty="0">
                <a:latin typeface="Arial"/>
                <a:cs typeface="Arial"/>
              </a:rPr>
              <a:t>alleged </a:t>
            </a:r>
            <a:r>
              <a:rPr sz="2400" spc="-55" dirty="0">
                <a:latin typeface="Arial"/>
                <a:cs typeface="Arial"/>
              </a:rPr>
              <a:t>would </a:t>
            </a:r>
            <a:r>
              <a:rPr sz="2400" spc="-10" dirty="0">
                <a:latin typeface="Arial"/>
                <a:cs typeface="Arial"/>
              </a:rPr>
              <a:t>not </a:t>
            </a:r>
            <a:r>
              <a:rPr sz="2400" spc="-65" dirty="0">
                <a:latin typeface="Arial"/>
                <a:cs typeface="Arial"/>
              </a:rPr>
              <a:t>amount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49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sexual  </a:t>
            </a:r>
            <a:r>
              <a:rPr sz="2400" spc="-120" dirty="0">
                <a:latin typeface="Arial"/>
                <a:cs typeface="Arial"/>
              </a:rPr>
              <a:t>harassment </a:t>
            </a:r>
            <a:r>
              <a:rPr sz="2400" spc="-130" dirty="0">
                <a:latin typeface="Arial"/>
                <a:cs typeface="Arial"/>
              </a:rPr>
              <a:t>even </a:t>
            </a:r>
            <a:r>
              <a:rPr sz="2400" spc="40" dirty="0">
                <a:latin typeface="Arial"/>
                <a:cs typeface="Arial"/>
              </a:rPr>
              <a:t>if </a:t>
            </a:r>
            <a:r>
              <a:rPr sz="2400" spc="75" dirty="0">
                <a:latin typeface="Arial"/>
                <a:cs typeface="Arial"/>
              </a:rPr>
              <a:t>it </a:t>
            </a:r>
            <a:r>
              <a:rPr sz="2400" spc="-90" dirty="0">
                <a:latin typeface="Arial"/>
                <a:cs typeface="Arial"/>
              </a:rPr>
              <a:t>occurred</a:t>
            </a:r>
            <a:r>
              <a:rPr sz="2400" spc="-450" dirty="0">
                <a:latin typeface="Arial"/>
                <a:cs typeface="Arial"/>
              </a:rPr>
              <a:t> </a:t>
            </a:r>
            <a:r>
              <a:rPr sz="2400" spc="-225" dirty="0">
                <a:latin typeface="Arial"/>
                <a:cs typeface="Arial"/>
              </a:rPr>
              <a:t>as </a:t>
            </a:r>
            <a:r>
              <a:rPr sz="2400" spc="-45" dirty="0">
                <a:latin typeface="Arial"/>
                <a:cs typeface="Arial"/>
              </a:rPr>
              <a:t>reported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3601" y="469884"/>
            <a:ext cx="5009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 </a:t>
            </a:r>
            <a:r>
              <a:rPr dirty="0">
                <a:solidFill>
                  <a:srgbClr val="FFFFFF"/>
                </a:solidFill>
              </a:rPr>
              <a:t>of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dismissal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97025" y="1395713"/>
            <a:ext cx="4565650" cy="3042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192020" algn="l"/>
              </a:tabLst>
            </a:pP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reports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00" spc="-275" dirty="0">
                <a:solidFill>
                  <a:srgbClr val="FFFFFF"/>
                </a:solidFill>
                <a:latin typeface="Arial"/>
                <a:cs typeface="Arial"/>
              </a:rPr>
              <a:t>B 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sexually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assaulted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their 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hometown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during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summer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break. 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alleged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assault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occurred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00" spc="-195" dirty="0">
                <a:solidFill>
                  <a:srgbClr val="FFFFFF"/>
                </a:solidFill>
                <a:latin typeface="Arial"/>
                <a:cs typeface="Arial"/>
              </a:rPr>
              <a:t>B’s 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house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after the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two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attended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co-ed 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softball 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game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hosted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local 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recreation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league.	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00" spc="-275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had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no contact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since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alleged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assault.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6533896" y="1903869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09" h="1564004">
                <a:moveTo>
                  <a:pt x="744156" y="321932"/>
                </a:moveTo>
                <a:lnTo>
                  <a:pt x="740702" y="304965"/>
                </a:lnTo>
                <a:lnTo>
                  <a:pt x="730338" y="289737"/>
                </a:lnTo>
                <a:lnTo>
                  <a:pt x="715073" y="279387"/>
                </a:lnTo>
                <a:lnTo>
                  <a:pt x="698080" y="275932"/>
                </a:lnTo>
                <a:lnTo>
                  <a:pt x="681088" y="279387"/>
                </a:lnTo>
                <a:lnTo>
                  <a:pt x="665822" y="289737"/>
                </a:lnTo>
                <a:lnTo>
                  <a:pt x="559841" y="395516"/>
                </a:lnTo>
                <a:lnTo>
                  <a:pt x="453872" y="289737"/>
                </a:lnTo>
                <a:lnTo>
                  <a:pt x="438607" y="279387"/>
                </a:lnTo>
                <a:lnTo>
                  <a:pt x="421614" y="275932"/>
                </a:lnTo>
                <a:lnTo>
                  <a:pt x="404622" y="279387"/>
                </a:lnTo>
                <a:lnTo>
                  <a:pt x="389356" y="289737"/>
                </a:lnTo>
                <a:lnTo>
                  <a:pt x="378993" y="304965"/>
                </a:lnTo>
                <a:lnTo>
                  <a:pt x="375539" y="321932"/>
                </a:lnTo>
                <a:lnTo>
                  <a:pt x="378993" y="338886"/>
                </a:lnTo>
                <a:lnTo>
                  <a:pt x="389356" y="354126"/>
                </a:lnTo>
                <a:lnTo>
                  <a:pt x="495338" y="459905"/>
                </a:lnTo>
                <a:lnTo>
                  <a:pt x="389356" y="565683"/>
                </a:lnTo>
                <a:lnTo>
                  <a:pt x="378993" y="580910"/>
                </a:lnTo>
                <a:lnTo>
                  <a:pt x="375539" y="597877"/>
                </a:lnTo>
                <a:lnTo>
                  <a:pt x="378993" y="614832"/>
                </a:lnTo>
                <a:lnTo>
                  <a:pt x="413004" y="643001"/>
                </a:lnTo>
                <a:lnTo>
                  <a:pt x="421614" y="643864"/>
                </a:lnTo>
                <a:lnTo>
                  <a:pt x="430212" y="643001"/>
                </a:lnTo>
                <a:lnTo>
                  <a:pt x="438607" y="640410"/>
                </a:lnTo>
                <a:lnTo>
                  <a:pt x="446557" y="636104"/>
                </a:lnTo>
                <a:lnTo>
                  <a:pt x="453872" y="630072"/>
                </a:lnTo>
                <a:lnTo>
                  <a:pt x="559841" y="524294"/>
                </a:lnTo>
                <a:lnTo>
                  <a:pt x="665822" y="630072"/>
                </a:lnTo>
                <a:lnTo>
                  <a:pt x="681088" y="640410"/>
                </a:lnTo>
                <a:lnTo>
                  <a:pt x="698080" y="643864"/>
                </a:lnTo>
                <a:lnTo>
                  <a:pt x="715073" y="640410"/>
                </a:lnTo>
                <a:lnTo>
                  <a:pt x="730338" y="630072"/>
                </a:lnTo>
                <a:lnTo>
                  <a:pt x="740702" y="614832"/>
                </a:lnTo>
                <a:lnTo>
                  <a:pt x="744156" y="597877"/>
                </a:lnTo>
                <a:lnTo>
                  <a:pt x="740702" y="580910"/>
                </a:lnTo>
                <a:lnTo>
                  <a:pt x="730338" y="565683"/>
                </a:lnTo>
                <a:lnTo>
                  <a:pt x="624357" y="459905"/>
                </a:lnTo>
                <a:lnTo>
                  <a:pt x="730338" y="354126"/>
                </a:lnTo>
                <a:lnTo>
                  <a:pt x="740702" y="338886"/>
                </a:lnTo>
                <a:lnTo>
                  <a:pt x="744156" y="321932"/>
                </a:lnTo>
                <a:close/>
              </a:path>
              <a:path w="1527809" h="1564004">
                <a:moveTo>
                  <a:pt x="1251000" y="965796"/>
                </a:moveTo>
                <a:lnTo>
                  <a:pt x="1229880" y="927569"/>
                </a:lnTo>
                <a:lnTo>
                  <a:pt x="1204925" y="919810"/>
                </a:lnTo>
                <a:lnTo>
                  <a:pt x="1196327" y="920673"/>
                </a:lnTo>
                <a:lnTo>
                  <a:pt x="1187932" y="923264"/>
                </a:lnTo>
                <a:lnTo>
                  <a:pt x="1179982" y="927569"/>
                </a:lnTo>
                <a:lnTo>
                  <a:pt x="1172679" y="933615"/>
                </a:lnTo>
                <a:lnTo>
                  <a:pt x="1066698" y="1039393"/>
                </a:lnTo>
                <a:lnTo>
                  <a:pt x="960716" y="933615"/>
                </a:lnTo>
                <a:lnTo>
                  <a:pt x="945451" y="923264"/>
                </a:lnTo>
                <a:lnTo>
                  <a:pt x="928458" y="919810"/>
                </a:lnTo>
                <a:lnTo>
                  <a:pt x="911479" y="923264"/>
                </a:lnTo>
                <a:lnTo>
                  <a:pt x="896213" y="933615"/>
                </a:lnTo>
                <a:lnTo>
                  <a:pt x="885837" y="948842"/>
                </a:lnTo>
                <a:lnTo>
                  <a:pt x="882383" y="965796"/>
                </a:lnTo>
                <a:lnTo>
                  <a:pt x="885837" y="982764"/>
                </a:lnTo>
                <a:lnTo>
                  <a:pt x="896213" y="997991"/>
                </a:lnTo>
                <a:lnTo>
                  <a:pt x="1002182" y="1103782"/>
                </a:lnTo>
                <a:lnTo>
                  <a:pt x="896213" y="1209560"/>
                </a:lnTo>
                <a:lnTo>
                  <a:pt x="885837" y="1224788"/>
                </a:lnTo>
                <a:lnTo>
                  <a:pt x="882383" y="1241755"/>
                </a:lnTo>
                <a:lnTo>
                  <a:pt x="885837" y="1258709"/>
                </a:lnTo>
                <a:lnTo>
                  <a:pt x="896213" y="1273949"/>
                </a:lnTo>
                <a:lnTo>
                  <a:pt x="911479" y="1284287"/>
                </a:lnTo>
                <a:lnTo>
                  <a:pt x="928458" y="1287741"/>
                </a:lnTo>
                <a:lnTo>
                  <a:pt x="945451" y="1284287"/>
                </a:lnTo>
                <a:lnTo>
                  <a:pt x="960716" y="1273949"/>
                </a:lnTo>
                <a:lnTo>
                  <a:pt x="1066698" y="1168158"/>
                </a:lnTo>
                <a:lnTo>
                  <a:pt x="1172679" y="1273949"/>
                </a:lnTo>
                <a:lnTo>
                  <a:pt x="1187932" y="1284287"/>
                </a:lnTo>
                <a:lnTo>
                  <a:pt x="1204925" y="1287741"/>
                </a:lnTo>
                <a:lnTo>
                  <a:pt x="1221917" y="1284287"/>
                </a:lnTo>
                <a:lnTo>
                  <a:pt x="1237183" y="1273949"/>
                </a:lnTo>
                <a:lnTo>
                  <a:pt x="1247546" y="1258709"/>
                </a:lnTo>
                <a:lnTo>
                  <a:pt x="1251000" y="1241755"/>
                </a:lnTo>
                <a:lnTo>
                  <a:pt x="1247546" y="1224788"/>
                </a:lnTo>
                <a:lnTo>
                  <a:pt x="1237183" y="1209560"/>
                </a:lnTo>
                <a:lnTo>
                  <a:pt x="1131201" y="1103782"/>
                </a:lnTo>
                <a:lnTo>
                  <a:pt x="1237183" y="997991"/>
                </a:lnTo>
                <a:lnTo>
                  <a:pt x="1247546" y="982764"/>
                </a:lnTo>
                <a:lnTo>
                  <a:pt x="1251000" y="965796"/>
                </a:lnTo>
                <a:close/>
              </a:path>
              <a:path w="1527809" h="1564004">
                <a:moveTo>
                  <a:pt x="1251013" y="459892"/>
                </a:moveTo>
                <a:lnTo>
                  <a:pt x="1247559" y="442937"/>
                </a:lnTo>
                <a:lnTo>
                  <a:pt x="1240320" y="432308"/>
                </a:lnTo>
                <a:lnTo>
                  <a:pt x="1237183" y="427697"/>
                </a:lnTo>
                <a:lnTo>
                  <a:pt x="1098956" y="289725"/>
                </a:lnTo>
                <a:lnTo>
                  <a:pt x="1066698" y="275932"/>
                </a:lnTo>
                <a:lnTo>
                  <a:pt x="1058100" y="276796"/>
                </a:lnTo>
                <a:lnTo>
                  <a:pt x="896213" y="427697"/>
                </a:lnTo>
                <a:lnTo>
                  <a:pt x="882396" y="459892"/>
                </a:lnTo>
                <a:lnTo>
                  <a:pt x="885850" y="476859"/>
                </a:lnTo>
                <a:lnTo>
                  <a:pt x="896213" y="492086"/>
                </a:lnTo>
                <a:lnTo>
                  <a:pt x="911479" y="502437"/>
                </a:lnTo>
                <a:lnTo>
                  <a:pt x="928471" y="505891"/>
                </a:lnTo>
                <a:lnTo>
                  <a:pt x="945464" y="502437"/>
                </a:lnTo>
                <a:lnTo>
                  <a:pt x="960716" y="492086"/>
                </a:lnTo>
                <a:lnTo>
                  <a:pt x="1020622" y="432308"/>
                </a:lnTo>
                <a:lnTo>
                  <a:pt x="1020622" y="689851"/>
                </a:lnTo>
                <a:lnTo>
                  <a:pt x="1016990" y="707707"/>
                </a:lnTo>
                <a:lnTo>
                  <a:pt x="1007084" y="722337"/>
                </a:lnTo>
                <a:lnTo>
                  <a:pt x="992441" y="732218"/>
                </a:lnTo>
                <a:lnTo>
                  <a:pt x="974547" y="735850"/>
                </a:lnTo>
                <a:lnTo>
                  <a:pt x="652005" y="735850"/>
                </a:lnTo>
                <a:lnTo>
                  <a:pt x="608431" y="742911"/>
                </a:lnTo>
                <a:lnTo>
                  <a:pt x="570496" y="762558"/>
                </a:lnTo>
                <a:lnTo>
                  <a:pt x="540537" y="792467"/>
                </a:lnTo>
                <a:lnTo>
                  <a:pt x="520852" y="830326"/>
                </a:lnTo>
                <a:lnTo>
                  <a:pt x="513765" y="873823"/>
                </a:lnTo>
                <a:lnTo>
                  <a:pt x="513765" y="926706"/>
                </a:lnTo>
                <a:lnTo>
                  <a:pt x="471703" y="943279"/>
                </a:lnTo>
                <a:lnTo>
                  <a:pt x="436029" y="968870"/>
                </a:lnTo>
                <a:lnTo>
                  <a:pt x="407797" y="1001725"/>
                </a:lnTo>
                <a:lnTo>
                  <a:pt x="387997" y="1040155"/>
                </a:lnTo>
                <a:lnTo>
                  <a:pt x="377672" y="1082408"/>
                </a:lnTo>
                <a:lnTo>
                  <a:pt x="377837" y="1126769"/>
                </a:lnTo>
                <a:lnTo>
                  <a:pt x="388924" y="1170635"/>
                </a:lnTo>
                <a:lnTo>
                  <a:pt x="409663" y="1209382"/>
                </a:lnTo>
                <a:lnTo>
                  <a:pt x="438607" y="1241742"/>
                </a:lnTo>
                <a:lnTo>
                  <a:pt x="474268" y="1266444"/>
                </a:lnTo>
                <a:lnTo>
                  <a:pt x="515162" y="1282204"/>
                </a:lnTo>
                <a:lnTo>
                  <a:pt x="559841" y="1287741"/>
                </a:lnTo>
                <a:lnTo>
                  <a:pt x="604532" y="1282204"/>
                </a:lnTo>
                <a:lnTo>
                  <a:pt x="645426" y="1266444"/>
                </a:lnTo>
                <a:lnTo>
                  <a:pt x="681088" y="1241742"/>
                </a:lnTo>
                <a:lnTo>
                  <a:pt x="710031" y="1209382"/>
                </a:lnTo>
                <a:lnTo>
                  <a:pt x="717321" y="1195755"/>
                </a:lnTo>
                <a:lnTo>
                  <a:pt x="730770" y="1170635"/>
                </a:lnTo>
                <a:lnTo>
                  <a:pt x="741857" y="1126769"/>
                </a:lnTo>
                <a:lnTo>
                  <a:pt x="742022" y="1081608"/>
                </a:lnTo>
                <a:lnTo>
                  <a:pt x="731697" y="1039126"/>
                </a:lnTo>
                <a:lnTo>
                  <a:pt x="717550" y="1011796"/>
                </a:lnTo>
                <a:lnTo>
                  <a:pt x="711898" y="1000874"/>
                </a:lnTo>
                <a:lnTo>
                  <a:pt x="683653" y="968349"/>
                </a:lnTo>
                <a:lnTo>
                  <a:pt x="652005" y="945972"/>
                </a:lnTo>
                <a:lnTo>
                  <a:pt x="652005" y="1103769"/>
                </a:lnTo>
                <a:lnTo>
                  <a:pt x="644728" y="1139494"/>
                </a:lnTo>
                <a:lnTo>
                  <a:pt x="624928" y="1168730"/>
                </a:lnTo>
                <a:lnTo>
                  <a:pt x="595630" y="1188504"/>
                </a:lnTo>
                <a:lnTo>
                  <a:pt x="559841" y="1195755"/>
                </a:lnTo>
                <a:lnTo>
                  <a:pt x="524065" y="1188504"/>
                </a:lnTo>
                <a:lnTo>
                  <a:pt x="494766" y="1168730"/>
                </a:lnTo>
                <a:lnTo>
                  <a:pt x="474967" y="1139494"/>
                </a:lnTo>
                <a:lnTo>
                  <a:pt x="467690" y="1103769"/>
                </a:lnTo>
                <a:lnTo>
                  <a:pt x="474967" y="1068057"/>
                </a:lnTo>
                <a:lnTo>
                  <a:pt x="494766" y="1038809"/>
                </a:lnTo>
                <a:lnTo>
                  <a:pt x="524065" y="1019048"/>
                </a:lnTo>
                <a:lnTo>
                  <a:pt x="559841" y="1011796"/>
                </a:lnTo>
                <a:lnTo>
                  <a:pt x="595630" y="1019048"/>
                </a:lnTo>
                <a:lnTo>
                  <a:pt x="624928" y="1038809"/>
                </a:lnTo>
                <a:lnTo>
                  <a:pt x="644728" y="1068057"/>
                </a:lnTo>
                <a:lnTo>
                  <a:pt x="652005" y="1103769"/>
                </a:lnTo>
                <a:lnTo>
                  <a:pt x="652005" y="945972"/>
                </a:lnTo>
                <a:lnTo>
                  <a:pt x="647992" y="943127"/>
                </a:lnTo>
                <a:lnTo>
                  <a:pt x="605929" y="926706"/>
                </a:lnTo>
                <a:lnTo>
                  <a:pt x="605929" y="873823"/>
                </a:lnTo>
                <a:lnTo>
                  <a:pt x="609561" y="855954"/>
                </a:lnTo>
                <a:lnTo>
                  <a:pt x="619455" y="841336"/>
                </a:lnTo>
                <a:lnTo>
                  <a:pt x="634111" y="831456"/>
                </a:lnTo>
                <a:lnTo>
                  <a:pt x="652005" y="827824"/>
                </a:lnTo>
                <a:lnTo>
                  <a:pt x="974547" y="827824"/>
                </a:lnTo>
                <a:lnTo>
                  <a:pt x="1018120" y="820762"/>
                </a:lnTo>
                <a:lnTo>
                  <a:pt x="1056043" y="801116"/>
                </a:lnTo>
                <a:lnTo>
                  <a:pt x="1086015" y="771207"/>
                </a:lnTo>
                <a:lnTo>
                  <a:pt x="1105700" y="733348"/>
                </a:lnTo>
                <a:lnTo>
                  <a:pt x="1112774" y="689851"/>
                </a:lnTo>
                <a:lnTo>
                  <a:pt x="1112774" y="432308"/>
                </a:lnTo>
                <a:lnTo>
                  <a:pt x="1172679" y="492086"/>
                </a:lnTo>
                <a:lnTo>
                  <a:pt x="1187945" y="502437"/>
                </a:lnTo>
                <a:lnTo>
                  <a:pt x="1204937" y="505891"/>
                </a:lnTo>
                <a:lnTo>
                  <a:pt x="1221917" y="502437"/>
                </a:lnTo>
                <a:lnTo>
                  <a:pt x="1237183" y="492086"/>
                </a:lnTo>
                <a:lnTo>
                  <a:pt x="1247559" y="476859"/>
                </a:lnTo>
                <a:lnTo>
                  <a:pt x="1251013" y="459892"/>
                </a:lnTo>
                <a:close/>
              </a:path>
              <a:path w="1527809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13" y="137972"/>
                </a:lnTo>
                <a:lnTo>
                  <a:pt x="43853" y="144551"/>
                </a:lnTo>
                <a:lnTo>
                  <a:pt x="24193" y="159524"/>
                </a:lnTo>
                <a:lnTo>
                  <a:pt x="11455" y="180975"/>
                </a:lnTo>
                <a:lnTo>
                  <a:pt x="6908" y="206959"/>
                </a:lnTo>
                <a:lnTo>
                  <a:pt x="10477" y="232930"/>
                </a:lnTo>
                <a:lnTo>
                  <a:pt x="23329" y="254381"/>
                </a:lnTo>
                <a:lnTo>
                  <a:pt x="43522" y="269367"/>
                </a:lnTo>
                <a:lnTo>
                  <a:pt x="69113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13" y="367931"/>
                </a:lnTo>
                <a:lnTo>
                  <a:pt x="41795" y="373202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13" y="505904"/>
                </a:lnTo>
                <a:lnTo>
                  <a:pt x="99072" y="505904"/>
                </a:lnTo>
                <a:lnTo>
                  <a:pt x="99072" y="597877"/>
                </a:lnTo>
                <a:lnTo>
                  <a:pt x="69113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67"/>
                </a:lnTo>
                <a:lnTo>
                  <a:pt x="69113" y="735850"/>
                </a:lnTo>
                <a:lnTo>
                  <a:pt x="99072" y="735850"/>
                </a:lnTo>
                <a:lnTo>
                  <a:pt x="99072" y="827836"/>
                </a:lnTo>
                <a:lnTo>
                  <a:pt x="69113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090"/>
                </a:lnTo>
                <a:lnTo>
                  <a:pt x="19875" y="945972"/>
                </a:lnTo>
                <a:lnTo>
                  <a:pt x="41795" y="960526"/>
                </a:lnTo>
                <a:lnTo>
                  <a:pt x="69113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13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13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13" y="1287754"/>
                </a:lnTo>
                <a:lnTo>
                  <a:pt x="41795" y="1293025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13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3601" y="397255"/>
            <a:ext cx="500951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 </a:t>
            </a:r>
            <a:r>
              <a:rPr dirty="0">
                <a:solidFill>
                  <a:srgbClr val="FFFFFF"/>
                </a:solidFill>
              </a:rPr>
              <a:t>of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dismissal</a:t>
            </a:r>
            <a:r>
              <a:rPr lang="en-US" dirty="0">
                <a:solidFill>
                  <a:srgbClr val="FFFFFF"/>
                </a:solidFill>
              </a:rPr>
              <a:t> (slide 79)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21100" y="1356089"/>
            <a:ext cx="5034280" cy="30251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2891790" algn="l"/>
              </a:tabLst>
            </a:pP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makes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sexual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harassment 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complaint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against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faculty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member 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because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faculty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member requires  students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English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class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read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“Confederacy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Dunces”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2400" spc="-3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contains 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sexual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content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finds 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immoral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obscene.	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no 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basis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complaint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required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reading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book.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1580908" y="2132469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10" h="1564004">
                <a:moveTo>
                  <a:pt x="744143" y="321919"/>
                </a:moveTo>
                <a:lnTo>
                  <a:pt x="740689" y="304965"/>
                </a:lnTo>
                <a:lnTo>
                  <a:pt x="730326" y="289725"/>
                </a:lnTo>
                <a:lnTo>
                  <a:pt x="715060" y="279387"/>
                </a:lnTo>
                <a:lnTo>
                  <a:pt x="698068" y="275932"/>
                </a:lnTo>
                <a:lnTo>
                  <a:pt x="681075" y="279387"/>
                </a:lnTo>
                <a:lnTo>
                  <a:pt x="665810" y="289725"/>
                </a:lnTo>
                <a:lnTo>
                  <a:pt x="559828" y="395516"/>
                </a:lnTo>
                <a:lnTo>
                  <a:pt x="453859" y="289725"/>
                </a:lnTo>
                <a:lnTo>
                  <a:pt x="438594" y="279387"/>
                </a:lnTo>
                <a:lnTo>
                  <a:pt x="421601" y="275932"/>
                </a:lnTo>
                <a:lnTo>
                  <a:pt x="404609" y="279387"/>
                </a:lnTo>
                <a:lnTo>
                  <a:pt x="389343" y="289725"/>
                </a:lnTo>
                <a:lnTo>
                  <a:pt x="378980" y="304965"/>
                </a:lnTo>
                <a:lnTo>
                  <a:pt x="375526" y="321919"/>
                </a:lnTo>
                <a:lnTo>
                  <a:pt x="378980" y="338886"/>
                </a:lnTo>
                <a:lnTo>
                  <a:pt x="389343" y="354114"/>
                </a:lnTo>
                <a:lnTo>
                  <a:pt x="495325" y="459892"/>
                </a:lnTo>
                <a:lnTo>
                  <a:pt x="389343" y="565683"/>
                </a:lnTo>
                <a:lnTo>
                  <a:pt x="378980" y="580910"/>
                </a:lnTo>
                <a:lnTo>
                  <a:pt x="375526" y="597877"/>
                </a:lnTo>
                <a:lnTo>
                  <a:pt x="378980" y="614832"/>
                </a:lnTo>
                <a:lnTo>
                  <a:pt x="412991" y="643001"/>
                </a:lnTo>
                <a:lnTo>
                  <a:pt x="421601" y="643864"/>
                </a:lnTo>
                <a:lnTo>
                  <a:pt x="430199" y="643001"/>
                </a:lnTo>
                <a:lnTo>
                  <a:pt x="438594" y="640410"/>
                </a:lnTo>
                <a:lnTo>
                  <a:pt x="446544" y="636104"/>
                </a:lnTo>
                <a:lnTo>
                  <a:pt x="453859" y="630059"/>
                </a:lnTo>
                <a:lnTo>
                  <a:pt x="559828" y="524281"/>
                </a:lnTo>
                <a:lnTo>
                  <a:pt x="665810" y="630059"/>
                </a:lnTo>
                <a:lnTo>
                  <a:pt x="681075" y="640410"/>
                </a:lnTo>
                <a:lnTo>
                  <a:pt x="698068" y="643864"/>
                </a:lnTo>
                <a:lnTo>
                  <a:pt x="715060" y="640410"/>
                </a:lnTo>
                <a:lnTo>
                  <a:pt x="730326" y="630059"/>
                </a:lnTo>
                <a:lnTo>
                  <a:pt x="740689" y="614832"/>
                </a:lnTo>
                <a:lnTo>
                  <a:pt x="744143" y="597877"/>
                </a:lnTo>
                <a:lnTo>
                  <a:pt x="740689" y="580910"/>
                </a:lnTo>
                <a:lnTo>
                  <a:pt x="730326" y="565683"/>
                </a:lnTo>
                <a:lnTo>
                  <a:pt x="624344" y="459892"/>
                </a:lnTo>
                <a:lnTo>
                  <a:pt x="730326" y="354114"/>
                </a:lnTo>
                <a:lnTo>
                  <a:pt x="740689" y="338886"/>
                </a:lnTo>
                <a:lnTo>
                  <a:pt x="744143" y="321919"/>
                </a:lnTo>
                <a:close/>
              </a:path>
              <a:path w="1527810" h="1564004">
                <a:moveTo>
                  <a:pt x="1251000" y="965796"/>
                </a:moveTo>
                <a:lnTo>
                  <a:pt x="1229868" y="927569"/>
                </a:lnTo>
                <a:lnTo>
                  <a:pt x="1204912" y="919810"/>
                </a:lnTo>
                <a:lnTo>
                  <a:pt x="1196314" y="920673"/>
                </a:lnTo>
                <a:lnTo>
                  <a:pt x="1187932" y="923264"/>
                </a:lnTo>
                <a:lnTo>
                  <a:pt x="1179969" y="927569"/>
                </a:lnTo>
                <a:lnTo>
                  <a:pt x="1172667" y="933602"/>
                </a:lnTo>
                <a:lnTo>
                  <a:pt x="1066685" y="1039393"/>
                </a:lnTo>
                <a:lnTo>
                  <a:pt x="960704" y="933602"/>
                </a:lnTo>
                <a:lnTo>
                  <a:pt x="945438" y="923264"/>
                </a:lnTo>
                <a:lnTo>
                  <a:pt x="928458" y="919810"/>
                </a:lnTo>
                <a:lnTo>
                  <a:pt x="911466" y="923264"/>
                </a:lnTo>
                <a:lnTo>
                  <a:pt x="896200" y="933602"/>
                </a:lnTo>
                <a:lnTo>
                  <a:pt x="885837" y="948842"/>
                </a:lnTo>
                <a:lnTo>
                  <a:pt x="882370" y="965796"/>
                </a:lnTo>
                <a:lnTo>
                  <a:pt x="885837" y="982764"/>
                </a:lnTo>
                <a:lnTo>
                  <a:pt x="896200" y="997991"/>
                </a:lnTo>
                <a:lnTo>
                  <a:pt x="1002182" y="1103769"/>
                </a:lnTo>
                <a:lnTo>
                  <a:pt x="896200" y="1209548"/>
                </a:lnTo>
                <a:lnTo>
                  <a:pt x="885837" y="1224788"/>
                </a:lnTo>
                <a:lnTo>
                  <a:pt x="882370" y="1241742"/>
                </a:lnTo>
                <a:lnTo>
                  <a:pt x="885837" y="1258709"/>
                </a:lnTo>
                <a:lnTo>
                  <a:pt x="896200" y="1273937"/>
                </a:lnTo>
                <a:lnTo>
                  <a:pt x="911466" y="1284287"/>
                </a:lnTo>
                <a:lnTo>
                  <a:pt x="928458" y="1287741"/>
                </a:lnTo>
                <a:lnTo>
                  <a:pt x="945438" y="1284287"/>
                </a:lnTo>
                <a:lnTo>
                  <a:pt x="960704" y="1273937"/>
                </a:lnTo>
                <a:lnTo>
                  <a:pt x="1066685" y="1168158"/>
                </a:lnTo>
                <a:lnTo>
                  <a:pt x="1172667" y="1273937"/>
                </a:lnTo>
                <a:lnTo>
                  <a:pt x="1187932" y="1284287"/>
                </a:lnTo>
                <a:lnTo>
                  <a:pt x="1204912" y="1287741"/>
                </a:lnTo>
                <a:lnTo>
                  <a:pt x="1221905" y="1284287"/>
                </a:lnTo>
                <a:lnTo>
                  <a:pt x="1237170" y="1273937"/>
                </a:lnTo>
                <a:lnTo>
                  <a:pt x="1247546" y="1258709"/>
                </a:lnTo>
                <a:lnTo>
                  <a:pt x="1251000" y="1241742"/>
                </a:lnTo>
                <a:lnTo>
                  <a:pt x="1247546" y="1224788"/>
                </a:lnTo>
                <a:lnTo>
                  <a:pt x="1237170" y="1209548"/>
                </a:lnTo>
                <a:lnTo>
                  <a:pt x="1131189" y="1103769"/>
                </a:lnTo>
                <a:lnTo>
                  <a:pt x="1237170" y="997991"/>
                </a:lnTo>
                <a:lnTo>
                  <a:pt x="1247546" y="982764"/>
                </a:lnTo>
                <a:lnTo>
                  <a:pt x="1251000" y="965796"/>
                </a:lnTo>
                <a:close/>
              </a:path>
              <a:path w="1527810" h="1564004">
                <a:moveTo>
                  <a:pt x="1251000" y="459892"/>
                </a:moveTo>
                <a:lnTo>
                  <a:pt x="1098943" y="289725"/>
                </a:lnTo>
                <a:lnTo>
                  <a:pt x="1066685" y="275932"/>
                </a:lnTo>
                <a:lnTo>
                  <a:pt x="1058087" y="276796"/>
                </a:lnTo>
                <a:lnTo>
                  <a:pt x="896200" y="427710"/>
                </a:lnTo>
                <a:lnTo>
                  <a:pt x="882370" y="459892"/>
                </a:lnTo>
                <a:lnTo>
                  <a:pt x="885837" y="476859"/>
                </a:lnTo>
                <a:lnTo>
                  <a:pt x="896200" y="492086"/>
                </a:lnTo>
                <a:lnTo>
                  <a:pt x="911466" y="502437"/>
                </a:lnTo>
                <a:lnTo>
                  <a:pt x="928458" y="505891"/>
                </a:lnTo>
                <a:lnTo>
                  <a:pt x="945438" y="502437"/>
                </a:lnTo>
                <a:lnTo>
                  <a:pt x="960704" y="492086"/>
                </a:lnTo>
                <a:lnTo>
                  <a:pt x="1020610" y="432308"/>
                </a:lnTo>
                <a:lnTo>
                  <a:pt x="1020610" y="689851"/>
                </a:lnTo>
                <a:lnTo>
                  <a:pt x="1016977" y="707707"/>
                </a:lnTo>
                <a:lnTo>
                  <a:pt x="1007071" y="722337"/>
                </a:lnTo>
                <a:lnTo>
                  <a:pt x="992416" y="732218"/>
                </a:lnTo>
                <a:lnTo>
                  <a:pt x="974534" y="735850"/>
                </a:lnTo>
                <a:lnTo>
                  <a:pt x="651992" y="735850"/>
                </a:lnTo>
                <a:lnTo>
                  <a:pt x="608418" y="742911"/>
                </a:lnTo>
                <a:lnTo>
                  <a:pt x="570484" y="762558"/>
                </a:lnTo>
                <a:lnTo>
                  <a:pt x="540512" y="792467"/>
                </a:lnTo>
                <a:lnTo>
                  <a:pt x="520839" y="830326"/>
                </a:lnTo>
                <a:lnTo>
                  <a:pt x="513753" y="873823"/>
                </a:lnTo>
                <a:lnTo>
                  <a:pt x="513753" y="926706"/>
                </a:lnTo>
                <a:lnTo>
                  <a:pt x="471690" y="943279"/>
                </a:lnTo>
                <a:lnTo>
                  <a:pt x="436016" y="968870"/>
                </a:lnTo>
                <a:lnTo>
                  <a:pt x="407771" y="1001737"/>
                </a:lnTo>
                <a:lnTo>
                  <a:pt x="387985" y="1040155"/>
                </a:lnTo>
                <a:lnTo>
                  <a:pt x="377659" y="1082408"/>
                </a:lnTo>
                <a:lnTo>
                  <a:pt x="377825" y="1126769"/>
                </a:lnTo>
                <a:lnTo>
                  <a:pt x="388912" y="1170635"/>
                </a:lnTo>
                <a:lnTo>
                  <a:pt x="409651" y="1209382"/>
                </a:lnTo>
                <a:lnTo>
                  <a:pt x="438594" y="1241742"/>
                </a:lnTo>
                <a:lnTo>
                  <a:pt x="474243" y="1266444"/>
                </a:lnTo>
                <a:lnTo>
                  <a:pt x="515150" y="1282204"/>
                </a:lnTo>
                <a:lnTo>
                  <a:pt x="559828" y="1287741"/>
                </a:lnTo>
                <a:lnTo>
                  <a:pt x="604520" y="1282204"/>
                </a:lnTo>
                <a:lnTo>
                  <a:pt x="645414" y="1266444"/>
                </a:lnTo>
                <a:lnTo>
                  <a:pt x="681075" y="1241742"/>
                </a:lnTo>
                <a:lnTo>
                  <a:pt x="710006" y="1209382"/>
                </a:lnTo>
                <a:lnTo>
                  <a:pt x="730758" y="1170635"/>
                </a:lnTo>
                <a:lnTo>
                  <a:pt x="741845" y="1126769"/>
                </a:lnTo>
                <a:lnTo>
                  <a:pt x="742010" y="1081608"/>
                </a:lnTo>
                <a:lnTo>
                  <a:pt x="731685" y="1039126"/>
                </a:lnTo>
                <a:lnTo>
                  <a:pt x="717537" y="1011796"/>
                </a:lnTo>
                <a:lnTo>
                  <a:pt x="711885" y="1000874"/>
                </a:lnTo>
                <a:lnTo>
                  <a:pt x="683641" y="968362"/>
                </a:lnTo>
                <a:lnTo>
                  <a:pt x="651992" y="945972"/>
                </a:lnTo>
                <a:lnTo>
                  <a:pt x="651992" y="1103769"/>
                </a:lnTo>
                <a:lnTo>
                  <a:pt x="644715" y="1139494"/>
                </a:lnTo>
                <a:lnTo>
                  <a:pt x="624916" y="1168742"/>
                </a:lnTo>
                <a:lnTo>
                  <a:pt x="595617" y="1188504"/>
                </a:lnTo>
                <a:lnTo>
                  <a:pt x="559828" y="1195755"/>
                </a:lnTo>
                <a:lnTo>
                  <a:pt x="524052" y="1188504"/>
                </a:lnTo>
                <a:lnTo>
                  <a:pt x="494753" y="1168742"/>
                </a:lnTo>
                <a:lnTo>
                  <a:pt x="474954" y="1139494"/>
                </a:lnTo>
                <a:lnTo>
                  <a:pt x="467677" y="1103769"/>
                </a:lnTo>
                <a:lnTo>
                  <a:pt x="474954" y="1068057"/>
                </a:lnTo>
                <a:lnTo>
                  <a:pt x="494753" y="1038809"/>
                </a:lnTo>
                <a:lnTo>
                  <a:pt x="524052" y="1019048"/>
                </a:lnTo>
                <a:lnTo>
                  <a:pt x="559828" y="1011796"/>
                </a:lnTo>
                <a:lnTo>
                  <a:pt x="595617" y="1019048"/>
                </a:lnTo>
                <a:lnTo>
                  <a:pt x="624916" y="1038809"/>
                </a:lnTo>
                <a:lnTo>
                  <a:pt x="644715" y="1068057"/>
                </a:lnTo>
                <a:lnTo>
                  <a:pt x="651992" y="1103769"/>
                </a:lnTo>
                <a:lnTo>
                  <a:pt x="651992" y="945972"/>
                </a:lnTo>
                <a:lnTo>
                  <a:pt x="647979" y="943127"/>
                </a:lnTo>
                <a:lnTo>
                  <a:pt x="605917" y="926706"/>
                </a:lnTo>
                <a:lnTo>
                  <a:pt x="605917" y="873823"/>
                </a:lnTo>
                <a:lnTo>
                  <a:pt x="609549" y="855967"/>
                </a:lnTo>
                <a:lnTo>
                  <a:pt x="619442" y="841336"/>
                </a:lnTo>
                <a:lnTo>
                  <a:pt x="634098" y="831456"/>
                </a:lnTo>
                <a:lnTo>
                  <a:pt x="651992" y="827824"/>
                </a:lnTo>
                <a:lnTo>
                  <a:pt x="974534" y="827824"/>
                </a:lnTo>
                <a:lnTo>
                  <a:pt x="1018108" y="820762"/>
                </a:lnTo>
                <a:lnTo>
                  <a:pt x="1056030" y="801116"/>
                </a:lnTo>
                <a:lnTo>
                  <a:pt x="1086002" y="771207"/>
                </a:lnTo>
                <a:lnTo>
                  <a:pt x="1105687" y="733348"/>
                </a:lnTo>
                <a:lnTo>
                  <a:pt x="1112761" y="689851"/>
                </a:lnTo>
                <a:lnTo>
                  <a:pt x="1112761" y="432308"/>
                </a:lnTo>
                <a:lnTo>
                  <a:pt x="1172667" y="492086"/>
                </a:lnTo>
                <a:lnTo>
                  <a:pt x="1187932" y="502437"/>
                </a:lnTo>
                <a:lnTo>
                  <a:pt x="1204912" y="505891"/>
                </a:lnTo>
                <a:lnTo>
                  <a:pt x="1221905" y="502437"/>
                </a:lnTo>
                <a:lnTo>
                  <a:pt x="1237170" y="492086"/>
                </a:lnTo>
                <a:lnTo>
                  <a:pt x="1247546" y="476859"/>
                </a:lnTo>
                <a:lnTo>
                  <a:pt x="1251000" y="459892"/>
                </a:lnTo>
                <a:close/>
              </a:path>
              <a:path w="1527810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26" y="137972"/>
                </a:lnTo>
                <a:lnTo>
                  <a:pt x="43853" y="144538"/>
                </a:lnTo>
                <a:lnTo>
                  <a:pt x="24193" y="159524"/>
                </a:lnTo>
                <a:lnTo>
                  <a:pt x="11455" y="180975"/>
                </a:lnTo>
                <a:lnTo>
                  <a:pt x="6921" y="206959"/>
                </a:lnTo>
                <a:lnTo>
                  <a:pt x="10477" y="232930"/>
                </a:lnTo>
                <a:lnTo>
                  <a:pt x="23329" y="254381"/>
                </a:lnTo>
                <a:lnTo>
                  <a:pt x="43522" y="269367"/>
                </a:lnTo>
                <a:lnTo>
                  <a:pt x="69126" y="275945"/>
                </a:lnTo>
                <a:lnTo>
                  <a:pt x="99072" y="275945"/>
                </a:lnTo>
                <a:lnTo>
                  <a:pt x="99072" y="367919"/>
                </a:lnTo>
                <a:lnTo>
                  <a:pt x="69126" y="367919"/>
                </a:lnTo>
                <a:lnTo>
                  <a:pt x="41795" y="373202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26" y="505904"/>
                </a:lnTo>
                <a:lnTo>
                  <a:pt x="99072" y="505904"/>
                </a:lnTo>
                <a:lnTo>
                  <a:pt x="99072" y="597877"/>
                </a:lnTo>
                <a:lnTo>
                  <a:pt x="69126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67"/>
                </a:lnTo>
                <a:lnTo>
                  <a:pt x="69126" y="735850"/>
                </a:lnTo>
                <a:lnTo>
                  <a:pt x="99072" y="735850"/>
                </a:lnTo>
                <a:lnTo>
                  <a:pt x="99072" y="827836"/>
                </a:lnTo>
                <a:lnTo>
                  <a:pt x="69126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090"/>
                </a:lnTo>
                <a:lnTo>
                  <a:pt x="19875" y="945972"/>
                </a:lnTo>
                <a:lnTo>
                  <a:pt x="41795" y="960526"/>
                </a:lnTo>
                <a:lnTo>
                  <a:pt x="69126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26" y="1057795"/>
                </a:lnTo>
                <a:lnTo>
                  <a:pt x="41795" y="1063078"/>
                </a:lnTo>
                <a:lnTo>
                  <a:pt x="19875" y="1077620"/>
                </a:lnTo>
                <a:lnTo>
                  <a:pt x="5295" y="1099502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26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26" y="1287754"/>
                </a:lnTo>
                <a:lnTo>
                  <a:pt x="41795" y="1293025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26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286000" cy="5143500"/>
          </a:xfrm>
          <a:custGeom>
            <a:avLst/>
            <a:gdLst/>
            <a:ahLst/>
            <a:cxnLst/>
            <a:rect l="l" t="t" r="r" b="b"/>
            <a:pathLst>
              <a:path w="2286000" h="5143500">
                <a:moveTo>
                  <a:pt x="2286000" y="0"/>
                </a:moveTo>
                <a:lnTo>
                  <a:pt x="0" y="0"/>
                </a:lnTo>
                <a:lnTo>
                  <a:pt x="0" y="5143500"/>
                </a:lnTo>
                <a:lnTo>
                  <a:pt x="2286000" y="5143500"/>
                </a:lnTo>
                <a:lnTo>
                  <a:pt x="2286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15900" y="195409"/>
            <a:ext cx="1743075" cy="2036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FFFF"/>
                </a:solidFill>
                <a:latin typeface="Georgia"/>
                <a:cs typeface="Georgia"/>
              </a:rPr>
              <a:t>What are  </a:t>
            </a:r>
            <a:r>
              <a:rPr sz="2200" b="1" spc="-5" dirty="0">
                <a:solidFill>
                  <a:srgbClr val="FFFFFF"/>
                </a:solidFill>
                <a:latin typeface="Georgia"/>
                <a:cs typeface="Georgia"/>
              </a:rPr>
              <a:t>examples</a:t>
            </a:r>
            <a:r>
              <a:rPr sz="2200" b="1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Georgia"/>
                <a:cs typeface="Georgia"/>
              </a:rPr>
              <a:t>of  </a:t>
            </a:r>
            <a:r>
              <a:rPr sz="2200" b="1" spc="-10" dirty="0">
                <a:solidFill>
                  <a:srgbClr val="FFFFFF"/>
                </a:solidFill>
                <a:latin typeface="Georgia"/>
                <a:cs typeface="Georgia"/>
              </a:rPr>
              <a:t>education  </a:t>
            </a:r>
            <a:r>
              <a:rPr sz="2200" b="1" spc="-5" dirty="0">
                <a:solidFill>
                  <a:srgbClr val="FFFFFF"/>
                </a:solidFill>
                <a:latin typeface="Georgia"/>
                <a:cs typeface="Georgia"/>
              </a:rPr>
              <a:t>programs  </a:t>
            </a:r>
            <a:r>
              <a:rPr sz="2200" b="1" spc="-10" dirty="0">
                <a:solidFill>
                  <a:srgbClr val="FFFFFF"/>
                </a:solidFill>
                <a:latin typeface="Georgia"/>
                <a:cs typeface="Georgia"/>
              </a:rPr>
              <a:t>and  </a:t>
            </a:r>
            <a:r>
              <a:rPr sz="2200" b="1" spc="-5" dirty="0">
                <a:solidFill>
                  <a:srgbClr val="FFFFFF"/>
                </a:solidFill>
                <a:latin typeface="Georgia"/>
                <a:cs typeface="Georgia"/>
              </a:rPr>
              <a:t>activities?</a:t>
            </a:r>
            <a:endParaRPr sz="2200" dirty="0">
              <a:latin typeface="Georgia"/>
              <a:cs typeface="Georgia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78835" y="65531"/>
            <a:ext cx="1766570" cy="1071880"/>
            <a:chOff x="2878835" y="65531"/>
            <a:chExt cx="1766570" cy="1071880"/>
          </a:xfrm>
        </p:grpSpPr>
        <p:sp>
          <p:nvSpPr>
            <p:cNvPr id="4" name="object 4"/>
            <p:cNvSpPr/>
            <p:nvPr/>
          </p:nvSpPr>
          <p:spPr>
            <a:xfrm>
              <a:off x="2891789" y="78485"/>
              <a:ext cx="1740535" cy="1045844"/>
            </a:xfrm>
            <a:custGeom>
              <a:avLst/>
              <a:gdLst/>
              <a:ahLst/>
              <a:cxnLst/>
              <a:rect l="l" t="t" r="r" b="b"/>
              <a:pathLst>
                <a:path w="1740535" h="1045844">
                  <a:moveTo>
                    <a:pt x="1740408" y="0"/>
                  </a:moveTo>
                  <a:lnTo>
                    <a:pt x="0" y="0"/>
                  </a:lnTo>
                  <a:lnTo>
                    <a:pt x="0" y="1045463"/>
                  </a:lnTo>
                  <a:lnTo>
                    <a:pt x="1740408" y="1045463"/>
                  </a:lnTo>
                  <a:lnTo>
                    <a:pt x="1740408" y="0"/>
                  </a:lnTo>
                  <a:close/>
                </a:path>
              </a:pathLst>
            </a:custGeom>
            <a:solidFill>
              <a:srgbClr val="002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91789" y="78485"/>
              <a:ext cx="1740535" cy="1045844"/>
            </a:xfrm>
            <a:custGeom>
              <a:avLst/>
              <a:gdLst/>
              <a:ahLst/>
              <a:cxnLst/>
              <a:rect l="l" t="t" r="r" b="b"/>
              <a:pathLst>
                <a:path w="1740535" h="1045844">
                  <a:moveTo>
                    <a:pt x="0" y="0"/>
                  </a:moveTo>
                  <a:lnTo>
                    <a:pt x="1740408" y="0"/>
                  </a:lnTo>
                  <a:lnTo>
                    <a:pt x="1740408" y="1045463"/>
                  </a:lnTo>
                  <a:lnTo>
                    <a:pt x="0" y="1045463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3283207" y="442456"/>
            <a:ext cx="95694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spc="-90" dirty="0">
                <a:solidFill>
                  <a:srgbClr val="FFFFFF"/>
                </a:solidFill>
                <a:latin typeface="Arial"/>
                <a:cs typeface="Arial"/>
              </a:rPr>
              <a:t>Admissions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4503" y="65531"/>
            <a:ext cx="1766570" cy="1071880"/>
            <a:chOff x="4794503" y="65531"/>
            <a:chExt cx="1766570" cy="1071880"/>
          </a:xfrm>
        </p:grpSpPr>
        <p:sp>
          <p:nvSpPr>
            <p:cNvPr id="7" name="object 7"/>
            <p:cNvSpPr/>
            <p:nvPr/>
          </p:nvSpPr>
          <p:spPr>
            <a:xfrm>
              <a:off x="4807457" y="78485"/>
              <a:ext cx="1740535" cy="1045844"/>
            </a:xfrm>
            <a:custGeom>
              <a:avLst/>
              <a:gdLst/>
              <a:ahLst/>
              <a:cxnLst/>
              <a:rect l="l" t="t" r="r" b="b"/>
              <a:pathLst>
                <a:path w="1740534" h="1045844">
                  <a:moveTo>
                    <a:pt x="1740408" y="0"/>
                  </a:moveTo>
                  <a:lnTo>
                    <a:pt x="0" y="0"/>
                  </a:lnTo>
                  <a:lnTo>
                    <a:pt x="0" y="1045463"/>
                  </a:lnTo>
                  <a:lnTo>
                    <a:pt x="1740408" y="1045463"/>
                  </a:lnTo>
                  <a:lnTo>
                    <a:pt x="1740408" y="0"/>
                  </a:lnTo>
                  <a:close/>
                </a:path>
              </a:pathLst>
            </a:custGeom>
            <a:solidFill>
              <a:srgbClr val="0531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07457" y="78485"/>
              <a:ext cx="1740535" cy="1045844"/>
            </a:xfrm>
            <a:custGeom>
              <a:avLst/>
              <a:gdLst/>
              <a:ahLst/>
              <a:cxnLst/>
              <a:rect l="l" t="t" r="r" b="b"/>
              <a:pathLst>
                <a:path w="1740534" h="1045844">
                  <a:moveTo>
                    <a:pt x="0" y="0"/>
                  </a:moveTo>
                  <a:lnTo>
                    <a:pt x="1740408" y="0"/>
                  </a:lnTo>
                  <a:lnTo>
                    <a:pt x="1740408" y="1045463"/>
                  </a:lnTo>
                  <a:lnTo>
                    <a:pt x="0" y="1045463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416743" y="442456"/>
            <a:ext cx="5187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Hiring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10171" y="65531"/>
            <a:ext cx="1766570" cy="1071880"/>
            <a:chOff x="6710171" y="65531"/>
            <a:chExt cx="1766570" cy="1071880"/>
          </a:xfrm>
        </p:grpSpPr>
        <p:sp>
          <p:nvSpPr>
            <p:cNvPr id="10" name="object 10"/>
            <p:cNvSpPr/>
            <p:nvPr/>
          </p:nvSpPr>
          <p:spPr>
            <a:xfrm>
              <a:off x="6723125" y="78485"/>
              <a:ext cx="1740535" cy="1045844"/>
            </a:xfrm>
            <a:custGeom>
              <a:avLst/>
              <a:gdLst/>
              <a:ahLst/>
              <a:cxnLst/>
              <a:rect l="l" t="t" r="r" b="b"/>
              <a:pathLst>
                <a:path w="1740534" h="1045844">
                  <a:moveTo>
                    <a:pt x="1740407" y="0"/>
                  </a:moveTo>
                  <a:lnTo>
                    <a:pt x="0" y="0"/>
                  </a:lnTo>
                  <a:lnTo>
                    <a:pt x="0" y="1045463"/>
                  </a:lnTo>
                  <a:lnTo>
                    <a:pt x="1740407" y="1045463"/>
                  </a:lnTo>
                  <a:lnTo>
                    <a:pt x="1740407" y="0"/>
                  </a:lnTo>
                  <a:close/>
                </a:path>
              </a:pathLst>
            </a:custGeom>
            <a:solidFill>
              <a:srgbClr val="0B37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23125" y="78485"/>
              <a:ext cx="1740535" cy="1045844"/>
            </a:xfrm>
            <a:custGeom>
              <a:avLst/>
              <a:gdLst/>
              <a:ahLst/>
              <a:cxnLst/>
              <a:rect l="l" t="t" r="r" b="b"/>
              <a:pathLst>
                <a:path w="1740534" h="1045844">
                  <a:moveTo>
                    <a:pt x="0" y="0"/>
                  </a:moveTo>
                  <a:lnTo>
                    <a:pt x="1740407" y="0"/>
                  </a:lnTo>
                  <a:lnTo>
                    <a:pt x="1740407" y="1045463"/>
                  </a:lnTo>
                  <a:lnTo>
                    <a:pt x="0" y="1045463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7141855" y="442456"/>
            <a:ext cx="9023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Workplace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78835" y="1284732"/>
            <a:ext cx="1766570" cy="1071880"/>
            <a:chOff x="2878835" y="1284732"/>
            <a:chExt cx="1766570" cy="1071880"/>
          </a:xfrm>
        </p:grpSpPr>
        <p:sp>
          <p:nvSpPr>
            <p:cNvPr id="13" name="object 13"/>
            <p:cNvSpPr/>
            <p:nvPr/>
          </p:nvSpPr>
          <p:spPr>
            <a:xfrm>
              <a:off x="2891789" y="1297686"/>
              <a:ext cx="1740535" cy="1045844"/>
            </a:xfrm>
            <a:custGeom>
              <a:avLst/>
              <a:gdLst/>
              <a:ahLst/>
              <a:cxnLst/>
              <a:rect l="l" t="t" r="r" b="b"/>
              <a:pathLst>
                <a:path w="1740535" h="1045844">
                  <a:moveTo>
                    <a:pt x="1740408" y="0"/>
                  </a:moveTo>
                  <a:lnTo>
                    <a:pt x="0" y="0"/>
                  </a:lnTo>
                  <a:lnTo>
                    <a:pt x="0" y="1045463"/>
                  </a:lnTo>
                  <a:lnTo>
                    <a:pt x="1740408" y="1045463"/>
                  </a:lnTo>
                  <a:lnTo>
                    <a:pt x="1740408" y="0"/>
                  </a:lnTo>
                  <a:close/>
                </a:path>
              </a:pathLst>
            </a:custGeom>
            <a:solidFill>
              <a:srgbClr val="133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91789" y="1297686"/>
              <a:ext cx="1740535" cy="1045844"/>
            </a:xfrm>
            <a:custGeom>
              <a:avLst/>
              <a:gdLst/>
              <a:ahLst/>
              <a:cxnLst/>
              <a:rect l="l" t="t" r="r" b="b"/>
              <a:pathLst>
                <a:path w="1740535" h="1045844">
                  <a:moveTo>
                    <a:pt x="0" y="0"/>
                  </a:moveTo>
                  <a:lnTo>
                    <a:pt x="1740408" y="0"/>
                  </a:lnTo>
                  <a:lnTo>
                    <a:pt x="1740408" y="1045463"/>
                  </a:lnTo>
                  <a:lnTo>
                    <a:pt x="0" y="1045463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873892" y="1312025"/>
            <a:ext cx="1740534" cy="766877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423545" marR="417830" indent="45720">
              <a:lnSpc>
                <a:spcPts val="1750"/>
              </a:lnSpc>
            </a:pP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Academic 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1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-1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spc="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09295" y="1231024"/>
            <a:ext cx="1766570" cy="1071880"/>
            <a:chOff x="4794503" y="1284732"/>
            <a:chExt cx="1766570" cy="1071880"/>
          </a:xfrm>
        </p:grpSpPr>
        <p:sp>
          <p:nvSpPr>
            <p:cNvPr id="16" name="object 16"/>
            <p:cNvSpPr/>
            <p:nvPr/>
          </p:nvSpPr>
          <p:spPr>
            <a:xfrm>
              <a:off x="4807457" y="1297686"/>
              <a:ext cx="1740535" cy="1045844"/>
            </a:xfrm>
            <a:custGeom>
              <a:avLst/>
              <a:gdLst/>
              <a:ahLst/>
              <a:cxnLst/>
              <a:rect l="l" t="t" r="r" b="b"/>
              <a:pathLst>
                <a:path w="1740534" h="1045844">
                  <a:moveTo>
                    <a:pt x="1740408" y="0"/>
                  </a:moveTo>
                  <a:lnTo>
                    <a:pt x="0" y="0"/>
                  </a:lnTo>
                  <a:lnTo>
                    <a:pt x="0" y="1045463"/>
                  </a:lnTo>
                  <a:lnTo>
                    <a:pt x="1740408" y="1045463"/>
                  </a:lnTo>
                  <a:lnTo>
                    <a:pt x="1740408" y="0"/>
                  </a:lnTo>
                  <a:close/>
                </a:path>
              </a:pathLst>
            </a:custGeom>
            <a:solidFill>
              <a:srgbClr val="1C4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07457" y="1297686"/>
              <a:ext cx="1740535" cy="1045844"/>
            </a:xfrm>
            <a:custGeom>
              <a:avLst/>
              <a:gdLst/>
              <a:ahLst/>
              <a:cxnLst/>
              <a:rect l="l" t="t" r="r" b="b"/>
              <a:pathLst>
                <a:path w="1740534" h="1045844">
                  <a:moveTo>
                    <a:pt x="0" y="0"/>
                  </a:moveTo>
                  <a:lnTo>
                    <a:pt x="1740408" y="0"/>
                  </a:lnTo>
                  <a:lnTo>
                    <a:pt x="1740408" y="1045463"/>
                  </a:lnTo>
                  <a:lnTo>
                    <a:pt x="0" y="1045463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807458" y="1297686"/>
            <a:ext cx="1740535" cy="1045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301625">
              <a:lnSpc>
                <a:spcPct val="100000"/>
              </a:lnSpc>
              <a:spcBef>
                <a:spcPts val="1120"/>
              </a:spcBef>
            </a:pPr>
            <a:r>
              <a:rPr sz="1600" spc="-114" dirty="0">
                <a:solidFill>
                  <a:srgbClr val="FFFFFF"/>
                </a:solidFill>
                <a:latin typeface="Arial"/>
                <a:cs typeface="Arial"/>
              </a:rPr>
              <a:t>Residence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2709" y="1230960"/>
            <a:ext cx="1766570" cy="1071880"/>
            <a:chOff x="6710171" y="1284732"/>
            <a:chExt cx="1766570" cy="1071880"/>
          </a:xfrm>
        </p:grpSpPr>
        <p:sp>
          <p:nvSpPr>
            <p:cNvPr id="19" name="object 19"/>
            <p:cNvSpPr/>
            <p:nvPr/>
          </p:nvSpPr>
          <p:spPr>
            <a:xfrm>
              <a:off x="6723125" y="1297686"/>
              <a:ext cx="1740535" cy="1045844"/>
            </a:xfrm>
            <a:custGeom>
              <a:avLst/>
              <a:gdLst/>
              <a:ahLst/>
              <a:cxnLst/>
              <a:rect l="l" t="t" r="r" b="b"/>
              <a:pathLst>
                <a:path w="1740534" h="1045844">
                  <a:moveTo>
                    <a:pt x="1740407" y="0"/>
                  </a:moveTo>
                  <a:lnTo>
                    <a:pt x="0" y="0"/>
                  </a:lnTo>
                  <a:lnTo>
                    <a:pt x="0" y="1045463"/>
                  </a:lnTo>
                  <a:lnTo>
                    <a:pt x="1740407" y="1045463"/>
                  </a:lnTo>
                  <a:lnTo>
                    <a:pt x="1740407" y="0"/>
                  </a:lnTo>
                  <a:close/>
                </a:path>
              </a:pathLst>
            </a:custGeom>
            <a:solidFill>
              <a:srgbClr val="274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23125" y="1297686"/>
              <a:ext cx="1740535" cy="1045844"/>
            </a:xfrm>
            <a:custGeom>
              <a:avLst/>
              <a:gdLst/>
              <a:ahLst/>
              <a:cxnLst/>
              <a:rect l="l" t="t" r="r" b="b"/>
              <a:pathLst>
                <a:path w="1740534" h="1045844">
                  <a:moveTo>
                    <a:pt x="0" y="0"/>
                  </a:moveTo>
                  <a:lnTo>
                    <a:pt x="1740407" y="0"/>
                  </a:lnTo>
                  <a:lnTo>
                    <a:pt x="1740407" y="1045463"/>
                  </a:lnTo>
                  <a:lnTo>
                    <a:pt x="0" y="1045463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723126" y="1297686"/>
            <a:ext cx="1740535" cy="104584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551815" marR="320040" indent="-227329">
              <a:lnSpc>
                <a:spcPts val="1750"/>
              </a:lnSpc>
            </a:pP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Amenities</a:t>
            </a:r>
            <a:r>
              <a:rPr sz="16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on  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campus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78835" y="2503932"/>
            <a:ext cx="1766570" cy="1071880"/>
            <a:chOff x="2878835" y="2503932"/>
            <a:chExt cx="1766570" cy="1071880"/>
          </a:xfrm>
        </p:grpSpPr>
        <p:sp>
          <p:nvSpPr>
            <p:cNvPr id="22" name="object 22"/>
            <p:cNvSpPr/>
            <p:nvPr/>
          </p:nvSpPr>
          <p:spPr>
            <a:xfrm>
              <a:off x="2891789" y="2516886"/>
              <a:ext cx="1740535" cy="1045844"/>
            </a:xfrm>
            <a:custGeom>
              <a:avLst/>
              <a:gdLst/>
              <a:ahLst/>
              <a:cxnLst/>
              <a:rect l="l" t="t" r="r" b="b"/>
              <a:pathLst>
                <a:path w="1740535" h="1045845">
                  <a:moveTo>
                    <a:pt x="1740408" y="0"/>
                  </a:moveTo>
                  <a:lnTo>
                    <a:pt x="0" y="0"/>
                  </a:lnTo>
                  <a:lnTo>
                    <a:pt x="0" y="1045463"/>
                  </a:lnTo>
                  <a:lnTo>
                    <a:pt x="1740408" y="1045463"/>
                  </a:lnTo>
                  <a:lnTo>
                    <a:pt x="1740408" y="0"/>
                  </a:lnTo>
                  <a:close/>
                </a:path>
              </a:pathLst>
            </a:custGeom>
            <a:solidFill>
              <a:srgbClr val="315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91789" y="2516886"/>
              <a:ext cx="1740535" cy="1045844"/>
            </a:xfrm>
            <a:custGeom>
              <a:avLst/>
              <a:gdLst/>
              <a:ahLst/>
              <a:cxnLst/>
              <a:rect l="l" t="t" r="r" b="b"/>
              <a:pathLst>
                <a:path w="1740535" h="1045845">
                  <a:moveTo>
                    <a:pt x="0" y="0"/>
                  </a:moveTo>
                  <a:lnTo>
                    <a:pt x="1740408" y="0"/>
                  </a:lnTo>
                  <a:lnTo>
                    <a:pt x="1740408" y="1045463"/>
                  </a:lnTo>
                  <a:lnTo>
                    <a:pt x="0" y="1045463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891789" y="2516885"/>
            <a:ext cx="1740535" cy="1045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1120"/>
              </a:spcBef>
            </a:pP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Sports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teams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4503" y="2503932"/>
            <a:ext cx="1766570" cy="1071880"/>
            <a:chOff x="4794503" y="2503932"/>
            <a:chExt cx="1766570" cy="1071880"/>
          </a:xfrm>
        </p:grpSpPr>
        <p:sp>
          <p:nvSpPr>
            <p:cNvPr id="25" name="object 25"/>
            <p:cNvSpPr/>
            <p:nvPr/>
          </p:nvSpPr>
          <p:spPr>
            <a:xfrm>
              <a:off x="4807457" y="2516886"/>
              <a:ext cx="1740535" cy="1045844"/>
            </a:xfrm>
            <a:custGeom>
              <a:avLst/>
              <a:gdLst/>
              <a:ahLst/>
              <a:cxnLst/>
              <a:rect l="l" t="t" r="r" b="b"/>
              <a:pathLst>
                <a:path w="1740534" h="1045845">
                  <a:moveTo>
                    <a:pt x="1740408" y="0"/>
                  </a:moveTo>
                  <a:lnTo>
                    <a:pt x="0" y="0"/>
                  </a:lnTo>
                  <a:lnTo>
                    <a:pt x="0" y="1045463"/>
                  </a:lnTo>
                  <a:lnTo>
                    <a:pt x="1740408" y="1045463"/>
                  </a:lnTo>
                  <a:lnTo>
                    <a:pt x="1740408" y="0"/>
                  </a:lnTo>
                  <a:close/>
                </a:path>
              </a:pathLst>
            </a:custGeom>
            <a:solidFill>
              <a:srgbClr val="465F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07457" y="2516886"/>
              <a:ext cx="1740535" cy="1045844"/>
            </a:xfrm>
            <a:custGeom>
              <a:avLst/>
              <a:gdLst/>
              <a:ahLst/>
              <a:cxnLst/>
              <a:rect l="l" t="t" r="r" b="b"/>
              <a:pathLst>
                <a:path w="1740534" h="1045845">
                  <a:moveTo>
                    <a:pt x="0" y="0"/>
                  </a:moveTo>
                  <a:lnTo>
                    <a:pt x="1740408" y="0"/>
                  </a:lnTo>
                  <a:lnTo>
                    <a:pt x="1740408" y="1045463"/>
                  </a:lnTo>
                  <a:lnTo>
                    <a:pt x="0" y="1045463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807458" y="2516885"/>
            <a:ext cx="1740535" cy="1045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393065">
              <a:lnSpc>
                <a:spcPct val="100000"/>
              </a:lnSpc>
              <a:spcBef>
                <a:spcPts val="1120"/>
              </a:spcBef>
            </a:pP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Work-study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10171" y="2503932"/>
            <a:ext cx="1766570" cy="1071880"/>
            <a:chOff x="6710171" y="2503932"/>
            <a:chExt cx="1766570" cy="1071880"/>
          </a:xfrm>
        </p:grpSpPr>
        <p:sp>
          <p:nvSpPr>
            <p:cNvPr id="28" name="object 28"/>
            <p:cNvSpPr/>
            <p:nvPr/>
          </p:nvSpPr>
          <p:spPr>
            <a:xfrm>
              <a:off x="6723125" y="2516886"/>
              <a:ext cx="1740535" cy="1045844"/>
            </a:xfrm>
            <a:custGeom>
              <a:avLst/>
              <a:gdLst/>
              <a:ahLst/>
              <a:cxnLst/>
              <a:rect l="l" t="t" r="r" b="b"/>
              <a:pathLst>
                <a:path w="1740534" h="1045845">
                  <a:moveTo>
                    <a:pt x="1740407" y="0"/>
                  </a:moveTo>
                  <a:lnTo>
                    <a:pt x="0" y="0"/>
                  </a:lnTo>
                  <a:lnTo>
                    <a:pt x="0" y="1045463"/>
                  </a:lnTo>
                  <a:lnTo>
                    <a:pt x="1740407" y="1045463"/>
                  </a:lnTo>
                  <a:lnTo>
                    <a:pt x="1740407" y="0"/>
                  </a:lnTo>
                  <a:close/>
                </a:path>
              </a:pathLst>
            </a:custGeom>
            <a:solidFill>
              <a:srgbClr val="5C6D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23125" y="2516886"/>
              <a:ext cx="1740535" cy="1045844"/>
            </a:xfrm>
            <a:custGeom>
              <a:avLst/>
              <a:gdLst/>
              <a:ahLst/>
              <a:cxnLst/>
              <a:rect l="l" t="t" r="r" b="b"/>
              <a:pathLst>
                <a:path w="1740534" h="1045845">
                  <a:moveTo>
                    <a:pt x="0" y="0"/>
                  </a:moveTo>
                  <a:lnTo>
                    <a:pt x="1740407" y="0"/>
                  </a:lnTo>
                  <a:lnTo>
                    <a:pt x="1740407" y="1045463"/>
                  </a:lnTo>
                  <a:lnTo>
                    <a:pt x="0" y="1045463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 descr="Games, concerts,  and speeches  on-campus&#10;"/>
          <p:cNvSpPr txBox="1"/>
          <p:nvPr/>
        </p:nvSpPr>
        <p:spPr>
          <a:xfrm>
            <a:off x="6723126" y="2516885"/>
            <a:ext cx="1740535" cy="1045844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311150" marR="154305" indent="-149860">
              <a:lnSpc>
                <a:spcPct val="91600"/>
              </a:lnSpc>
              <a:spcBef>
                <a:spcPts val="1365"/>
              </a:spcBef>
            </a:pPr>
            <a:r>
              <a:rPr sz="1600" spc="-130" dirty="0">
                <a:solidFill>
                  <a:srgbClr val="FFFFFF"/>
                </a:solidFill>
                <a:latin typeface="Arial"/>
                <a:cs typeface="Arial"/>
              </a:rPr>
              <a:t>Games, 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concerts, 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600" spc="-114" dirty="0">
                <a:solidFill>
                  <a:srgbClr val="FFFFFF"/>
                </a:solidFill>
                <a:latin typeface="Arial"/>
                <a:cs typeface="Arial"/>
              </a:rPr>
              <a:t>speeches 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on-campus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78835" y="3723132"/>
            <a:ext cx="1766570" cy="1069975"/>
            <a:chOff x="2878835" y="3723132"/>
            <a:chExt cx="1766570" cy="1069975"/>
          </a:xfrm>
        </p:grpSpPr>
        <p:sp>
          <p:nvSpPr>
            <p:cNvPr id="31" name="object 31"/>
            <p:cNvSpPr/>
            <p:nvPr/>
          </p:nvSpPr>
          <p:spPr>
            <a:xfrm>
              <a:off x="2891789" y="3736086"/>
              <a:ext cx="1740535" cy="1043940"/>
            </a:xfrm>
            <a:custGeom>
              <a:avLst/>
              <a:gdLst/>
              <a:ahLst/>
              <a:cxnLst/>
              <a:rect l="l" t="t" r="r" b="b"/>
              <a:pathLst>
                <a:path w="1740535" h="1043939">
                  <a:moveTo>
                    <a:pt x="1740408" y="0"/>
                  </a:moveTo>
                  <a:lnTo>
                    <a:pt x="0" y="0"/>
                  </a:lnTo>
                  <a:lnTo>
                    <a:pt x="0" y="1043940"/>
                  </a:lnTo>
                  <a:lnTo>
                    <a:pt x="1740408" y="1043940"/>
                  </a:lnTo>
                  <a:lnTo>
                    <a:pt x="1740408" y="0"/>
                  </a:lnTo>
                  <a:close/>
                </a:path>
              </a:pathLst>
            </a:custGeom>
            <a:solidFill>
              <a:srgbClr val="6F7C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91789" y="3736086"/>
              <a:ext cx="1740535" cy="1043940"/>
            </a:xfrm>
            <a:custGeom>
              <a:avLst/>
              <a:gdLst/>
              <a:ahLst/>
              <a:cxnLst/>
              <a:rect l="l" t="t" r="r" b="b"/>
              <a:pathLst>
                <a:path w="1740535" h="1043939">
                  <a:moveTo>
                    <a:pt x="0" y="0"/>
                  </a:moveTo>
                  <a:lnTo>
                    <a:pt x="1740408" y="0"/>
                  </a:lnTo>
                  <a:lnTo>
                    <a:pt x="1740408" y="1043940"/>
                  </a:lnTo>
                  <a:lnTo>
                    <a:pt x="0" y="104394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2891789" y="3768218"/>
            <a:ext cx="1740535" cy="104394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71755" marR="64135" algn="ctr">
              <a:lnSpc>
                <a:spcPct val="91500"/>
              </a:lnSpc>
              <a:spcBef>
                <a:spcPts val="484"/>
              </a:spcBef>
            </a:pP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Off-campus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trips</a:t>
            </a:r>
            <a:r>
              <a:rPr sz="16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or 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experiences  organized 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institution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81422" y="3710050"/>
            <a:ext cx="1766570" cy="1069975"/>
            <a:chOff x="4794503" y="3723132"/>
            <a:chExt cx="1766570" cy="1069975"/>
          </a:xfrm>
        </p:grpSpPr>
        <p:sp>
          <p:nvSpPr>
            <p:cNvPr id="34" name="object 34"/>
            <p:cNvSpPr/>
            <p:nvPr/>
          </p:nvSpPr>
          <p:spPr>
            <a:xfrm>
              <a:off x="4807457" y="3736086"/>
              <a:ext cx="1740535" cy="1043940"/>
            </a:xfrm>
            <a:custGeom>
              <a:avLst/>
              <a:gdLst/>
              <a:ahLst/>
              <a:cxnLst/>
              <a:rect l="l" t="t" r="r" b="b"/>
              <a:pathLst>
                <a:path w="1740534" h="1043939">
                  <a:moveTo>
                    <a:pt x="1740408" y="0"/>
                  </a:moveTo>
                  <a:lnTo>
                    <a:pt x="0" y="0"/>
                  </a:lnTo>
                  <a:lnTo>
                    <a:pt x="0" y="1043940"/>
                  </a:lnTo>
                  <a:lnTo>
                    <a:pt x="1740408" y="1043940"/>
                  </a:lnTo>
                  <a:lnTo>
                    <a:pt x="1740408" y="0"/>
                  </a:lnTo>
                  <a:close/>
                </a:path>
              </a:pathLst>
            </a:custGeom>
            <a:solidFill>
              <a:srgbClr val="838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07457" y="3736086"/>
              <a:ext cx="1740535" cy="1043940"/>
            </a:xfrm>
            <a:custGeom>
              <a:avLst/>
              <a:gdLst/>
              <a:ahLst/>
              <a:cxnLst/>
              <a:rect l="l" t="t" r="r" b="b"/>
              <a:pathLst>
                <a:path w="1740534" h="1043939">
                  <a:moveTo>
                    <a:pt x="0" y="0"/>
                  </a:moveTo>
                  <a:lnTo>
                    <a:pt x="1740408" y="0"/>
                  </a:lnTo>
                  <a:lnTo>
                    <a:pt x="1740408" y="1043940"/>
                  </a:lnTo>
                  <a:lnTo>
                    <a:pt x="0" y="104394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4807458" y="3736085"/>
            <a:ext cx="1740535" cy="1043940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358140" marR="353060" indent="635" algn="ctr">
              <a:lnSpc>
                <a:spcPct val="91600"/>
              </a:lnSpc>
              <a:spcBef>
                <a:spcPts val="1365"/>
              </a:spcBef>
            </a:pP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Sponsored 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-15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spc="-1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16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600" spc="-1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36" name="object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10171" y="3723132"/>
            <a:ext cx="2112645" cy="1193165"/>
            <a:chOff x="6710171" y="3723132"/>
            <a:chExt cx="2112645" cy="1193165"/>
          </a:xfrm>
        </p:grpSpPr>
        <p:sp>
          <p:nvSpPr>
            <p:cNvPr id="37" name="object 37" descr="HuschBlackwell Logo"/>
            <p:cNvSpPr/>
            <p:nvPr/>
          </p:nvSpPr>
          <p:spPr>
            <a:xfrm>
              <a:off x="7194803" y="4782312"/>
              <a:ext cx="1627785" cy="1337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723125" y="3736086"/>
              <a:ext cx="1740535" cy="1043940"/>
            </a:xfrm>
            <a:custGeom>
              <a:avLst/>
              <a:gdLst/>
              <a:ahLst/>
              <a:cxnLst/>
              <a:rect l="l" t="t" r="r" b="b"/>
              <a:pathLst>
                <a:path w="1740534" h="1043939">
                  <a:moveTo>
                    <a:pt x="1740407" y="0"/>
                  </a:moveTo>
                  <a:lnTo>
                    <a:pt x="0" y="0"/>
                  </a:lnTo>
                  <a:lnTo>
                    <a:pt x="0" y="1043940"/>
                  </a:lnTo>
                  <a:lnTo>
                    <a:pt x="1740407" y="1043940"/>
                  </a:lnTo>
                  <a:lnTo>
                    <a:pt x="1740407" y="0"/>
                  </a:lnTo>
                  <a:close/>
                </a:path>
              </a:pathLst>
            </a:custGeom>
            <a:solidFill>
              <a:srgbClr val="949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723125" y="3736086"/>
              <a:ext cx="1740535" cy="1043940"/>
            </a:xfrm>
            <a:custGeom>
              <a:avLst/>
              <a:gdLst/>
              <a:ahLst/>
              <a:cxnLst/>
              <a:rect l="l" t="t" r="r" b="b"/>
              <a:pathLst>
                <a:path w="1740534" h="1043939">
                  <a:moveTo>
                    <a:pt x="0" y="0"/>
                  </a:moveTo>
                  <a:lnTo>
                    <a:pt x="1740407" y="0"/>
                  </a:lnTo>
                  <a:lnTo>
                    <a:pt x="1740407" y="1043940"/>
                  </a:lnTo>
                  <a:lnTo>
                    <a:pt x="0" y="104394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723125" y="3742457"/>
            <a:ext cx="1740535" cy="1043940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324485" marR="307340" indent="-10795" algn="just">
              <a:lnSpc>
                <a:spcPct val="91600"/>
              </a:lnSpc>
              <a:spcBef>
                <a:spcPts val="1365"/>
              </a:spcBef>
            </a:pP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Anything</a:t>
            </a:r>
            <a:r>
              <a:rPr sz="16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else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happens 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on-campus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When </a:t>
            </a:r>
            <a:r>
              <a:rPr u="heavy" dirty="0">
                <a:uFill>
                  <a:solidFill>
                    <a:srgbClr val="00339F"/>
                  </a:solidFill>
                </a:uFill>
              </a:rPr>
              <a:t>may</a:t>
            </a:r>
            <a:r>
              <a:rPr dirty="0"/>
              <a:t> we </a:t>
            </a:r>
            <a:r>
              <a:rPr spc="-5" dirty="0"/>
              <a:t>dismiss</a:t>
            </a:r>
            <a:r>
              <a:rPr spc="-50" dirty="0"/>
              <a:t> </a:t>
            </a:r>
            <a:r>
              <a:rPr dirty="0"/>
              <a:t>a  formal</a:t>
            </a:r>
            <a:r>
              <a:rPr spc="-15" dirty="0"/>
              <a:t> </a:t>
            </a:r>
            <a:r>
              <a:rPr spc="-5" dirty="0"/>
              <a:t>complaint?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414526"/>
            <a:ext cx="6747509" cy="2732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4701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10" dirty="0">
                <a:latin typeface="Arial"/>
                <a:cs typeface="Arial"/>
              </a:rPr>
              <a:t>Alleged </a:t>
            </a:r>
            <a:r>
              <a:rPr sz="2400" spc="-40" dirty="0">
                <a:latin typeface="Arial"/>
                <a:cs typeface="Arial"/>
              </a:rPr>
              <a:t>victim </a:t>
            </a:r>
            <a:r>
              <a:rPr sz="2400" spc="-95" dirty="0">
                <a:latin typeface="Arial"/>
                <a:cs typeface="Arial"/>
              </a:rPr>
              <a:t>indicates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15" dirty="0">
                <a:latin typeface="Arial"/>
                <a:cs typeface="Arial"/>
              </a:rPr>
              <a:t>writing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105" dirty="0">
                <a:latin typeface="Arial"/>
                <a:cs typeface="Arial"/>
              </a:rPr>
              <a:t>desire </a:t>
            </a:r>
            <a:r>
              <a:rPr sz="2400" spc="20" dirty="0">
                <a:latin typeface="Arial"/>
                <a:cs typeface="Arial"/>
              </a:rPr>
              <a:t>to  </a:t>
            </a:r>
            <a:r>
              <a:rPr sz="2400" spc="-35" dirty="0">
                <a:latin typeface="Arial"/>
                <a:cs typeface="Arial"/>
              </a:rPr>
              <a:t>withdraw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65" dirty="0">
                <a:latin typeface="Arial"/>
                <a:cs typeface="Arial"/>
              </a:rPr>
              <a:t>complaint </a:t>
            </a:r>
            <a:r>
              <a:rPr sz="2400" spc="-40" dirty="0">
                <a:latin typeface="Arial"/>
                <a:cs typeface="Arial"/>
              </a:rPr>
              <a:t>(or </a:t>
            </a:r>
            <a:r>
              <a:rPr sz="2400" spc="-50" dirty="0">
                <a:latin typeface="Arial"/>
                <a:cs typeface="Arial"/>
              </a:rPr>
              <a:t>particular</a:t>
            </a:r>
            <a:r>
              <a:rPr sz="2400" spc="-484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allegations)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30" dirty="0">
                <a:latin typeface="Arial"/>
                <a:cs typeface="Arial"/>
              </a:rPr>
              <a:t>Respondent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is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no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longer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enrolled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or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employed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by 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institution</a:t>
            </a:r>
            <a:endParaRPr sz="2400" dirty="0">
              <a:latin typeface="Arial"/>
              <a:cs typeface="Arial"/>
            </a:endParaRPr>
          </a:p>
          <a:p>
            <a:pPr marL="355600" marR="10287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25" dirty="0">
                <a:latin typeface="Arial"/>
                <a:cs typeface="Arial"/>
              </a:rPr>
              <a:t>Specific </a:t>
            </a:r>
            <a:r>
              <a:rPr sz="2400" spc="-120" dirty="0">
                <a:latin typeface="Arial"/>
                <a:cs typeface="Arial"/>
              </a:rPr>
              <a:t>circumstances </a:t>
            </a:r>
            <a:r>
              <a:rPr sz="2400" spc="-70" dirty="0">
                <a:latin typeface="Arial"/>
                <a:cs typeface="Arial"/>
              </a:rPr>
              <a:t>prevent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5" dirty="0">
                <a:latin typeface="Arial"/>
                <a:cs typeface="Arial"/>
              </a:rPr>
              <a:t>institution</a:t>
            </a:r>
            <a:r>
              <a:rPr sz="2400" spc="-3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from  </a:t>
            </a:r>
            <a:r>
              <a:rPr sz="2400" spc="-90" dirty="0">
                <a:latin typeface="Arial"/>
                <a:cs typeface="Arial"/>
              </a:rPr>
              <a:t>gathering </a:t>
            </a:r>
            <a:r>
              <a:rPr sz="2400" spc="-110" dirty="0">
                <a:latin typeface="Arial"/>
                <a:cs typeface="Arial"/>
              </a:rPr>
              <a:t>evidence </a:t>
            </a:r>
            <a:r>
              <a:rPr sz="2400" spc="-50" dirty="0">
                <a:latin typeface="Arial"/>
                <a:cs typeface="Arial"/>
              </a:rPr>
              <a:t>sufficient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114" dirty="0">
                <a:latin typeface="Arial"/>
                <a:cs typeface="Arial"/>
              </a:rPr>
              <a:t>reach </a:t>
            </a:r>
            <a:r>
              <a:rPr sz="2400" spc="-190" dirty="0">
                <a:latin typeface="Arial"/>
                <a:cs typeface="Arial"/>
              </a:rPr>
              <a:t>a  </a:t>
            </a:r>
            <a:r>
              <a:rPr sz="2400" spc="-45" dirty="0">
                <a:latin typeface="Arial"/>
                <a:cs typeface="Arial"/>
              </a:rPr>
              <a:t>determination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313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3599" y="442976"/>
            <a:ext cx="705802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FFFFFF"/>
                </a:solidFill>
              </a:rPr>
              <a:t>Example </a:t>
            </a:r>
            <a:r>
              <a:rPr sz="3300" dirty="0">
                <a:solidFill>
                  <a:srgbClr val="FFFFFF"/>
                </a:solidFill>
              </a:rPr>
              <a:t>of </a:t>
            </a:r>
            <a:r>
              <a:rPr sz="3300" spc="-5" dirty="0">
                <a:solidFill>
                  <a:srgbClr val="FFFFFF"/>
                </a:solidFill>
              </a:rPr>
              <a:t>permissive</a:t>
            </a:r>
            <a:r>
              <a:rPr sz="3300" spc="-35" dirty="0">
                <a:solidFill>
                  <a:srgbClr val="FFFFFF"/>
                </a:solidFill>
              </a:rPr>
              <a:t> </a:t>
            </a:r>
            <a:r>
              <a:rPr sz="3300" spc="-5" dirty="0">
                <a:solidFill>
                  <a:srgbClr val="FFFFFF"/>
                </a:solidFill>
              </a:rPr>
              <a:t>dismissal</a:t>
            </a:r>
            <a:endParaRPr sz="3300" dirty="0"/>
          </a:p>
        </p:txBody>
      </p:sp>
      <p:sp>
        <p:nvSpPr>
          <p:cNvPr id="8" name="object 8"/>
          <p:cNvSpPr txBox="1"/>
          <p:nvPr/>
        </p:nvSpPr>
        <p:spPr>
          <a:xfrm>
            <a:off x="1597025" y="1395713"/>
            <a:ext cx="4497705" cy="3042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Prior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investigation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being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completed, 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respondent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graduates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institution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complainant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indicates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she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not 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testify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hearing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because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any 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discipline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would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meaningless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light 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respondent’s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graduation.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There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are 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witnesses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alleged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sexual 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harassment and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non-testimonial 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evidence, 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such </a:t>
            </a:r>
            <a:r>
              <a:rPr sz="2200" spc="-210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video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footage.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6533896" y="1903869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09" h="1564004">
                <a:moveTo>
                  <a:pt x="744156" y="321932"/>
                </a:moveTo>
                <a:lnTo>
                  <a:pt x="740702" y="304965"/>
                </a:lnTo>
                <a:lnTo>
                  <a:pt x="730338" y="289737"/>
                </a:lnTo>
                <a:lnTo>
                  <a:pt x="715073" y="279387"/>
                </a:lnTo>
                <a:lnTo>
                  <a:pt x="698080" y="275932"/>
                </a:lnTo>
                <a:lnTo>
                  <a:pt x="681088" y="279387"/>
                </a:lnTo>
                <a:lnTo>
                  <a:pt x="665822" y="289737"/>
                </a:lnTo>
                <a:lnTo>
                  <a:pt x="559841" y="395516"/>
                </a:lnTo>
                <a:lnTo>
                  <a:pt x="453872" y="289737"/>
                </a:lnTo>
                <a:lnTo>
                  <a:pt x="438607" y="279387"/>
                </a:lnTo>
                <a:lnTo>
                  <a:pt x="421614" y="275932"/>
                </a:lnTo>
                <a:lnTo>
                  <a:pt x="404622" y="279387"/>
                </a:lnTo>
                <a:lnTo>
                  <a:pt x="389356" y="289737"/>
                </a:lnTo>
                <a:lnTo>
                  <a:pt x="378993" y="304965"/>
                </a:lnTo>
                <a:lnTo>
                  <a:pt x="375539" y="321932"/>
                </a:lnTo>
                <a:lnTo>
                  <a:pt x="378993" y="338886"/>
                </a:lnTo>
                <a:lnTo>
                  <a:pt x="389356" y="354126"/>
                </a:lnTo>
                <a:lnTo>
                  <a:pt x="495338" y="459905"/>
                </a:lnTo>
                <a:lnTo>
                  <a:pt x="389356" y="565683"/>
                </a:lnTo>
                <a:lnTo>
                  <a:pt x="378993" y="580910"/>
                </a:lnTo>
                <a:lnTo>
                  <a:pt x="375539" y="597877"/>
                </a:lnTo>
                <a:lnTo>
                  <a:pt x="378993" y="614832"/>
                </a:lnTo>
                <a:lnTo>
                  <a:pt x="413004" y="643001"/>
                </a:lnTo>
                <a:lnTo>
                  <a:pt x="421614" y="643864"/>
                </a:lnTo>
                <a:lnTo>
                  <a:pt x="430212" y="643001"/>
                </a:lnTo>
                <a:lnTo>
                  <a:pt x="438607" y="640410"/>
                </a:lnTo>
                <a:lnTo>
                  <a:pt x="446557" y="636104"/>
                </a:lnTo>
                <a:lnTo>
                  <a:pt x="453872" y="630072"/>
                </a:lnTo>
                <a:lnTo>
                  <a:pt x="559841" y="524294"/>
                </a:lnTo>
                <a:lnTo>
                  <a:pt x="665822" y="630072"/>
                </a:lnTo>
                <a:lnTo>
                  <a:pt x="681088" y="640410"/>
                </a:lnTo>
                <a:lnTo>
                  <a:pt x="698080" y="643864"/>
                </a:lnTo>
                <a:lnTo>
                  <a:pt x="715073" y="640410"/>
                </a:lnTo>
                <a:lnTo>
                  <a:pt x="730338" y="630072"/>
                </a:lnTo>
                <a:lnTo>
                  <a:pt x="740702" y="614832"/>
                </a:lnTo>
                <a:lnTo>
                  <a:pt x="744156" y="597877"/>
                </a:lnTo>
                <a:lnTo>
                  <a:pt x="740702" y="580910"/>
                </a:lnTo>
                <a:lnTo>
                  <a:pt x="730338" y="565683"/>
                </a:lnTo>
                <a:lnTo>
                  <a:pt x="624357" y="459905"/>
                </a:lnTo>
                <a:lnTo>
                  <a:pt x="730338" y="354126"/>
                </a:lnTo>
                <a:lnTo>
                  <a:pt x="740702" y="338886"/>
                </a:lnTo>
                <a:lnTo>
                  <a:pt x="744156" y="321932"/>
                </a:lnTo>
                <a:close/>
              </a:path>
              <a:path w="1527809" h="1564004">
                <a:moveTo>
                  <a:pt x="1251000" y="965796"/>
                </a:moveTo>
                <a:lnTo>
                  <a:pt x="1229880" y="927569"/>
                </a:lnTo>
                <a:lnTo>
                  <a:pt x="1204925" y="919810"/>
                </a:lnTo>
                <a:lnTo>
                  <a:pt x="1196327" y="920673"/>
                </a:lnTo>
                <a:lnTo>
                  <a:pt x="1187932" y="923264"/>
                </a:lnTo>
                <a:lnTo>
                  <a:pt x="1179982" y="927569"/>
                </a:lnTo>
                <a:lnTo>
                  <a:pt x="1172679" y="933615"/>
                </a:lnTo>
                <a:lnTo>
                  <a:pt x="1066698" y="1039393"/>
                </a:lnTo>
                <a:lnTo>
                  <a:pt x="960716" y="933615"/>
                </a:lnTo>
                <a:lnTo>
                  <a:pt x="945451" y="923264"/>
                </a:lnTo>
                <a:lnTo>
                  <a:pt x="928458" y="919810"/>
                </a:lnTo>
                <a:lnTo>
                  <a:pt x="911479" y="923264"/>
                </a:lnTo>
                <a:lnTo>
                  <a:pt x="896213" y="933615"/>
                </a:lnTo>
                <a:lnTo>
                  <a:pt x="885837" y="948842"/>
                </a:lnTo>
                <a:lnTo>
                  <a:pt x="882383" y="965796"/>
                </a:lnTo>
                <a:lnTo>
                  <a:pt x="885837" y="982764"/>
                </a:lnTo>
                <a:lnTo>
                  <a:pt x="896213" y="997991"/>
                </a:lnTo>
                <a:lnTo>
                  <a:pt x="1002182" y="1103782"/>
                </a:lnTo>
                <a:lnTo>
                  <a:pt x="896213" y="1209560"/>
                </a:lnTo>
                <a:lnTo>
                  <a:pt x="885837" y="1224788"/>
                </a:lnTo>
                <a:lnTo>
                  <a:pt x="882383" y="1241755"/>
                </a:lnTo>
                <a:lnTo>
                  <a:pt x="885837" y="1258709"/>
                </a:lnTo>
                <a:lnTo>
                  <a:pt x="896213" y="1273949"/>
                </a:lnTo>
                <a:lnTo>
                  <a:pt x="911479" y="1284287"/>
                </a:lnTo>
                <a:lnTo>
                  <a:pt x="928458" y="1287741"/>
                </a:lnTo>
                <a:lnTo>
                  <a:pt x="945451" y="1284287"/>
                </a:lnTo>
                <a:lnTo>
                  <a:pt x="960716" y="1273949"/>
                </a:lnTo>
                <a:lnTo>
                  <a:pt x="1066698" y="1168158"/>
                </a:lnTo>
                <a:lnTo>
                  <a:pt x="1172679" y="1273949"/>
                </a:lnTo>
                <a:lnTo>
                  <a:pt x="1187932" y="1284287"/>
                </a:lnTo>
                <a:lnTo>
                  <a:pt x="1204925" y="1287741"/>
                </a:lnTo>
                <a:lnTo>
                  <a:pt x="1221917" y="1284287"/>
                </a:lnTo>
                <a:lnTo>
                  <a:pt x="1237183" y="1273949"/>
                </a:lnTo>
                <a:lnTo>
                  <a:pt x="1247546" y="1258709"/>
                </a:lnTo>
                <a:lnTo>
                  <a:pt x="1251000" y="1241755"/>
                </a:lnTo>
                <a:lnTo>
                  <a:pt x="1247546" y="1224788"/>
                </a:lnTo>
                <a:lnTo>
                  <a:pt x="1237183" y="1209560"/>
                </a:lnTo>
                <a:lnTo>
                  <a:pt x="1131201" y="1103782"/>
                </a:lnTo>
                <a:lnTo>
                  <a:pt x="1237183" y="997991"/>
                </a:lnTo>
                <a:lnTo>
                  <a:pt x="1247546" y="982764"/>
                </a:lnTo>
                <a:lnTo>
                  <a:pt x="1251000" y="965796"/>
                </a:lnTo>
                <a:close/>
              </a:path>
              <a:path w="1527809" h="1564004">
                <a:moveTo>
                  <a:pt x="1251013" y="459892"/>
                </a:moveTo>
                <a:lnTo>
                  <a:pt x="1247559" y="442937"/>
                </a:lnTo>
                <a:lnTo>
                  <a:pt x="1240320" y="432308"/>
                </a:lnTo>
                <a:lnTo>
                  <a:pt x="1237183" y="427697"/>
                </a:lnTo>
                <a:lnTo>
                  <a:pt x="1098956" y="289725"/>
                </a:lnTo>
                <a:lnTo>
                  <a:pt x="1066698" y="275932"/>
                </a:lnTo>
                <a:lnTo>
                  <a:pt x="1058100" y="276796"/>
                </a:lnTo>
                <a:lnTo>
                  <a:pt x="896213" y="427697"/>
                </a:lnTo>
                <a:lnTo>
                  <a:pt x="882396" y="459892"/>
                </a:lnTo>
                <a:lnTo>
                  <a:pt x="885850" y="476859"/>
                </a:lnTo>
                <a:lnTo>
                  <a:pt x="896213" y="492086"/>
                </a:lnTo>
                <a:lnTo>
                  <a:pt x="911479" y="502437"/>
                </a:lnTo>
                <a:lnTo>
                  <a:pt x="928471" y="505891"/>
                </a:lnTo>
                <a:lnTo>
                  <a:pt x="945464" y="502437"/>
                </a:lnTo>
                <a:lnTo>
                  <a:pt x="960716" y="492086"/>
                </a:lnTo>
                <a:lnTo>
                  <a:pt x="1020622" y="432308"/>
                </a:lnTo>
                <a:lnTo>
                  <a:pt x="1020622" y="689851"/>
                </a:lnTo>
                <a:lnTo>
                  <a:pt x="1016990" y="707707"/>
                </a:lnTo>
                <a:lnTo>
                  <a:pt x="1007084" y="722337"/>
                </a:lnTo>
                <a:lnTo>
                  <a:pt x="992441" y="732218"/>
                </a:lnTo>
                <a:lnTo>
                  <a:pt x="974547" y="735850"/>
                </a:lnTo>
                <a:lnTo>
                  <a:pt x="652005" y="735850"/>
                </a:lnTo>
                <a:lnTo>
                  <a:pt x="608431" y="742911"/>
                </a:lnTo>
                <a:lnTo>
                  <a:pt x="570496" y="762558"/>
                </a:lnTo>
                <a:lnTo>
                  <a:pt x="540537" y="792467"/>
                </a:lnTo>
                <a:lnTo>
                  <a:pt x="520852" y="830326"/>
                </a:lnTo>
                <a:lnTo>
                  <a:pt x="513765" y="873823"/>
                </a:lnTo>
                <a:lnTo>
                  <a:pt x="513765" y="926706"/>
                </a:lnTo>
                <a:lnTo>
                  <a:pt x="471703" y="943279"/>
                </a:lnTo>
                <a:lnTo>
                  <a:pt x="436029" y="968870"/>
                </a:lnTo>
                <a:lnTo>
                  <a:pt x="407797" y="1001725"/>
                </a:lnTo>
                <a:lnTo>
                  <a:pt x="387997" y="1040155"/>
                </a:lnTo>
                <a:lnTo>
                  <a:pt x="377672" y="1082408"/>
                </a:lnTo>
                <a:lnTo>
                  <a:pt x="377837" y="1126769"/>
                </a:lnTo>
                <a:lnTo>
                  <a:pt x="388924" y="1170635"/>
                </a:lnTo>
                <a:lnTo>
                  <a:pt x="409663" y="1209382"/>
                </a:lnTo>
                <a:lnTo>
                  <a:pt x="438607" y="1241742"/>
                </a:lnTo>
                <a:lnTo>
                  <a:pt x="474268" y="1266444"/>
                </a:lnTo>
                <a:lnTo>
                  <a:pt x="515162" y="1282204"/>
                </a:lnTo>
                <a:lnTo>
                  <a:pt x="559841" y="1287741"/>
                </a:lnTo>
                <a:lnTo>
                  <a:pt x="604532" y="1282204"/>
                </a:lnTo>
                <a:lnTo>
                  <a:pt x="645426" y="1266444"/>
                </a:lnTo>
                <a:lnTo>
                  <a:pt x="681088" y="1241742"/>
                </a:lnTo>
                <a:lnTo>
                  <a:pt x="710031" y="1209382"/>
                </a:lnTo>
                <a:lnTo>
                  <a:pt x="717321" y="1195755"/>
                </a:lnTo>
                <a:lnTo>
                  <a:pt x="730770" y="1170635"/>
                </a:lnTo>
                <a:lnTo>
                  <a:pt x="741857" y="1126769"/>
                </a:lnTo>
                <a:lnTo>
                  <a:pt x="742022" y="1081608"/>
                </a:lnTo>
                <a:lnTo>
                  <a:pt x="731697" y="1039126"/>
                </a:lnTo>
                <a:lnTo>
                  <a:pt x="717550" y="1011796"/>
                </a:lnTo>
                <a:lnTo>
                  <a:pt x="711898" y="1000874"/>
                </a:lnTo>
                <a:lnTo>
                  <a:pt x="683653" y="968349"/>
                </a:lnTo>
                <a:lnTo>
                  <a:pt x="652005" y="945972"/>
                </a:lnTo>
                <a:lnTo>
                  <a:pt x="652005" y="1103769"/>
                </a:lnTo>
                <a:lnTo>
                  <a:pt x="644728" y="1139494"/>
                </a:lnTo>
                <a:lnTo>
                  <a:pt x="624928" y="1168730"/>
                </a:lnTo>
                <a:lnTo>
                  <a:pt x="595630" y="1188504"/>
                </a:lnTo>
                <a:lnTo>
                  <a:pt x="559841" y="1195755"/>
                </a:lnTo>
                <a:lnTo>
                  <a:pt x="524065" y="1188504"/>
                </a:lnTo>
                <a:lnTo>
                  <a:pt x="494766" y="1168730"/>
                </a:lnTo>
                <a:lnTo>
                  <a:pt x="474967" y="1139494"/>
                </a:lnTo>
                <a:lnTo>
                  <a:pt x="467690" y="1103769"/>
                </a:lnTo>
                <a:lnTo>
                  <a:pt x="474967" y="1068057"/>
                </a:lnTo>
                <a:lnTo>
                  <a:pt x="494766" y="1038809"/>
                </a:lnTo>
                <a:lnTo>
                  <a:pt x="524065" y="1019048"/>
                </a:lnTo>
                <a:lnTo>
                  <a:pt x="559841" y="1011796"/>
                </a:lnTo>
                <a:lnTo>
                  <a:pt x="595630" y="1019048"/>
                </a:lnTo>
                <a:lnTo>
                  <a:pt x="624928" y="1038809"/>
                </a:lnTo>
                <a:lnTo>
                  <a:pt x="644728" y="1068057"/>
                </a:lnTo>
                <a:lnTo>
                  <a:pt x="652005" y="1103769"/>
                </a:lnTo>
                <a:lnTo>
                  <a:pt x="652005" y="945972"/>
                </a:lnTo>
                <a:lnTo>
                  <a:pt x="647992" y="943127"/>
                </a:lnTo>
                <a:lnTo>
                  <a:pt x="605929" y="926706"/>
                </a:lnTo>
                <a:lnTo>
                  <a:pt x="605929" y="873823"/>
                </a:lnTo>
                <a:lnTo>
                  <a:pt x="609561" y="855954"/>
                </a:lnTo>
                <a:lnTo>
                  <a:pt x="619455" y="841336"/>
                </a:lnTo>
                <a:lnTo>
                  <a:pt x="634111" y="831456"/>
                </a:lnTo>
                <a:lnTo>
                  <a:pt x="652005" y="827824"/>
                </a:lnTo>
                <a:lnTo>
                  <a:pt x="974547" y="827824"/>
                </a:lnTo>
                <a:lnTo>
                  <a:pt x="1018120" y="820762"/>
                </a:lnTo>
                <a:lnTo>
                  <a:pt x="1056043" y="801116"/>
                </a:lnTo>
                <a:lnTo>
                  <a:pt x="1086015" y="771207"/>
                </a:lnTo>
                <a:lnTo>
                  <a:pt x="1105700" y="733348"/>
                </a:lnTo>
                <a:lnTo>
                  <a:pt x="1112774" y="689851"/>
                </a:lnTo>
                <a:lnTo>
                  <a:pt x="1112774" y="432308"/>
                </a:lnTo>
                <a:lnTo>
                  <a:pt x="1172679" y="492086"/>
                </a:lnTo>
                <a:lnTo>
                  <a:pt x="1187945" y="502437"/>
                </a:lnTo>
                <a:lnTo>
                  <a:pt x="1204937" y="505891"/>
                </a:lnTo>
                <a:lnTo>
                  <a:pt x="1221917" y="502437"/>
                </a:lnTo>
                <a:lnTo>
                  <a:pt x="1237183" y="492086"/>
                </a:lnTo>
                <a:lnTo>
                  <a:pt x="1247559" y="476859"/>
                </a:lnTo>
                <a:lnTo>
                  <a:pt x="1251013" y="459892"/>
                </a:lnTo>
                <a:close/>
              </a:path>
              <a:path w="1527809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13" y="137972"/>
                </a:lnTo>
                <a:lnTo>
                  <a:pt x="43853" y="144551"/>
                </a:lnTo>
                <a:lnTo>
                  <a:pt x="24193" y="159524"/>
                </a:lnTo>
                <a:lnTo>
                  <a:pt x="11455" y="180975"/>
                </a:lnTo>
                <a:lnTo>
                  <a:pt x="6908" y="206959"/>
                </a:lnTo>
                <a:lnTo>
                  <a:pt x="10477" y="232930"/>
                </a:lnTo>
                <a:lnTo>
                  <a:pt x="23329" y="254381"/>
                </a:lnTo>
                <a:lnTo>
                  <a:pt x="43522" y="269367"/>
                </a:lnTo>
                <a:lnTo>
                  <a:pt x="69113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13" y="367931"/>
                </a:lnTo>
                <a:lnTo>
                  <a:pt x="41795" y="373202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13" y="505904"/>
                </a:lnTo>
                <a:lnTo>
                  <a:pt x="99072" y="505904"/>
                </a:lnTo>
                <a:lnTo>
                  <a:pt x="99072" y="597877"/>
                </a:lnTo>
                <a:lnTo>
                  <a:pt x="69113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67"/>
                </a:lnTo>
                <a:lnTo>
                  <a:pt x="69113" y="735850"/>
                </a:lnTo>
                <a:lnTo>
                  <a:pt x="99072" y="735850"/>
                </a:lnTo>
                <a:lnTo>
                  <a:pt x="99072" y="827836"/>
                </a:lnTo>
                <a:lnTo>
                  <a:pt x="69113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090"/>
                </a:lnTo>
                <a:lnTo>
                  <a:pt x="19875" y="945972"/>
                </a:lnTo>
                <a:lnTo>
                  <a:pt x="41795" y="960526"/>
                </a:lnTo>
                <a:lnTo>
                  <a:pt x="69113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13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13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13" y="1287754"/>
                </a:lnTo>
                <a:lnTo>
                  <a:pt x="41795" y="1293025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13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48171" y="704087"/>
            <a:ext cx="2062480" cy="946785"/>
            <a:chOff x="5948171" y="704087"/>
            <a:chExt cx="2062480" cy="946785"/>
          </a:xfrm>
        </p:grpSpPr>
        <p:sp>
          <p:nvSpPr>
            <p:cNvPr id="23" name="object 23"/>
            <p:cNvSpPr/>
            <p:nvPr/>
          </p:nvSpPr>
          <p:spPr>
            <a:xfrm>
              <a:off x="5961125" y="717041"/>
              <a:ext cx="2036445" cy="920750"/>
            </a:xfrm>
            <a:custGeom>
              <a:avLst/>
              <a:gdLst/>
              <a:ahLst/>
              <a:cxnLst/>
              <a:rect l="l" t="t" r="r" b="b"/>
              <a:pathLst>
                <a:path w="2036445" h="920750">
                  <a:moveTo>
                    <a:pt x="2036064" y="0"/>
                  </a:moveTo>
                  <a:lnTo>
                    <a:pt x="0" y="0"/>
                  </a:lnTo>
                  <a:lnTo>
                    <a:pt x="0" y="920496"/>
                  </a:lnTo>
                  <a:lnTo>
                    <a:pt x="2036064" y="920496"/>
                  </a:lnTo>
                  <a:lnTo>
                    <a:pt x="2036064" y="0"/>
                  </a:lnTo>
                  <a:close/>
                </a:path>
              </a:pathLst>
            </a:custGeom>
            <a:solidFill>
              <a:srgbClr val="002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61125" y="717041"/>
              <a:ext cx="2036445" cy="920750"/>
            </a:xfrm>
            <a:custGeom>
              <a:avLst/>
              <a:gdLst/>
              <a:ahLst/>
              <a:cxnLst/>
              <a:rect l="l" t="t" r="r" b="b"/>
              <a:pathLst>
                <a:path w="2036445" h="920750">
                  <a:moveTo>
                    <a:pt x="0" y="0"/>
                  </a:moveTo>
                  <a:lnTo>
                    <a:pt x="2036064" y="0"/>
                  </a:lnTo>
                  <a:lnTo>
                    <a:pt x="2036064" y="920496"/>
                  </a:lnTo>
                  <a:lnTo>
                    <a:pt x="0" y="920496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901700" y="110483"/>
            <a:ext cx="7236459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5" dirty="0"/>
              <a:t>Can we consolidate the complaints?</a:t>
            </a:r>
            <a:endParaRPr sz="3100" dirty="0"/>
          </a:p>
        </p:txBody>
      </p:sp>
      <p:sp>
        <p:nvSpPr>
          <p:cNvPr id="21" name="object 21"/>
          <p:cNvSpPr txBox="1"/>
          <p:nvPr/>
        </p:nvSpPr>
        <p:spPr>
          <a:xfrm>
            <a:off x="937260" y="711708"/>
            <a:ext cx="3710940" cy="4142740"/>
          </a:xfrm>
          <a:prstGeom prst="rect">
            <a:avLst/>
          </a:prstGeom>
          <a:solidFill>
            <a:srgbClr val="E8EBF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311150" marR="372745">
              <a:lnSpc>
                <a:spcPct val="100000"/>
              </a:lnSpc>
              <a:spcBef>
                <a:spcPts val="2110"/>
              </a:spcBef>
            </a:pPr>
            <a:r>
              <a:rPr sz="2400" spc="-340" dirty="0">
                <a:latin typeface="Arial"/>
                <a:cs typeface="Arial"/>
              </a:rPr>
              <a:t>Yes </a:t>
            </a:r>
            <a:r>
              <a:rPr sz="2400" spc="-140" dirty="0">
                <a:latin typeface="Arial"/>
                <a:cs typeface="Arial"/>
              </a:rPr>
              <a:t>– </a:t>
            </a:r>
            <a:r>
              <a:rPr sz="2400" spc="-85" dirty="0">
                <a:latin typeface="Arial"/>
                <a:cs typeface="Arial"/>
              </a:rPr>
              <a:t>complaints </a:t>
            </a:r>
            <a:r>
              <a:rPr sz="2400" spc="-155" dirty="0">
                <a:latin typeface="Arial"/>
                <a:cs typeface="Arial"/>
              </a:rPr>
              <a:t>can </a:t>
            </a:r>
            <a:r>
              <a:rPr sz="2400" spc="-110" dirty="0">
                <a:latin typeface="Arial"/>
                <a:cs typeface="Arial"/>
              </a:rPr>
              <a:t>be  </a:t>
            </a:r>
            <a:r>
              <a:rPr sz="2400" spc="-90" dirty="0">
                <a:latin typeface="Arial"/>
                <a:cs typeface="Arial"/>
              </a:rPr>
              <a:t>consolidated </a:t>
            </a:r>
            <a:r>
              <a:rPr sz="2400" spc="40" dirty="0">
                <a:latin typeface="Arial"/>
                <a:cs typeface="Arial"/>
              </a:rPr>
              <a:t>if </a:t>
            </a:r>
            <a:r>
              <a:rPr sz="2400" spc="-55" dirty="0">
                <a:latin typeface="Arial"/>
                <a:cs typeface="Arial"/>
              </a:rPr>
              <a:t>they  </a:t>
            </a:r>
            <a:r>
              <a:rPr sz="2400" spc="-110" dirty="0">
                <a:latin typeface="Arial"/>
                <a:cs typeface="Arial"/>
              </a:rPr>
              <a:t>arise </a:t>
            </a:r>
            <a:r>
              <a:rPr sz="2400" spc="-10" dirty="0">
                <a:latin typeface="Arial"/>
                <a:cs typeface="Arial"/>
              </a:rPr>
              <a:t>out of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70" dirty="0">
                <a:latin typeface="Arial"/>
                <a:cs typeface="Arial"/>
              </a:rPr>
              <a:t>same  </a:t>
            </a:r>
            <a:r>
              <a:rPr sz="2400" spc="-95" dirty="0">
                <a:latin typeface="Arial"/>
                <a:cs typeface="Arial"/>
              </a:rPr>
              <a:t>facts </a:t>
            </a:r>
            <a:r>
              <a:rPr sz="2400" spc="-114" dirty="0">
                <a:latin typeface="Arial"/>
                <a:cs typeface="Arial"/>
              </a:rPr>
              <a:t>and</a:t>
            </a:r>
            <a:r>
              <a:rPr sz="2400" spc="-254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circumstances.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46" name="Group 45" descr="Pedigree chart">
            <a:extLst>
              <a:ext uri="{FF2B5EF4-FFF2-40B4-BE49-F238E27FC236}">
                <a16:creationId xmlns:a16="http://schemas.microsoft.com/office/drawing/2014/main" id="{424A776B-753F-C640-8C98-A4BDF8A0B47E}"/>
              </a:ext>
            </a:extLst>
          </p:cNvPr>
          <p:cNvGrpSpPr/>
          <p:nvPr/>
        </p:nvGrpSpPr>
        <p:grpSpPr>
          <a:xfrm>
            <a:off x="5034350" y="851151"/>
            <a:ext cx="760581" cy="651878"/>
            <a:chOff x="5034350" y="851151"/>
            <a:chExt cx="760581" cy="651878"/>
          </a:xfrm>
        </p:grpSpPr>
        <p:sp>
          <p:nvSpPr>
            <p:cNvPr id="14" name="object 14"/>
            <p:cNvSpPr/>
            <p:nvPr/>
          </p:nvSpPr>
          <p:spPr>
            <a:xfrm>
              <a:off x="5604431" y="1368408"/>
              <a:ext cx="190500" cy="134620"/>
            </a:xfrm>
            <a:custGeom>
              <a:avLst/>
              <a:gdLst/>
              <a:ahLst/>
              <a:cxnLst/>
              <a:rect l="l" t="t" r="r" b="b"/>
              <a:pathLst>
                <a:path w="190500" h="134619">
                  <a:moveTo>
                    <a:pt x="190029" y="134103"/>
                  </a:moveTo>
                  <a:lnTo>
                    <a:pt x="0" y="134103"/>
                  </a:lnTo>
                  <a:lnTo>
                    <a:pt x="0" y="0"/>
                  </a:lnTo>
                  <a:lnTo>
                    <a:pt x="190029" y="0"/>
                  </a:lnTo>
                  <a:lnTo>
                    <a:pt x="190029" y="134103"/>
                  </a:lnTo>
                  <a:close/>
                </a:path>
              </a:pathLst>
            </a:custGeom>
            <a:solidFill>
              <a:srgbClr val="002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34350" y="1368409"/>
              <a:ext cx="190500" cy="134620"/>
            </a:xfrm>
            <a:custGeom>
              <a:avLst/>
              <a:gdLst/>
              <a:ahLst/>
              <a:cxnLst/>
              <a:rect l="l" t="t" r="r" b="b"/>
              <a:pathLst>
                <a:path w="190500" h="134619">
                  <a:moveTo>
                    <a:pt x="190029" y="134103"/>
                  </a:moveTo>
                  <a:lnTo>
                    <a:pt x="0" y="134103"/>
                  </a:lnTo>
                  <a:lnTo>
                    <a:pt x="0" y="0"/>
                  </a:lnTo>
                  <a:lnTo>
                    <a:pt x="190029" y="0"/>
                  </a:lnTo>
                  <a:lnTo>
                    <a:pt x="190029" y="134103"/>
                  </a:lnTo>
                  <a:close/>
                </a:path>
              </a:pathLst>
            </a:custGeom>
            <a:solidFill>
              <a:srgbClr val="002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19395" y="851151"/>
              <a:ext cx="190500" cy="134620"/>
            </a:xfrm>
            <a:custGeom>
              <a:avLst/>
              <a:gdLst/>
              <a:ahLst/>
              <a:cxnLst/>
              <a:rect l="l" t="t" r="r" b="b"/>
              <a:pathLst>
                <a:path w="190500" h="134619">
                  <a:moveTo>
                    <a:pt x="190029" y="134103"/>
                  </a:moveTo>
                  <a:lnTo>
                    <a:pt x="0" y="134103"/>
                  </a:lnTo>
                  <a:lnTo>
                    <a:pt x="0" y="0"/>
                  </a:lnTo>
                  <a:lnTo>
                    <a:pt x="190029" y="0"/>
                  </a:lnTo>
                  <a:lnTo>
                    <a:pt x="190029" y="134103"/>
                  </a:lnTo>
                  <a:close/>
                </a:path>
              </a:pathLst>
            </a:custGeom>
            <a:solidFill>
              <a:srgbClr val="002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7" name="object 17"/>
            <p:cNvGrpSpPr/>
            <p:nvPr/>
          </p:nvGrpSpPr>
          <p:grpSpPr>
            <a:xfrm>
              <a:off x="5110359" y="1024049"/>
              <a:ext cx="608330" cy="478790"/>
              <a:chOff x="5110359" y="1024049"/>
              <a:chExt cx="608330" cy="478790"/>
            </a:xfrm>
          </p:grpSpPr>
          <p:sp>
            <p:nvSpPr>
              <p:cNvPr id="18" name="object 18"/>
              <p:cNvSpPr/>
              <p:nvPr/>
            </p:nvSpPr>
            <p:spPr>
              <a:xfrm>
                <a:off x="5319394" y="1368410"/>
                <a:ext cx="190500" cy="134620"/>
              </a:xfrm>
              <a:custGeom>
                <a:avLst/>
                <a:gdLst/>
                <a:ahLst/>
                <a:cxnLst/>
                <a:rect l="l" t="t" r="r" b="b"/>
                <a:pathLst>
                  <a:path w="190500" h="134619">
                    <a:moveTo>
                      <a:pt x="190029" y="134103"/>
                    </a:moveTo>
                    <a:lnTo>
                      <a:pt x="0" y="134103"/>
                    </a:lnTo>
                    <a:lnTo>
                      <a:pt x="0" y="0"/>
                    </a:lnTo>
                    <a:lnTo>
                      <a:pt x="190029" y="0"/>
                    </a:lnTo>
                    <a:lnTo>
                      <a:pt x="190029" y="134103"/>
                    </a:lnTo>
                    <a:close/>
                  </a:path>
                </a:pathLst>
              </a:custGeom>
              <a:solidFill>
                <a:srgbClr val="002C9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5110353" y="1024051"/>
                <a:ext cx="608330" cy="306070"/>
              </a:xfrm>
              <a:custGeom>
                <a:avLst/>
                <a:gdLst/>
                <a:ahLst/>
                <a:cxnLst/>
                <a:rect l="l" t="t" r="r" b="b"/>
                <a:pathLst>
                  <a:path w="608329" h="306069">
                    <a:moveTo>
                      <a:pt x="608101" y="133896"/>
                    </a:moveTo>
                    <a:lnTo>
                      <a:pt x="323049" y="133896"/>
                    </a:lnTo>
                    <a:lnTo>
                      <a:pt x="323049" y="0"/>
                    </a:lnTo>
                    <a:lnTo>
                      <a:pt x="285051" y="0"/>
                    </a:lnTo>
                    <a:lnTo>
                      <a:pt x="285051" y="133896"/>
                    </a:lnTo>
                    <a:lnTo>
                      <a:pt x="0" y="133896"/>
                    </a:lnTo>
                    <a:lnTo>
                      <a:pt x="0" y="172148"/>
                    </a:lnTo>
                    <a:lnTo>
                      <a:pt x="0" y="306044"/>
                    </a:lnTo>
                    <a:lnTo>
                      <a:pt x="38011" y="306044"/>
                    </a:lnTo>
                    <a:lnTo>
                      <a:pt x="38011" y="172148"/>
                    </a:lnTo>
                    <a:lnTo>
                      <a:pt x="285051" y="172148"/>
                    </a:lnTo>
                    <a:lnTo>
                      <a:pt x="285051" y="306044"/>
                    </a:lnTo>
                    <a:lnTo>
                      <a:pt x="323049" y="306044"/>
                    </a:lnTo>
                    <a:lnTo>
                      <a:pt x="323049" y="172148"/>
                    </a:lnTo>
                    <a:lnTo>
                      <a:pt x="570090" y="172148"/>
                    </a:lnTo>
                    <a:lnTo>
                      <a:pt x="570090" y="306044"/>
                    </a:lnTo>
                    <a:lnTo>
                      <a:pt x="608101" y="306044"/>
                    </a:lnTo>
                    <a:lnTo>
                      <a:pt x="608101" y="172148"/>
                    </a:lnTo>
                    <a:lnTo>
                      <a:pt x="608101" y="133896"/>
                    </a:lnTo>
                    <a:close/>
                  </a:path>
                </a:pathLst>
              </a:custGeom>
              <a:solidFill>
                <a:srgbClr val="002C9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5" name="object 25"/>
          <p:cNvSpPr txBox="1"/>
          <p:nvPr/>
        </p:nvSpPr>
        <p:spPr>
          <a:xfrm>
            <a:off x="5961126" y="717041"/>
            <a:ext cx="2036445" cy="920750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436245" marR="431165" indent="188595">
              <a:lnSpc>
                <a:spcPts val="1970"/>
              </a:lnSpc>
              <a:spcBef>
                <a:spcPts val="156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Multiple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pond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45379" y="1776983"/>
            <a:ext cx="2062480" cy="946785"/>
            <a:chOff x="4945379" y="1776983"/>
            <a:chExt cx="2062480" cy="946785"/>
          </a:xfrm>
        </p:grpSpPr>
        <p:sp>
          <p:nvSpPr>
            <p:cNvPr id="27" name="object 27"/>
            <p:cNvSpPr/>
            <p:nvPr/>
          </p:nvSpPr>
          <p:spPr>
            <a:xfrm>
              <a:off x="4958333" y="1789937"/>
              <a:ext cx="2036445" cy="920750"/>
            </a:xfrm>
            <a:custGeom>
              <a:avLst/>
              <a:gdLst/>
              <a:ahLst/>
              <a:cxnLst/>
              <a:rect l="l" t="t" r="r" b="b"/>
              <a:pathLst>
                <a:path w="2036445" h="920750">
                  <a:moveTo>
                    <a:pt x="2036064" y="0"/>
                  </a:moveTo>
                  <a:lnTo>
                    <a:pt x="0" y="0"/>
                  </a:lnTo>
                  <a:lnTo>
                    <a:pt x="0" y="920496"/>
                  </a:lnTo>
                  <a:lnTo>
                    <a:pt x="2036064" y="920496"/>
                  </a:lnTo>
                  <a:lnTo>
                    <a:pt x="2036064" y="0"/>
                  </a:lnTo>
                  <a:close/>
                </a:path>
              </a:pathLst>
            </a:custGeom>
            <a:solidFill>
              <a:srgbClr val="184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58333" y="1789937"/>
              <a:ext cx="2036445" cy="920750"/>
            </a:xfrm>
            <a:custGeom>
              <a:avLst/>
              <a:gdLst/>
              <a:ahLst/>
              <a:cxnLst/>
              <a:rect l="l" t="t" r="r" b="b"/>
              <a:pathLst>
                <a:path w="2036445" h="920750">
                  <a:moveTo>
                    <a:pt x="0" y="0"/>
                  </a:moveTo>
                  <a:lnTo>
                    <a:pt x="2036064" y="0"/>
                  </a:lnTo>
                  <a:lnTo>
                    <a:pt x="2036064" y="920496"/>
                  </a:lnTo>
                  <a:lnTo>
                    <a:pt x="0" y="920496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958334" y="1789938"/>
            <a:ext cx="2036445" cy="920750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393065" marR="387985" indent="231140">
              <a:lnSpc>
                <a:spcPts val="1970"/>
              </a:lnSpc>
              <a:spcBef>
                <a:spcPts val="156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Multiple  </a:t>
            </a:r>
            <a:r>
              <a:rPr sz="1800" spc="-16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omp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45" name="Group 44" descr="Pedigree chart">
            <a:extLst>
              <a:ext uri="{FF2B5EF4-FFF2-40B4-BE49-F238E27FC236}">
                <a16:creationId xmlns:a16="http://schemas.microsoft.com/office/drawing/2014/main" id="{53F86067-931D-6945-8CE7-ED801F51147C}"/>
              </a:ext>
            </a:extLst>
          </p:cNvPr>
          <p:cNvGrpSpPr/>
          <p:nvPr/>
        </p:nvGrpSpPr>
        <p:grpSpPr>
          <a:xfrm>
            <a:off x="7161060" y="1924969"/>
            <a:ext cx="760581" cy="651877"/>
            <a:chOff x="7161060" y="1924969"/>
            <a:chExt cx="760581" cy="651877"/>
          </a:xfrm>
        </p:grpSpPr>
        <p:sp>
          <p:nvSpPr>
            <p:cNvPr id="10" name="object 10"/>
            <p:cNvSpPr/>
            <p:nvPr/>
          </p:nvSpPr>
          <p:spPr>
            <a:xfrm>
              <a:off x="7161060" y="1924969"/>
              <a:ext cx="190500" cy="134620"/>
            </a:xfrm>
            <a:custGeom>
              <a:avLst/>
              <a:gdLst/>
              <a:ahLst/>
              <a:cxnLst/>
              <a:rect l="l" t="t" r="r" b="b"/>
              <a:pathLst>
                <a:path w="190500" h="134619">
                  <a:moveTo>
                    <a:pt x="0" y="0"/>
                  </a:moveTo>
                  <a:lnTo>
                    <a:pt x="190029" y="0"/>
                  </a:lnTo>
                  <a:lnTo>
                    <a:pt x="190029" y="134103"/>
                  </a:lnTo>
                  <a:lnTo>
                    <a:pt x="0" y="134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31141" y="1924969"/>
              <a:ext cx="190500" cy="134620"/>
            </a:xfrm>
            <a:custGeom>
              <a:avLst/>
              <a:gdLst/>
              <a:ahLst/>
              <a:cxnLst/>
              <a:rect l="l" t="t" r="r" b="b"/>
              <a:pathLst>
                <a:path w="190500" h="134619">
                  <a:moveTo>
                    <a:pt x="0" y="0"/>
                  </a:moveTo>
                  <a:lnTo>
                    <a:pt x="190029" y="0"/>
                  </a:lnTo>
                  <a:lnTo>
                    <a:pt x="190029" y="134103"/>
                  </a:lnTo>
                  <a:lnTo>
                    <a:pt x="0" y="134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46105" y="2442226"/>
              <a:ext cx="190500" cy="134620"/>
            </a:xfrm>
            <a:custGeom>
              <a:avLst/>
              <a:gdLst/>
              <a:ahLst/>
              <a:cxnLst/>
              <a:rect l="l" t="t" r="r" b="b"/>
              <a:pathLst>
                <a:path w="190500" h="134619">
                  <a:moveTo>
                    <a:pt x="0" y="0"/>
                  </a:moveTo>
                  <a:lnTo>
                    <a:pt x="190029" y="0"/>
                  </a:lnTo>
                  <a:lnTo>
                    <a:pt x="190029" y="134103"/>
                  </a:lnTo>
                  <a:lnTo>
                    <a:pt x="0" y="134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46105" y="1924969"/>
              <a:ext cx="190500" cy="134620"/>
            </a:xfrm>
            <a:custGeom>
              <a:avLst/>
              <a:gdLst/>
              <a:ahLst/>
              <a:cxnLst/>
              <a:rect l="l" t="t" r="r" b="b"/>
              <a:pathLst>
                <a:path w="190500" h="134619">
                  <a:moveTo>
                    <a:pt x="0" y="0"/>
                  </a:moveTo>
                  <a:lnTo>
                    <a:pt x="190029" y="0"/>
                  </a:lnTo>
                  <a:lnTo>
                    <a:pt x="190029" y="134103"/>
                  </a:lnTo>
                  <a:lnTo>
                    <a:pt x="0" y="134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237069" y="2097392"/>
              <a:ext cx="608330" cy="306070"/>
            </a:xfrm>
            <a:custGeom>
              <a:avLst/>
              <a:gdLst/>
              <a:ahLst/>
              <a:cxnLst/>
              <a:rect l="l" t="t" r="r" b="b"/>
              <a:pathLst>
                <a:path w="608329" h="306069">
                  <a:moveTo>
                    <a:pt x="608088" y="0"/>
                  </a:moveTo>
                  <a:lnTo>
                    <a:pt x="570090" y="0"/>
                  </a:lnTo>
                  <a:lnTo>
                    <a:pt x="570090" y="133896"/>
                  </a:lnTo>
                  <a:lnTo>
                    <a:pt x="323049" y="133896"/>
                  </a:lnTo>
                  <a:lnTo>
                    <a:pt x="323049" y="0"/>
                  </a:lnTo>
                  <a:lnTo>
                    <a:pt x="285038" y="0"/>
                  </a:lnTo>
                  <a:lnTo>
                    <a:pt x="285038" y="133896"/>
                  </a:lnTo>
                  <a:lnTo>
                    <a:pt x="37998" y="133896"/>
                  </a:lnTo>
                  <a:lnTo>
                    <a:pt x="37998" y="0"/>
                  </a:lnTo>
                  <a:lnTo>
                    <a:pt x="0" y="0"/>
                  </a:lnTo>
                  <a:lnTo>
                    <a:pt x="0" y="133896"/>
                  </a:lnTo>
                  <a:lnTo>
                    <a:pt x="0" y="172148"/>
                  </a:lnTo>
                  <a:lnTo>
                    <a:pt x="285038" y="172148"/>
                  </a:lnTo>
                  <a:lnTo>
                    <a:pt x="285038" y="306031"/>
                  </a:lnTo>
                  <a:lnTo>
                    <a:pt x="323049" y="306031"/>
                  </a:lnTo>
                  <a:lnTo>
                    <a:pt x="323049" y="172148"/>
                  </a:lnTo>
                  <a:lnTo>
                    <a:pt x="608088" y="172148"/>
                  </a:lnTo>
                  <a:lnTo>
                    <a:pt x="608088" y="133896"/>
                  </a:lnTo>
                  <a:lnTo>
                    <a:pt x="608088" y="0"/>
                  </a:lnTo>
                  <a:close/>
                </a:path>
              </a:pathLst>
            </a:custGeom>
            <a:solidFill>
              <a:srgbClr val="184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48171" y="2849879"/>
            <a:ext cx="2062480" cy="946785"/>
            <a:chOff x="5948171" y="2849879"/>
            <a:chExt cx="2062480" cy="946785"/>
          </a:xfrm>
        </p:grpSpPr>
        <p:sp>
          <p:nvSpPr>
            <p:cNvPr id="32" name="object 32"/>
            <p:cNvSpPr/>
            <p:nvPr/>
          </p:nvSpPr>
          <p:spPr>
            <a:xfrm>
              <a:off x="5961125" y="2862833"/>
              <a:ext cx="2036445" cy="920750"/>
            </a:xfrm>
            <a:custGeom>
              <a:avLst/>
              <a:gdLst/>
              <a:ahLst/>
              <a:cxnLst/>
              <a:rect l="l" t="t" r="r" b="b"/>
              <a:pathLst>
                <a:path w="2036445" h="920750">
                  <a:moveTo>
                    <a:pt x="2036064" y="0"/>
                  </a:moveTo>
                  <a:lnTo>
                    <a:pt x="0" y="0"/>
                  </a:lnTo>
                  <a:lnTo>
                    <a:pt x="0" y="920496"/>
                  </a:lnTo>
                  <a:lnTo>
                    <a:pt x="2036064" y="920496"/>
                  </a:lnTo>
                  <a:lnTo>
                    <a:pt x="2036064" y="0"/>
                  </a:lnTo>
                  <a:close/>
                </a:path>
              </a:pathLst>
            </a:custGeom>
            <a:solidFill>
              <a:srgbClr val="4E63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961125" y="2862833"/>
              <a:ext cx="2036445" cy="920750"/>
            </a:xfrm>
            <a:custGeom>
              <a:avLst/>
              <a:gdLst/>
              <a:ahLst/>
              <a:cxnLst/>
              <a:rect l="l" t="t" r="r" b="b"/>
              <a:pathLst>
                <a:path w="2036445" h="920750">
                  <a:moveTo>
                    <a:pt x="0" y="0"/>
                  </a:moveTo>
                  <a:lnTo>
                    <a:pt x="2036064" y="0"/>
                  </a:lnTo>
                  <a:lnTo>
                    <a:pt x="2036064" y="920496"/>
                  </a:lnTo>
                  <a:lnTo>
                    <a:pt x="0" y="920496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Group 43" descr="Pedigree chart">
            <a:extLst>
              <a:ext uri="{FF2B5EF4-FFF2-40B4-BE49-F238E27FC236}">
                <a16:creationId xmlns:a16="http://schemas.microsoft.com/office/drawing/2014/main" id="{8BDA44BD-D37E-7742-A8B3-387336DAF1E5}"/>
              </a:ext>
            </a:extLst>
          </p:cNvPr>
          <p:cNvGrpSpPr/>
          <p:nvPr/>
        </p:nvGrpSpPr>
        <p:grpSpPr>
          <a:xfrm>
            <a:off x="5025949" y="2997866"/>
            <a:ext cx="775801" cy="651878"/>
            <a:chOff x="5025949" y="2997866"/>
            <a:chExt cx="775801" cy="651878"/>
          </a:xfrm>
        </p:grpSpPr>
        <p:sp>
          <p:nvSpPr>
            <p:cNvPr id="6" name="object 6"/>
            <p:cNvSpPr/>
            <p:nvPr/>
          </p:nvSpPr>
          <p:spPr>
            <a:xfrm>
              <a:off x="5025949" y="2997866"/>
              <a:ext cx="194310" cy="134620"/>
            </a:xfrm>
            <a:custGeom>
              <a:avLst/>
              <a:gdLst/>
              <a:ahLst/>
              <a:cxnLst/>
              <a:rect l="l" t="t" r="r" b="b"/>
              <a:pathLst>
                <a:path w="194310" h="134619">
                  <a:moveTo>
                    <a:pt x="0" y="0"/>
                  </a:moveTo>
                  <a:lnTo>
                    <a:pt x="193830" y="0"/>
                  </a:lnTo>
                  <a:lnTo>
                    <a:pt x="193830" y="134103"/>
                  </a:lnTo>
                  <a:lnTo>
                    <a:pt x="0" y="134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63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7440" y="2997866"/>
              <a:ext cx="194310" cy="134620"/>
            </a:xfrm>
            <a:custGeom>
              <a:avLst/>
              <a:gdLst/>
              <a:ahLst/>
              <a:cxnLst/>
              <a:rect l="l" t="t" r="r" b="b"/>
              <a:pathLst>
                <a:path w="194310" h="134619">
                  <a:moveTo>
                    <a:pt x="0" y="0"/>
                  </a:moveTo>
                  <a:lnTo>
                    <a:pt x="193830" y="0"/>
                  </a:lnTo>
                  <a:lnTo>
                    <a:pt x="193830" y="134103"/>
                  </a:lnTo>
                  <a:lnTo>
                    <a:pt x="0" y="134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63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16685" y="3515124"/>
              <a:ext cx="194310" cy="134620"/>
            </a:xfrm>
            <a:custGeom>
              <a:avLst/>
              <a:gdLst/>
              <a:ahLst/>
              <a:cxnLst/>
              <a:rect l="l" t="t" r="r" b="b"/>
              <a:pathLst>
                <a:path w="194310" h="134620">
                  <a:moveTo>
                    <a:pt x="0" y="0"/>
                  </a:moveTo>
                  <a:lnTo>
                    <a:pt x="193830" y="0"/>
                  </a:lnTo>
                  <a:lnTo>
                    <a:pt x="193830" y="134103"/>
                  </a:lnTo>
                  <a:lnTo>
                    <a:pt x="0" y="134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63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16685" y="2997866"/>
              <a:ext cx="194310" cy="134620"/>
            </a:xfrm>
            <a:custGeom>
              <a:avLst/>
              <a:gdLst/>
              <a:ahLst/>
              <a:cxnLst/>
              <a:rect l="l" t="t" r="r" b="b"/>
              <a:pathLst>
                <a:path w="194310" h="134619">
                  <a:moveTo>
                    <a:pt x="0" y="0"/>
                  </a:moveTo>
                  <a:lnTo>
                    <a:pt x="193830" y="0"/>
                  </a:lnTo>
                  <a:lnTo>
                    <a:pt x="193830" y="134103"/>
                  </a:lnTo>
                  <a:lnTo>
                    <a:pt x="0" y="134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63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103469" y="3170288"/>
              <a:ext cx="620395" cy="307340"/>
            </a:xfrm>
            <a:custGeom>
              <a:avLst/>
              <a:gdLst/>
              <a:ahLst/>
              <a:cxnLst/>
              <a:rect l="l" t="t" r="r" b="b"/>
              <a:pathLst>
                <a:path w="620395" h="307339">
                  <a:moveTo>
                    <a:pt x="620255" y="0"/>
                  </a:moveTo>
                  <a:lnTo>
                    <a:pt x="581494" y="0"/>
                  </a:lnTo>
                  <a:lnTo>
                    <a:pt x="581494" y="133832"/>
                  </a:lnTo>
                  <a:lnTo>
                    <a:pt x="329526" y="133832"/>
                  </a:lnTo>
                  <a:lnTo>
                    <a:pt x="329526" y="0"/>
                  </a:lnTo>
                  <a:lnTo>
                    <a:pt x="290741" y="0"/>
                  </a:lnTo>
                  <a:lnTo>
                    <a:pt x="290741" y="133832"/>
                  </a:lnTo>
                  <a:lnTo>
                    <a:pt x="38760" y="133832"/>
                  </a:lnTo>
                  <a:lnTo>
                    <a:pt x="38760" y="0"/>
                  </a:lnTo>
                  <a:lnTo>
                    <a:pt x="0" y="0"/>
                  </a:lnTo>
                  <a:lnTo>
                    <a:pt x="0" y="133832"/>
                  </a:lnTo>
                  <a:lnTo>
                    <a:pt x="0" y="172974"/>
                  </a:lnTo>
                  <a:lnTo>
                    <a:pt x="290741" y="172974"/>
                  </a:lnTo>
                  <a:lnTo>
                    <a:pt x="290741" y="306806"/>
                  </a:lnTo>
                  <a:lnTo>
                    <a:pt x="329526" y="306806"/>
                  </a:lnTo>
                  <a:lnTo>
                    <a:pt x="329526" y="172974"/>
                  </a:lnTo>
                  <a:lnTo>
                    <a:pt x="620255" y="172974"/>
                  </a:lnTo>
                  <a:lnTo>
                    <a:pt x="620255" y="133832"/>
                  </a:lnTo>
                  <a:lnTo>
                    <a:pt x="620255" y="0"/>
                  </a:lnTo>
                  <a:close/>
                </a:path>
              </a:pathLst>
            </a:custGeom>
            <a:solidFill>
              <a:srgbClr val="4E63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961126" y="2862833"/>
            <a:ext cx="2036445" cy="92075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99695" marR="95885" algn="ctr">
              <a:lnSpc>
                <a:spcPct val="91400"/>
              </a:lnSpc>
              <a:spcBef>
                <a:spcPts val="54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Multiple</a:t>
            </a: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allegations  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against </a:t>
            </a:r>
            <a:r>
              <a:rPr sz="1800" spc="-14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single 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respondent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6" name="object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45379" y="3922776"/>
            <a:ext cx="2062480" cy="948055"/>
            <a:chOff x="4945379" y="3922776"/>
            <a:chExt cx="2062480" cy="948055"/>
          </a:xfrm>
        </p:grpSpPr>
        <p:sp>
          <p:nvSpPr>
            <p:cNvPr id="37" name="object 37"/>
            <p:cNvSpPr/>
            <p:nvPr/>
          </p:nvSpPr>
          <p:spPr>
            <a:xfrm>
              <a:off x="4958333" y="3935730"/>
              <a:ext cx="2036445" cy="922019"/>
            </a:xfrm>
            <a:custGeom>
              <a:avLst/>
              <a:gdLst/>
              <a:ahLst/>
              <a:cxnLst/>
              <a:rect l="l" t="t" r="r" b="b"/>
              <a:pathLst>
                <a:path w="2036445" h="922020">
                  <a:moveTo>
                    <a:pt x="2036064" y="0"/>
                  </a:moveTo>
                  <a:lnTo>
                    <a:pt x="0" y="0"/>
                  </a:lnTo>
                  <a:lnTo>
                    <a:pt x="0" y="922020"/>
                  </a:lnTo>
                  <a:lnTo>
                    <a:pt x="2036064" y="922020"/>
                  </a:lnTo>
                  <a:lnTo>
                    <a:pt x="2036064" y="0"/>
                  </a:lnTo>
                  <a:close/>
                </a:path>
              </a:pathLst>
            </a:custGeom>
            <a:solidFill>
              <a:srgbClr val="949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958333" y="3935730"/>
              <a:ext cx="2036445" cy="922019"/>
            </a:xfrm>
            <a:custGeom>
              <a:avLst/>
              <a:gdLst/>
              <a:ahLst/>
              <a:cxnLst/>
              <a:rect l="l" t="t" r="r" b="b"/>
              <a:pathLst>
                <a:path w="2036445" h="922020">
                  <a:moveTo>
                    <a:pt x="0" y="0"/>
                  </a:moveTo>
                  <a:lnTo>
                    <a:pt x="2036064" y="0"/>
                  </a:lnTo>
                  <a:lnTo>
                    <a:pt x="2036064" y="922020"/>
                  </a:lnTo>
                  <a:lnTo>
                    <a:pt x="0" y="92202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958334" y="3935729"/>
            <a:ext cx="2036445" cy="922019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99060" marR="95885" algn="ctr">
              <a:lnSpc>
                <a:spcPct val="91400"/>
              </a:lnSpc>
              <a:spcBef>
                <a:spcPts val="54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Multiple</a:t>
            </a: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allegations 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1800" spc="-14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single 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complainant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43" name="Group 42" descr="Pedigree chart">
            <a:extLst>
              <a:ext uri="{FF2B5EF4-FFF2-40B4-BE49-F238E27FC236}">
                <a16:creationId xmlns:a16="http://schemas.microsoft.com/office/drawing/2014/main" id="{9253B4CC-CF28-2B4F-9A6A-9DEC3F030922}"/>
              </a:ext>
            </a:extLst>
          </p:cNvPr>
          <p:cNvGrpSpPr/>
          <p:nvPr/>
        </p:nvGrpSpPr>
        <p:grpSpPr>
          <a:xfrm>
            <a:off x="7161110" y="4070592"/>
            <a:ext cx="775812" cy="651878"/>
            <a:chOff x="7161110" y="4070592"/>
            <a:chExt cx="775812" cy="651878"/>
          </a:xfrm>
        </p:grpSpPr>
        <p:sp>
          <p:nvSpPr>
            <p:cNvPr id="2" name="object 2"/>
            <p:cNvSpPr/>
            <p:nvPr/>
          </p:nvSpPr>
          <p:spPr>
            <a:xfrm>
              <a:off x="7742612" y="4587850"/>
              <a:ext cx="194310" cy="134620"/>
            </a:xfrm>
            <a:custGeom>
              <a:avLst/>
              <a:gdLst/>
              <a:ahLst/>
              <a:cxnLst/>
              <a:rect l="l" t="t" r="r" b="b"/>
              <a:pathLst>
                <a:path w="194309" h="134620">
                  <a:moveTo>
                    <a:pt x="193830" y="134103"/>
                  </a:moveTo>
                  <a:lnTo>
                    <a:pt x="0" y="134103"/>
                  </a:lnTo>
                  <a:lnTo>
                    <a:pt x="0" y="0"/>
                  </a:lnTo>
                  <a:lnTo>
                    <a:pt x="193830" y="0"/>
                  </a:lnTo>
                  <a:lnTo>
                    <a:pt x="193830" y="134103"/>
                  </a:lnTo>
                  <a:close/>
                </a:path>
              </a:pathLst>
            </a:custGeom>
            <a:solidFill>
              <a:srgbClr val="949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161110" y="4587850"/>
              <a:ext cx="194310" cy="134620"/>
            </a:xfrm>
            <a:custGeom>
              <a:avLst/>
              <a:gdLst/>
              <a:ahLst/>
              <a:cxnLst/>
              <a:rect l="l" t="t" r="r" b="b"/>
              <a:pathLst>
                <a:path w="194309" h="134620">
                  <a:moveTo>
                    <a:pt x="193830" y="134103"/>
                  </a:moveTo>
                  <a:lnTo>
                    <a:pt x="0" y="134103"/>
                  </a:lnTo>
                  <a:lnTo>
                    <a:pt x="0" y="0"/>
                  </a:lnTo>
                  <a:lnTo>
                    <a:pt x="193830" y="0"/>
                  </a:lnTo>
                  <a:lnTo>
                    <a:pt x="193830" y="134103"/>
                  </a:lnTo>
                  <a:close/>
                </a:path>
              </a:pathLst>
            </a:custGeom>
            <a:solidFill>
              <a:srgbClr val="949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51855" y="4070592"/>
              <a:ext cx="194310" cy="134620"/>
            </a:xfrm>
            <a:custGeom>
              <a:avLst/>
              <a:gdLst/>
              <a:ahLst/>
              <a:cxnLst/>
              <a:rect l="l" t="t" r="r" b="b"/>
              <a:pathLst>
                <a:path w="194309" h="134620">
                  <a:moveTo>
                    <a:pt x="193840" y="134103"/>
                  </a:moveTo>
                  <a:lnTo>
                    <a:pt x="0" y="134103"/>
                  </a:lnTo>
                  <a:lnTo>
                    <a:pt x="0" y="0"/>
                  </a:lnTo>
                  <a:lnTo>
                    <a:pt x="193840" y="0"/>
                  </a:lnTo>
                  <a:lnTo>
                    <a:pt x="193840" y="134103"/>
                  </a:lnTo>
                  <a:close/>
                </a:path>
              </a:pathLst>
            </a:custGeom>
            <a:solidFill>
              <a:srgbClr val="949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51854" y="4587850"/>
              <a:ext cx="194310" cy="134620"/>
            </a:xfrm>
            <a:custGeom>
              <a:avLst/>
              <a:gdLst/>
              <a:ahLst/>
              <a:cxnLst/>
              <a:rect l="l" t="t" r="r" b="b"/>
              <a:pathLst>
                <a:path w="194309" h="134620">
                  <a:moveTo>
                    <a:pt x="193840" y="134103"/>
                  </a:moveTo>
                  <a:lnTo>
                    <a:pt x="0" y="134103"/>
                  </a:lnTo>
                  <a:lnTo>
                    <a:pt x="0" y="0"/>
                  </a:lnTo>
                  <a:lnTo>
                    <a:pt x="193840" y="0"/>
                  </a:lnTo>
                  <a:lnTo>
                    <a:pt x="193840" y="134103"/>
                  </a:lnTo>
                  <a:close/>
                </a:path>
              </a:pathLst>
            </a:custGeom>
            <a:solidFill>
              <a:srgbClr val="949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238644" y="4242739"/>
              <a:ext cx="620395" cy="307340"/>
            </a:xfrm>
            <a:custGeom>
              <a:avLst/>
              <a:gdLst/>
              <a:ahLst/>
              <a:cxnLst/>
              <a:rect l="l" t="t" r="r" b="b"/>
              <a:pathLst>
                <a:path w="620395" h="307339">
                  <a:moveTo>
                    <a:pt x="620255" y="133832"/>
                  </a:moveTo>
                  <a:lnTo>
                    <a:pt x="329514" y="133832"/>
                  </a:lnTo>
                  <a:lnTo>
                    <a:pt x="329514" y="0"/>
                  </a:lnTo>
                  <a:lnTo>
                    <a:pt x="290741" y="0"/>
                  </a:lnTo>
                  <a:lnTo>
                    <a:pt x="290741" y="133832"/>
                  </a:lnTo>
                  <a:lnTo>
                    <a:pt x="0" y="133832"/>
                  </a:lnTo>
                  <a:lnTo>
                    <a:pt x="0" y="172974"/>
                  </a:lnTo>
                  <a:lnTo>
                    <a:pt x="0" y="306806"/>
                  </a:lnTo>
                  <a:lnTo>
                    <a:pt x="38760" y="306806"/>
                  </a:lnTo>
                  <a:lnTo>
                    <a:pt x="38760" y="172974"/>
                  </a:lnTo>
                  <a:lnTo>
                    <a:pt x="290741" y="172974"/>
                  </a:lnTo>
                  <a:lnTo>
                    <a:pt x="290741" y="306806"/>
                  </a:lnTo>
                  <a:lnTo>
                    <a:pt x="329514" y="306806"/>
                  </a:lnTo>
                  <a:lnTo>
                    <a:pt x="329514" y="172974"/>
                  </a:lnTo>
                  <a:lnTo>
                    <a:pt x="581494" y="172974"/>
                  </a:lnTo>
                  <a:lnTo>
                    <a:pt x="581494" y="306806"/>
                  </a:lnTo>
                  <a:lnTo>
                    <a:pt x="620255" y="306806"/>
                  </a:lnTo>
                  <a:lnTo>
                    <a:pt x="620255" y="172974"/>
                  </a:lnTo>
                  <a:lnTo>
                    <a:pt x="620255" y="133832"/>
                  </a:lnTo>
                  <a:close/>
                </a:path>
              </a:pathLst>
            </a:custGeom>
            <a:solidFill>
              <a:srgbClr val="949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5235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 </a:t>
            </a:r>
            <a:r>
              <a:rPr dirty="0">
                <a:solidFill>
                  <a:srgbClr val="FFFFFF"/>
                </a:solidFill>
              </a:rPr>
              <a:t>of </a:t>
            </a:r>
            <a:r>
              <a:rPr spc="-5" dirty="0">
                <a:solidFill>
                  <a:srgbClr val="FFFFFF"/>
                </a:solidFill>
              </a:rPr>
              <a:t>permissible  consolidation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97025" y="1356089"/>
            <a:ext cx="3859529" cy="30251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2065">
              <a:lnSpc>
                <a:spcPts val="2590"/>
              </a:lnSpc>
              <a:spcBef>
                <a:spcPts val="425"/>
              </a:spcBef>
            </a:pP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Students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B,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who 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roommates,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allege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that 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455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barged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their 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dormitory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room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drunk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propositioned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them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sex.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ts val="2590"/>
              </a:lnSpc>
              <a:spcBef>
                <a:spcPts val="10"/>
              </a:spcBef>
            </a:pP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400" spc="-300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each 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file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own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formal</a:t>
            </a:r>
            <a:r>
              <a:rPr sz="2400" spc="-4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complaint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sexual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harassment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incident.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6381496" y="1827656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09" h="1564004">
                <a:moveTo>
                  <a:pt x="744156" y="321932"/>
                </a:moveTo>
                <a:lnTo>
                  <a:pt x="740702" y="304977"/>
                </a:lnTo>
                <a:lnTo>
                  <a:pt x="730326" y="289750"/>
                </a:lnTo>
                <a:lnTo>
                  <a:pt x="715073" y="279400"/>
                </a:lnTo>
                <a:lnTo>
                  <a:pt x="698080" y="275945"/>
                </a:lnTo>
                <a:lnTo>
                  <a:pt x="681088" y="279400"/>
                </a:lnTo>
                <a:lnTo>
                  <a:pt x="665822" y="289750"/>
                </a:lnTo>
                <a:lnTo>
                  <a:pt x="559841" y="395528"/>
                </a:lnTo>
                <a:lnTo>
                  <a:pt x="453859" y="289750"/>
                </a:lnTo>
                <a:lnTo>
                  <a:pt x="438607" y="279400"/>
                </a:lnTo>
                <a:lnTo>
                  <a:pt x="421614" y="275945"/>
                </a:lnTo>
                <a:lnTo>
                  <a:pt x="404622" y="279400"/>
                </a:lnTo>
                <a:lnTo>
                  <a:pt x="389356" y="289750"/>
                </a:lnTo>
                <a:lnTo>
                  <a:pt x="378993" y="304977"/>
                </a:lnTo>
                <a:lnTo>
                  <a:pt x="375539" y="321932"/>
                </a:lnTo>
                <a:lnTo>
                  <a:pt x="378993" y="338899"/>
                </a:lnTo>
                <a:lnTo>
                  <a:pt x="389356" y="354126"/>
                </a:lnTo>
                <a:lnTo>
                  <a:pt x="495338" y="459917"/>
                </a:lnTo>
                <a:lnTo>
                  <a:pt x="389356" y="565696"/>
                </a:lnTo>
                <a:lnTo>
                  <a:pt x="378993" y="580923"/>
                </a:lnTo>
                <a:lnTo>
                  <a:pt x="375539" y="597890"/>
                </a:lnTo>
                <a:lnTo>
                  <a:pt x="378993" y="614845"/>
                </a:lnTo>
                <a:lnTo>
                  <a:pt x="413004" y="643013"/>
                </a:lnTo>
                <a:lnTo>
                  <a:pt x="421614" y="643877"/>
                </a:lnTo>
                <a:lnTo>
                  <a:pt x="430212" y="643013"/>
                </a:lnTo>
                <a:lnTo>
                  <a:pt x="438607" y="640422"/>
                </a:lnTo>
                <a:lnTo>
                  <a:pt x="446557" y="636117"/>
                </a:lnTo>
                <a:lnTo>
                  <a:pt x="453859" y="630085"/>
                </a:lnTo>
                <a:lnTo>
                  <a:pt x="559841" y="524294"/>
                </a:lnTo>
                <a:lnTo>
                  <a:pt x="665822" y="630085"/>
                </a:lnTo>
                <a:lnTo>
                  <a:pt x="681088" y="640422"/>
                </a:lnTo>
                <a:lnTo>
                  <a:pt x="698080" y="643877"/>
                </a:lnTo>
                <a:lnTo>
                  <a:pt x="715073" y="640422"/>
                </a:lnTo>
                <a:lnTo>
                  <a:pt x="730326" y="630085"/>
                </a:lnTo>
                <a:lnTo>
                  <a:pt x="740702" y="614845"/>
                </a:lnTo>
                <a:lnTo>
                  <a:pt x="744156" y="597890"/>
                </a:lnTo>
                <a:lnTo>
                  <a:pt x="740702" y="580923"/>
                </a:lnTo>
                <a:lnTo>
                  <a:pt x="730326" y="565696"/>
                </a:lnTo>
                <a:lnTo>
                  <a:pt x="624357" y="459917"/>
                </a:lnTo>
                <a:lnTo>
                  <a:pt x="730326" y="354126"/>
                </a:lnTo>
                <a:lnTo>
                  <a:pt x="740702" y="338899"/>
                </a:lnTo>
                <a:lnTo>
                  <a:pt x="744156" y="321932"/>
                </a:lnTo>
                <a:close/>
              </a:path>
              <a:path w="1527809" h="1564004">
                <a:moveTo>
                  <a:pt x="1251000" y="965809"/>
                </a:moveTo>
                <a:lnTo>
                  <a:pt x="1229880" y="927582"/>
                </a:lnTo>
                <a:lnTo>
                  <a:pt x="1204925" y="919822"/>
                </a:lnTo>
                <a:lnTo>
                  <a:pt x="1196327" y="920686"/>
                </a:lnTo>
                <a:lnTo>
                  <a:pt x="1187932" y="923277"/>
                </a:lnTo>
                <a:lnTo>
                  <a:pt x="1179982" y="927582"/>
                </a:lnTo>
                <a:lnTo>
                  <a:pt x="1172679" y="933615"/>
                </a:lnTo>
                <a:lnTo>
                  <a:pt x="1066698" y="1039406"/>
                </a:lnTo>
                <a:lnTo>
                  <a:pt x="960716" y="933615"/>
                </a:lnTo>
                <a:lnTo>
                  <a:pt x="945451" y="923277"/>
                </a:lnTo>
                <a:lnTo>
                  <a:pt x="928458" y="919822"/>
                </a:lnTo>
                <a:lnTo>
                  <a:pt x="911479" y="923277"/>
                </a:lnTo>
                <a:lnTo>
                  <a:pt x="896213" y="933615"/>
                </a:lnTo>
                <a:lnTo>
                  <a:pt x="885837" y="948855"/>
                </a:lnTo>
                <a:lnTo>
                  <a:pt x="882383" y="965809"/>
                </a:lnTo>
                <a:lnTo>
                  <a:pt x="885837" y="982776"/>
                </a:lnTo>
                <a:lnTo>
                  <a:pt x="896213" y="998004"/>
                </a:lnTo>
                <a:lnTo>
                  <a:pt x="1002182" y="1103782"/>
                </a:lnTo>
                <a:lnTo>
                  <a:pt x="896213" y="1209573"/>
                </a:lnTo>
                <a:lnTo>
                  <a:pt x="885837" y="1224800"/>
                </a:lnTo>
                <a:lnTo>
                  <a:pt x="882383" y="1241755"/>
                </a:lnTo>
                <a:lnTo>
                  <a:pt x="885837" y="1258722"/>
                </a:lnTo>
                <a:lnTo>
                  <a:pt x="896213" y="1273949"/>
                </a:lnTo>
                <a:lnTo>
                  <a:pt x="911479" y="1284300"/>
                </a:lnTo>
                <a:lnTo>
                  <a:pt x="928458" y="1287754"/>
                </a:lnTo>
                <a:lnTo>
                  <a:pt x="945451" y="1284300"/>
                </a:lnTo>
                <a:lnTo>
                  <a:pt x="960716" y="1273949"/>
                </a:lnTo>
                <a:lnTo>
                  <a:pt x="1066698" y="1168171"/>
                </a:lnTo>
                <a:lnTo>
                  <a:pt x="1172679" y="1273949"/>
                </a:lnTo>
                <a:lnTo>
                  <a:pt x="1187932" y="1284300"/>
                </a:lnTo>
                <a:lnTo>
                  <a:pt x="1204925" y="1287754"/>
                </a:lnTo>
                <a:lnTo>
                  <a:pt x="1221917" y="1284300"/>
                </a:lnTo>
                <a:lnTo>
                  <a:pt x="1237183" y="1273949"/>
                </a:lnTo>
                <a:lnTo>
                  <a:pt x="1247546" y="1258722"/>
                </a:lnTo>
                <a:lnTo>
                  <a:pt x="1251000" y="1241755"/>
                </a:lnTo>
                <a:lnTo>
                  <a:pt x="1247546" y="1224800"/>
                </a:lnTo>
                <a:lnTo>
                  <a:pt x="1237183" y="1209573"/>
                </a:lnTo>
                <a:lnTo>
                  <a:pt x="1131201" y="1103782"/>
                </a:lnTo>
                <a:lnTo>
                  <a:pt x="1237183" y="998004"/>
                </a:lnTo>
                <a:lnTo>
                  <a:pt x="1247546" y="982776"/>
                </a:lnTo>
                <a:lnTo>
                  <a:pt x="1251000" y="965809"/>
                </a:lnTo>
                <a:close/>
              </a:path>
              <a:path w="1527809" h="1564004">
                <a:moveTo>
                  <a:pt x="1251013" y="459917"/>
                </a:moveTo>
                <a:lnTo>
                  <a:pt x="1098956" y="289750"/>
                </a:lnTo>
                <a:lnTo>
                  <a:pt x="1066698" y="275945"/>
                </a:lnTo>
                <a:lnTo>
                  <a:pt x="1058100" y="276809"/>
                </a:lnTo>
                <a:lnTo>
                  <a:pt x="896213" y="427723"/>
                </a:lnTo>
                <a:lnTo>
                  <a:pt x="882383" y="459917"/>
                </a:lnTo>
                <a:lnTo>
                  <a:pt x="885837" y="476872"/>
                </a:lnTo>
                <a:lnTo>
                  <a:pt x="896213" y="492099"/>
                </a:lnTo>
                <a:lnTo>
                  <a:pt x="911479" y="502450"/>
                </a:lnTo>
                <a:lnTo>
                  <a:pt x="928471" y="505904"/>
                </a:lnTo>
                <a:lnTo>
                  <a:pt x="945451" y="502450"/>
                </a:lnTo>
                <a:lnTo>
                  <a:pt x="960716" y="492099"/>
                </a:lnTo>
                <a:lnTo>
                  <a:pt x="1020622" y="432320"/>
                </a:lnTo>
                <a:lnTo>
                  <a:pt x="1020622" y="689864"/>
                </a:lnTo>
                <a:lnTo>
                  <a:pt x="1016990" y="707720"/>
                </a:lnTo>
                <a:lnTo>
                  <a:pt x="1007084" y="722350"/>
                </a:lnTo>
                <a:lnTo>
                  <a:pt x="992428" y="732231"/>
                </a:lnTo>
                <a:lnTo>
                  <a:pt x="974547" y="735863"/>
                </a:lnTo>
                <a:lnTo>
                  <a:pt x="652005" y="735863"/>
                </a:lnTo>
                <a:lnTo>
                  <a:pt x="608431" y="742924"/>
                </a:lnTo>
                <a:lnTo>
                  <a:pt x="570496" y="762571"/>
                </a:lnTo>
                <a:lnTo>
                  <a:pt x="540524" y="792480"/>
                </a:lnTo>
                <a:lnTo>
                  <a:pt x="520839" y="830338"/>
                </a:lnTo>
                <a:lnTo>
                  <a:pt x="513765" y="873836"/>
                </a:lnTo>
                <a:lnTo>
                  <a:pt x="513765" y="926719"/>
                </a:lnTo>
                <a:lnTo>
                  <a:pt x="471703" y="943292"/>
                </a:lnTo>
                <a:lnTo>
                  <a:pt x="436029" y="968883"/>
                </a:lnTo>
                <a:lnTo>
                  <a:pt x="407784" y="1001750"/>
                </a:lnTo>
                <a:lnTo>
                  <a:pt x="387997" y="1040168"/>
                </a:lnTo>
                <a:lnTo>
                  <a:pt x="377672" y="1082421"/>
                </a:lnTo>
                <a:lnTo>
                  <a:pt x="377837" y="1126782"/>
                </a:lnTo>
                <a:lnTo>
                  <a:pt x="388924" y="1170647"/>
                </a:lnTo>
                <a:lnTo>
                  <a:pt x="409663" y="1209395"/>
                </a:lnTo>
                <a:lnTo>
                  <a:pt x="438607" y="1241755"/>
                </a:lnTo>
                <a:lnTo>
                  <a:pt x="474256" y="1266456"/>
                </a:lnTo>
                <a:lnTo>
                  <a:pt x="515162" y="1282217"/>
                </a:lnTo>
                <a:lnTo>
                  <a:pt x="559841" y="1287754"/>
                </a:lnTo>
                <a:lnTo>
                  <a:pt x="604520" y="1282217"/>
                </a:lnTo>
                <a:lnTo>
                  <a:pt x="645426" y="1266456"/>
                </a:lnTo>
                <a:lnTo>
                  <a:pt x="681088" y="1241755"/>
                </a:lnTo>
                <a:lnTo>
                  <a:pt x="710018" y="1209395"/>
                </a:lnTo>
                <a:lnTo>
                  <a:pt x="730770" y="1170647"/>
                </a:lnTo>
                <a:lnTo>
                  <a:pt x="741845" y="1126782"/>
                </a:lnTo>
                <a:lnTo>
                  <a:pt x="742022" y="1081620"/>
                </a:lnTo>
                <a:lnTo>
                  <a:pt x="731697" y="1039139"/>
                </a:lnTo>
                <a:lnTo>
                  <a:pt x="717550" y="1011809"/>
                </a:lnTo>
                <a:lnTo>
                  <a:pt x="711898" y="1000887"/>
                </a:lnTo>
                <a:lnTo>
                  <a:pt x="683653" y="968375"/>
                </a:lnTo>
                <a:lnTo>
                  <a:pt x="652005" y="945984"/>
                </a:lnTo>
                <a:lnTo>
                  <a:pt x="652005" y="1103782"/>
                </a:lnTo>
                <a:lnTo>
                  <a:pt x="644728" y="1139507"/>
                </a:lnTo>
                <a:lnTo>
                  <a:pt x="624928" y="1168755"/>
                </a:lnTo>
                <a:lnTo>
                  <a:pt x="595630" y="1188516"/>
                </a:lnTo>
                <a:lnTo>
                  <a:pt x="559841" y="1195768"/>
                </a:lnTo>
                <a:lnTo>
                  <a:pt x="524065" y="1188516"/>
                </a:lnTo>
                <a:lnTo>
                  <a:pt x="494766" y="1168755"/>
                </a:lnTo>
                <a:lnTo>
                  <a:pt x="474967" y="1139507"/>
                </a:lnTo>
                <a:lnTo>
                  <a:pt x="467690" y="1103782"/>
                </a:lnTo>
                <a:lnTo>
                  <a:pt x="474967" y="1068070"/>
                </a:lnTo>
                <a:lnTo>
                  <a:pt x="494766" y="1038821"/>
                </a:lnTo>
                <a:lnTo>
                  <a:pt x="524065" y="1019060"/>
                </a:lnTo>
                <a:lnTo>
                  <a:pt x="559841" y="1011809"/>
                </a:lnTo>
                <a:lnTo>
                  <a:pt x="595630" y="1019060"/>
                </a:lnTo>
                <a:lnTo>
                  <a:pt x="624928" y="1038821"/>
                </a:lnTo>
                <a:lnTo>
                  <a:pt x="644728" y="1068070"/>
                </a:lnTo>
                <a:lnTo>
                  <a:pt x="652005" y="1103782"/>
                </a:lnTo>
                <a:lnTo>
                  <a:pt x="652005" y="945984"/>
                </a:lnTo>
                <a:lnTo>
                  <a:pt x="647992" y="943140"/>
                </a:lnTo>
                <a:lnTo>
                  <a:pt x="605917" y="926719"/>
                </a:lnTo>
                <a:lnTo>
                  <a:pt x="605917" y="873836"/>
                </a:lnTo>
                <a:lnTo>
                  <a:pt x="609561" y="855980"/>
                </a:lnTo>
                <a:lnTo>
                  <a:pt x="619455" y="841349"/>
                </a:lnTo>
                <a:lnTo>
                  <a:pt x="634111" y="831469"/>
                </a:lnTo>
                <a:lnTo>
                  <a:pt x="652005" y="827836"/>
                </a:lnTo>
                <a:lnTo>
                  <a:pt x="974547" y="827836"/>
                </a:lnTo>
                <a:lnTo>
                  <a:pt x="1018108" y="820775"/>
                </a:lnTo>
                <a:lnTo>
                  <a:pt x="1056043" y="801128"/>
                </a:lnTo>
                <a:lnTo>
                  <a:pt x="1086015" y="771220"/>
                </a:lnTo>
                <a:lnTo>
                  <a:pt x="1105700" y="733361"/>
                </a:lnTo>
                <a:lnTo>
                  <a:pt x="1112774" y="689864"/>
                </a:lnTo>
                <a:lnTo>
                  <a:pt x="1112774" y="432320"/>
                </a:lnTo>
                <a:lnTo>
                  <a:pt x="1172679" y="492099"/>
                </a:lnTo>
                <a:lnTo>
                  <a:pt x="1187945" y="502450"/>
                </a:lnTo>
                <a:lnTo>
                  <a:pt x="1204925" y="505904"/>
                </a:lnTo>
                <a:lnTo>
                  <a:pt x="1221917" y="502450"/>
                </a:lnTo>
                <a:lnTo>
                  <a:pt x="1237183" y="492099"/>
                </a:lnTo>
                <a:lnTo>
                  <a:pt x="1247546" y="476872"/>
                </a:lnTo>
                <a:lnTo>
                  <a:pt x="1251013" y="459917"/>
                </a:lnTo>
                <a:close/>
              </a:path>
              <a:path w="1527809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13" y="137972"/>
                </a:lnTo>
                <a:lnTo>
                  <a:pt x="43840" y="144551"/>
                </a:lnTo>
                <a:lnTo>
                  <a:pt x="24193" y="159537"/>
                </a:lnTo>
                <a:lnTo>
                  <a:pt x="11442" y="180987"/>
                </a:lnTo>
                <a:lnTo>
                  <a:pt x="6908" y="206959"/>
                </a:lnTo>
                <a:lnTo>
                  <a:pt x="10477" y="232943"/>
                </a:lnTo>
                <a:lnTo>
                  <a:pt x="23329" y="254393"/>
                </a:lnTo>
                <a:lnTo>
                  <a:pt x="43522" y="269379"/>
                </a:lnTo>
                <a:lnTo>
                  <a:pt x="69113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13" y="367931"/>
                </a:lnTo>
                <a:lnTo>
                  <a:pt x="41795" y="373214"/>
                </a:lnTo>
                <a:lnTo>
                  <a:pt x="19875" y="387769"/>
                </a:lnTo>
                <a:lnTo>
                  <a:pt x="5295" y="409651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13" y="505904"/>
                </a:lnTo>
                <a:lnTo>
                  <a:pt x="99072" y="505904"/>
                </a:lnTo>
                <a:lnTo>
                  <a:pt x="99072" y="597890"/>
                </a:lnTo>
                <a:lnTo>
                  <a:pt x="69113" y="597890"/>
                </a:lnTo>
                <a:lnTo>
                  <a:pt x="41795" y="603173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77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80"/>
                </a:lnTo>
                <a:lnTo>
                  <a:pt x="69113" y="735863"/>
                </a:lnTo>
                <a:lnTo>
                  <a:pt x="99072" y="735863"/>
                </a:lnTo>
                <a:lnTo>
                  <a:pt x="99072" y="827849"/>
                </a:lnTo>
                <a:lnTo>
                  <a:pt x="69113" y="827849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35"/>
                </a:lnTo>
                <a:lnTo>
                  <a:pt x="5295" y="924102"/>
                </a:lnTo>
                <a:lnTo>
                  <a:pt x="19875" y="945984"/>
                </a:lnTo>
                <a:lnTo>
                  <a:pt x="41795" y="960539"/>
                </a:lnTo>
                <a:lnTo>
                  <a:pt x="69113" y="965822"/>
                </a:lnTo>
                <a:lnTo>
                  <a:pt x="99072" y="965822"/>
                </a:lnTo>
                <a:lnTo>
                  <a:pt x="99072" y="1057795"/>
                </a:lnTo>
                <a:lnTo>
                  <a:pt x="69113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61"/>
                </a:lnTo>
                <a:lnTo>
                  <a:pt x="19875" y="1175943"/>
                </a:lnTo>
                <a:lnTo>
                  <a:pt x="41795" y="1190485"/>
                </a:lnTo>
                <a:lnTo>
                  <a:pt x="69113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13" y="1287754"/>
                </a:lnTo>
                <a:lnTo>
                  <a:pt x="41795" y="1293037"/>
                </a:lnTo>
                <a:lnTo>
                  <a:pt x="19875" y="1307592"/>
                </a:lnTo>
                <a:lnTo>
                  <a:pt x="5295" y="1329474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13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5235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 </a:t>
            </a:r>
            <a:r>
              <a:rPr dirty="0">
                <a:solidFill>
                  <a:srgbClr val="FFFFFF"/>
                </a:solidFill>
              </a:rPr>
              <a:t>of </a:t>
            </a:r>
            <a:r>
              <a:rPr spc="-5" dirty="0">
                <a:solidFill>
                  <a:srgbClr val="FFFFFF"/>
                </a:solidFill>
              </a:rPr>
              <a:t>impermissible  consolidation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756760" y="1284984"/>
            <a:ext cx="7629652" cy="3378200"/>
          </a:xfrm>
          <a:prstGeom prst="rect">
            <a:avLst/>
          </a:prstGeom>
        </p:spPr>
        <p:txBody>
          <a:bodyPr vert="horz" wrap="square" lIns="0" tIns="61329" rIns="0" bIns="0" rtlCol="0">
            <a:spAutoFit/>
          </a:bodyPr>
          <a:lstStyle/>
          <a:p>
            <a:pPr marL="3146425" marR="5080">
              <a:lnSpc>
                <a:spcPct val="100000"/>
              </a:lnSpc>
              <a:spcBef>
                <a:spcPts val="95"/>
              </a:spcBef>
            </a:pPr>
            <a:r>
              <a:rPr spc="-90" dirty="0"/>
              <a:t>Student </a:t>
            </a:r>
            <a:r>
              <a:rPr spc="-200" dirty="0"/>
              <a:t>A </a:t>
            </a:r>
            <a:r>
              <a:rPr spc="-60" dirty="0"/>
              <a:t>files </a:t>
            </a:r>
            <a:r>
              <a:rPr spc="-175" dirty="0"/>
              <a:t>a </a:t>
            </a:r>
            <a:r>
              <a:rPr spc="-45" dirty="0"/>
              <a:t>formal </a:t>
            </a:r>
            <a:r>
              <a:rPr spc="-65" dirty="0"/>
              <a:t>complaint </a:t>
            </a:r>
            <a:r>
              <a:rPr spc="-10" dirty="0"/>
              <a:t>that  </a:t>
            </a:r>
            <a:r>
              <a:rPr spc="-90" dirty="0"/>
              <a:t>Student </a:t>
            </a:r>
            <a:r>
              <a:rPr spc="-275" dirty="0"/>
              <a:t>B </a:t>
            </a:r>
            <a:r>
              <a:rPr spc="-114" dirty="0"/>
              <a:t>sexually assaulted </a:t>
            </a:r>
            <a:r>
              <a:rPr spc="-90" dirty="0"/>
              <a:t>Student </a:t>
            </a:r>
            <a:r>
              <a:rPr spc="-200" dirty="0"/>
              <a:t>A  </a:t>
            </a:r>
            <a:r>
              <a:rPr dirty="0"/>
              <a:t>two </a:t>
            </a:r>
            <a:r>
              <a:rPr spc="-140" dirty="0"/>
              <a:t>years </a:t>
            </a:r>
            <a:r>
              <a:rPr spc="-150" dirty="0"/>
              <a:t>ago </a:t>
            </a:r>
            <a:r>
              <a:rPr spc="-30" dirty="0"/>
              <a:t>after </a:t>
            </a:r>
            <a:r>
              <a:rPr spc="-90" dirty="0"/>
              <a:t>Student </a:t>
            </a:r>
            <a:r>
              <a:rPr spc="-200" dirty="0"/>
              <a:t>A </a:t>
            </a:r>
            <a:r>
              <a:rPr spc="-155" dirty="0"/>
              <a:t>was  </a:t>
            </a:r>
            <a:r>
              <a:rPr spc="-85" dirty="0"/>
              <a:t>incapacitated </a:t>
            </a:r>
            <a:r>
              <a:rPr spc="-100" dirty="0"/>
              <a:t>by </a:t>
            </a:r>
            <a:r>
              <a:rPr spc="-60" dirty="0"/>
              <a:t>drinking. </a:t>
            </a:r>
            <a:r>
              <a:rPr spc="-90" dirty="0"/>
              <a:t>Student </a:t>
            </a:r>
            <a:r>
              <a:rPr spc="-250" dirty="0"/>
              <a:t>C,  </a:t>
            </a:r>
            <a:r>
              <a:rPr spc="-90" dirty="0"/>
              <a:t>Student </a:t>
            </a:r>
            <a:r>
              <a:rPr spc="-195" dirty="0"/>
              <a:t>B’s </a:t>
            </a:r>
            <a:r>
              <a:rPr spc="-80" dirty="0"/>
              <a:t>present </a:t>
            </a:r>
            <a:r>
              <a:rPr spc="-60" dirty="0"/>
              <a:t>romantic </a:t>
            </a:r>
            <a:r>
              <a:rPr spc="-70" dirty="0"/>
              <a:t>partner,  </a:t>
            </a:r>
            <a:r>
              <a:rPr spc="-60" dirty="0"/>
              <a:t>files </a:t>
            </a:r>
            <a:r>
              <a:rPr spc="-175" dirty="0"/>
              <a:t>a </a:t>
            </a:r>
            <a:r>
              <a:rPr spc="-45" dirty="0"/>
              <a:t>formal </a:t>
            </a:r>
            <a:r>
              <a:rPr spc="-65" dirty="0"/>
              <a:t>complaint </a:t>
            </a:r>
            <a:r>
              <a:rPr spc="-10" dirty="0"/>
              <a:t>that </a:t>
            </a:r>
            <a:r>
              <a:rPr spc="-90" dirty="0"/>
              <a:t>Student </a:t>
            </a:r>
            <a:r>
              <a:rPr spc="-275" dirty="0"/>
              <a:t>B  </a:t>
            </a:r>
            <a:r>
              <a:rPr spc="-50" dirty="0"/>
              <a:t>committed </a:t>
            </a:r>
            <a:r>
              <a:rPr spc="-70" dirty="0"/>
              <a:t>dating </a:t>
            </a:r>
            <a:r>
              <a:rPr spc="-85" dirty="0"/>
              <a:t>violence </a:t>
            </a:r>
            <a:r>
              <a:rPr spc="-100" dirty="0"/>
              <a:t>by slapping  </a:t>
            </a:r>
            <a:r>
              <a:rPr spc="-90" dirty="0"/>
              <a:t>Student </a:t>
            </a:r>
            <a:r>
              <a:rPr spc="-420" dirty="0"/>
              <a:t>C </a:t>
            </a:r>
            <a:r>
              <a:rPr spc="-65" dirty="0"/>
              <a:t>during </a:t>
            </a:r>
            <a:r>
              <a:rPr spc="-125" dirty="0"/>
              <a:t>an </a:t>
            </a:r>
            <a:r>
              <a:rPr spc="-80" dirty="0"/>
              <a:t>argument </a:t>
            </a:r>
            <a:r>
              <a:rPr spc="-175" dirty="0"/>
              <a:t>a </a:t>
            </a:r>
            <a:r>
              <a:rPr spc="-40" dirty="0"/>
              <a:t>month  </a:t>
            </a:r>
            <a:r>
              <a:rPr spc="-125" dirty="0"/>
              <a:t>ago.</a:t>
            </a: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1580908" y="1903869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10" h="1564004">
                <a:moveTo>
                  <a:pt x="744143" y="321932"/>
                </a:moveTo>
                <a:lnTo>
                  <a:pt x="740689" y="304965"/>
                </a:lnTo>
                <a:lnTo>
                  <a:pt x="730326" y="289737"/>
                </a:lnTo>
                <a:lnTo>
                  <a:pt x="715060" y="279387"/>
                </a:lnTo>
                <a:lnTo>
                  <a:pt x="698068" y="275932"/>
                </a:lnTo>
                <a:lnTo>
                  <a:pt x="681075" y="279387"/>
                </a:lnTo>
                <a:lnTo>
                  <a:pt x="665810" y="289737"/>
                </a:lnTo>
                <a:lnTo>
                  <a:pt x="559828" y="395516"/>
                </a:lnTo>
                <a:lnTo>
                  <a:pt x="453859" y="289737"/>
                </a:lnTo>
                <a:lnTo>
                  <a:pt x="438594" y="279387"/>
                </a:lnTo>
                <a:lnTo>
                  <a:pt x="421601" y="275932"/>
                </a:lnTo>
                <a:lnTo>
                  <a:pt x="404609" y="279387"/>
                </a:lnTo>
                <a:lnTo>
                  <a:pt x="389343" y="289737"/>
                </a:lnTo>
                <a:lnTo>
                  <a:pt x="378980" y="304965"/>
                </a:lnTo>
                <a:lnTo>
                  <a:pt x="375526" y="321932"/>
                </a:lnTo>
                <a:lnTo>
                  <a:pt x="378980" y="338886"/>
                </a:lnTo>
                <a:lnTo>
                  <a:pt x="389343" y="354126"/>
                </a:lnTo>
                <a:lnTo>
                  <a:pt x="495325" y="459905"/>
                </a:lnTo>
                <a:lnTo>
                  <a:pt x="389343" y="565683"/>
                </a:lnTo>
                <a:lnTo>
                  <a:pt x="378980" y="580910"/>
                </a:lnTo>
                <a:lnTo>
                  <a:pt x="375526" y="597877"/>
                </a:lnTo>
                <a:lnTo>
                  <a:pt x="378980" y="614832"/>
                </a:lnTo>
                <a:lnTo>
                  <a:pt x="412991" y="643001"/>
                </a:lnTo>
                <a:lnTo>
                  <a:pt x="421601" y="643864"/>
                </a:lnTo>
                <a:lnTo>
                  <a:pt x="430199" y="643001"/>
                </a:lnTo>
                <a:lnTo>
                  <a:pt x="438594" y="640410"/>
                </a:lnTo>
                <a:lnTo>
                  <a:pt x="446544" y="636104"/>
                </a:lnTo>
                <a:lnTo>
                  <a:pt x="453859" y="630072"/>
                </a:lnTo>
                <a:lnTo>
                  <a:pt x="559828" y="524294"/>
                </a:lnTo>
                <a:lnTo>
                  <a:pt x="665810" y="630072"/>
                </a:lnTo>
                <a:lnTo>
                  <a:pt x="681075" y="640410"/>
                </a:lnTo>
                <a:lnTo>
                  <a:pt x="698068" y="643864"/>
                </a:lnTo>
                <a:lnTo>
                  <a:pt x="715060" y="640410"/>
                </a:lnTo>
                <a:lnTo>
                  <a:pt x="730326" y="630072"/>
                </a:lnTo>
                <a:lnTo>
                  <a:pt x="740689" y="614832"/>
                </a:lnTo>
                <a:lnTo>
                  <a:pt x="744143" y="597877"/>
                </a:lnTo>
                <a:lnTo>
                  <a:pt x="740689" y="580910"/>
                </a:lnTo>
                <a:lnTo>
                  <a:pt x="730326" y="565683"/>
                </a:lnTo>
                <a:lnTo>
                  <a:pt x="624344" y="459905"/>
                </a:lnTo>
                <a:lnTo>
                  <a:pt x="730326" y="354126"/>
                </a:lnTo>
                <a:lnTo>
                  <a:pt x="740689" y="338886"/>
                </a:lnTo>
                <a:lnTo>
                  <a:pt x="744143" y="321932"/>
                </a:lnTo>
                <a:close/>
              </a:path>
              <a:path w="1527810" h="1564004">
                <a:moveTo>
                  <a:pt x="1251000" y="965796"/>
                </a:moveTo>
                <a:lnTo>
                  <a:pt x="1229868" y="927569"/>
                </a:lnTo>
                <a:lnTo>
                  <a:pt x="1204912" y="919810"/>
                </a:lnTo>
                <a:lnTo>
                  <a:pt x="1196314" y="920673"/>
                </a:lnTo>
                <a:lnTo>
                  <a:pt x="1187932" y="923264"/>
                </a:lnTo>
                <a:lnTo>
                  <a:pt x="1179969" y="927569"/>
                </a:lnTo>
                <a:lnTo>
                  <a:pt x="1172667" y="933615"/>
                </a:lnTo>
                <a:lnTo>
                  <a:pt x="1066685" y="1039393"/>
                </a:lnTo>
                <a:lnTo>
                  <a:pt x="960704" y="933615"/>
                </a:lnTo>
                <a:lnTo>
                  <a:pt x="945438" y="923264"/>
                </a:lnTo>
                <a:lnTo>
                  <a:pt x="928458" y="919810"/>
                </a:lnTo>
                <a:lnTo>
                  <a:pt x="911466" y="923264"/>
                </a:lnTo>
                <a:lnTo>
                  <a:pt x="896200" y="933615"/>
                </a:lnTo>
                <a:lnTo>
                  <a:pt x="885837" y="948842"/>
                </a:lnTo>
                <a:lnTo>
                  <a:pt x="882370" y="965796"/>
                </a:lnTo>
                <a:lnTo>
                  <a:pt x="885837" y="982764"/>
                </a:lnTo>
                <a:lnTo>
                  <a:pt x="896200" y="997991"/>
                </a:lnTo>
                <a:lnTo>
                  <a:pt x="1002182" y="1103782"/>
                </a:lnTo>
                <a:lnTo>
                  <a:pt x="896200" y="1209560"/>
                </a:lnTo>
                <a:lnTo>
                  <a:pt x="885837" y="1224788"/>
                </a:lnTo>
                <a:lnTo>
                  <a:pt x="882370" y="1241755"/>
                </a:lnTo>
                <a:lnTo>
                  <a:pt x="885837" y="1258709"/>
                </a:lnTo>
                <a:lnTo>
                  <a:pt x="896200" y="1273949"/>
                </a:lnTo>
                <a:lnTo>
                  <a:pt x="911466" y="1284287"/>
                </a:lnTo>
                <a:lnTo>
                  <a:pt x="928458" y="1287741"/>
                </a:lnTo>
                <a:lnTo>
                  <a:pt x="945438" y="1284287"/>
                </a:lnTo>
                <a:lnTo>
                  <a:pt x="960704" y="1273949"/>
                </a:lnTo>
                <a:lnTo>
                  <a:pt x="1066685" y="1168158"/>
                </a:lnTo>
                <a:lnTo>
                  <a:pt x="1172667" y="1273949"/>
                </a:lnTo>
                <a:lnTo>
                  <a:pt x="1187932" y="1284287"/>
                </a:lnTo>
                <a:lnTo>
                  <a:pt x="1204912" y="1287741"/>
                </a:lnTo>
                <a:lnTo>
                  <a:pt x="1221905" y="1284287"/>
                </a:lnTo>
                <a:lnTo>
                  <a:pt x="1237170" y="1273949"/>
                </a:lnTo>
                <a:lnTo>
                  <a:pt x="1247546" y="1258709"/>
                </a:lnTo>
                <a:lnTo>
                  <a:pt x="1251000" y="1241755"/>
                </a:lnTo>
                <a:lnTo>
                  <a:pt x="1247546" y="1224788"/>
                </a:lnTo>
                <a:lnTo>
                  <a:pt x="1237170" y="1209560"/>
                </a:lnTo>
                <a:lnTo>
                  <a:pt x="1131189" y="1103782"/>
                </a:lnTo>
                <a:lnTo>
                  <a:pt x="1237170" y="997991"/>
                </a:lnTo>
                <a:lnTo>
                  <a:pt x="1247546" y="982764"/>
                </a:lnTo>
                <a:lnTo>
                  <a:pt x="1251000" y="965796"/>
                </a:lnTo>
                <a:close/>
              </a:path>
              <a:path w="1527810" h="1564004">
                <a:moveTo>
                  <a:pt x="1251000" y="459892"/>
                </a:moveTo>
                <a:lnTo>
                  <a:pt x="1247546" y="442937"/>
                </a:lnTo>
                <a:lnTo>
                  <a:pt x="1240307" y="432308"/>
                </a:lnTo>
                <a:lnTo>
                  <a:pt x="1237170" y="427697"/>
                </a:lnTo>
                <a:lnTo>
                  <a:pt x="1098943" y="289725"/>
                </a:lnTo>
                <a:lnTo>
                  <a:pt x="1066685" y="275932"/>
                </a:lnTo>
                <a:lnTo>
                  <a:pt x="1058087" y="276796"/>
                </a:lnTo>
                <a:lnTo>
                  <a:pt x="896200" y="427697"/>
                </a:lnTo>
                <a:lnTo>
                  <a:pt x="882370" y="459892"/>
                </a:lnTo>
                <a:lnTo>
                  <a:pt x="885837" y="476859"/>
                </a:lnTo>
                <a:lnTo>
                  <a:pt x="896200" y="492086"/>
                </a:lnTo>
                <a:lnTo>
                  <a:pt x="911466" y="502437"/>
                </a:lnTo>
                <a:lnTo>
                  <a:pt x="928458" y="505891"/>
                </a:lnTo>
                <a:lnTo>
                  <a:pt x="945438" y="502437"/>
                </a:lnTo>
                <a:lnTo>
                  <a:pt x="960704" y="492086"/>
                </a:lnTo>
                <a:lnTo>
                  <a:pt x="1020610" y="432308"/>
                </a:lnTo>
                <a:lnTo>
                  <a:pt x="1020610" y="689851"/>
                </a:lnTo>
                <a:lnTo>
                  <a:pt x="1016977" y="707707"/>
                </a:lnTo>
                <a:lnTo>
                  <a:pt x="1007071" y="722337"/>
                </a:lnTo>
                <a:lnTo>
                  <a:pt x="992416" y="732218"/>
                </a:lnTo>
                <a:lnTo>
                  <a:pt x="974534" y="735850"/>
                </a:lnTo>
                <a:lnTo>
                  <a:pt x="651992" y="735850"/>
                </a:lnTo>
                <a:lnTo>
                  <a:pt x="608418" y="742911"/>
                </a:lnTo>
                <a:lnTo>
                  <a:pt x="570484" y="762558"/>
                </a:lnTo>
                <a:lnTo>
                  <a:pt x="540512" y="792467"/>
                </a:lnTo>
                <a:lnTo>
                  <a:pt x="520839" y="830326"/>
                </a:lnTo>
                <a:lnTo>
                  <a:pt x="513753" y="873823"/>
                </a:lnTo>
                <a:lnTo>
                  <a:pt x="513753" y="926706"/>
                </a:lnTo>
                <a:lnTo>
                  <a:pt x="471690" y="943279"/>
                </a:lnTo>
                <a:lnTo>
                  <a:pt x="436016" y="968870"/>
                </a:lnTo>
                <a:lnTo>
                  <a:pt x="407771" y="1001725"/>
                </a:lnTo>
                <a:lnTo>
                  <a:pt x="387985" y="1040155"/>
                </a:lnTo>
                <a:lnTo>
                  <a:pt x="377659" y="1082408"/>
                </a:lnTo>
                <a:lnTo>
                  <a:pt x="377825" y="1126769"/>
                </a:lnTo>
                <a:lnTo>
                  <a:pt x="388912" y="1170635"/>
                </a:lnTo>
                <a:lnTo>
                  <a:pt x="409651" y="1209382"/>
                </a:lnTo>
                <a:lnTo>
                  <a:pt x="438594" y="1241742"/>
                </a:lnTo>
                <a:lnTo>
                  <a:pt x="474243" y="1266444"/>
                </a:lnTo>
                <a:lnTo>
                  <a:pt x="515150" y="1282204"/>
                </a:lnTo>
                <a:lnTo>
                  <a:pt x="559828" y="1287741"/>
                </a:lnTo>
                <a:lnTo>
                  <a:pt x="604520" y="1282204"/>
                </a:lnTo>
                <a:lnTo>
                  <a:pt x="645414" y="1266444"/>
                </a:lnTo>
                <a:lnTo>
                  <a:pt x="681075" y="1241742"/>
                </a:lnTo>
                <a:lnTo>
                  <a:pt x="710006" y="1209382"/>
                </a:lnTo>
                <a:lnTo>
                  <a:pt x="730758" y="1170635"/>
                </a:lnTo>
                <a:lnTo>
                  <a:pt x="741845" y="1126769"/>
                </a:lnTo>
                <a:lnTo>
                  <a:pt x="742010" y="1081608"/>
                </a:lnTo>
                <a:lnTo>
                  <a:pt x="731685" y="1039126"/>
                </a:lnTo>
                <a:lnTo>
                  <a:pt x="717537" y="1011796"/>
                </a:lnTo>
                <a:lnTo>
                  <a:pt x="711885" y="1000874"/>
                </a:lnTo>
                <a:lnTo>
                  <a:pt x="683641" y="968349"/>
                </a:lnTo>
                <a:lnTo>
                  <a:pt x="651992" y="945972"/>
                </a:lnTo>
                <a:lnTo>
                  <a:pt x="651992" y="1103769"/>
                </a:lnTo>
                <a:lnTo>
                  <a:pt x="644715" y="1139494"/>
                </a:lnTo>
                <a:lnTo>
                  <a:pt x="624916" y="1168730"/>
                </a:lnTo>
                <a:lnTo>
                  <a:pt x="595617" y="1188504"/>
                </a:lnTo>
                <a:lnTo>
                  <a:pt x="559828" y="1195755"/>
                </a:lnTo>
                <a:lnTo>
                  <a:pt x="524052" y="1188504"/>
                </a:lnTo>
                <a:lnTo>
                  <a:pt x="494753" y="1168730"/>
                </a:lnTo>
                <a:lnTo>
                  <a:pt x="474954" y="1139494"/>
                </a:lnTo>
                <a:lnTo>
                  <a:pt x="467677" y="1103769"/>
                </a:lnTo>
                <a:lnTo>
                  <a:pt x="474954" y="1068057"/>
                </a:lnTo>
                <a:lnTo>
                  <a:pt x="494753" y="1038809"/>
                </a:lnTo>
                <a:lnTo>
                  <a:pt x="524052" y="1019048"/>
                </a:lnTo>
                <a:lnTo>
                  <a:pt x="559828" y="1011796"/>
                </a:lnTo>
                <a:lnTo>
                  <a:pt x="595617" y="1019048"/>
                </a:lnTo>
                <a:lnTo>
                  <a:pt x="624916" y="1038809"/>
                </a:lnTo>
                <a:lnTo>
                  <a:pt x="644715" y="1068057"/>
                </a:lnTo>
                <a:lnTo>
                  <a:pt x="651992" y="1103769"/>
                </a:lnTo>
                <a:lnTo>
                  <a:pt x="651992" y="945972"/>
                </a:lnTo>
                <a:lnTo>
                  <a:pt x="647979" y="943127"/>
                </a:lnTo>
                <a:lnTo>
                  <a:pt x="605917" y="926706"/>
                </a:lnTo>
                <a:lnTo>
                  <a:pt x="605917" y="873823"/>
                </a:lnTo>
                <a:lnTo>
                  <a:pt x="609549" y="855954"/>
                </a:lnTo>
                <a:lnTo>
                  <a:pt x="619442" y="841336"/>
                </a:lnTo>
                <a:lnTo>
                  <a:pt x="634098" y="831456"/>
                </a:lnTo>
                <a:lnTo>
                  <a:pt x="651992" y="827824"/>
                </a:lnTo>
                <a:lnTo>
                  <a:pt x="974534" y="827824"/>
                </a:lnTo>
                <a:lnTo>
                  <a:pt x="1018108" y="820762"/>
                </a:lnTo>
                <a:lnTo>
                  <a:pt x="1056030" y="801116"/>
                </a:lnTo>
                <a:lnTo>
                  <a:pt x="1086002" y="771207"/>
                </a:lnTo>
                <a:lnTo>
                  <a:pt x="1105687" y="733348"/>
                </a:lnTo>
                <a:lnTo>
                  <a:pt x="1112761" y="689851"/>
                </a:lnTo>
                <a:lnTo>
                  <a:pt x="1112761" y="432308"/>
                </a:lnTo>
                <a:lnTo>
                  <a:pt x="1172667" y="492086"/>
                </a:lnTo>
                <a:lnTo>
                  <a:pt x="1187932" y="502437"/>
                </a:lnTo>
                <a:lnTo>
                  <a:pt x="1204912" y="505891"/>
                </a:lnTo>
                <a:lnTo>
                  <a:pt x="1221905" y="502437"/>
                </a:lnTo>
                <a:lnTo>
                  <a:pt x="1237170" y="492086"/>
                </a:lnTo>
                <a:lnTo>
                  <a:pt x="1247546" y="476859"/>
                </a:lnTo>
                <a:lnTo>
                  <a:pt x="1251000" y="459892"/>
                </a:lnTo>
                <a:close/>
              </a:path>
              <a:path w="1527810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26" y="137972"/>
                </a:lnTo>
                <a:lnTo>
                  <a:pt x="43853" y="144551"/>
                </a:lnTo>
                <a:lnTo>
                  <a:pt x="24193" y="159524"/>
                </a:lnTo>
                <a:lnTo>
                  <a:pt x="11455" y="180975"/>
                </a:lnTo>
                <a:lnTo>
                  <a:pt x="6921" y="206959"/>
                </a:lnTo>
                <a:lnTo>
                  <a:pt x="10477" y="232930"/>
                </a:lnTo>
                <a:lnTo>
                  <a:pt x="23329" y="254381"/>
                </a:lnTo>
                <a:lnTo>
                  <a:pt x="43522" y="269367"/>
                </a:lnTo>
                <a:lnTo>
                  <a:pt x="69126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26" y="367931"/>
                </a:lnTo>
                <a:lnTo>
                  <a:pt x="41795" y="373202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26" y="505904"/>
                </a:lnTo>
                <a:lnTo>
                  <a:pt x="99072" y="505904"/>
                </a:lnTo>
                <a:lnTo>
                  <a:pt x="99072" y="597877"/>
                </a:lnTo>
                <a:lnTo>
                  <a:pt x="69126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67"/>
                </a:lnTo>
                <a:lnTo>
                  <a:pt x="69126" y="735850"/>
                </a:lnTo>
                <a:lnTo>
                  <a:pt x="99072" y="735850"/>
                </a:lnTo>
                <a:lnTo>
                  <a:pt x="99072" y="827836"/>
                </a:lnTo>
                <a:lnTo>
                  <a:pt x="69126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090"/>
                </a:lnTo>
                <a:lnTo>
                  <a:pt x="19875" y="945972"/>
                </a:lnTo>
                <a:lnTo>
                  <a:pt x="41795" y="960526"/>
                </a:lnTo>
                <a:lnTo>
                  <a:pt x="69126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26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26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26" y="1287754"/>
                </a:lnTo>
                <a:lnTo>
                  <a:pt x="41795" y="1293025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26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90675" y="153177"/>
            <a:ext cx="7251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 the grievance</a:t>
            </a:r>
            <a:r>
              <a:rPr spc="-15" dirty="0"/>
              <a:t> </a:t>
            </a:r>
            <a:r>
              <a:rPr spc="-5" dirty="0"/>
              <a:t>process?</a:t>
            </a: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800" y="1200912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Group 22" descr="Right pointing arrow">
            <a:extLst>
              <a:ext uri="{FF2B5EF4-FFF2-40B4-BE49-F238E27FC236}">
                <a16:creationId xmlns:a16="http://schemas.microsoft.com/office/drawing/2014/main" id="{7B46AC36-D762-114C-8CF7-BA06A4F029FA}"/>
              </a:ext>
            </a:extLst>
          </p:cNvPr>
          <p:cNvGrpSpPr/>
          <p:nvPr/>
        </p:nvGrpSpPr>
        <p:grpSpPr>
          <a:xfrm>
            <a:off x="1377695" y="723900"/>
            <a:ext cx="6691883" cy="4203191"/>
            <a:chOff x="1377695" y="723900"/>
            <a:chExt cx="6691883" cy="4203191"/>
          </a:xfrm>
        </p:grpSpPr>
        <p:sp>
          <p:nvSpPr>
            <p:cNvPr id="5" name="object 5"/>
            <p:cNvSpPr/>
            <p:nvPr/>
          </p:nvSpPr>
          <p:spPr>
            <a:xfrm>
              <a:off x="1377695" y="723900"/>
              <a:ext cx="6691883" cy="42031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20368" y="743711"/>
              <a:ext cx="6606540" cy="4117975"/>
            </a:xfrm>
            <a:custGeom>
              <a:avLst/>
              <a:gdLst/>
              <a:ahLst/>
              <a:cxnLst/>
              <a:rect l="l" t="t" r="r" b="b"/>
              <a:pathLst>
                <a:path w="6606540" h="4117975">
                  <a:moveTo>
                    <a:pt x="4547616" y="0"/>
                  </a:moveTo>
                  <a:lnTo>
                    <a:pt x="4547616" y="1029462"/>
                  </a:lnTo>
                  <a:lnTo>
                    <a:pt x="0" y="1029462"/>
                  </a:lnTo>
                  <a:lnTo>
                    <a:pt x="0" y="3088386"/>
                  </a:lnTo>
                  <a:lnTo>
                    <a:pt x="4547616" y="3088386"/>
                  </a:lnTo>
                  <a:lnTo>
                    <a:pt x="4547616" y="4117848"/>
                  </a:lnTo>
                  <a:lnTo>
                    <a:pt x="6606540" y="2058924"/>
                  </a:lnTo>
                  <a:lnTo>
                    <a:pt x="4547616" y="0"/>
                  </a:lnTo>
                  <a:close/>
                </a:path>
              </a:pathLst>
            </a:custGeom>
            <a:solidFill>
              <a:srgbClr val="CAC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57900" y="1958340"/>
            <a:ext cx="2588260" cy="1732914"/>
            <a:chOff x="6057900" y="1958340"/>
            <a:chExt cx="2588260" cy="1732914"/>
          </a:xfrm>
        </p:grpSpPr>
        <p:sp>
          <p:nvSpPr>
            <p:cNvPr id="18" name="object 18"/>
            <p:cNvSpPr/>
            <p:nvPr/>
          </p:nvSpPr>
          <p:spPr>
            <a:xfrm>
              <a:off x="6057900" y="1958340"/>
              <a:ext cx="2587751" cy="17327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68668" y="2572512"/>
              <a:ext cx="964691" cy="5455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00571" y="1978152"/>
              <a:ext cx="2502407" cy="16474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30523" y="1394459"/>
            <a:ext cx="2587751" cy="28605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text box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505200" y="1623060"/>
            <a:ext cx="2481059" cy="24444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3195" y="1414272"/>
            <a:ext cx="2502407" cy="27752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3148" y="1958340"/>
            <a:ext cx="2588260" cy="1732914"/>
            <a:chOff x="803148" y="1958340"/>
            <a:chExt cx="2588260" cy="1732914"/>
          </a:xfrm>
        </p:grpSpPr>
        <p:sp>
          <p:nvSpPr>
            <p:cNvPr id="12" name="object 12"/>
            <p:cNvSpPr/>
            <p:nvPr/>
          </p:nvSpPr>
          <p:spPr>
            <a:xfrm>
              <a:off x="803148" y="1958340"/>
              <a:ext cx="2587751" cy="17327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3440" y="2334768"/>
              <a:ext cx="2532887" cy="10210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5820" y="1978152"/>
              <a:ext cx="2502407" cy="164744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15643" y="2397099"/>
            <a:ext cx="2161540" cy="7594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065" marR="5080" indent="-635" algn="ctr">
              <a:lnSpc>
                <a:spcPct val="91500"/>
              </a:lnSpc>
              <a:spcBef>
                <a:spcPts val="275"/>
              </a:spcBef>
            </a:pPr>
            <a:r>
              <a:rPr sz="1700" spc="-55" dirty="0">
                <a:solidFill>
                  <a:srgbClr val="FFFFFF"/>
                </a:solidFill>
                <a:latin typeface="Arial"/>
                <a:cs typeface="Arial"/>
              </a:rPr>
              <a:t>Investigation </a:t>
            </a:r>
            <a:r>
              <a:rPr sz="17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700" spc="-45" dirty="0">
                <a:solidFill>
                  <a:srgbClr val="FFFFFF"/>
                </a:solidFill>
                <a:latin typeface="Arial"/>
                <a:cs typeface="Arial"/>
              </a:rPr>
              <a:t>collect  </a:t>
            </a:r>
            <a:r>
              <a:rPr sz="1700" spc="-50" dirty="0">
                <a:solidFill>
                  <a:srgbClr val="FFFFFF"/>
                </a:solidFill>
                <a:latin typeface="Arial"/>
                <a:cs typeface="Arial"/>
              </a:rPr>
              <a:t>relevant </a:t>
            </a:r>
            <a:r>
              <a:rPr sz="1700" spc="-40" dirty="0">
                <a:solidFill>
                  <a:srgbClr val="FFFFFF"/>
                </a:solidFill>
                <a:latin typeface="Arial"/>
                <a:cs typeface="Arial"/>
              </a:rPr>
              <a:t>inculpatory</a:t>
            </a:r>
            <a:r>
              <a:rPr sz="1700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1700" spc="-60" dirty="0">
                <a:solidFill>
                  <a:srgbClr val="FFFFFF"/>
                </a:solidFill>
                <a:latin typeface="Arial"/>
                <a:cs typeface="Arial"/>
              </a:rPr>
              <a:t>exculpatory</a:t>
            </a:r>
            <a:r>
              <a:rPr sz="17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FFFFFF"/>
                </a:solidFill>
                <a:latin typeface="Arial"/>
                <a:cs typeface="Arial"/>
              </a:rPr>
              <a:t>evidence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67440" y="1685582"/>
            <a:ext cx="2111375" cy="218376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1905" algn="ctr">
              <a:lnSpc>
                <a:spcPct val="91600"/>
              </a:lnSpc>
              <a:spcBef>
                <a:spcPts val="275"/>
              </a:spcBef>
            </a:pPr>
            <a:r>
              <a:rPr sz="1700" spc="-105" dirty="0">
                <a:solidFill>
                  <a:srgbClr val="FFFFFF"/>
                </a:solidFill>
                <a:latin typeface="Arial"/>
                <a:cs typeface="Arial"/>
              </a:rPr>
              <a:t>Live </a:t>
            </a:r>
            <a:r>
              <a:rPr sz="1700" spc="-60" dirty="0">
                <a:solidFill>
                  <a:srgbClr val="FFFFFF"/>
                </a:solidFill>
                <a:latin typeface="Arial"/>
                <a:cs typeface="Arial"/>
              </a:rPr>
              <a:t>hearing </a:t>
            </a:r>
            <a:r>
              <a:rPr sz="1700" spc="-50" dirty="0">
                <a:solidFill>
                  <a:srgbClr val="FFFFFF"/>
                </a:solidFill>
                <a:latin typeface="Arial"/>
                <a:cs typeface="Arial"/>
              </a:rPr>
              <a:t>before </a:t>
            </a:r>
            <a:r>
              <a:rPr sz="1700" spc="-13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1700" spc="-60" dirty="0">
                <a:solidFill>
                  <a:srgbClr val="FFFFFF"/>
                </a:solidFill>
                <a:latin typeface="Arial"/>
                <a:cs typeface="Arial"/>
              </a:rPr>
              <a:t>hearing 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officer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70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FFFFFF"/>
                </a:solidFill>
                <a:latin typeface="Arial"/>
                <a:cs typeface="Arial"/>
              </a:rPr>
              <a:t>board 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1700" spc="-50" dirty="0">
                <a:solidFill>
                  <a:srgbClr val="FFFFFF"/>
                </a:solidFill>
                <a:latin typeface="Arial"/>
                <a:cs typeface="Arial"/>
              </a:rPr>
              <a:t>finds </a:t>
            </a:r>
            <a:r>
              <a:rPr sz="1700" spc="-70" dirty="0">
                <a:solidFill>
                  <a:srgbClr val="FFFFFF"/>
                </a:solidFill>
                <a:latin typeface="Arial"/>
                <a:cs typeface="Arial"/>
              </a:rPr>
              <a:t>facts </a:t>
            </a:r>
            <a:r>
              <a:rPr sz="1700" spc="-45" dirty="0">
                <a:solidFill>
                  <a:srgbClr val="FFFFFF"/>
                </a:solidFill>
                <a:latin typeface="Arial"/>
                <a:cs typeface="Arial"/>
              </a:rPr>
              <a:t>under  </a:t>
            </a:r>
            <a:r>
              <a:rPr sz="1700" spc="-9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1700" spc="-45" dirty="0">
                <a:solidFill>
                  <a:srgbClr val="FFFFFF"/>
                </a:solidFill>
                <a:latin typeface="Arial"/>
                <a:cs typeface="Arial"/>
              </a:rPr>
              <a:t>evidentiary</a:t>
            </a:r>
            <a:r>
              <a:rPr sz="17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FFFFFF"/>
                </a:solidFill>
                <a:latin typeface="Arial"/>
                <a:cs typeface="Arial"/>
              </a:rPr>
              <a:t>standard  </a:t>
            </a:r>
            <a:r>
              <a:rPr sz="1700" spc="-8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700" spc="-55" dirty="0">
                <a:solidFill>
                  <a:srgbClr val="FFFFFF"/>
                </a:solidFill>
                <a:latin typeface="Arial"/>
                <a:cs typeface="Arial"/>
              </a:rPr>
              <a:t>determines 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1700" spc="-80" dirty="0">
                <a:solidFill>
                  <a:srgbClr val="FFFFFF"/>
                </a:solidFill>
                <a:latin typeface="Arial"/>
                <a:cs typeface="Arial"/>
              </a:rPr>
              <a:t>existence 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(or 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not)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700" spc="-13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1700" spc="-50" dirty="0">
                <a:solidFill>
                  <a:srgbClr val="FFFFFF"/>
                </a:solidFill>
                <a:latin typeface="Arial"/>
                <a:cs typeface="Arial"/>
              </a:rPr>
              <a:t>policy 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violation </a:t>
            </a:r>
            <a:r>
              <a:rPr sz="1700" spc="-8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70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0" dirty="0">
                <a:solidFill>
                  <a:srgbClr val="FFFFFF"/>
                </a:solidFill>
                <a:latin typeface="Arial"/>
                <a:cs typeface="Arial"/>
              </a:rPr>
              <a:t>any  </a:t>
            </a:r>
            <a:r>
              <a:rPr sz="1700" spc="-45" dirty="0">
                <a:solidFill>
                  <a:srgbClr val="FFFFFF"/>
                </a:solidFill>
                <a:latin typeface="Arial"/>
                <a:cs typeface="Arial"/>
              </a:rPr>
              <a:t>resulting  sanctions/remediation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30070" y="2634272"/>
            <a:ext cx="64071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spc="-70" dirty="0">
                <a:solidFill>
                  <a:srgbClr val="FFFFFF"/>
                </a:solidFill>
                <a:latin typeface="Arial"/>
                <a:cs typeface="Arial"/>
              </a:rPr>
              <a:t>ppe</a:t>
            </a:r>
            <a:r>
              <a:rPr sz="1700" spc="-1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What general </a:t>
            </a:r>
            <a:r>
              <a:rPr spc="-5" dirty="0"/>
              <a:t>principles  </a:t>
            </a:r>
            <a:r>
              <a:rPr dirty="0"/>
              <a:t>govern </a:t>
            </a:r>
            <a:r>
              <a:rPr spc="-5" dirty="0"/>
              <a:t>the grievance</a:t>
            </a:r>
            <a:r>
              <a:rPr spc="-25" dirty="0"/>
              <a:t> </a:t>
            </a:r>
            <a:r>
              <a:rPr spc="-5" dirty="0"/>
              <a:t>process?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377950"/>
            <a:ext cx="6943090" cy="29883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1509395" indent="-342900">
              <a:lnSpc>
                <a:spcPts val="2590"/>
              </a:lnSpc>
              <a:spcBef>
                <a:spcPts val="42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0" dirty="0">
                <a:latin typeface="Arial"/>
                <a:cs typeface="Arial"/>
              </a:rPr>
              <a:t>Equitable </a:t>
            </a:r>
            <a:r>
              <a:rPr sz="2400" spc="-30" dirty="0">
                <a:latin typeface="Arial"/>
                <a:cs typeface="Arial"/>
              </a:rPr>
              <a:t>treatment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95" dirty="0">
                <a:latin typeface="Arial"/>
                <a:cs typeface="Arial"/>
              </a:rPr>
              <a:t>complainants</a:t>
            </a:r>
            <a:r>
              <a:rPr sz="2400" spc="-40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and  </a:t>
            </a:r>
            <a:r>
              <a:rPr sz="2400" spc="-100" dirty="0">
                <a:latin typeface="Arial"/>
                <a:cs typeface="Arial"/>
              </a:rPr>
              <a:t>respondents</a:t>
            </a:r>
            <a:endParaRPr sz="2400" dirty="0">
              <a:latin typeface="Arial"/>
              <a:cs typeface="Arial"/>
            </a:endParaRPr>
          </a:p>
          <a:p>
            <a:pPr marL="355600" marR="1245870" indent="-342900">
              <a:lnSpc>
                <a:spcPts val="259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30" dirty="0">
                <a:latin typeface="Arial"/>
                <a:cs typeface="Arial"/>
              </a:rPr>
              <a:t>No </a:t>
            </a:r>
            <a:r>
              <a:rPr sz="2400" spc="-90" dirty="0">
                <a:latin typeface="Arial"/>
                <a:cs typeface="Arial"/>
              </a:rPr>
              <a:t>stereotypes </a:t>
            </a:r>
            <a:r>
              <a:rPr sz="2400" spc="-150" dirty="0">
                <a:latin typeface="Arial"/>
                <a:cs typeface="Arial"/>
              </a:rPr>
              <a:t>based </a:t>
            </a:r>
            <a:r>
              <a:rPr sz="2400" spc="-80" dirty="0">
                <a:latin typeface="Arial"/>
                <a:cs typeface="Arial"/>
              </a:rPr>
              <a:t>on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70" dirty="0">
                <a:latin typeface="Arial"/>
                <a:cs typeface="Arial"/>
              </a:rPr>
              <a:t>party’s </a:t>
            </a:r>
            <a:r>
              <a:rPr sz="2400" spc="-100" dirty="0">
                <a:latin typeface="Arial"/>
                <a:cs typeface="Arial"/>
              </a:rPr>
              <a:t>status</a:t>
            </a:r>
            <a:r>
              <a:rPr sz="2400" spc="-285" dirty="0">
                <a:latin typeface="Arial"/>
                <a:cs typeface="Arial"/>
              </a:rPr>
              <a:t> </a:t>
            </a:r>
            <a:r>
              <a:rPr sz="2400" spc="-225" dirty="0">
                <a:latin typeface="Arial"/>
                <a:cs typeface="Arial"/>
              </a:rPr>
              <a:t>as  </a:t>
            </a:r>
            <a:r>
              <a:rPr sz="2400" spc="-75" dirty="0">
                <a:latin typeface="Arial"/>
                <a:cs typeface="Arial"/>
              </a:rPr>
              <a:t>complainant </a:t>
            </a:r>
            <a:r>
              <a:rPr sz="2400" spc="-25" dirty="0">
                <a:latin typeface="Arial"/>
                <a:cs typeface="Arial"/>
              </a:rPr>
              <a:t>or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respondent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ts val="259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95" dirty="0">
                <a:latin typeface="Arial"/>
                <a:cs typeface="Arial"/>
              </a:rPr>
              <a:t>Presumption </a:t>
            </a:r>
            <a:r>
              <a:rPr sz="2400" spc="-85" dirty="0">
                <a:latin typeface="Arial"/>
                <a:cs typeface="Arial"/>
              </a:rPr>
              <a:t>respondent </a:t>
            </a:r>
            <a:r>
              <a:rPr sz="2400" spc="-45" dirty="0">
                <a:latin typeface="Arial"/>
                <a:cs typeface="Arial"/>
              </a:rPr>
              <a:t>did </a:t>
            </a:r>
            <a:r>
              <a:rPr sz="2400" spc="-10" dirty="0">
                <a:latin typeface="Arial"/>
                <a:cs typeface="Arial"/>
              </a:rPr>
              <a:t>not </a:t>
            </a:r>
            <a:r>
              <a:rPr sz="2400" spc="-60" dirty="0">
                <a:latin typeface="Arial"/>
                <a:cs typeface="Arial"/>
              </a:rPr>
              <a:t>violate </a:t>
            </a:r>
            <a:r>
              <a:rPr sz="2400" spc="-70" dirty="0">
                <a:latin typeface="Arial"/>
                <a:cs typeface="Arial"/>
              </a:rPr>
              <a:t>policy</a:t>
            </a:r>
            <a:r>
              <a:rPr sz="2400" spc="-475" dirty="0">
                <a:latin typeface="Arial"/>
                <a:cs typeface="Arial"/>
              </a:rPr>
              <a:t> </a:t>
            </a:r>
            <a:r>
              <a:rPr sz="2400" u="heavy" spc="-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unless  </a:t>
            </a:r>
            <a:r>
              <a:rPr sz="2400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until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45" dirty="0">
                <a:latin typeface="Arial"/>
                <a:cs typeface="Arial"/>
              </a:rPr>
              <a:t>determination </a:t>
            </a:r>
            <a:r>
              <a:rPr sz="2400" spc="-125" dirty="0">
                <a:latin typeface="Arial"/>
                <a:cs typeface="Arial"/>
              </a:rPr>
              <a:t>is made </a:t>
            </a:r>
            <a:r>
              <a:rPr sz="2400" spc="-25" dirty="0">
                <a:latin typeface="Arial"/>
                <a:cs typeface="Arial"/>
              </a:rPr>
              <a:t>after</a:t>
            </a:r>
            <a:r>
              <a:rPr sz="2400" spc="-34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hearing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5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40" dirty="0">
                <a:latin typeface="Arial"/>
                <a:cs typeface="Arial"/>
              </a:rPr>
              <a:t>Fair </a:t>
            </a:r>
            <a:r>
              <a:rPr sz="2400" spc="-55" dirty="0">
                <a:latin typeface="Arial"/>
                <a:cs typeface="Arial"/>
              </a:rPr>
              <a:t>notice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80" dirty="0">
                <a:latin typeface="Arial"/>
                <a:cs typeface="Arial"/>
              </a:rPr>
              <a:t>meaningful </a:t>
            </a:r>
            <a:r>
              <a:rPr sz="2400" spc="-25" dirty="0">
                <a:latin typeface="Arial"/>
                <a:cs typeface="Arial"/>
              </a:rPr>
              <a:t>opportunity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39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be </a:t>
            </a:r>
            <a:r>
              <a:rPr sz="2400" spc="-100" dirty="0">
                <a:latin typeface="Arial"/>
                <a:cs typeface="Arial"/>
              </a:rPr>
              <a:t>heard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75" dirty="0">
                <a:latin typeface="Arial"/>
                <a:cs typeface="Arial"/>
              </a:rPr>
              <a:t>Conflict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90" dirty="0">
                <a:latin typeface="Arial"/>
                <a:cs typeface="Arial"/>
              </a:rPr>
              <a:t>bias-free </a:t>
            </a:r>
            <a:r>
              <a:rPr sz="2400" spc="-25" dirty="0">
                <a:latin typeface="Arial"/>
                <a:cs typeface="Arial"/>
              </a:rPr>
              <a:t>institutional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participants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700" y="454025"/>
            <a:ext cx="2053589" cy="1008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150" spc="-5" dirty="0">
                <a:solidFill>
                  <a:srgbClr val="FFFFFF"/>
                </a:solidFill>
              </a:rPr>
              <a:t>Examples of  </a:t>
            </a:r>
            <a:r>
              <a:rPr sz="215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i</a:t>
            </a:r>
            <a:r>
              <a:rPr sz="215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m</a:t>
            </a:r>
            <a:r>
              <a:rPr sz="2150" spc="-5" dirty="0">
                <a:solidFill>
                  <a:srgbClr val="FFFFFF"/>
                </a:solidFill>
              </a:rPr>
              <a:t>p</a:t>
            </a:r>
            <a:r>
              <a:rPr sz="2150" spc="-10" dirty="0">
                <a:solidFill>
                  <a:srgbClr val="FFFFFF"/>
                </a:solidFill>
              </a:rPr>
              <a:t>er</a:t>
            </a:r>
            <a:r>
              <a:rPr sz="2150" spc="-5" dirty="0">
                <a:solidFill>
                  <a:srgbClr val="FFFFFF"/>
                </a:solidFill>
              </a:rPr>
              <a:t>m</a:t>
            </a:r>
            <a:r>
              <a:rPr sz="2150" spc="-10" dirty="0">
                <a:solidFill>
                  <a:srgbClr val="FFFFFF"/>
                </a:solidFill>
              </a:rPr>
              <a:t>i</a:t>
            </a:r>
            <a:r>
              <a:rPr sz="2150" spc="-5" dirty="0">
                <a:solidFill>
                  <a:srgbClr val="FFFFFF"/>
                </a:solidFill>
              </a:rPr>
              <a:t>ss</a:t>
            </a:r>
            <a:r>
              <a:rPr sz="2150" spc="-10" dirty="0">
                <a:solidFill>
                  <a:srgbClr val="FFFFFF"/>
                </a:solidFill>
              </a:rPr>
              <a:t>i</a:t>
            </a:r>
            <a:r>
              <a:rPr sz="2150" dirty="0">
                <a:solidFill>
                  <a:srgbClr val="FFFFFF"/>
                </a:solidFill>
              </a:rPr>
              <a:t>b</a:t>
            </a:r>
            <a:r>
              <a:rPr sz="2150" spc="-5" dirty="0">
                <a:solidFill>
                  <a:srgbClr val="FFFFFF"/>
                </a:solidFill>
              </a:rPr>
              <a:t>le  stereotypes</a:t>
            </a:r>
            <a:endParaRPr sz="2150"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02992" y="473964"/>
            <a:ext cx="3183890" cy="1880870"/>
            <a:chOff x="2602992" y="473964"/>
            <a:chExt cx="3183890" cy="1880870"/>
          </a:xfrm>
        </p:grpSpPr>
        <p:sp>
          <p:nvSpPr>
            <p:cNvPr id="4" name="object 4"/>
            <p:cNvSpPr/>
            <p:nvPr/>
          </p:nvSpPr>
          <p:spPr>
            <a:xfrm>
              <a:off x="2636520" y="473964"/>
              <a:ext cx="3052571" cy="18806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27370" y="638556"/>
              <a:ext cx="159257" cy="16017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02992" y="638556"/>
              <a:ext cx="95250" cy="16017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98242" y="515874"/>
              <a:ext cx="2929255" cy="1757680"/>
            </a:xfrm>
            <a:custGeom>
              <a:avLst/>
              <a:gdLst/>
              <a:ahLst/>
              <a:cxnLst/>
              <a:rect l="l" t="t" r="r" b="b"/>
              <a:pathLst>
                <a:path w="2929254" h="1757680">
                  <a:moveTo>
                    <a:pt x="2929128" y="0"/>
                  </a:moveTo>
                  <a:lnTo>
                    <a:pt x="0" y="0"/>
                  </a:lnTo>
                  <a:lnTo>
                    <a:pt x="0" y="1757172"/>
                  </a:lnTo>
                  <a:lnTo>
                    <a:pt x="2929128" y="1757172"/>
                  </a:lnTo>
                  <a:lnTo>
                    <a:pt x="2929128" y="0"/>
                  </a:lnTo>
                  <a:close/>
                </a:path>
              </a:pathLst>
            </a:custGeom>
            <a:solidFill>
              <a:srgbClr val="912C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98242" y="515874"/>
              <a:ext cx="2929255" cy="1757680"/>
            </a:xfrm>
            <a:custGeom>
              <a:avLst/>
              <a:gdLst/>
              <a:ahLst/>
              <a:cxnLst/>
              <a:rect l="l" t="t" r="r" b="b"/>
              <a:pathLst>
                <a:path w="2929254" h="1757680">
                  <a:moveTo>
                    <a:pt x="0" y="0"/>
                  </a:moveTo>
                  <a:lnTo>
                    <a:pt x="2929128" y="0"/>
                  </a:lnTo>
                  <a:lnTo>
                    <a:pt x="2929128" y="1757172"/>
                  </a:lnTo>
                  <a:lnTo>
                    <a:pt x="0" y="175717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698242" y="515873"/>
            <a:ext cx="2929255" cy="1757680"/>
          </a:xfrm>
          <a:prstGeom prst="rect">
            <a:avLst/>
          </a:prstGeom>
        </p:spPr>
        <p:txBody>
          <a:bodyPr vert="horz" wrap="square" lIns="0" tIns="245110" rIns="0" bIns="0" rtlCol="0">
            <a:spAutoFit/>
          </a:bodyPr>
          <a:lstStyle/>
          <a:p>
            <a:pPr marL="116205" marR="109855" indent="-2540" algn="ctr">
              <a:lnSpc>
                <a:spcPct val="91500"/>
              </a:lnSpc>
              <a:spcBef>
                <a:spcPts val="1930"/>
              </a:spcBef>
            </a:pP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“Anyone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would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go 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another’s</a:t>
            </a:r>
            <a:r>
              <a:rPr sz="22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bedroom 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drunk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must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have 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wanted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2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sex.”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58255" y="473964"/>
            <a:ext cx="3053080" cy="1880870"/>
            <a:chOff x="5858255" y="473964"/>
            <a:chExt cx="3053080" cy="1880870"/>
          </a:xfrm>
        </p:grpSpPr>
        <p:sp>
          <p:nvSpPr>
            <p:cNvPr id="11" name="object 11"/>
            <p:cNvSpPr/>
            <p:nvPr/>
          </p:nvSpPr>
          <p:spPr>
            <a:xfrm>
              <a:off x="5858255" y="473964"/>
              <a:ext cx="3052571" cy="18806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19977" y="515874"/>
              <a:ext cx="2929255" cy="1757680"/>
            </a:xfrm>
            <a:custGeom>
              <a:avLst/>
              <a:gdLst/>
              <a:ahLst/>
              <a:cxnLst/>
              <a:rect l="l" t="t" r="r" b="b"/>
              <a:pathLst>
                <a:path w="2929254" h="1757680">
                  <a:moveTo>
                    <a:pt x="2929128" y="0"/>
                  </a:moveTo>
                  <a:lnTo>
                    <a:pt x="0" y="0"/>
                  </a:lnTo>
                  <a:lnTo>
                    <a:pt x="0" y="1757172"/>
                  </a:lnTo>
                  <a:lnTo>
                    <a:pt x="2929128" y="1757172"/>
                  </a:lnTo>
                  <a:lnTo>
                    <a:pt x="2929128" y="0"/>
                  </a:lnTo>
                  <a:close/>
                </a:path>
              </a:pathLst>
            </a:custGeom>
            <a:solidFill>
              <a:srgbClr val="DE85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19977" y="515874"/>
              <a:ext cx="2929255" cy="1757680"/>
            </a:xfrm>
            <a:custGeom>
              <a:avLst/>
              <a:gdLst/>
              <a:ahLst/>
              <a:cxnLst/>
              <a:rect l="l" t="t" r="r" b="b"/>
              <a:pathLst>
                <a:path w="2929254" h="1757680">
                  <a:moveTo>
                    <a:pt x="0" y="0"/>
                  </a:moveTo>
                  <a:lnTo>
                    <a:pt x="2929128" y="0"/>
                  </a:lnTo>
                  <a:lnTo>
                    <a:pt x="2929128" y="1757172"/>
                  </a:lnTo>
                  <a:lnTo>
                    <a:pt x="0" y="175717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919978" y="515873"/>
            <a:ext cx="2929255" cy="175768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Times New Roman"/>
              <a:cs typeface="Times New Roman"/>
            </a:endParaRPr>
          </a:p>
          <a:p>
            <a:pPr marL="83185" marR="80010" indent="1905" algn="ctr">
              <a:lnSpc>
                <a:spcPct val="91600"/>
              </a:lnSpc>
            </a:pP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“Greeks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can’t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2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trusted 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because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just</a:t>
            </a:r>
            <a:r>
              <a:rPr sz="220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lie 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2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other.”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22804" y="2525267"/>
            <a:ext cx="3144520" cy="1880870"/>
            <a:chOff x="2622804" y="2525267"/>
            <a:chExt cx="3144520" cy="1880870"/>
          </a:xfrm>
        </p:grpSpPr>
        <p:sp>
          <p:nvSpPr>
            <p:cNvPr id="16" name="object 16"/>
            <p:cNvSpPr/>
            <p:nvPr/>
          </p:nvSpPr>
          <p:spPr>
            <a:xfrm>
              <a:off x="2636520" y="2525267"/>
              <a:ext cx="3052571" cy="18806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27370" y="2689859"/>
              <a:ext cx="139445" cy="16001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22804" y="2689859"/>
              <a:ext cx="75450" cy="16001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98242" y="2567177"/>
              <a:ext cx="2929255" cy="1757680"/>
            </a:xfrm>
            <a:custGeom>
              <a:avLst/>
              <a:gdLst/>
              <a:ahLst/>
              <a:cxnLst/>
              <a:rect l="l" t="t" r="r" b="b"/>
              <a:pathLst>
                <a:path w="2929254" h="1757679">
                  <a:moveTo>
                    <a:pt x="2929128" y="0"/>
                  </a:moveTo>
                  <a:lnTo>
                    <a:pt x="0" y="0"/>
                  </a:lnTo>
                  <a:lnTo>
                    <a:pt x="0" y="1757172"/>
                  </a:lnTo>
                  <a:lnTo>
                    <a:pt x="2929128" y="1757172"/>
                  </a:lnTo>
                  <a:lnTo>
                    <a:pt x="2929128" y="0"/>
                  </a:lnTo>
                  <a:close/>
                </a:path>
              </a:pathLst>
            </a:custGeom>
            <a:solidFill>
              <a:srgbClr val="E9A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98242" y="2567177"/>
              <a:ext cx="2929255" cy="1757680"/>
            </a:xfrm>
            <a:custGeom>
              <a:avLst/>
              <a:gdLst/>
              <a:ahLst/>
              <a:cxnLst/>
              <a:rect l="l" t="t" r="r" b="b"/>
              <a:pathLst>
                <a:path w="2929254" h="1757679">
                  <a:moveTo>
                    <a:pt x="0" y="0"/>
                  </a:moveTo>
                  <a:lnTo>
                    <a:pt x="2929128" y="0"/>
                  </a:lnTo>
                  <a:lnTo>
                    <a:pt x="2929128" y="1757172"/>
                  </a:lnTo>
                  <a:lnTo>
                    <a:pt x="0" y="175717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698242" y="2567177"/>
            <a:ext cx="2929255" cy="1757680"/>
          </a:xfrm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136525" marR="130810" algn="ctr">
              <a:lnSpc>
                <a:spcPct val="91500"/>
              </a:lnSpc>
              <a:spcBef>
                <a:spcPts val="1920"/>
              </a:spcBef>
            </a:pP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“People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200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dating 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can’t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commit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sexual 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assault against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each 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other.”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58255" y="2525267"/>
            <a:ext cx="3286125" cy="1918970"/>
            <a:chOff x="5858255" y="2525267"/>
            <a:chExt cx="3286125" cy="1918970"/>
          </a:xfrm>
        </p:grpSpPr>
        <p:sp>
          <p:nvSpPr>
            <p:cNvPr id="23" name="object 23"/>
            <p:cNvSpPr/>
            <p:nvPr/>
          </p:nvSpPr>
          <p:spPr>
            <a:xfrm>
              <a:off x="5858255" y="2525267"/>
              <a:ext cx="3052571" cy="18806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91427" y="2535936"/>
              <a:ext cx="3052572" cy="19080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19977" y="2567177"/>
              <a:ext cx="2929255" cy="1757680"/>
            </a:xfrm>
            <a:custGeom>
              <a:avLst/>
              <a:gdLst/>
              <a:ahLst/>
              <a:cxnLst/>
              <a:rect l="l" t="t" r="r" b="b"/>
              <a:pathLst>
                <a:path w="2929254" h="1757679">
                  <a:moveTo>
                    <a:pt x="2929128" y="0"/>
                  </a:moveTo>
                  <a:lnTo>
                    <a:pt x="0" y="0"/>
                  </a:lnTo>
                  <a:lnTo>
                    <a:pt x="0" y="1757172"/>
                  </a:lnTo>
                  <a:lnTo>
                    <a:pt x="2929128" y="1757172"/>
                  </a:lnTo>
                  <a:lnTo>
                    <a:pt x="2929128" y="0"/>
                  </a:lnTo>
                  <a:close/>
                </a:path>
              </a:pathLst>
            </a:custGeom>
            <a:solidFill>
              <a:srgbClr val="601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19977" y="2567177"/>
              <a:ext cx="2929255" cy="1757680"/>
            </a:xfrm>
            <a:custGeom>
              <a:avLst/>
              <a:gdLst/>
              <a:ahLst/>
              <a:cxnLst/>
              <a:rect l="l" t="t" r="r" b="b"/>
              <a:pathLst>
                <a:path w="2929254" h="1757679">
                  <a:moveTo>
                    <a:pt x="0" y="0"/>
                  </a:moveTo>
                  <a:lnTo>
                    <a:pt x="2929128" y="0"/>
                  </a:lnTo>
                  <a:lnTo>
                    <a:pt x="2929128" y="1757172"/>
                  </a:lnTo>
                  <a:lnTo>
                    <a:pt x="0" y="175717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919978" y="2567177"/>
            <a:ext cx="2929255" cy="175768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83540" marR="377825" algn="ctr">
              <a:lnSpc>
                <a:spcPts val="2420"/>
              </a:lnSpc>
              <a:spcBef>
                <a:spcPts val="750"/>
              </a:spcBef>
            </a:pP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“There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200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false 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reports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rape.</a:t>
            </a:r>
            <a:endParaRPr sz="2200">
              <a:latin typeface="Arial"/>
              <a:cs typeface="Arial"/>
            </a:endParaRPr>
          </a:p>
          <a:p>
            <a:pPr marL="441325" marR="433070" indent="-3175" algn="ctr">
              <a:lnSpc>
                <a:spcPts val="2410"/>
              </a:lnSpc>
              <a:spcBef>
                <a:spcPts val="5"/>
              </a:spcBef>
            </a:pP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Therefore,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every 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complainant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ts val="2385"/>
              </a:lnSpc>
            </a:pP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believed.”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91200" y="792480"/>
            <a:ext cx="3249295" cy="1294130"/>
            <a:chOff x="5791200" y="792480"/>
            <a:chExt cx="3249295" cy="1294130"/>
          </a:xfrm>
        </p:grpSpPr>
        <p:sp>
          <p:nvSpPr>
            <p:cNvPr id="29" name="object 29"/>
            <p:cNvSpPr/>
            <p:nvPr/>
          </p:nvSpPr>
          <p:spPr>
            <a:xfrm>
              <a:off x="8849105" y="792480"/>
              <a:ext cx="191261" cy="129387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91200" y="792480"/>
              <a:ext cx="128777" cy="12938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4075" y="397255"/>
            <a:ext cx="6883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 </a:t>
            </a:r>
            <a:r>
              <a:rPr dirty="0"/>
              <a:t>a </a:t>
            </a:r>
            <a:r>
              <a:rPr spc="-5" dirty="0"/>
              <a:t>conflict </a:t>
            </a:r>
            <a:r>
              <a:rPr dirty="0"/>
              <a:t>of</a:t>
            </a:r>
            <a:r>
              <a:rPr spc="-55" dirty="0"/>
              <a:t> </a:t>
            </a:r>
            <a:r>
              <a:rPr spc="-5" dirty="0"/>
              <a:t>interest?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413001"/>
            <a:ext cx="6753859" cy="2879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6235" algn="l"/>
              </a:tabLst>
            </a:pPr>
            <a:r>
              <a:rPr sz="2600" spc="-114" dirty="0">
                <a:latin typeface="Arial"/>
                <a:cs typeface="Arial"/>
              </a:rPr>
              <a:t>When </a:t>
            </a:r>
            <a:r>
              <a:rPr sz="2600" spc="-140" dirty="0">
                <a:latin typeface="Arial"/>
                <a:cs typeface="Arial"/>
              </a:rPr>
              <a:t>an </a:t>
            </a:r>
            <a:r>
              <a:rPr sz="2600" spc="-60" dirty="0">
                <a:latin typeface="Arial"/>
                <a:cs typeface="Arial"/>
              </a:rPr>
              <a:t>individual </a:t>
            </a:r>
            <a:r>
              <a:rPr sz="2600" spc="-190" dirty="0">
                <a:latin typeface="Arial"/>
                <a:cs typeface="Arial"/>
              </a:rPr>
              <a:t>has </a:t>
            </a:r>
            <a:r>
              <a:rPr sz="2600" spc="-200" dirty="0">
                <a:latin typeface="Arial"/>
                <a:cs typeface="Arial"/>
              </a:rPr>
              <a:t>a </a:t>
            </a:r>
            <a:r>
              <a:rPr sz="2600" spc="-60" dirty="0">
                <a:latin typeface="Arial"/>
                <a:cs typeface="Arial"/>
              </a:rPr>
              <a:t>material </a:t>
            </a:r>
            <a:r>
              <a:rPr sz="2600" spc="-85" dirty="0">
                <a:latin typeface="Arial"/>
                <a:cs typeface="Arial"/>
              </a:rPr>
              <a:t>connection  </a:t>
            </a:r>
            <a:r>
              <a:rPr sz="2600" spc="25" dirty="0">
                <a:latin typeface="Arial"/>
                <a:cs typeface="Arial"/>
              </a:rPr>
              <a:t>to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200" dirty="0">
                <a:latin typeface="Arial"/>
                <a:cs typeface="Arial"/>
              </a:rPr>
              <a:t>a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dispute,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or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the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parties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90" dirty="0">
                <a:latin typeface="Arial"/>
                <a:cs typeface="Arial"/>
              </a:rPr>
              <a:t>involved,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165" dirty="0">
                <a:latin typeface="Arial"/>
                <a:cs typeface="Arial"/>
              </a:rPr>
              <a:t>such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that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200" dirty="0">
                <a:latin typeface="Arial"/>
                <a:cs typeface="Arial"/>
              </a:rPr>
              <a:t>a  </a:t>
            </a:r>
            <a:r>
              <a:rPr sz="2600" spc="-125" dirty="0">
                <a:latin typeface="Arial"/>
                <a:cs typeface="Arial"/>
              </a:rPr>
              <a:t>reasonable </a:t>
            </a:r>
            <a:r>
              <a:rPr sz="2600" spc="-114" dirty="0">
                <a:latin typeface="Arial"/>
                <a:cs typeface="Arial"/>
              </a:rPr>
              <a:t>person </a:t>
            </a:r>
            <a:r>
              <a:rPr sz="2600" spc="-55" dirty="0">
                <a:latin typeface="Arial"/>
                <a:cs typeface="Arial"/>
              </a:rPr>
              <a:t>would </a:t>
            </a:r>
            <a:r>
              <a:rPr sz="2600" spc="-80" dirty="0">
                <a:latin typeface="Arial"/>
                <a:cs typeface="Arial"/>
              </a:rPr>
              <a:t>question </a:t>
            </a:r>
            <a:r>
              <a:rPr sz="2600" spc="-30" dirty="0">
                <a:latin typeface="Arial"/>
                <a:cs typeface="Arial"/>
              </a:rPr>
              <a:t>the  </a:t>
            </a:r>
            <a:r>
              <a:rPr sz="2600" spc="-80" dirty="0">
                <a:latin typeface="Arial"/>
                <a:cs typeface="Arial"/>
              </a:rPr>
              <a:t>individual’s </a:t>
            </a:r>
            <a:r>
              <a:rPr sz="2600" spc="-30" dirty="0">
                <a:latin typeface="Arial"/>
                <a:cs typeface="Arial"/>
              </a:rPr>
              <a:t>ability </a:t>
            </a:r>
            <a:r>
              <a:rPr sz="2600" spc="25" dirty="0">
                <a:latin typeface="Arial"/>
                <a:cs typeface="Arial"/>
              </a:rPr>
              <a:t>to </a:t>
            </a:r>
            <a:r>
              <a:rPr sz="2600" spc="-120" dirty="0">
                <a:latin typeface="Arial"/>
                <a:cs typeface="Arial"/>
              </a:rPr>
              <a:t>be</a:t>
            </a:r>
            <a:r>
              <a:rPr sz="2600" spc="-525" dirty="0">
                <a:latin typeface="Arial"/>
                <a:cs typeface="Arial"/>
              </a:rPr>
              <a:t> </a:t>
            </a:r>
            <a:r>
              <a:rPr sz="2600" spc="-40" dirty="0">
                <a:latin typeface="Arial"/>
                <a:cs typeface="Arial"/>
              </a:rPr>
              <a:t>impartial</a:t>
            </a:r>
            <a:endParaRPr sz="2600" dirty="0">
              <a:latin typeface="Arial"/>
              <a:cs typeface="Arial"/>
            </a:endParaRPr>
          </a:p>
          <a:p>
            <a:pPr marL="355600" marR="32384" indent="-343535">
              <a:lnSpc>
                <a:spcPct val="100000"/>
              </a:lnSpc>
              <a:spcBef>
                <a:spcPts val="620"/>
              </a:spcBef>
              <a:buChar char="•"/>
              <a:tabLst>
                <a:tab pos="354965" algn="l"/>
                <a:tab pos="356235" algn="l"/>
              </a:tabLst>
            </a:pPr>
            <a:r>
              <a:rPr sz="2600" spc="-105" dirty="0">
                <a:latin typeface="Arial"/>
                <a:cs typeface="Arial"/>
              </a:rPr>
              <a:t>May </a:t>
            </a:r>
            <a:r>
              <a:rPr sz="2600" spc="-120" dirty="0">
                <a:latin typeface="Arial"/>
                <a:cs typeface="Arial"/>
              </a:rPr>
              <a:t>be </a:t>
            </a:r>
            <a:r>
              <a:rPr sz="2600" spc="-160" dirty="0">
                <a:latin typeface="Arial"/>
                <a:cs typeface="Arial"/>
              </a:rPr>
              <a:t>based </a:t>
            </a:r>
            <a:r>
              <a:rPr sz="2600" spc="-85" dirty="0">
                <a:latin typeface="Arial"/>
                <a:cs typeface="Arial"/>
              </a:rPr>
              <a:t>on </a:t>
            </a:r>
            <a:r>
              <a:rPr sz="2600" spc="-15" dirty="0">
                <a:latin typeface="Arial"/>
                <a:cs typeface="Arial"/>
              </a:rPr>
              <a:t>prior </a:t>
            </a:r>
            <a:r>
              <a:rPr sz="2600" spc="-25" dirty="0">
                <a:latin typeface="Arial"/>
                <a:cs typeface="Arial"/>
              </a:rPr>
              <a:t>or </a:t>
            </a:r>
            <a:r>
              <a:rPr sz="2600" spc="-100" dirty="0">
                <a:latin typeface="Arial"/>
                <a:cs typeface="Arial"/>
              </a:rPr>
              <a:t>existing</a:t>
            </a:r>
            <a:r>
              <a:rPr sz="2600" spc="-495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relationships,  </a:t>
            </a:r>
            <a:r>
              <a:rPr sz="2600" spc="-100" dirty="0">
                <a:latin typeface="Arial"/>
                <a:cs typeface="Arial"/>
              </a:rPr>
              <a:t>professional </a:t>
            </a:r>
            <a:r>
              <a:rPr sz="2600" spc="-55" dirty="0">
                <a:latin typeface="Arial"/>
                <a:cs typeface="Arial"/>
              </a:rPr>
              <a:t>interest, </a:t>
            </a:r>
            <a:r>
              <a:rPr sz="2600" spc="-75" dirty="0">
                <a:latin typeface="Arial"/>
                <a:cs typeface="Arial"/>
              </a:rPr>
              <a:t>financial </a:t>
            </a:r>
            <a:r>
              <a:rPr sz="2600" spc="-55" dirty="0">
                <a:latin typeface="Arial"/>
                <a:cs typeface="Arial"/>
              </a:rPr>
              <a:t>interest, </a:t>
            </a:r>
            <a:r>
              <a:rPr sz="2600" spc="-15" dirty="0">
                <a:latin typeface="Arial"/>
                <a:cs typeface="Arial"/>
              </a:rPr>
              <a:t>prior  </a:t>
            </a:r>
            <a:r>
              <a:rPr sz="2600" spc="-75" dirty="0">
                <a:latin typeface="Arial"/>
                <a:cs typeface="Arial"/>
              </a:rPr>
              <a:t>involvement, </a:t>
            </a:r>
            <a:r>
              <a:rPr sz="2600" spc="-30" dirty="0">
                <a:latin typeface="Arial"/>
                <a:cs typeface="Arial"/>
              </a:rPr>
              <a:t>and/or </a:t>
            </a:r>
            <a:r>
              <a:rPr sz="2600" spc="-65" dirty="0">
                <a:latin typeface="Arial"/>
                <a:cs typeface="Arial"/>
              </a:rPr>
              <a:t>nature </a:t>
            </a:r>
            <a:r>
              <a:rPr sz="2600" spc="-10" dirty="0">
                <a:latin typeface="Arial"/>
                <a:cs typeface="Arial"/>
              </a:rPr>
              <a:t>of</a:t>
            </a:r>
            <a:r>
              <a:rPr sz="2600" spc="-415" dirty="0">
                <a:latin typeface="Arial"/>
                <a:cs typeface="Arial"/>
              </a:rPr>
              <a:t> </a:t>
            </a:r>
            <a:r>
              <a:rPr sz="2600" spc="-55" dirty="0">
                <a:latin typeface="Arial"/>
                <a:cs typeface="Arial"/>
              </a:rPr>
              <a:t>position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3599" y="397255"/>
            <a:ext cx="7092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 </a:t>
            </a:r>
            <a:r>
              <a:rPr dirty="0">
                <a:solidFill>
                  <a:srgbClr val="FFFFFF"/>
                </a:solidFill>
              </a:rPr>
              <a:t>of </a:t>
            </a:r>
            <a:r>
              <a:rPr spc="-5" dirty="0">
                <a:solidFill>
                  <a:srgbClr val="FFFFFF"/>
                </a:solidFill>
              </a:rPr>
              <a:t>conflict </a:t>
            </a:r>
            <a:r>
              <a:rPr dirty="0">
                <a:solidFill>
                  <a:srgbClr val="FFFFFF"/>
                </a:solidFill>
              </a:rPr>
              <a:t>of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interest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97025" y="1395713"/>
            <a:ext cx="4340860" cy="3042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files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formal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complaint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sexual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harassment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against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B.  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hearing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board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members 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selected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00" spc="-195" dirty="0">
                <a:solidFill>
                  <a:srgbClr val="FFFFFF"/>
                </a:solidFill>
                <a:latin typeface="Arial"/>
                <a:cs typeface="Arial"/>
              </a:rPr>
              <a:t>B’s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faculty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advisor 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previously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written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letters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recommendation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00" spc="-195" dirty="0">
                <a:solidFill>
                  <a:srgbClr val="FFFFFF"/>
                </a:solidFill>
                <a:latin typeface="Arial"/>
                <a:cs typeface="Arial"/>
              </a:rPr>
              <a:t>B’s 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application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law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school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which 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faculty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advisor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wrote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200" spc="-27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200" spc="-3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“honest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fault.”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6533896" y="1827656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09" h="1564004">
                <a:moveTo>
                  <a:pt x="744156" y="321932"/>
                </a:moveTo>
                <a:lnTo>
                  <a:pt x="740702" y="304977"/>
                </a:lnTo>
                <a:lnTo>
                  <a:pt x="730338" y="289750"/>
                </a:lnTo>
                <a:lnTo>
                  <a:pt x="715073" y="279400"/>
                </a:lnTo>
                <a:lnTo>
                  <a:pt x="698080" y="275945"/>
                </a:lnTo>
                <a:lnTo>
                  <a:pt x="681088" y="279400"/>
                </a:lnTo>
                <a:lnTo>
                  <a:pt x="665822" y="289750"/>
                </a:lnTo>
                <a:lnTo>
                  <a:pt x="559841" y="395528"/>
                </a:lnTo>
                <a:lnTo>
                  <a:pt x="453872" y="289750"/>
                </a:lnTo>
                <a:lnTo>
                  <a:pt x="438607" y="279400"/>
                </a:lnTo>
                <a:lnTo>
                  <a:pt x="421614" y="275945"/>
                </a:lnTo>
                <a:lnTo>
                  <a:pt x="404622" y="279400"/>
                </a:lnTo>
                <a:lnTo>
                  <a:pt x="389356" y="289750"/>
                </a:lnTo>
                <a:lnTo>
                  <a:pt x="378993" y="304977"/>
                </a:lnTo>
                <a:lnTo>
                  <a:pt x="375539" y="321932"/>
                </a:lnTo>
                <a:lnTo>
                  <a:pt x="378993" y="338899"/>
                </a:lnTo>
                <a:lnTo>
                  <a:pt x="389356" y="354126"/>
                </a:lnTo>
                <a:lnTo>
                  <a:pt x="495338" y="459917"/>
                </a:lnTo>
                <a:lnTo>
                  <a:pt x="389356" y="565696"/>
                </a:lnTo>
                <a:lnTo>
                  <a:pt x="378993" y="580923"/>
                </a:lnTo>
                <a:lnTo>
                  <a:pt x="375539" y="597890"/>
                </a:lnTo>
                <a:lnTo>
                  <a:pt x="378993" y="614845"/>
                </a:lnTo>
                <a:lnTo>
                  <a:pt x="413004" y="643013"/>
                </a:lnTo>
                <a:lnTo>
                  <a:pt x="421614" y="643877"/>
                </a:lnTo>
                <a:lnTo>
                  <a:pt x="430212" y="643013"/>
                </a:lnTo>
                <a:lnTo>
                  <a:pt x="438607" y="640422"/>
                </a:lnTo>
                <a:lnTo>
                  <a:pt x="446557" y="636117"/>
                </a:lnTo>
                <a:lnTo>
                  <a:pt x="453872" y="630085"/>
                </a:lnTo>
                <a:lnTo>
                  <a:pt x="559841" y="524294"/>
                </a:lnTo>
                <a:lnTo>
                  <a:pt x="665822" y="630085"/>
                </a:lnTo>
                <a:lnTo>
                  <a:pt x="681088" y="640422"/>
                </a:lnTo>
                <a:lnTo>
                  <a:pt x="698080" y="643877"/>
                </a:lnTo>
                <a:lnTo>
                  <a:pt x="715073" y="640422"/>
                </a:lnTo>
                <a:lnTo>
                  <a:pt x="730338" y="630085"/>
                </a:lnTo>
                <a:lnTo>
                  <a:pt x="740702" y="614845"/>
                </a:lnTo>
                <a:lnTo>
                  <a:pt x="744156" y="597890"/>
                </a:lnTo>
                <a:lnTo>
                  <a:pt x="740702" y="580923"/>
                </a:lnTo>
                <a:lnTo>
                  <a:pt x="730338" y="565696"/>
                </a:lnTo>
                <a:lnTo>
                  <a:pt x="624357" y="459917"/>
                </a:lnTo>
                <a:lnTo>
                  <a:pt x="730338" y="354126"/>
                </a:lnTo>
                <a:lnTo>
                  <a:pt x="740702" y="338899"/>
                </a:lnTo>
                <a:lnTo>
                  <a:pt x="744156" y="321932"/>
                </a:lnTo>
                <a:close/>
              </a:path>
              <a:path w="1527809" h="1564004">
                <a:moveTo>
                  <a:pt x="1251000" y="965809"/>
                </a:moveTo>
                <a:lnTo>
                  <a:pt x="1229880" y="927582"/>
                </a:lnTo>
                <a:lnTo>
                  <a:pt x="1204925" y="919822"/>
                </a:lnTo>
                <a:lnTo>
                  <a:pt x="1196327" y="920686"/>
                </a:lnTo>
                <a:lnTo>
                  <a:pt x="1187932" y="923277"/>
                </a:lnTo>
                <a:lnTo>
                  <a:pt x="1179982" y="927582"/>
                </a:lnTo>
                <a:lnTo>
                  <a:pt x="1172679" y="933615"/>
                </a:lnTo>
                <a:lnTo>
                  <a:pt x="1066698" y="1039406"/>
                </a:lnTo>
                <a:lnTo>
                  <a:pt x="960716" y="933615"/>
                </a:lnTo>
                <a:lnTo>
                  <a:pt x="945451" y="923277"/>
                </a:lnTo>
                <a:lnTo>
                  <a:pt x="928458" y="919822"/>
                </a:lnTo>
                <a:lnTo>
                  <a:pt x="911479" y="923277"/>
                </a:lnTo>
                <a:lnTo>
                  <a:pt x="896213" y="933615"/>
                </a:lnTo>
                <a:lnTo>
                  <a:pt x="885837" y="948855"/>
                </a:lnTo>
                <a:lnTo>
                  <a:pt x="882383" y="965809"/>
                </a:lnTo>
                <a:lnTo>
                  <a:pt x="885837" y="982776"/>
                </a:lnTo>
                <a:lnTo>
                  <a:pt x="896213" y="998004"/>
                </a:lnTo>
                <a:lnTo>
                  <a:pt x="1002182" y="1103782"/>
                </a:lnTo>
                <a:lnTo>
                  <a:pt x="896213" y="1209573"/>
                </a:lnTo>
                <a:lnTo>
                  <a:pt x="885837" y="1224800"/>
                </a:lnTo>
                <a:lnTo>
                  <a:pt x="882383" y="1241755"/>
                </a:lnTo>
                <a:lnTo>
                  <a:pt x="885837" y="1258722"/>
                </a:lnTo>
                <a:lnTo>
                  <a:pt x="896213" y="1273949"/>
                </a:lnTo>
                <a:lnTo>
                  <a:pt x="911479" y="1284300"/>
                </a:lnTo>
                <a:lnTo>
                  <a:pt x="928458" y="1287754"/>
                </a:lnTo>
                <a:lnTo>
                  <a:pt x="945451" y="1284300"/>
                </a:lnTo>
                <a:lnTo>
                  <a:pt x="960716" y="1273949"/>
                </a:lnTo>
                <a:lnTo>
                  <a:pt x="1066698" y="1168171"/>
                </a:lnTo>
                <a:lnTo>
                  <a:pt x="1172679" y="1273949"/>
                </a:lnTo>
                <a:lnTo>
                  <a:pt x="1187932" y="1284300"/>
                </a:lnTo>
                <a:lnTo>
                  <a:pt x="1204925" y="1287754"/>
                </a:lnTo>
                <a:lnTo>
                  <a:pt x="1221917" y="1284300"/>
                </a:lnTo>
                <a:lnTo>
                  <a:pt x="1237183" y="1273949"/>
                </a:lnTo>
                <a:lnTo>
                  <a:pt x="1247546" y="1258722"/>
                </a:lnTo>
                <a:lnTo>
                  <a:pt x="1251000" y="1241755"/>
                </a:lnTo>
                <a:lnTo>
                  <a:pt x="1247546" y="1224800"/>
                </a:lnTo>
                <a:lnTo>
                  <a:pt x="1237183" y="1209573"/>
                </a:lnTo>
                <a:lnTo>
                  <a:pt x="1131201" y="1103782"/>
                </a:lnTo>
                <a:lnTo>
                  <a:pt x="1237183" y="998004"/>
                </a:lnTo>
                <a:lnTo>
                  <a:pt x="1247546" y="982776"/>
                </a:lnTo>
                <a:lnTo>
                  <a:pt x="1251000" y="965809"/>
                </a:lnTo>
                <a:close/>
              </a:path>
              <a:path w="1527809" h="1564004">
                <a:moveTo>
                  <a:pt x="1251013" y="459917"/>
                </a:moveTo>
                <a:lnTo>
                  <a:pt x="1098956" y="289750"/>
                </a:lnTo>
                <a:lnTo>
                  <a:pt x="1066698" y="275945"/>
                </a:lnTo>
                <a:lnTo>
                  <a:pt x="1058100" y="276809"/>
                </a:lnTo>
                <a:lnTo>
                  <a:pt x="896213" y="427723"/>
                </a:lnTo>
                <a:lnTo>
                  <a:pt x="882396" y="459917"/>
                </a:lnTo>
                <a:lnTo>
                  <a:pt x="885850" y="476872"/>
                </a:lnTo>
                <a:lnTo>
                  <a:pt x="896213" y="492099"/>
                </a:lnTo>
                <a:lnTo>
                  <a:pt x="911479" y="502450"/>
                </a:lnTo>
                <a:lnTo>
                  <a:pt x="928471" y="505904"/>
                </a:lnTo>
                <a:lnTo>
                  <a:pt x="945464" y="502450"/>
                </a:lnTo>
                <a:lnTo>
                  <a:pt x="960716" y="492099"/>
                </a:lnTo>
                <a:lnTo>
                  <a:pt x="1020622" y="432320"/>
                </a:lnTo>
                <a:lnTo>
                  <a:pt x="1020622" y="689864"/>
                </a:lnTo>
                <a:lnTo>
                  <a:pt x="1016990" y="707720"/>
                </a:lnTo>
                <a:lnTo>
                  <a:pt x="1007084" y="722350"/>
                </a:lnTo>
                <a:lnTo>
                  <a:pt x="992441" y="732231"/>
                </a:lnTo>
                <a:lnTo>
                  <a:pt x="974547" y="735863"/>
                </a:lnTo>
                <a:lnTo>
                  <a:pt x="652005" y="735863"/>
                </a:lnTo>
                <a:lnTo>
                  <a:pt x="608431" y="742924"/>
                </a:lnTo>
                <a:lnTo>
                  <a:pt x="570496" y="762571"/>
                </a:lnTo>
                <a:lnTo>
                  <a:pt x="540537" y="792480"/>
                </a:lnTo>
                <a:lnTo>
                  <a:pt x="520852" y="830338"/>
                </a:lnTo>
                <a:lnTo>
                  <a:pt x="513765" y="873836"/>
                </a:lnTo>
                <a:lnTo>
                  <a:pt x="513765" y="926719"/>
                </a:lnTo>
                <a:lnTo>
                  <a:pt x="471703" y="943292"/>
                </a:lnTo>
                <a:lnTo>
                  <a:pt x="436029" y="968883"/>
                </a:lnTo>
                <a:lnTo>
                  <a:pt x="407797" y="1001750"/>
                </a:lnTo>
                <a:lnTo>
                  <a:pt x="387997" y="1040168"/>
                </a:lnTo>
                <a:lnTo>
                  <a:pt x="377672" y="1082421"/>
                </a:lnTo>
                <a:lnTo>
                  <a:pt x="377837" y="1126782"/>
                </a:lnTo>
                <a:lnTo>
                  <a:pt x="388924" y="1170647"/>
                </a:lnTo>
                <a:lnTo>
                  <a:pt x="409663" y="1209395"/>
                </a:lnTo>
                <a:lnTo>
                  <a:pt x="438607" y="1241755"/>
                </a:lnTo>
                <a:lnTo>
                  <a:pt x="474268" y="1266456"/>
                </a:lnTo>
                <a:lnTo>
                  <a:pt x="515162" y="1282217"/>
                </a:lnTo>
                <a:lnTo>
                  <a:pt x="559841" y="1287754"/>
                </a:lnTo>
                <a:lnTo>
                  <a:pt x="604532" y="1282217"/>
                </a:lnTo>
                <a:lnTo>
                  <a:pt x="645426" y="1266456"/>
                </a:lnTo>
                <a:lnTo>
                  <a:pt x="681088" y="1241755"/>
                </a:lnTo>
                <a:lnTo>
                  <a:pt x="710031" y="1209395"/>
                </a:lnTo>
                <a:lnTo>
                  <a:pt x="717321" y="1195768"/>
                </a:lnTo>
                <a:lnTo>
                  <a:pt x="730770" y="1170647"/>
                </a:lnTo>
                <a:lnTo>
                  <a:pt x="741857" y="1126782"/>
                </a:lnTo>
                <a:lnTo>
                  <a:pt x="742022" y="1081620"/>
                </a:lnTo>
                <a:lnTo>
                  <a:pt x="731697" y="1039139"/>
                </a:lnTo>
                <a:lnTo>
                  <a:pt x="717550" y="1011809"/>
                </a:lnTo>
                <a:lnTo>
                  <a:pt x="711898" y="1000887"/>
                </a:lnTo>
                <a:lnTo>
                  <a:pt x="683653" y="968375"/>
                </a:lnTo>
                <a:lnTo>
                  <a:pt x="652005" y="945984"/>
                </a:lnTo>
                <a:lnTo>
                  <a:pt x="652005" y="1103782"/>
                </a:lnTo>
                <a:lnTo>
                  <a:pt x="644728" y="1139507"/>
                </a:lnTo>
                <a:lnTo>
                  <a:pt x="624928" y="1168755"/>
                </a:lnTo>
                <a:lnTo>
                  <a:pt x="595630" y="1188516"/>
                </a:lnTo>
                <a:lnTo>
                  <a:pt x="559841" y="1195768"/>
                </a:lnTo>
                <a:lnTo>
                  <a:pt x="524065" y="1188516"/>
                </a:lnTo>
                <a:lnTo>
                  <a:pt x="494766" y="1168755"/>
                </a:lnTo>
                <a:lnTo>
                  <a:pt x="474967" y="1139507"/>
                </a:lnTo>
                <a:lnTo>
                  <a:pt x="467690" y="1103782"/>
                </a:lnTo>
                <a:lnTo>
                  <a:pt x="474967" y="1068070"/>
                </a:lnTo>
                <a:lnTo>
                  <a:pt x="494766" y="1038821"/>
                </a:lnTo>
                <a:lnTo>
                  <a:pt x="524065" y="1019060"/>
                </a:lnTo>
                <a:lnTo>
                  <a:pt x="559841" y="1011809"/>
                </a:lnTo>
                <a:lnTo>
                  <a:pt x="595630" y="1019060"/>
                </a:lnTo>
                <a:lnTo>
                  <a:pt x="624928" y="1038821"/>
                </a:lnTo>
                <a:lnTo>
                  <a:pt x="644728" y="1068070"/>
                </a:lnTo>
                <a:lnTo>
                  <a:pt x="652005" y="1103782"/>
                </a:lnTo>
                <a:lnTo>
                  <a:pt x="652005" y="945984"/>
                </a:lnTo>
                <a:lnTo>
                  <a:pt x="647992" y="943140"/>
                </a:lnTo>
                <a:lnTo>
                  <a:pt x="605929" y="926719"/>
                </a:lnTo>
                <a:lnTo>
                  <a:pt x="605929" y="873836"/>
                </a:lnTo>
                <a:lnTo>
                  <a:pt x="609561" y="855980"/>
                </a:lnTo>
                <a:lnTo>
                  <a:pt x="619455" y="841349"/>
                </a:lnTo>
                <a:lnTo>
                  <a:pt x="634111" y="831469"/>
                </a:lnTo>
                <a:lnTo>
                  <a:pt x="652005" y="827836"/>
                </a:lnTo>
                <a:lnTo>
                  <a:pt x="974547" y="827836"/>
                </a:lnTo>
                <a:lnTo>
                  <a:pt x="1018120" y="820775"/>
                </a:lnTo>
                <a:lnTo>
                  <a:pt x="1056043" y="801128"/>
                </a:lnTo>
                <a:lnTo>
                  <a:pt x="1086015" y="771220"/>
                </a:lnTo>
                <a:lnTo>
                  <a:pt x="1105700" y="733361"/>
                </a:lnTo>
                <a:lnTo>
                  <a:pt x="1112774" y="689864"/>
                </a:lnTo>
                <a:lnTo>
                  <a:pt x="1112774" y="432320"/>
                </a:lnTo>
                <a:lnTo>
                  <a:pt x="1172679" y="492099"/>
                </a:lnTo>
                <a:lnTo>
                  <a:pt x="1187945" y="502450"/>
                </a:lnTo>
                <a:lnTo>
                  <a:pt x="1204937" y="505904"/>
                </a:lnTo>
                <a:lnTo>
                  <a:pt x="1221917" y="502450"/>
                </a:lnTo>
                <a:lnTo>
                  <a:pt x="1237183" y="492099"/>
                </a:lnTo>
                <a:lnTo>
                  <a:pt x="1247559" y="476872"/>
                </a:lnTo>
                <a:lnTo>
                  <a:pt x="1251013" y="459917"/>
                </a:lnTo>
                <a:close/>
              </a:path>
              <a:path w="1527809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13" y="137972"/>
                </a:lnTo>
                <a:lnTo>
                  <a:pt x="43853" y="144551"/>
                </a:lnTo>
                <a:lnTo>
                  <a:pt x="24193" y="159537"/>
                </a:lnTo>
                <a:lnTo>
                  <a:pt x="11455" y="180987"/>
                </a:lnTo>
                <a:lnTo>
                  <a:pt x="6908" y="206959"/>
                </a:lnTo>
                <a:lnTo>
                  <a:pt x="10477" y="232943"/>
                </a:lnTo>
                <a:lnTo>
                  <a:pt x="23329" y="254393"/>
                </a:lnTo>
                <a:lnTo>
                  <a:pt x="43522" y="269379"/>
                </a:lnTo>
                <a:lnTo>
                  <a:pt x="69113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13" y="367931"/>
                </a:lnTo>
                <a:lnTo>
                  <a:pt x="41795" y="373214"/>
                </a:lnTo>
                <a:lnTo>
                  <a:pt x="19875" y="387769"/>
                </a:lnTo>
                <a:lnTo>
                  <a:pt x="5295" y="409651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13" y="505904"/>
                </a:lnTo>
                <a:lnTo>
                  <a:pt x="99072" y="505904"/>
                </a:lnTo>
                <a:lnTo>
                  <a:pt x="99072" y="597890"/>
                </a:lnTo>
                <a:lnTo>
                  <a:pt x="69113" y="597890"/>
                </a:lnTo>
                <a:lnTo>
                  <a:pt x="41795" y="603173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77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80"/>
                </a:lnTo>
                <a:lnTo>
                  <a:pt x="69113" y="735863"/>
                </a:lnTo>
                <a:lnTo>
                  <a:pt x="99072" y="735863"/>
                </a:lnTo>
                <a:lnTo>
                  <a:pt x="99072" y="827849"/>
                </a:lnTo>
                <a:lnTo>
                  <a:pt x="69113" y="827849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35"/>
                </a:lnTo>
                <a:lnTo>
                  <a:pt x="5295" y="924102"/>
                </a:lnTo>
                <a:lnTo>
                  <a:pt x="19875" y="945984"/>
                </a:lnTo>
                <a:lnTo>
                  <a:pt x="41795" y="960539"/>
                </a:lnTo>
                <a:lnTo>
                  <a:pt x="69113" y="965822"/>
                </a:lnTo>
                <a:lnTo>
                  <a:pt x="99072" y="965822"/>
                </a:lnTo>
                <a:lnTo>
                  <a:pt x="99072" y="1057795"/>
                </a:lnTo>
                <a:lnTo>
                  <a:pt x="69113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61"/>
                </a:lnTo>
                <a:lnTo>
                  <a:pt x="19875" y="1175943"/>
                </a:lnTo>
                <a:lnTo>
                  <a:pt x="41795" y="1190485"/>
                </a:lnTo>
                <a:lnTo>
                  <a:pt x="69113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13" y="1287754"/>
                </a:lnTo>
                <a:lnTo>
                  <a:pt x="41795" y="1293037"/>
                </a:lnTo>
                <a:lnTo>
                  <a:pt x="19875" y="1307592"/>
                </a:lnTo>
                <a:lnTo>
                  <a:pt x="5295" y="1329474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13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76453"/>
            <a:ext cx="78289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Does </a:t>
            </a:r>
            <a:r>
              <a:rPr spc="-5" dirty="0"/>
              <a:t>Title </a:t>
            </a:r>
            <a:r>
              <a:rPr dirty="0"/>
              <a:t>IX </a:t>
            </a:r>
            <a:r>
              <a:rPr spc="-5" dirty="0"/>
              <a:t>apply to off-campus  sexual</a:t>
            </a:r>
            <a:r>
              <a:rPr spc="5" dirty="0"/>
              <a:t> </a:t>
            </a:r>
            <a:r>
              <a:rPr spc="-5" dirty="0"/>
              <a:t>harassment?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5944" y="1264857"/>
            <a:ext cx="2466340" cy="3362325"/>
            <a:chOff x="825944" y="1264857"/>
            <a:chExt cx="2466340" cy="3362325"/>
          </a:xfrm>
        </p:grpSpPr>
        <p:sp>
          <p:nvSpPr>
            <p:cNvPr id="4" name="object 4"/>
            <p:cNvSpPr/>
            <p:nvPr/>
          </p:nvSpPr>
          <p:spPr>
            <a:xfrm>
              <a:off x="838962" y="1277875"/>
              <a:ext cx="2440305" cy="3336290"/>
            </a:xfrm>
            <a:custGeom>
              <a:avLst/>
              <a:gdLst/>
              <a:ahLst/>
              <a:cxnLst/>
              <a:rect l="l" t="t" r="r" b="b"/>
              <a:pathLst>
                <a:path w="2440304" h="3336290">
                  <a:moveTo>
                    <a:pt x="2195931" y="0"/>
                  </a:moveTo>
                  <a:lnTo>
                    <a:pt x="243992" y="0"/>
                  </a:lnTo>
                  <a:lnTo>
                    <a:pt x="194821" y="4956"/>
                  </a:lnTo>
                  <a:lnTo>
                    <a:pt x="149022" y="19173"/>
                  </a:lnTo>
                  <a:lnTo>
                    <a:pt x="107576" y="41668"/>
                  </a:lnTo>
                  <a:lnTo>
                    <a:pt x="71466" y="71461"/>
                  </a:lnTo>
                  <a:lnTo>
                    <a:pt x="41671" y="107571"/>
                  </a:lnTo>
                  <a:lnTo>
                    <a:pt x="19175" y="149016"/>
                  </a:lnTo>
                  <a:lnTo>
                    <a:pt x="4957" y="194817"/>
                  </a:lnTo>
                  <a:lnTo>
                    <a:pt x="0" y="243992"/>
                  </a:lnTo>
                  <a:lnTo>
                    <a:pt x="0" y="3092043"/>
                  </a:lnTo>
                  <a:lnTo>
                    <a:pt x="4957" y="3141214"/>
                  </a:lnTo>
                  <a:lnTo>
                    <a:pt x="19175" y="3187013"/>
                  </a:lnTo>
                  <a:lnTo>
                    <a:pt x="41671" y="3228459"/>
                  </a:lnTo>
                  <a:lnTo>
                    <a:pt x="71466" y="3264569"/>
                  </a:lnTo>
                  <a:lnTo>
                    <a:pt x="107576" y="3294364"/>
                  </a:lnTo>
                  <a:lnTo>
                    <a:pt x="149022" y="3316860"/>
                  </a:lnTo>
                  <a:lnTo>
                    <a:pt x="194821" y="3331078"/>
                  </a:lnTo>
                  <a:lnTo>
                    <a:pt x="243992" y="3336035"/>
                  </a:lnTo>
                  <a:lnTo>
                    <a:pt x="2195931" y="3336035"/>
                  </a:lnTo>
                  <a:lnTo>
                    <a:pt x="2245102" y="3331078"/>
                  </a:lnTo>
                  <a:lnTo>
                    <a:pt x="2290901" y="3316860"/>
                  </a:lnTo>
                  <a:lnTo>
                    <a:pt x="2332347" y="3294364"/>
                  </a:lnTo>
                  <a:lnTo>
                    <a:pt x="2368457" y="3264569"/>
                  </a:lnTo>
                  <a:lnTo>
                    <a:pt x="2398252" y="3228459"/>
                  </a:lnTo>
                  <a:lnTo>
                    <a:pt x="2420748" y="3187013"/>
                  </a:lnTo>
                  <a:lnTo>
                    <a:pt x="2434966" y="3141214"/>
                  </a:lnTo>
                  <a:lnTo>
                    <a:pt x="2439924" y="3092043"/>
                  </a:lnTo>
                  <a:lnTo>
                    <a:pt x="2439924" y="243992"/>
                  </a:lnTo>
                  <a:lnTo>
                    <a:pt x="2434966" y="194817"/>
                  </a:lnTo>
                  <a:lnTo>
                    <a:pt x="2420748" y="149016"/>
                  </a:lnTo>
                  <a:lnTo>
                    <a:pt x="2398252" y="107571"/>
                  </a:lnTo>
                  <a:lnTo>
                    <a:pt x="2368457" y="71461"/>
                  </a:lnTo>
                  <a:lnTo>
                    <a:pt x="2332347" y="41668"/>
                  </a:lnTo>
                  <a:lnTo>
                    <a:pt x="2290901" y="19173"/>
                  </a:lnTo>
                  <a:lnTo>
                    <a:pt x="2245102" y="4956"/>
                  </a:lnTo>
                  <a:lnTo>
                    <a:pt x="2195931" y="0"/>
                  </a:lnTo>
                  <a:close/>
                </a:path>
              </a:pathLst>
            </a:custGeom>
            <a:solidFill>
              <a:srgbClr val="002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8962" y="1277875"/>
              <a:ext cx="2440305" cy="3336290"/>
            </a:xfrm>
            <a:custGeom>
              <a:avLst/>
              <a:gdLst/>
              <a:ahLst/>
              <a:cxnLst/>
              <a:rect l="l" t="t" r="r" b="b"/>
              <a:pathLst>
                <a:path w="2440304" h="3336290">
                  <a:moveTo>
                    <a:pt x="0" y="243992"/>
                  </a:moveTo>
                  <a:lnTo>
                    <a:pt x="4957" y="194817"/>
                  </a:lnTo>
                  <a:lnTo>
                    <a:pt x="19175" y="149016"/>
                  </a:lnTo>
                  <a:lnTo>
                    <a:pt x="41671" y="107571"/>
                  </a:lnTo>
                  <a:lnTo>
                    <a:pt x="71466" y="71461"/>
                  </a:lnTo>
                  <a:lnTo>
                    <a:pt x="107576" y="41668"/>
                  </a:lnTo>
                  <a:lnTo>
                    <a:pt x="149022" y="19173"/>
                  </a:lnTo>
                  <a:lnTo>
                    <a:pt x="194821" y="4956"/>
                  </a:lnTo>
                  <a:lnTo>
                    <a:pt x="243992" y="0"/>
                  </a:lnTo>
                  <a:lnTo>
                    <a:pt x="2195931" y="0"/>
                  </a:lnTo>
                  <a:lnTo>
                    <a:pt x="2245102" y="4956"/>
                  </a:lnTo>
                  <a:lnTo>
                    <a:pt x="2290901" y="19173"/>
                  </a:lnTo>
                  <a:lnTo>
                    <a:pt x="2332347" y="41668"/>
                  </a:lnTo>
                  <a:lnTo>
                    <a:pt x="2368457" y="71461"/>
                  </a:lnTo>
                  <a:lnTo>
                    <a:pt x="2398252" y="107571"/>
                  </a:lnTo>
                  <a:lnTo>
                    <a:pt x="2420748" y="149016"/>
                  </a:lnTo>
                  <a:lnTo>
                    <a:pt x="2434966" y="194817"/>
                  </a:lnTo>
                  <a:lnTo>
                    <a:pt x="2439924" y="243992"/>
                  </a:lnTo>
                  <a:lnTo>
                    <a:pt x="2439924" y="3092043"/>
                  </a:lnTo>
                  <a:lnTo>
                    <a:pt x="2434966" y="3141214"/>
                  </a:lnTo>
                  <a:lnTo>
                    <a:pt x="2420748" y="3187013"/>
                  </a:lnTo>
                  <a:lnTo>
                    <a:pt x="2398252" y="3228459"/>
                  </a:lnTo>
                  <a:lnTo>
                    <a:pt x="2368457" y="3264569"/>
                  </a:lnTo>
                  <a:lnTo>
                    <a:pt x="2332347" y="3294364"/>
                  </a:lnTo>
                  <a:lnTo>
                    <a:pt x="2290901" y="3316860"/>
                  </a:lnTo>
                  <a:lnTo>
                    <a:pt x="2245102" y="3331078"/>
                  </a:lnTo>
                  <a:lnTo>
                    <a:pt x="2195931" y="3336035"/>
                  </a:lnTo>
                  <a:lnTo>
                    <a:pt x="243992" y="3336035"/>
                  </a:lnTo>
                  <a:lnTo>
                    <a:pt x="194821" y="3331078"/>
                  </a:lnTo>
                  <a:lnTo>
                    <a:pt x="149022" y="3316860"/>
                  </a:lnTo>
                  <a:lnTo>
                    <a:pt x="107576" y="3294364"/>
                  </a:lnTo>
                  <a:lnTo>
                    <a:pt x="71466" y="3264569"/>
                  </a:lnTo>
                  <a:lnTo>
                    <a:pt x="41671" y="3228459"/>
                  </a:lnTo>
                  <a:lnTo>
                    <a:pt x="19175" y="3187013"/>
                  </a:lnTo>
                  <a:lnTo>
                    <a:pt x="4957" y="3141214"/>
                  </a:lnTo>
                  <a:lnTo>
                    <a:pt x="0" y="3092043"/>
                  </a:lnTo>
                  <a:lnTo>
                    <a:pt x="0" y="24399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53035" y="2786109"/>
            <a:ext cx="2207260" cy="937894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065" marR="5080" indent="1270" algn="ctr">
              <a:lnSpc>
                <a:spcPct val="91500"/>
              </a:lnSpc>
              <a:spcBef>
                <a:spcPts val="259"/>
              </a:spcBef>
            </a:pPr>
            <a:r>
              <a:rPr sz="1600" spc="-185" dirty="0">
                <a:solidFill>
                  <a:srgbClr val="FFFFFF"/>
                </a:solidFill>
                <a:latin typeface="Arial"/>
                <a:cs typeface="Arial"/>
              </a:rPr>
              <a:t>Yes, </a:t>
            </a:r>
            <a:r>
              <a:rPr sz="1600" u="heavy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if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conduct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6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issue  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occurs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in the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context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an 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education 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program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or 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91932" y="1264856"/>
            <a:ext cx="4313555" cy="3362325"/>
            <a:chOff x="1491932" y="1264856"/>
            <a:chExt cx="4313555" cy="3362325"/>
          </a:xfrm>
        </p:grpSpPr>
        <p:sp>
          <p:nvSpPr>
            <p:cNvPr id="8" name="object 8"/>
            <p:cNvSpPr/>
            <p:nvPr/>
          </p:nvSpPr>
          <p:spPr>
            <a:xfrm>
              <a:off x="1525799" y="1676005"/>
              <a:ext cx="1035050" cy="734695"/>
            </a:xfrm>
            <a:custGeom>
              <a:avLst/>
              <a:gdLst/>
              <a:ahLst/>
              <a:cxnLst/>
              <a:rect l="l" t="t" r="r" b="b"/>
              <a:pathLst>
                <a:path w="1035050" h="734694">
                  <a:moveTo>
                    <a:pt x="582107" y="543741"/>
                  </a:moveTo>
                  <a:lnTo>
                    <a:pt x="383394" y="543741"/>
                  </a:lnTo>
                  <a:lnTo>
                    <a:pt x="959672" y="0"/>
                  </a:lnTo>
                  <a:lnTo>
                    <a:pt x="972100" y="14605"/>
                  </a:lnTo>
                  <a:lnTo>
                    <a:pt x="998405" y="51108"/>
                  </a:lnTo>
                  <a:lnTo>
                    <a:pt x="1021744" y="89744"/>
                  </a:lnTo>
                  <a:lnTo>
                    <a:pt x="1034431" y="115237"/>
                  </a:lnTo>
                  <a:lnTo>
                    <a:pt x="582107" y="543741"/>
                  </a:lnTo>
                  <a:close/>
                </a:path>
                <a:path w="1035050" h="734694">
                  <a:moveTo>
                    <a:pt x="378761" y="734501"/>
                  </a:moveTo>
                  <a:lnTo>
                    <a:pt x="0" y="346044"/>
                  </a:lnTo>
                  <a:lnTo>
                    <a:pt x="98454" y="252398"/>
                  </a:lnTo>
                  <a:lnTo>
                    <a:pt x="383394" y="543741"/>
                  </a:lnTo>
                  <a:lnTo>
                    <a:pt x="582107" y="543741"/>
                  </a:lnTo>
                  <a:lnTo>
                    <a:pt x="478374" y="642012"/>
                  </a:lnTo>
                  <a:lnTo>
                    <a:pt x="378761" y="734501"/>
                  </a:lnTo>
                  <a:close/>
                </a:path>
              </a:pathLst>
            </a:custGeom>
            <a:solidFill>
              <a:srgbClr val="BBBD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4949" y="1477518"/>
              <a:ext cx="1111250" cy="1111250"/>
            </a:xfrm>
            <a:custGeom>
              <a:avLst/>
              <a:gdLst/>
              <a:ahLst/>
              <a:cxnLst/>
              <a:rect l="l" t="t" r="r" b="b"/>
              <a:pathLst>
                <a:path w="1111250" h="1111250">
                  <a:moveTo>
                    <a:pt x="0" y="555497"/>
                  </a:moveTo>
                  <a:lnTo>
                    <a:pt x="2039" y="507567"/>
                  </a:lnTo>
                  <a:lnTo>
                    <a:pt x="8044" y="460769"/>
                  </a:lnTo>
                  <a:lnTo>
                    <a:pt x="17850" y="415269"/>
                  </a:lnTo>
                  <a:lnTo>
                    <a:pt x="31290" y="371235"/>
                  </a:lnTo>
                  <a:lnTo>
                    <a:pt x="48196" y="328834"/>
                  </a:lnTo>
                  <a:lnTo>
                    <a:pt x="68401" y="288232"/>
                  </a:lnTo>
                  <a:lnTo>
                    <a:pt x="91740" y="249596"/>
                  </a:lnTo>
                  <a:lnTo>
                    <a:pt x="118046" y="213092"/>
                  </a:lnTo>
                  <a:lnTo>
                    <a:pt x="147151" y="178888"/>
                  </a:lnTo>
                  <a:lnTo>
                    <a:pt x="178888" y="147151"/>
                  </a:lnTo>
                  <a:lnTo>
                    <a:pt x="213092" y="118046"/>
                  </a:lnTo>
                  <a:lnTo>
                    <a:pt x="249596" y="91740"/>
                  </a:lnTo>
                  <a:lnTo>
                    <a:pt x="288232" y="68401"/>
                  </a:lnTo>
                  <a:lnTo>
                    <a:pt x="328834" y="48196"/>
                  </a:lnTo>
                  <a:lnTo>
                    <a:pt x="371235" y="31290"/>
                  </a:lnTo>
                  <a:lnTo>
                    <a:pt x="415269" y="17850"/>
                  </a:lnTo>
                  <a:lnTo>
                    <a:pt x="460769" y="8044"/>
                  </a:lnTo>
                  <a:lnTo>
                    <a:pt x="507567" y="2039"/>
                  </a:lnTo>
                  <a:lnTo>
                    <a:pt x="555498" y="0"/>
                  </a:lnTo>
                  <a:lnTo>
                    <a:pt x="603428" y="2039"/>
                  </a:lnTo>
                  <a:lnTo>
                    <a:pt x="650226" y="8044"/>
                  </a:lnTo>
                  <a:lnTo>
                    <a:pt x="695726" y="17850"/>
                  </a:lnTo>
                  <a:lnTo>
                    <a:pt x="739760" y="31290"/>
                  </a:lnTo>
                  <a:lnTo>
                    <a:pt x="782161" y="48196"/>
                  </a:lnTo>
                  <a:lnTo>
                    <a:pt x="822763" y="68401"/>
                  </a:lnTo>
                  <a:lnTo>
                    <a:pt x="861399" y="91740"/>
                  </a:lnTo>
                  <a:lnTo>
                    <a:pt x="897903" y="118046"/>
                  </a:lnTo>
                  <a:lnTo>
                    <a:pt x="932107" y="147151"/>
                  </a:lnTo>
                  <a:lnTo>
                    <a:pt x="963844" y="178888"/>
                  </a:lnTo>
                  <a:lnTo>
                    <a:pt x="992949" y="213092"/>
                  </a:lnTo>
                  <a:lnTo>
                    <a:pt x="1019255" y="249596"/>
                  </a:lnTo>
                  <a:lnTo>
                    <a:pt x="1042594" y="288232"/>
                  </a:lnTo>
                  <a:lnTo>
                    <a:pt x="1062799" y="328834"/>
                  </a:lnTo>
                  <a:lnTo>
                    <a:pt x="1079705" y="371235"/>
                  </a:lnTo>
                  <a:lnTo>
                    <a:pt x="1093145" y="415269"/>
                  </a:lnTo>
                  <a:lnTo>
                    <a:pt x="1102951" y="460769"/>
                  </a:lnTo>
                  <a:lnTo>
                    <a:pt x="1108956" y="507567"/>
                  </a:lnTo>
                  <a:lnTo>
                    <a:pt x="1110996" y="555497"/>
                  </a:lnTo>
                  <a:lnTo>
                    <a:pt x="1108956" y="603428"/>
                  </a:lnTo>
                  <a:lnTo>
                    <a:pt x="1102951" y="650226"/>
                  </a:lnTo>
                  <a:lnTo>
                    <a:pt x="1093145" y="695726"/>
                  </a:lnTo>
                  <a:lnTo>
                    <a:pt x="1079705" y="739760"/>
                  </a:lnTo>
                  <a:lnTo>
                    <a:pt x="1062799" y="782161"/>
                  </a:lnTo>
                  <a:lnTo>
                    <a:pt x="1042594" y="822763"/>
                  </a:lnTo>
                  <a:lnTo>
                    <a:pt x="1019255" y="861399"/>
                  </a:lnTo>
                  <a:lnTo>
                    <a:pt x="992949" y="897903"/>
                  </a:lnTo>
                  <a:lnTo>
                    <a:pt x="963844" y="932107"/>
                  </a:lnTo>
                  <a:lnTo>
                    <a:pt x="932107" y="963844"/>
                  </a:lnTo>
                  <a:lnTo>
                    <a:pt x="897903" y="992949"/>
                  </a:lnTo>
                  <a:lnTo>
                    <a:pt x="861399" y="1019255"/>
                  </a:lnTo>
                  <a:lnTo>
                    <a:pt x="822763" y="1042594"/>
                  </a:lnTo>
                  <a:lnTo>
                    <a:pt x="782161" y="1062799"/>
                  </a:lnTo>
                  <a:lnTo>
                    <a:pt x="739760" y="1079705"/>
                  </a:lnTo>
                  <a:lnTo>
                    <a:pt x="695726" y="1093145"/>
                  </a:lnTo>
                  <a:lnTo>
                    <a:pt x="650226" y="1102951"/>
                  </a:lnTo>
                  <a:lnTo>
                    <a:pt x="603428" y="1108956"/>
                  </a:lnTo>
                  <a:lnTo>
                    <a:pt x="555498" y="1110995"/>
                  </a:lnTo>
                  <a:lnTo>
                    <a:pt x="507567" y="1108956"/>
                  </a:lnTo>
                  <a:lnTo>
                    <a:pt x="460769" y="1102951"/>
                  </a:lnTo>
                  <a:lnTo>
                    <a:pt x="415269" y="1093145"/>
                  </a:lnTo>
                  <a:lnTo>
                    <a:pt x="371235" y="1079705"/>
                  </a:lnTo>
                  <a:lnTo>
                    <a:pt x="328834" y="1062799"/>
                  </a:lnTo>
                  <a:lnTo>
                    <a:pt x="288232" y="1042594"/>
                  </a:lnTo>
                  <a:lnTo>
                    <a:pt x="249596" y="1019255"/>
                  </a:lnTo>
                  <a:lnTo>
                    <a:pt x="213092" y="992949"/>
                  </a:lnTo>
                  <a:lnTo>
                    <a:pt x="178888" y="963844"/>
                  </a:lnTo>
                  <a:lnTo>
                    <a:pt x="147151" y="932107"/>
                  </a:lnTo>
                  <a:lnTo>
                    <a:pt x="118046" y="897903"/>
                  </a:lnTo>
                  <a:lnTo>
                    <a:pt x="91740" y="861399"/>
                  </a:lnTo>
                  <a:lnTo>
                    <a:pt x="68401" y="822763"/>
                  </a:lnTo>
                  <a:lnTo>
                    <a:pt x="48196" y="782161"/>
                  </a:lnTo>
                  <a:lnTo>
                    <a:pt x="31290" y="739760"/>
                  </a:lnTo>
                  <a:lnTo>
                    <a:pt x="17850" y="695726"/>
                  </a:lnTo>
                  <a:lnTo>
                    <a:pt x="8044" y="650226"/>
                  </a:lnTo>
                  <a:lnTo>
                    <a:pt x="2039" y="603428"/>
                  </a:lnTo>
                  <a:lnTo>
                    <a:pt x="0" y="55549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53562" y="1277874"/>
              <a:ext cx="2438400" cy="3336290"/>
            </a:xfrm>
            <a:custGeom>
              <a:avLst/>
              <a:gdLst/>
              <a:ahLst/>
              <a:cxnLst/>
              <a:rect l="l" t="t" r="r" b="b"/>
              <a:pathLst>
                <a:path w="2438400" h="3336290">
                  <a:moveTo>
                    <a:pt x="2194560" y="0"/>
                  </a:moveTo>
                  <a:lnTo>
                    <a:pt x="243840" y="0"/>
                  </a:lnTo>
                  <a:lnTo>
                    <a:pt x="194697" y="4953"/>
                  </a:lnTo>
                  <a:lnTo>
                    <a:pt x="148925" y="19161"/>
                  </a:lnTo>
                  <a:lnTo>
                    <a:pt x="107505" y="41643"/>
                  </a:lnTo>
                  <a:lnTo>
                    <a:pt x="71418" y="71418"/>
                  </a:lnTo>
                  <a:lnTo>
                    <a:pt x="41643" y="107505"/>
                  </a:lnTo>
                  <a:lnTo>
                    <a:pt x="19161" y="148925"/>
                  </a:lnTo>
                  <a:lnTo>
                    <a:pt x="4953" y="194697"/>
                  </a:lnTo>
                  <a:lnTo>
                    <a:pt x="0" y="243839"/>
                  </a:lnTo>
                  <a:lnTo>
                    <a:pt x="0" y="3092196"/>
                  </a:lnTo>
                  <a:lnTo>
                    <a:pt x="4953" y="3141338"/>
                  </a:lnTo>
                  <a:lnTo>
                    <a:pt x="19161" y="3187110"/>
                  </a:lnTo>
                  <a:lnTo>
                    <a:pt x="41643" y="3228530"/>
                  </a:lnTo>
                  <a:lnTo>
                    <a:pt x="71418" y="3264617"/>
                  </a:lnTo>
                  <a:lnTo>
                    <a:pt x="107505" y="3294392"/>
                  </a:lnTo>
                  <a:lnTo>
                    <a:pt x="148925" y="3316874"/>
                  </a:lnTo>
                  <a:lnTo>
                    <a:pt x="194697" y="3331082"/>
                  </a:lnTo>
                  <a:lnTo>
                    <a:pt x="243840" y="3336035"/>
                  </a:lnTo>
                  <a:lnTo>
                    <a:pt x="2194560" y="3336035"/>
                  </a:lnTo>
                  <a:lnTo>
                    <a:pt x="2243702" y="3331082"/>
                  </a:lnTo>
                  <a:lnTo>
                    <a:pt x="2289474" y="3316874"/>
                  </a:lnTo>
                  <a:lnTo>
                    <a:pt x="2330894" y="3294392"/>
                  </a:lnTo>
                  <a:lnTo>
                    <a:pt x="2366981" y="3264617"/>
                  </a:lnTo>
                  <a:lnTo>
                    <a:pt x="2396756" y="3228530"/>
                  </a:lnTo>
                  <a:lnTo>
                    <a:pt x="2419238" y="3187110"/>
                  </a:lnTo>
                  <a:lnTo>
                    <a:pt x="2433446" y="3141338"/>
                  </a:lnTo>
                  <a:lnTo>
                    <a:pt x="2438400" y="3092196"/>
                  </a:lnTo>
                  <a:lnTo>
                    <a:pt x="2438400" y="243839"/>
                  </a:lnTo>
                  <a:lnTo>
                    <a:pt x="2433446" y="194697"/>
                  </a:lnTo>
                  <a:lnTo>
                    <a:pt x="2419238" y="148925"/>
                  </a:lnTo>
                  <a:lnTo>
                    <a:pt x="2396756" y="107505"/>
                  </a:lnTo>
                  <a:lnTo>
                    <a:pt x="2366981" y="71418"/>
                  </a:lnTo>
                  <a:lnTo>
                    <a:pt x="2330894" y="41643"/>
                  </a:lnTo>
                  <a:lnTo>
                    <a:pt x="2289474" y="19161"/>
                  </a:lnTo>
                  <a:lnTo>
                    <a:pt x="2243702" y="4953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2C4D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53562" y="1277874"/>
              <a:ext cx="2438400" cy="3336290"/>
            </a:xfrm>
            <a:custGeom>
              <a:avLst/>
              <a:gdLst/>
              <a:ahLst/>
              <a:cxnLst/>
              <a:rect l="l" t="t" r="r" b="b"/>
              <a:pathLst>
                <a:path w="2438400" h="3336290">
                  <a:moveTo>
                    <a:pt x="0" y="243839"/>
                  </a:moveTo>
                  <a:lnTo>
                    <a:pt x="4953" y="194697"/>
                  </a:lnTo>
                  <a:lnTo>
                    <a:pt x="19161" y="148925"/>
                  </a:lnTo>
                  <a:lnTo>
                    <a:pt x="41643" y="107505"/>
                  </a:lnTo>
                  <a:lnTo>
                    <a:pt x="71418" y="71418"/>
                  </a:lnTo>
                  <a:lnTo>
                    <a:pt x="107505" y="41643"/>
                  </a:lnTo>
                  <a:lnTo>
                    <a:pt x="148925" y="19161"/>
                  </a:lnTo>
                  <a:lnTo>
                    <a:pt x="194697" y="4953"/>
                  </a:lnTo>
                  <a:lnTo>
                    <a:pt x="243840" y="0"/>
                  </a:lnTo>
                  <a:lnTo>
                    <a:pt x="2194560" y="0"/>
                  </a:lnTo>
                  <a:lnTo>
                    <a:pt x="2243702" y="4953"/>
                  </a:lnTo>
                  <a:lnTo>
                    <a:pt x="2289474" y="19161"/>
                  </a:lnTo>
                  <a:lnTo>
                    <a:pt x="2330894" y="41643"/>
                  </a:lnTo>
                  <a:lnTo>
                    <a:pt x="2366981" y="71418"/>
                  </a:lnTo>
                  <a:lnTo>
                    <a:pt x="2396756" y="107505"/>
                  </a:lnTo>
                  <a:lnTo>
                    <a:pt x="2419238" y="148925"/>
                  </a:lnTo>
                  <a:lnTo>
                    <a:pt x="2433446" y="194697"/>
                  </a:lnTo>
                  <a:lnTo>
                    <a:pt x="2438400" y="243839"/>
                  </a:lnTo>
                  <a:lnTo>
                    <a:pt x="2438400" y="3092196"/>
                  </a:lnTo>
                  <a:lnTo>
                    <a:pt x="2433446" y="3141338"/>
                  </a:lnTo>
                  <a:lnTo>
                    <a:pt x="2419238" y="3187110"/>
                  </a:lnTo>
                  <a:lnTo>
                    <a:pt x="2396756" y="3228530"/>
                  </a:lnTo>
                  <a:lnTo>
                    <a:pt x="2366981" y="3264617"/>
                  </a:lnTo>
                  <a:lnTo>
                    <a:pt x="2330894" y="3294392"/>
                  </a:lnTo>
                  <a:lnTo>
                    <a:pt x="2289474" y="3316874"/>
                  </a:lnTo>
                  <a:lnTo>
                    <a:pt x="2243702" y="3331082"/>
                  </a:lnTo>
                  <a:lnTo>
                    <a:pt x="2194560" y="3336035"/>
                  </a:lnTo>
                  <a:lnTo>
                    <a:pt x="243840" y="3336035"/>
                  </a:lnTo>
                  <a:lnTo>
                    <a:pt x="194697" y="3331082"/>
                  </a:lnTo>
                  <a:lnTo>
                    <a:pt x="148925" y="3316874"/>
                  </a:lnTo>
                  <a:lnTo>
                    <a:pt x="107505" y="3294392"/>
                  </a:lnTo>
                  <a:lnTo>
                    <a:pt x="71418" y="3264617"/>
                  </a:lnTo>
                  <a:lnTo>
                    <a:pt x="41643" y="3228530"/>
                  </a:lnTo>
                  <a:lnTo>
                    <a:pt x="19161" y="3187110"/>
                  </a:lnTo>
                  <a:lnTo>
                    <a:pt x="4953" y="3141338"/>
                  </a:lnTo>
                  <a:lnTo>
                    <a:pt x="0" y="3092196"/>
                  </a:lnTo>
                  <a:lnTo>
                    <a:pt x="0" y="24383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468571" y="2562906"/>
            <a:ext cx="2205355" cy="138430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065" marR="5080" indent="635" algn="ctr">
              <a:lnSpc>
                <a:spcPct val="91500"/>
              </a:lnSpc>
              <a:spcBef>
                <a:spcPts val="259"/>
              </a:spcBef>
            </a:pPr>
            <a:r>
              <a:rPr sz="1600" spc="-185" dirty="0">
                <a:solidFill>
                  <a:srgbClr val="FFFFFF"/>
                </a:solidFill>
                <a:latin typeface="Arial"/>
                <a:cs typeface="Arial"/>
              </a:rPr>
              <a:t>Yes, </a:t>
            </a:r>
            <a:r>
              <a:rPr sz="1600" u="heavy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if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conduct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6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issue  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occurs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600" spc="-13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house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owned 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controlled 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an 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officially-recognized</a:t>
            </a:r>
            <a:r>
              <a:rPr sz="16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Greek 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organization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other 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03484" y="1264857"/>
            <a:ext cx="4314825" cy="3362325"/>
            <a:chOff x="4003484" y="1264857"/>
            <a:chExt cx="4314825" cy="3362325"/>
          </a:xfrm>
        </p:grpSpPr>
        <p:sp>
          <p:nvSpPr>
            <p:cNvPr id="14" name="object 14"/>
            <p:cNvSpPr/>
            <p:nvPr/>
          </p:nvSpPr>
          <p:spPr>
            <a:xfrm>
              <a:off x="4037379" y="1676005"/>
              <a:ext cx="1036319" cy="734695"/>
            </a:xfrm>
            <a:custGeom>
              <a:avLst/>
              <a:gdLst/>
              <a:ahLst/>
              <a:cxnLst/>
              <a:rect l="l" t="t" r="r" b="b"/>
              <a:pathLst>
                <a:path w="1036320" h="734694">
                  <a:moveTo>
                    <a:pt x="582906" y="543741"/>
                  </a:moveTo>
                  <a:lnTo>
                    <a:pt x="383920" y="543741"/>
                  </a:lnTo>
                  <a:lnTo>
                    <a:pt x="960989" y="0"/>
                  </a:lnTo>
                  <a:lnTo>
                    <a:pt x="973434" y="14605"/>
                  </a:lnTo>
                  <a:lnTo>
                    <a:pt x="999775" y="51108"/>
                  </a:lnTo>
                  <a:lnTo>
                    <a:pt x="1023146" y="89744"/>
                  </a:lnTo>
                  <a:lnTo>
                    <a:pt x="1035850" y="115237"/>
                  </a:lnTo>
                  <a:lnTo>
                    <a:pt x="582906" y="543741"/>
                  </a:lnTo>
                  <a:close/>
                </a:path>
                <a:path w="1036320" h="734694">
                  <a:moveTo>
                    <a:pt x="379281" y="734501"/>
                  </a:moveTo>
                  <a:lnTo>
                    <a:pt x="0" y="346044"/>
                  </a:lnTo>
                  <a:lnTo>
                    <a:pt x="98589" y="252398"/>
                  </a:lnTo>
                  <a:lnTo>
                    <a:pt x="383920" y="543741"/>
                  </a:lnTo>
                  <a:lnTo>
                    <a:pt x="582906" y="543741"/>
                  </a:lnTo>
                  <a:lnTo>
                    <a:pt x="479031" y="642012"/>
                  </a:lnTo>
                  <a:lnTo>
                    <a:pt x="379281" y="734501"/>
                  </a:lnTo>
                  <a:close/>
                </a:path>
              </a:pathLst>
            </a:custGeom>
            <a:solidFill>
              <a:srgbClr val="D2D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16501" y="1477518"/>
              <a:ext cx="1112520" cy="1111250"/>
            </a:xfrm>
            <a:custGeom>
              <a:avLst/>
              <a:gdLst/>
              <a:ahLst/>
              <a:cxnLst/>
              <a:rect l="l" t="t" r="r" b="b"/>
              <a:pathLst>
                <a:path w="1112520" h="1111250">
                  <a:moveTo>
                    <a:pt x="0" y="555497"/>
                  </a:moveTo>
                  <a:lnTo>
                    <a:pt x="2041" y="507567"/>
                  </a:lnTo>
                  <a:lnTo>
                    <a:pt x="8055" y="460769"/>
                  </a:lnTo>
                  <a:lnTo>
                    <a:pt x="17875" y="415269"/>
                  </a:lnTo>
                  <a:lnTo>
                    <a:pt x="31333" y="371235"/>
                  </a:lnTo>
                  <a:lnTo>
                    <a:pt x="48262" y="328834"/>
                  </a:lnTo>
                  <a:lnTo>
                    <a:pt x="68496" y="288232"/>
                  </a:lnTo>
                  <a:lnTo>
                    <a:pt x="91867" y="249596"/>
                  </a:lnTo>
                  <a:lnTo>
                    <a:pt x="118208" y="213092"/>
                  </a:lnTo>
                  <a:lnTo>
                    <a:pt x="147353" y="178888"/>
                  </a:lnTo>
                  <a:lnTo>
                    <a:pt x="179134" y="147151"/>
                  </a:lnTo>
                  <a:lnTo>
                    <a:pt x="213385" y="118046"/>
                  </a:lnTo>
                  <a:lnTo>
                    <a:pt x="249939" y="91740"/>
                  </a:lnTo>
                  <a:lnTo>
                    <a:pt x="288628" y="68401"/>
                  </a:lnTo>
                  <a:lnTo>
                    <a:pt x="329286" y="48196"/>
                  </a:lnTo>
                  <a:lnTo>
                    <a:pt x="371745" y="31290"/>
                  </a:lnTo>
                  <a:lnTo>
                    <a:pt x="415839" y="17850"/>
                  </a:lnTo>
                  <a:lnTo>
                    <a:pt x="461401" y="8044"/>
                  </a:lnTo>
                  <a:lnTo>
                    <a:pt x="508263" y="2039"/>
                  </a:lnTo>
                  <a:lnTo>
                    <a:pt x="556260" y="0"/>
                  </a:lnTo>
                  <a:lnTo>
                    <a:pt x="604256" y="2039"/>
                  </a:lnTo>
                  <a:lnTo>
                    <a:pt x="651118" y="8044"/>
                  </a:lnTo>
                  <a:lnTo>
                    <a:pt x="696680" y="17850"/>
                  </a:lnTo>
                  <a:lnTo>
                    <a:pt x="740774" y="31290"/>
                  </a:lnTo>
                  <a:lnTo>
                    <a:pt x="783233" y="48196"/>
                  </a:lnTo>
                  <a:lnTo>
                    <a:pt x="823891" y="68401"/>
                  </a:lnTo>
                  <a:lnTo>
                    <a:pt x="862580" y="91740"/>
                  </a:lnTo>
                  <a:lnTo>
                    <a:pt x="899134" y="118046"/>
                  </a:lnTo>
                  <a:lnTo>
                    <a:pt x="933385" y="147151"/>
                  </a:lnTo>
                  <a:lnTo>
                    <a:pt x="965166" y="178888"/>
                  </a:lnTo>
                  <a:lnTo>
                    <a:pt x="994311" y="213092"/>
                  </a:lnTo>
                  <a:lnTo>
                    <a:pt x="1020652" y="249596"/>
                  </a:lnTo>
                  <a:lnTo>
                    <a:pt x="1044023" y="288232"/>
                  </a:lnTo>
                  <a:lnTo>
                    <a:pt x="1064257" y="328834"/>
                  </a:lnTo>
                  <a:lnTo>
                    <a:pt x="1081186" y="371235"/>
                  </a:lnTo>
                  <a:lnTo>
                    <a:pt x="1094644" y="415269"/>
                  </a:lnTo>
                  <a:lnTo>
                    <a:pt x="1104464" y="460769"/>
                  </a:lnTo>
                  <a:lnTo>
                    <a:pt x="1110478" y="507567"/>
                  </a:lnTo>
                  <a:lnTo>
                    <a:pt x="1112520" y="555497"/>
                  </a:lnTo>
                  <a:lnTo>
                    <a:pt x="1110478" y="603428"/>
                  </a:lnTo>
                  <a:lnTo>
                    <a:pt x="1104464" y="650226"/>
                  </a:lnTo>
                  <a:lnTo>
                    <a:pt x="1094644" y="695726"/>
                  </a:lnTo>
                  <a:lnTo>
                    <a:pt x="1081186" y="739760"/>
                  </a:lnTo>
                  <a:lnTo>
                    <a:pt x="1064257" y="782161"/>
                  </a:lnTo>
                  <a:lnTo>
                    <a:pt x="1044023" y="822763"/>
                  </a:lnTo>
                  <a:lnTo>
                    <a:pt x="1020652" y="861399"/>
                  </a:lnTo>
                  <a:lnTo>
                    <a:pt x="994311" y="897903"/>
                  </a:lnTo>
                  <a:lnTo>
                    <a:pt x="965166" y="932107"/>
                  </a:lnTo>
                  <a:lnTo>
                    <a:pt x="933385" y="963844"/>
                  </a:lnTo>
                  <a:lnTo>
                    <a:pt x="899134" y="992949"/>
                  </a:lnTo>
                  <a:lnTo>
                    <a:pt x="862580" y="1019255"/>
                  </a:lnTo>
                  <a:lnTo>
                    <a:pt x="823891" y="1042594"/>
                  </a:lnTo>
                  <a:lnTo>
                    <a:pt x="783233" y="1062799"/>
                  </a:lnTo>
                  <a:lnTo>
                    <a:pt x="740774" y="1079705"/>
                  </a:lnTo>
                  <a:lnTo>
                    <a:pt x="696680" y="1093145"/>
                  </a:lnTo>
                  <a:lnTo>
                    <a:pt x="651118" y="1102951"/>
                  </a:lnTo>
                  <a:lnTo>
                    <a:pt x="604256" y="1108956"/>
                  </a:lnTo>
                  <a:lnTo>
                    <a:pt x="556260" y="1110995"/>
                  </a:lnTo>
                  <a:lnTo>
                    <a:pt x="508263" y="1108956"/>
                  </a:lnTo>
                  <a:lnTo>
                    <a:pt x="461401" y="1102951"/>
                  </a:lnTo>
                  <a:lnTo>
                    <a:pt x="415839" y="1093145"/>
                  </a:lnTo>
                  <a:lnTo>
                    <a:pt x="371745" y="1079705"/>
                  </a:lnTo>
                  <a:lnTo>
                    <a:pt x="329286" y="1062799"/>
                  </a:lnTo>
                  <a:lnTo>
                    <a:pt x="288628" y="1042594"/>
                  </a:lnTo>
                  <a:lnTo>
                    <a:pt x="249939" y="1019255"/>
                  </a:lnTo>
                  <a:lnTo>
                    <a:pt x="213385" y="992949"/>
                  </a:lnTo>
                  <a:lnTo>
                    <a:pt x="179134" y="963844"/>
                  </a:lnTo>
                  <a:lnTo>
                    <a:pt x="147353" y="932107"/>
                  </a:lnTo>
                  <a:lnTo>
                    <a:pt x="118208" y="897903"/>
                  </a:lnTo>
                  <a:lnTo>
                    <a:pt x="91867" y="861399"/>
                  </a:lnTo>
                  <a:lnTo>
                    <a:pt x="68496" y="822763"/>
                  </a:lnTo>
                  <a:lnTo>
                    <a:pt x="48262" y="782161"/>
                  </a:lnTo>
                  <a:lnTo>
                    <a:pt x="31333" y="739760"/>
                  </a:lnTo>
                  <a:lnTo>
                    <a:pt x="17875" y="695726"/>
                  </a:lnTo>
                  <a:lnTo>
                    <a:pt x="8055" y="650226"/>
                  </a:lnTo>
                  <a:lnTo>
                    <a:pt x="2041" y="603428"/>
                  </a:lnTo>
                  <a:lnTo>
                    <a:pt x="0" y="55549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65113" y="1277875"/>
              <a:ext cx="2440305" cy="3336290"/>
            </a:xfrm>
            <a:custGeom>
              <a:avLst/>
              <a:gdLst/>
              <a:ahLst/>
              <a:cxnLst/>
              <a:rect l="l" t="t" r="r" b="b"/>
              <a:pathLst>
                <a:path w="2440304" h="3336290">
                  <a:moveTo>
                    <a:pt x="2195931" y="0"/>
                  </a:moveTo>
                  <a:lnTo>
                    <a:pt x="243992" y="0"/>
                  </a:lnTo>
                  <a:lnTo>
                    <a:pt x="194821" y="4956"/>
                  </a:lnTo>
                  <a:lnTo>
                    <a:pt x="149022" y="19173"/>
                  </a:lnTo>
                  <a:lnTo>
                    <a:pt x="107576" y="41668"/>
                  </a:lnTo>
                  <a:lnTo>
                    <a:pt x="71466" y="71461"/>
                  </a:lnTo>
                  <a:lnTo>
                    <a:pt x="41671" y="107571"/>
                  </a:lnTo>
                  <a:lnTo>
                    <a:pt x="19175" y="149016"/>
                  </a:lnTo>
                  <a:lnTo>
                    <a:pt x="4957" y="194817"/>
                  </a:lnTo>
                  <a:lnTo>
                    <a:pt x="0" y="243992"/>
                  </a:lnTo>
                  <a:lnTo>
                    <a:pt x="0" y="3092043"/>
                  </a:lnTo>
                  <a:lnTo>
                    <a:pt x="4957" y="3141214"/>
                  </a:lnTo>
                  <a:lnTo>
                    <a:pt x="19175" y="3187013"/>
                  </a:lnTo>
                  <a:lnTo>
                    <a:pt x="41671" y="3228459"/>
                  </a:lnTo>
                  <a:lnTo>
                    <a:pt x="71466" y="3264569"/>
                  </a:lnTo>
                  <a:lnTo>
                    <a:pt x="107576" y="3294364"/>
                  </a:lnTo>
                  <a:lnTo>
                    <a:pt x="149022" y="3316860"/>
                  </a:lnTo>
                  <a:lnTo>
                    <a:pt x="194821" y="3331078"/>
                  </a:lnTo>
                  <a:lnTo>
                    <a:pt x="243992" y="3336035"/>
                  </a:lnTo>
                  <a:lnTo>
                    <a:pt x="2195931" y="3336035"/>
                  </a:lnTo>
                  <a:lnTo>
                    <a:pt x="2245102" y="3331078"/>
                  </a:lnTo>
                  <a:lnTo>
                    <a:pt x="2290901" y="3316860"/>
                  </a:lnTo>
                  <a:lnTo>
                    <a:pt x="2332347" y="3294364"/>
                  </a:lnTo>
                  <a:lnTo>
                    <a:pt x="2368457" y="3264569"/>
                  </a:lnTo>
                  <a:lnTo>
                    <a:pt x="2398252" y="3228459"/>
                  </a:lnTo>
                  <a:lnTo>
                    <a:pt x="2420748" y="3187013"/>
                  </a:lnTo>
                  <a:lnTo>
                    <a:pt x="2434966" y="3141214"/>
                  </a:lnTo>
                  <a:lnTo>
                    <a:pt x="2439924" y="3092043"/>
                  </a:lnTo>
                  <a:lnTo>
                    <a:pt x="2439924" y="243992"/>
                  </a:lnTo>
                  <a:lnTo>
                    <a:pt x="2434966" y="194817"/>
                  </a:lnTo>
                  <a:lnTo>
                    <a:pt x="2420748" y="149016"/>
                  </a:lnTo>
                  <a:lnTo>
                    <a:pt x="2398252" y="107571"/>
                  </a:lnTo>
                  <a:lnTo>
                    <a:pt x="2368457" y="71461"/>
                  </a:lnTo>
                  <a:lnTo>
                    <a:pt x="2332347" y="41668"/>
                  </a:lnTo>
                  <a:lnTo>
                    <a:pt x="2290901" y="19173"/>
                  </a:lnTo>
                  <a:lnTo>
                    <a:pt x="2245102" y="4956"/>
                  </a:lnTo>
                  <a:lnTo>
                    <a:pt x="2195931" y="0"/>
                  </a:lnTo>
                  <a:close/>
                </a:path>
              </a:pathLst>
            </a:custGeom>
            <a:solidFill>
              <a:srgbClr val="949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65113" y="1277875"/>
              <a:ext cx="2440305" cy="3336290"/>
            </a:xfrm>
            <a:custGeom>
              <a:avLst/>
              <a:gdLst/>
              <a:ahLst/>
              <a:cxnLst/>
              <a:rect l="l" t="t" r="r" b="b"/>
              <a:pathLst>
                <a:path w="2440304" h="3336290">
                  <a:moveTo>
                    <a:pt x="0" y="243992"/>
                  </a:moveTo>
                  <a:lnTo>
                    <a:pt x="4957" y="194817"/>
                  </a:lnTo>
                  <a:lnTo>
                    <a:pt x="19175" y="149016"/>
                  </a:lnTo>
                  <a:lnTo>
                    <a:pt x="41671" y="107571"/>
                  </a:lnTo>
                  <a:lnTo>
                    <a:pt x="71466" y="71461"/>
                  </a:lnTo>
                  <a:lnTo>
                    <a:pt x="107576" y="41668"/>
                  </a:lnTo>
                  <a:lnTo>
                    <a:pt x="149022" y="19173"/>
                  </a:lnTo>
                  <a:lnTo>
                    <a:pt x="194821" y="4956"/>
                  </a:lnTo>
                  <a:lnTo>
                    <a:pt x="243992" y="0"/>
                  </a:lnTo>
                  <a:lnTo>
                    <a:pt x="2195931" y="0"/>
                  </a:lnTo>
                  <a:lnTo>
                    <a:pt x="2245102" y="4956"/>
                  </a:lnTo>
                  <a:lnTo>
                    <a:pt x="2290901" y="19173"/>
                  </a:lnTo>
                  <a:lnTo>
                    <a:pt x="2332347" y="41668"/>
                  </a:lnTo>
                  <a:lnTo>
                    <a:pt x="2368457" y="71461"/>
                  </a:lnTo>
                  <a:lnTo>
                    <a:pt x="2398252" y="107571"/>
                  </a:lnTo>
                  <a:lnTo>
                    <a:pt x="2420748" y="149016"/>
                  </a:lnTo>
                  <a:lnTo>
                    <a:pt x="2434966" y="194817"/>
                  </a:lnTo>
                  <a:lnTo>
                    <a:pt x="2439924" y="243992"/>
                  </a:lnTo>
                  <a:lnTo>
                    <a:pt x="2439924" y="3092043"/>
                  </a:lnTo>
                  <a:lnTo>
                    <a:pt x="2434966" y="3141214"/>
                  </a:lnTo>
                  <a:lnTo>
                    <a:pt x="2420748" y="3187013"/>
                  </a:lnTo>
                  <a:lnTo>
                    <a:pt x="2398252" y="3228459"/>
                  </a:lnTo>
                  <a:lnTo>
                    <a:pt x="2368457" y="3264569"/>
                  </a:lnTo>
                  <a:lnTo>
                    <a:pt x="2332347" y="3294364"/>
                  </a:lnTo>
                  <a:lnTo>
                    <a:pt x="2290901" y="3316860"/>
                  </a:lnTo>
                  <a:lnTo>
                    <a:pt x="2245102" y="3331078"/>
                  </a:lnTo>
                  <a:lnTo>
                    <a:pt x="2195931" y="3336035"/>
                  </a:lnTo>
                  <a:lnTo>
                    <a:pt x="243992" y="3336035"/>
                  </a:lnTo>
                  <a:lnTo>
                    <a:pt x="194821" y="3331078"/>
                  </a:lnTo>
                  <a:lnTo>
                    <a:pt x="149022" y="3316860"/>
                  </a:lnTo>
                  <a:lnTo>
                    <a:pt x="107576" y="3294364"/>
                  </a:lnTo>
                  <a:lnTo>
                    <a:pt x="71466" y="3264569"/>
                  </a:lnTo>
                  <a:lnTo>
                    <a:pt x="41671" y="3228459"/>
                  </a:lnTo>
                  <a:lnTo>
                    <a:pt x="19175" y="3187013"/>
                  </a:lnTo>
                  <a:lnTo>
                    <a:pt x="4957" y="3141214"/>
                  </a:lnTo>
                  <a:lnTo>
                    <a:pt x="0" y="3092043"/>
                  </a:lnTo>
                  <a:lnTo>
                    <a:pt x="0" y="24399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999491" y="2786109"/>
            <a:ext cx="2170430" cy="937894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065" marR="5080" algn="ctr">
              <a:lnSpc>
                <a:spcPct val="91500"/>
              </a:lnSpc>
              <a:spcBef>
                <a:spcPts val="259"/>
              </a:spcBef>
            </a:pP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No, 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occurs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3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private  location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and is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sz="1600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institution’s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education  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program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24711" y="1464563"/>
            <a:ext cx="6896100" cy="2923540"/>
            <a:chOff x="1124711" y="1464563"/>
            <a:chExt cx="6896100" cy="2923540"/>
          </a:xfrm>
        </p:grpSpPr>
        <p:sp>
          <p:nvSpPr>
            <p:cNvPr id="20" name="object 20"/>
            <p:cNvSpPr/>
            <p:nvPr/>
          </p:nvSpPr>
          <p:spPr>
            <a:xfrm>
              <a:off x="6675521" y="1623188"/>
              <a:ext cx="820419" cy="819150"/>
            </a:xfrm>
            <a:custGeom>
              <a:avLst/>
              <a:gdLst/>
              <a:ahLst/>
              <a:cxnLst/>
              <a:rect l="l" t="t" r="r" b="b"/>
              <a:pathLst>
                <a:path w="820420" h="819150">
                  <a:moveTo>
                    <a:pt x="721616" y="818534"/>
                  </a:moveTo>
                  <a:lnTo>
                    <a:pt x="410035" y="507537"/>
                  </a:lnTo>
                  <a:lnTo>
                    <a:pt x="98454" y="818534"/>
                  </a:lnTo>
                  <a:lnTo>
                    <a:pt x="0" y="720264"/>
                  </a:lnTo>
                  <a:lnTo>
                    <a:pt x="311580" y="409267"/>
                  </a:lnTo>
                  <a:lnTo>
                    <a:pt x="0" y="98270"/>
                  </a:lnTo>
                  <a:lnTo>
                    <a:pt x="98454" y="0"/>
                  </a:lnTo>
                  <a:lnTo>
                    <a:pt x="410035" y="310996"/>
                  </a:lnTo>
                  <a:lnTo>
                    <a:pt x="721616" y="0"/>
                  </a:lnTo>
                  <a:lnTo>
                    <a:pt x="820071" y="98270"/>
                  </a:lnTo>
                  <a:lnTo>
                    <a:pt x="508490" y="409267"/>
                  </a:lnTo>
                  <a:lnTo>
                    <a:pt x="820071" y="720264"/>
                  </a:lnTo>
                  <a:lnTo>
                    <a:pt x="721616" y="818534"/>
                  </a:lnTo>
                  <a:close/>
                </a:path>
              </a:pathLst>
            </a:custGeom>
            <a:solidFill>
              <a:srgbClr val="E7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29577" y="1477517"/>
              <a:ext cx="1111250" cy="1111250"/>
            </a:xfrm>
            <a:custGeom>
              <a:avLst/>
              <a:gdLst/>
              <a:ahLst/>
              <a:cxnLst/>
              <a:rect l="l" t="t" r="r" b="b"/>
              <a:pathLst>
                <a:path w="1111250" h="1111250">
                  <a:moveTo>
                    <a:pt x="0" y="555497"/>
                  </a:moveTo>
                  <a:lnTo>
                    <a:pt x="2039" y="507567"/>
                  </a:lnTo>
                  <a:lnTo>
                    <a:pt x="8044" y="460769"/>
                  </a:lnTo>
                  <a:lnTo>
                    <a:pt x="17850" y="415269"/>
                  </a:lnTo>
                  <a:lnTo>
                    <a:pt x="31290" y="371235"/>
                  </a:lnTo>
                  <a:lnTo>
                    <a:pt x="48196" y="328834"/>
                  </a:lnTo>
                  <a:lnTo>
                    <a:pt x="68401" y="288232"/>
                  </a:lnTo>
                  <a:lnTo>
                    <a:pt x="91740" y="249596"/>
                  </a:lnTo>
                  <a:lnTo>
                    <a:pt x="118046" y="213092"/>
                  </a:lnTo>
                  <a:lnTo>
                    <a:pt x="147151" y="178888"/>
                  </a:lnTo>
                  <a:lnTo>
                    <a:pt x="178888" y="147151"/>
                  </a:lnTo>
                  <a:lnTo>
                    <a:pt x="213092" y="118046"/>
                  </a:lnTo>
                  <a:lnTo>
                    <a:pt x="249596" y="91740"/>
                  </a:lnTo>
                  <a:lnTo>
                    <a:pt x="288232" y="68401"/>
                  </a:lnTo>
                  <a:lnTo>
                    <a:pt x="328834" y="48196"/>
                  </a:lnTo>
                  <a:lnTo>
                    <a:pt x="371235" y="31290"/>
                  </a:lnTo>
                  <a:lnTo>
                    <a:pt x="415269" y="17850"/>
                  </a:lnTo>
                  <a:lnTo>
                    <a:pt x="460769" y="8044"/>
                  </a:lnTo>
                  <a:lnTo>
                    <a:pt x="507567" y="2039"/>
                  </a:lnTo>
                  <a:lnTo>
                    <a:pt x="555498" y="0"/>
                  </a:lnTo>
                  <a:lnTo>
                    <a:pt x="603428" y="2039"/>
                  </a:lnTo>
                  <a:lnTo>
                    <a:pt x="650226" y="8044"/>
                  </a:lnTo>
                  <a:lnTo>
                    <a:pt x="695726" y="17850"/>
                  </a:lnTo>
                  <a:lnTo>
                    <a:pt x="739760" y="31290"/>
                  </a:lnTo>
                  <a:lnTo>
                    <a:pt x="782161" y="48196"/>
                  </a:lnTo>
                  <a:lnTo>
                    <a:pt x="822763" y="68401"/>
                  </a:lnTo>
                  <a:lnTo>
                    <a:pt x="861399" y="91740"/>
                  </a:lnTo>
                  <a:lnTo>
                    <a:pt x="897903" y="118046"/>
                  </a:lnTo>
                  <a:lnTo>
                    <a:pt x="932107" y="147151"/>
                  </a:lnTo>
                  <a:lnTo>
                    <a:pt x="963844" y="178888"/>
                  </a:lnTo>
                  <a:lnTo>
                    <a:pt x="992949" y="213092"/>
                  </a:lnTo>
                  <a:lnTo>
                    <a:pt x="1019255" y="249596"/>
                  </a:lnTo>
                  <a:lnTo>
                    <a:pt x="1042594" y="288232"/>
                  </a:lnTo>
                  <a:lnTo>
                    <a:pt x="1062799" y="328834"/>
                  </a:lnTo>
                  <a:lnTo>
                    <a:pt x="1079705" y="371235"/>
                  </a:lnTo>
                  <a:lnTo>
                    <a:pt x="1093145" y="415269"/>
                  </a:lnTo>
                  <a:lnTo>
                    <a:pt x="1102951" y="460769"/>
                  </a:lnTo>
                  <a:lnTo>
                    <a:pt x="1108956" y="507567"/>
                  </a:lnTo>
                  <a:lnTo>
                    <a:pt x="1110996" y="555497"/>
                  </a:lnTo>
                  <a:lnTo>
                    <a:pt x="1108956" y="603428"/>
                  </a:lnTo>
                  <a:lnTo>
                    <a:pt x="1102951" y="650226"/>
                  </a:lnTo>
                  <a:lnTo>
                    <a:pt x="1093145" y="695726"/>
                  </a:lnTo>
                  <a:lnTo>
                    <a:pt x="1079705" y="739760"/>
                  </a:lnTo>
                  <a:lnTo>
                    <a:pt x="1062799" y="782161"/>
                  </a:lnTo>
                  <a:lnTo>
                    <a:pt x="1042594" y="822763"/>
                  </a:lnTo>
                  <a:lnTo>
                    <a:pt x="1019255" y="861399"/>
                  </a:lnTo>
                  <a:lnTo>
                    <a:pt x="992949" y="897903"/>
                  </a:lnTo>
                  <a:lnTo>
                    <a:pt x="963844" y="932107"/>
                  </a:lnTo>
                  <a:lnTo>
                    <a:pt x="932107" y="963844"/>
                  </a:lnTo>
                  <a:lnTo>
                    <a:pt x="897903" y="992949"/>
                  </a:lnTo>
                  <a:lnTo>
                    <a:pt x="861399" y="1019255"/>
                  </a:lnTo>
                  <a:lnTo>
                    <a:pt x="822763" y="1042594"/>
                  </a:lnTo>
                  <a:lnTo>
                    <a:pt x="782161" y="1062799"/>
                  </a:lnTo>
                  <a:lnTo>
                    <a:pt x="739760" y="1079705"/>
                  </a:lnTo>
                  <a:lnTo>
                    <a:pt x="695726" y="1093145"/>
                  </a:lnTo>
                  <a:lnTo>
                    <a:pt x="650226" y="1102951"/>
                  </a:lnTo>
                  <a:lnTo>
                    <a:pt x="603428" y="1108956"/>
                  </a:lnTo>
                  <a:lnTo>
                    <a:pt x="555498" y="1110995"/>
                  </a:lnTo>
                  <a:lnTo>
                    <a:pt x="507567" y="1108956"/>
                  </a:lnTo>
                  <a:lnTo>
                    <a:pt x="460769" y="1102951"/>
                  </a:lnTo>
                  <a:lnTo>
                    <a:pt x="415269" y="1093145"/>
                  </a:lnTo>
                  <a:lnTo>
                    <a:pt x="371235" y="1079705"/>
                  </a:lnTo>
                  <a:lnTo>
                    <a:pt x="328834" y="1062799"/>
                  </a:lnTo>
                  <a:lnTo>
                    <a:pt x="288232" y="1042594"/>
                  </a:lnTo>
                  <a:lnTo>
                    <a:pt x="249596" y="1019255"/>
                  </a:lnTo>
                  <a:lnTo>
                    <a:pt x="213092" y="992949"/>
                  </a:lnTo>
                  <a:lnTo>
                    <a:pt x="178888" y="963844"/>
                  </a:lnTo>
                  <a:lnTo>
                    <a:pt x="147151" y="932107"/>
                  </a:lnTo>
                  <a:lnTo>
                    <a:pt x="118046" y="897903"/>
                  </a:lnTo>
                  <a:lnTo>
                    <a:pt x="91740" y="861399"/>
                  </a:lnTo>
                  <a:lnTo>
                    <a:pt x="68401" y="822763"/>
                  </a:lnTo>
                  <a:lnTo>
                    <a:pt x="48196" y="782161"/>
                  </a:lnTo>
                  <a:lnTo>
                    <a:pt x="31290" y="739760"/>
                  </a:lnTo>
                  <a:lnTo>
                    <a:pt x="17850" y="695726"/>
                  </a:lnTo>
                  <a:lnTo>
                    <a:pt x="8044" y="650226"/>
                  </a:lnTo>
                  <a:lnTo>
                    <a:pt x="2039" y="603428"/>
                  </a:lnTo>
                  <a:lnTo>
                    <a:pt x="0" y="55549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37665" y="4325874"/>
              <a:ext cx="6870700" cy="48895"/>
            </a:xfrm>
            <a:custGeom>
              <a:avLst/>
              <a:gdLst/>
              <a:ahLst/>
              <a:cxnLst/>
              <a:rect l="l" t="t" r="r" b="b"/>
              <a:pathLst>
                <a:path w="6870700" h="48895">
                  <a:moveTo>
                    <a:pt x="6870192" y="0"/>
                  </a:moveTo>
                  <a:lnTo>
                    <a:pt x="0" y="0"/>
                  </a:lnTo>
                  <a:lnTo>
                    <a:pt x="0" y="48768"/>
                  </a:lnTo>
                  <a:lnTo>
                    <a:pt x="6870192" y="48768"/>
                  </a:lnTo>
                  <a:lnTo>
                    <a:pt x="6870192" y="0"/>
                  </a:lnTo>
                  <a:close/>
                </a:path>
              </a:pathLst>
            </a:custGeom>
            <a:solidFill>
              <a:srgbClr val="CAC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37665" y="4325874"/>
              <a:ext cx="6870700" cy="48895"/>
            </a:xfrm>
            <a:custGeom>
              <a:avLst/>
              <a:gdLst/>
              <a:ahLst/>
              <a:cxnLst/>
              <a:rect l="l" t="t" r="r" b="b"/>
              <a:pathLst>
                <a:path w="6870700" h="48895">
                  <a:moveTo>
                    <a:pt x="0" y="0"/>
                  </a:moveTo>
                  <a:lnTo>
                    <a:pt x="6870192" y="0"/>
                  </a:lnTo>
                  <a:lnTo>
                    <a:pt x="6870192" y="48768"/>
                  </a:lnTo>
                  <a:lnTo>
                    <a:pt x="0" y="48768"/>
                  </a:lnTo>
                  <a:lnTo>
                    <a:pt x="0" y="0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3599" y="397255"/>
            <a:ext cx="70923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Example </a:t>
            </a:r>
            <a:r>
              <a:rPr sz="2400" dirty="0">
                <a:solidFill>
                  <a:srgbClr val="FFFFFF"/>
                </a:solidFill>
              </a:rPr>
              <a:t>of </a:t>
            </a:r>
            <a:r>
              <a:rPr sz="2400" spc="-5" dirty="0">
                <a:solidFill>
                  <a:srgbClr val="FFFFFF"/>
                </a:solidFill>
              </a:rPr>
              <a:t>conflict </a:t>
            </a:r>
            <a:r>
              <a:rPr sz="2400" dirty="0">
                <a:solidFill>
                  <a:srgbClr val="FFFFFF"/>
                </a:solidFill>
              </a:rPr>
              <a:t>of</a:t>
            </a:r>
            <a:r>
              <a:rPr sz="2400" spc="-8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interest</a:t>
            </a:r>
            <a:r>
              <a:rPr lang="en-US" sz="2400" dirty="0">
                <a:solidFill>
                  <a:srgbClr val="FFFFFF"/>
                </a:solidFill>
              </a:rPr>
              <a:t> (slide 90)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5898" y="1320038"/>
            <a:ext cx="4280535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70685" algn="l"/>
              </a:tabLst>
            </a:pP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Employee 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accuses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employee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food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service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vendor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sexual 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harassment.	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Institution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assigns</a:t>
            </a:r>
            <a:r>
              <a:rPr sz="2400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an 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investigator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whose 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spouse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employed </a:t>
            </a:r>
            <a:r>
              <a:rPr sz="2400" spc="-22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manager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food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service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vendor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who 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directly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supervises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accused 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employee.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 descr="Notebook with Xs and Ox of a game plan"/>
          <p:cNvSpPr/>
          <p:nvPr/>
        </p:nvSpPr>
        <p:spPr>
          <a:xfrm>
            <a:off x="1580908" y="1903869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10" h="1564004">
                <a:moveTo>
                  <a:pt x="744143" y="321932"/>
                </a:moveTo>
                <a:lnTo>
                  <a:pt x="740689" y="304965"/>
                </a:lnTo>
                <a:lnTo>
                  <a:pt x="730326" y="289737"/>
                </a:lnTo>
                <a:lnTo>
                  <a:pt x="715060" y="279387"/>
                </a:lnTo>
                <a:lnTo>
                  <a:pt x="698068" y="275932"/>
                </a:lnTo>
                <a:lnTo>
                  <a:pt x="681075" y="279387"/>
                </a:lnTo>
                <a:lnTo>
                  <a:pt x="665810" y="289737"/>
                </a:lnTo>
                <a:lnTo>
                  <a:pt x="559828" y="395516"/>
                </a:lnTo>
                <a:lnTo>
                  <a:pt x="453859" y="289737"/>
                </a:lnTo>
                <a:lnTo>
                  <a:pt x="438594" y="279387"/>
                </a:lnTo>
                <a:lnTo>
                  <a:pt x="421601" y="275932"/>
                </a:lnTo>
                <a:lnTo>
                  <a:pt x="404609" y="279387"/>
                </a:lnTo>
                <a:lnTo>
                  <a:pt x="389343" y="289737"/>
                </a:lnTo>
                <a:lnTo>
                  <a:pt x="378980" y="304965"/>
                </a:lnTo>
                <a:lnTo>
                  <a:pt x="375526" y="321932"/>
                </a:lnTo>
                <a:lnTo>
                  <a:pt x="378980" y="338886"/>
                </a:lnTo>
                <a:lnTo>
                  <a:pt x="389343" y="354126"/>
                </a:lnTo>
                <a:lnTo>
                  <a:pt x="495325" y="459905"/>
                </a:lnTo>
                <a:lnTo>
                  <a:pt x="389343" y="565683"/>
                </a:lnTo>
                <a:lnTo>
                  <a:pt x="378980" y="580910"/>
                </a:lnTo>
                <a:lnTo>
                  <a:pt x="375526" y="597877"/>
                </a:lnTo>
                <a:lnTo>
                  <a:pt x="378980" y="614832"/>
                </a:lnTo>
                <a:lnTo>
                  <a:pt x="412991" y="643001"/>
                </a:lnTo>
                <a:lnTo>
                  <a:pt x="421601" y="643864"/>
                </a:lnTo>
                <a:lnTo>
                  <a:pt x="430199" y="643001"/>
                </a:lnTo>
                <a:lnTo>
                  <a:pt x="438594" y="640410"/>
                </a:lnTo>
                <a:lnTo>
                  <a:pt x="446544" y="636104"/>
                </a:lnTo>
                <a:lnTo>
                  <a:pt x="453859" y="630072"/>
                </a:lnTo>
                <a:lnTo>
                  <a:pt x="559828" y="524294"/>
                </a:lnTo>
                <a:lnTo>
                  <a:pt x="665810" y="630072"/>
                </a:lnTo>
                <a:lnTo>
                  <a:pt x="681075" y="640410"/>
                </a:lnTo>
                <a:lnTo>
                  <a:pt x="698068" y="643864"/>
                </a:lnTo>
                <a:lnTo>
                  <a:pt x="715060" y="640410"/>
                </a:lnTo>
                <a:lnTo>
                  <a:pt x="730326" y="630072"/>
                </a:lnTo>
                <a:lnTo>
                  <a:pt x="740689" y="614832"/>
                </a:lnTo>
                <a:lnTo>
                  <a:pt x="744143" y="597877"/>
                </a:lnTo>
                <a:lnTo>
                  <a:pt x="740689" y="580910"/>
                </a:lnTo>
                <a:lnTo>
                  <a:pt x="730326" y="565683"/>
                </a:lnTo>
                <a:lnTo>
                  <a:pt x="624344" y="459905"/>
                </a:lnTo>
                <a:lnTo>
                  <a:pt x="730326" y="354126"/>
                </a:lnTo>
                <a:lnTo>
                  <a:pt x="740689" y="338886"/>
                </a:lnTo>
                <a:lnTo>
                  <a:pt x="744143" y="321932"/>
                </a:lnTo>
                <a:close/>
              </a:path>
              <a:path w="1527810" h="1564004">
                <a:moveTo>
                  <a:pt x="1251000" y="965796"/>
                </a:moveTo>
                <a:lnTo>
                  <a:pt x="1229868" y="927569"/>
                </a:lnTo>
                <a:lnTo>
                  <a:pt x="1204912" y="919810"/>
                </a:lnTo>
                <a:lnTo>
                  <a:pt x="1196314" y="920673"/>
                </a:lnTo>
                <a:lnTo>
                  <a:pt x="1187932" y="923264"/>
                </a:lnTo>
                <a:lnTo>
                  <a:pt x="1179969" y="927569"/>
                </a:lnTo>
                <a:lnTo>
                  <a:pt x="1172667" y="933615"/>
                </a:lnTo>
                <a:lnTo>
                  <a:pt x="1066685" y="1039393"/>
                </a:lnTo>
                <a:lnTo>
                  <a:pt x="960704" y="933615"/>
                </a:lnTo>
                <a:lnTo>
                  <a:pt x="945438" y="923264"/>
                </a:lnTo>
                <a:lnTo>
                  <a:pt x="928458" y="919810"/>
                </a:lnTo>
                <a:lnTo>
                  <a:pt x="911466" y="923264"/>
                </a:lnTo>
                <a:lnTo>
                  <a:pt x="896200" y="933615"/>
                </a:lnTo>
                <a:lnTo>
                  <a:pt x="885837" y="948842"/>
                </a:lnTo>
                <a:lnTo>
                  <a:pt x="882370" y="965796"/>
                </a:lnTo>
                <a:lnTo>
                  <a:pt x="885837" y="982764"/>
                </a:lnTo>
                <a:lnTo>
                  <a:pt x="896200" y="997991"/>
                </a:lnTo>
                <a:lnTo>
                  <a:pt x="1002182" y="1103782"/>
                </a:lnTo>
                <a:lnTo>
                  <a:pt x="896200" y="1209560"/>
                </a:lnTo>
                <a:lnTo>
                  <a:pt x="885837" y="1224788"/>
                </a:lnTo>
                <a:lnTo>
                  <a:pt x="882370" y="1241755"/>
                </a:lnTo>
                <a:lnTo>
                  <a:pt x="885837" y="1258709"/>
                </a:lnTo>
                <a:lnTo>
                  <a:pt x="896200" y="1273949"/>
                </a:lnTo>
                <a:lnTo>
                  <a:pt x="911466" y="1284287"/>
                </a:lnTo>
                <a:lnTo>
                  <a:pt x="928458" y="1287741"/>
                </a:lnTo>
                <a:lnTo>
                  <a:pt x="945438" y="1284287"/>
                </a:lnTo>
                <a:lnTo>
                  <a:pt x="960704" y="1273949"/>
                </a:lnTo>
                <a:lnTo>
                  <a:pt x="1066685" y="1168158"/>
                </a:lnTo>
                <a:lnTo>
                  <a:pt x="1172667" y="1273949"/>
                </a:lnTo>
                <a:lnTo>
                  <a:pt x="1187932" y="1284287"/>
                </a:lnTo>
                <a:lnTo>
                  <a:pt x="1204912" y="1287741"/>
                </a:lnTo>
                <a:lnTo>
                  <a:pt x="1221905" y="1284287"/>
                </a:lnTo>
                <a:lnTo>
                  <a:pt x="1237170" y="1273949"/>
                </a:lnTo>
                <a:lnTo>
                  <a:pt x="1247546" y="1258709"/>
                </a:lnTo>
                <a:lnTo>
                  <a:pt x="1251000" y="1241755"/>
                </a:lnTo>
                <a:lnTo>
                  <a:pt x="1247546" y="1224788"/>
                </a:lnTo>
                <a:lnTo>
                  <a:pt x="1237170" y="1209560"/>
                </a:lnTo>
                <a:lnTo>
                  <a:pt x="1131189" y="1103782"/>
                </a:lnTo>
                <a:lnTo>
                  <a:pt x="1237170" y="997991"/>
                </a:lnTo>
                <a:lnTo>
                  <a:pt x="1247546" y="982764"/>
                </a:lnTo>
                <a:lnTo>
                  <a:pt x="1251000" y="965796"/>
                </a:lnTo>
                <a:close/>
              </a:path>
              <a:path w="1527810" h="1564004">
                <a:moveTo>
                  <a:pt x="1251000" y="459892"/>
                </a:moveTo>
                <a:lnTo>
                  <a:pt x="1247546" y="442937"/>
                </a:lnTo>
                <a:lnTo>
                  <a:pt x="1240307" y="432308"/>
                </a:lnTo>
                <a:lnTo>
                  <a:pt x="1237170" y="427697"/>
                </a:lnTo>
                <a:lnTo>
                  <a:pt x="1098943" y="289725"/>
                </a:lnTo>
                <a:lnTo>
                  <a:pt x="1066685" y="275932"/>
                </a:lnTo>
                <a:lnTo>
                  <a:pt x="1058087" y="276796"/>
                </a:lnTo>
                <a:lnTo>
                  <a:pt x="896200" y="427697"/>
                </a:lnTo>
                <a:lnTo>
                  <a:pt x="882370" y="459892"/>
                </a:lnTo>
                <a:lnTo>
                  <a:pt x="885837" y="476859"/>
                </a:lnTo>
                <a:lnTo>
                  <a:pt x="896200" y="492086"/>
                </a:lnTo>
                <a:lnTo>
                  <a:pt x="911466" y="502437"/>
                </a:lnTo>
                <a:lnTo>
                  <a:pt x="928458" y="505891"/>
                </a:lnTo>
                <a:lnTo>
                  <a:pt x="945438" y="502437"/>
                </a:lnTo>
                <a:lnTo>
                  <a:pt x="960704" y="492086"/>
                </a:lnTo>
                <a:lnTo>
                  <a:pt x="1020610" y="432308"/>
                </a:lnTo>
                <a:lnTo>
                  <a:pt x="1020610" y="689851"/>
                </a:lnTo>
                <a:lnTo>
                  <a:pt x="1016977" y="707707"/>
                </a:lnTo>
                <a:lnTo>
                  <a:pt x="1007071" y="722337"/>
                </a:lnTo>
                <a:lnTo>
                  <a:pt x="992416" y="732218"/>
                </a:lnTo>
                <a:lnTo>
                  <a:pt x="974534" y="735850"/>
                </a:lnTo>
                <a:lnTo>
                  <a:pt x="651992" y="735850"/>
                </a:lnTo>
                <a:lnTo>
                  <a:pt x="608418" y="742911"/>
                </a:lnTo>
                <a:lnTo>
                  <a:pt x="570484" y="762558"/>
                </a:lnTo>
                <a:lnTo>
                  <a:pt x="540512" y="792467"/>
                </a:lnTo>
                <a:lnTo>
                  <a:pt x="520839" y="830326"/>
                </a:lnTo>
                <a:lnTo>
                  <a:pt x="513753" y="873823"/>
                </a:lnTo>
                <a:lnTo>
                  <a:pt x="513753" y="926706"/>
                </a:lnTo>
                <a:lnTo>
                  <a:pt x="471690" y="943279"/>
                </a:lnTo>
                <a:lnTo>
                  <a:pt x="436016" y="968870"/>
                </a:lnTo>
                <a:lnTo>
                  <a:pt x="407771" y="1001725"/>
                </a:lnTo>
                <a:lnTo>
                  <a:pt x="387985" y="1040155"/>
                </a:lnTo>
                <a:lnTo>
                  <a:pt x="377659" y="1082408"/>
                </a:lnTo>
                <a:lnTo>
                  <a:pt x="377825" y="1126769"/>
                </a:lnTo>
                <a:lnTo>
                  <a:pt x="388912" y="1170635"/>
                </a:lnTo>
                <a:lnTo>
                  <a:pt x="409651" y="1209382"/>
                </a:lnTo>
                <a:lnTo>
                  <a:pt x="438594" y="1241742"/>
                </a:lnTo>
                <a:lnTo>
                  <a:pt x="474243" y="1266444"/>
                </a:lnTo>
                <a:lnTo>
                  <a:pt x="515150" y="1282204"/>
                </a:lnTo>
                <a:lnTo>
                  <a:pt x="559828" y="1287741"/>
                </a:lnTo>
                <a:lnTo>
                  <a:pt x="604520" y="1282204"/>
                </a:lnTo>
                <a:lnTo>
                  <a:pt x="645414" y="1266444"/>
                </a:lnTo>
                <a:lnTo>
                  <a:pt x="681075" y="1241742"/>
                </a:lnTo>
                <a:lnTo>
                  <a:pt x="710006" y="1209382"/>
                </a:lnTo>
                <a:lnTo>
                  <a:pt x="730758" y="1170635"/>
                </a:lnTo>
                <a:lnTo>
                  <a:pt x="741845" y="1126769"/>
                </a:lnTo>
                <a:lnTo>
                  <a:pt x="742010" y="1081608"/>
                </a:lnTo>
                <a:lnTo>
                  <a:pt x="731685" y="1039126"/>
                </a:lnTo>
                <a:lnTo>
                  <a:pt x="717537" y="1011796"/>
                </a:lnTo>
                <a:lnTo>
                  <a:pt x="711885" y="1000874"/>
                </a:lnTo>
                <a:lnTo>
                  <a:pt x="683641" y="968349"/>
                </a:lnTo>
                <a:lnTo>
                  <a:pt x="651992" y="945972"/>
                </a:lnTo>
                <a:lnTo>
                  <a:pt x="651992" y="1103769"/>
                </a:lnTo>
                <a:lnTo>
                  <a:pt x="644715" y="1139494"/>
                </a:lnTo>
                <a:lnTo>
                  <a:pt x="624916" y="1168730"/>
                </a:lnTo>
                <a:lnTo>
                  <a:pt x="595617" y="1188504"/>
                </a:lnTo>
                <a:lnTo>
                  <a:pt x="559828" y="1195755"/>
                </a:lnTo>
                <a:lnTo>
                  <a:pt x="524052" y="1188504"/>
                </a:lnTo>
                <a:lnTo>
                  <a:pt x="494753" y="1168730"/>
                </a:lnTo>
                <a:lnTo>
                  <a:pt x="474954" y="1139494"/>
                </a:lnTo>
                <a:lnTo>
                  <a:pt x="467677" y="1103769"/>
                </a:lnTo>
                <a:lnTo>
                  <a:pt x="474954" y="1068057"/>
                </a:lnTo>
                <a:lnTo>
                  <a:pt x="494753" y="1038809"/>
                </a:lnTo>
                <a:lnTo>
                  <a:pt x="524052" y="1019048"/>
                </a:lnTo>
                <a:lnTo>
                  <a:pt x="559828" y="1011796"/>
                </a:lnTo>
                <a:lnTo>
                  <a:pt x="595617" y="1019048"/>
                </a:lnTo>
                <a:lnTo>
                  <a:pt x="624916" y="1038809"/>
                </a:lnTo>
                <a:lnTo>
                  <a:pt x="644715" y="1068057"/>
                </a:lnTo>
                <a:lnTo>
                  <a:pt x="651992" y="1103769"/>
                </a:lnTo>
                <a:lnTo>
                  <a:pt x="651992" y="945972"/>
                </a:lnTo>
                <a:lnTo>
                  <a:pt x="647979" y="943127"/>
                </a:lnTo>
                <a:lnTo>
                  <a:pt x="605917" y="926706"/>
                </a:lnTo>
                <a:lnTo>
                  <a:pt x="605917" y="873823"/>
                </a:lnTo>
                <a:lnTo>
                  <a:pt x="609549" y="855954"/>
                </a:lnTo>
                <a:lnTo>
                  <a:pt x="619442" y="841336"/>
                </a:lnTo>
                <a:lnTo>
                  <a:pt x="634098" y="831456"/>
                </a:lnTo>
                <a:lnTo>
                  <a:pt x="651992" y="827824"/>
                </a:lnTo>
                <a:lnTo>
                  <a:pt x="974534" y="827824"/>
                </a:lnTo>
                <a:lnTo>
                  <a:pt x="1018108" y="820762"/>
                </a:lnTo>
                <a:lnTo>
                  <a:pt x="1056030" y="801116"/>
                </a:lnTo>
                <a:lnTo>
                  <a:pt x="1086002" y="771207"/>
                </a:lnTo>
                <a:lnTo>
                  <a:pt x="1105687" y="733348"/>
                </a:lnTo>
                <a:lnTo>
                  <a:pt x="1112761" y="689851"/>
                </a:lnTo>
                <a:lnTo>
                  <a:pt x="1112761" y="432308"/>
                </a:lnTo>
                <a:lnTo>
                  <a:pt x="1172667" y="492086"/>
                </a:lnTo>
                <a:lnTo>
                  <a:pt x="1187932" y="502437"/>
                </a:lnTo>
                <a:lnTo>
                  <a:pt x="1204912" y="505891"/>
                </a:lnTo>
                <a:lnTo>
                  <a:pt x="1221905" y="502437"/>
                </a:lnTo>
                <a:lnTo>
                  <a:pt x="1237170" y="492086"/>
                </a:lnTo>
                <a:lnTo>
                  <a:pt x="1247546" y="476859"/>
                </a:lnTo>
                <a:lnTo>
                  <a:pt x="1251000" y="459892"/>
                </a:lnTo>
                <a:close/>
              </a:path>
              <a:path w="1527810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26" y="137972"/>
                </a:lnTo>
                <a:lnTo>
                  <a:pt x="43853" y="144551"/>
                </a:lnTo>
                <a:lnTo>
                  <a:pt x="24193" y="159524"/>
                </a:lnTo>
                <a:lnTo>
                  <a:pt x="11455" y="180975"/>
                </a:lnTo>
                <a:lnTo>
                  <a:pt x="6921" y="206959"/>
                </a:lnTo>
                <a:lnTo>
                  <a:pt x="10477" y="232930"/>
                </a:lnTo>
                <a:lnTo>
                  <a:pt x="23329" y="254381"/>
                </a:lnTo>
                <a:lnTo>
                  <a:pt x="43522" y="269367"/>
                </a:lnTo>
                <a:lnTo>
                  <a:pt x="69126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26" y="367931"/>
                </a:lnTo>
                <a:lnTo>
                  <a:pt x="41795" y="373202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26" y="505904"/>
                </a:lnTo>
                <a:lnTo>
                  <a:pt x="99072" y="505904"/>
                </a:lnTo>
                <a:lnTo>
                  <a:pt x="99072" y="597877"/>
                </a:lnTo>
                <a:lnTo>
                  <a:pt x="69126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67"/>
                </a:lnTo>
                <a:lnTo>
                  <a:pt x="69126" y="735850"/>
                </a:lnTo>
                <a:lnTo>
                  <a:pt x="99072" y="735850"/>
                </a:lnTo>
                <a:lnTo>
                  <a:pt x="99072" y="827836"/>
                </a:lnTo>
                <a:lnTo>
                  <a:pt x="69126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090"/>
                </a:lnTo>
                <a:lnTo>
                  <a:pt x="19875" y="945972"/>
                </a:lnTo>
                <a:lnTo>
                  <a:pt x="41795" y="960526"/>
                </a:lnTo>
                <a:lnTo>
                  <a:pt x="69126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26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26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26" y="1287754"/>
                </a:lnTo>
                <a:lnTo>
                  <a:pt x="41795" y="1293025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26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24075" y="397255"/>
            <a:ext cx="37484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 </a:t>
            </a:r>
            <a:r>
              <a:rPr dirty="0">
                <a:solidFill>
                  <a:srgbClr val="FFFFFF"/>
                </a:solidFill>
              </a:rPr>
              <a:t>of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bias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97025" y="1323086"/>
            <a:ext cx="4170045" cy="3377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099435" algn="l"/>
              </a:tabLst>
            </a:pP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Institutional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employee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chosen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serve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hearing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board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chairs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board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local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non-profit</a:t>
            </a:r>
            <a:r>
              <a:rPr sz="220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dedicated 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sexual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assault 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advocacy.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During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speech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non-profit’s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annual 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gala,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employee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states:	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“The 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presumption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innocence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wrong 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cases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sexual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assault.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firmly 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believe 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person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accused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sexual 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assault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must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prove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22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innocence.”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8" name="object 8" descr="Notebook with Xs and Ox of a game plan"/>
          <p:cNvSpPr/>
          <p:nvPr/>
        </p:nvSpPr>
        <p:spPr>
          <a:xfrm>
            <a:off x="6457708" y="1903869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09" h="1564004">
                <a:moveTo>
                  <a:pt x="744143" y="321932"/>
                </a:moveTo>
                <a:lnTo>
                  <a:pt x="740689" y="304965"/>
                </a:lnTo>
                <a:lnTo>
                  <a:pt x="730326" y="289737"/>
                </a:lnTo>
                <a:lnTo>
                  <a:pt x="715060" y="279387"/>
                </a:lnTo>
                <a:lnTo>
                  <a:pt x="698068" y="275932"/>
                </a:lnTo>
                <a:lnTo>
                  <a:pt x="681075" y="279387"/>
                </a:lnTo>
                <a:lnTo>
                  <a:pt x="665810" y="289737"/>
                </a:lnTo>
                <a:lnTo>
                  <a:pt x="559828" y="395516"/>
                </a:lnTo>
                <a:lnTo>
                  <a:pt x="453859" y="289737"/>
                </a:lnTo>
                <a:lnTo>
                  <a:pt x="438594" y="279387"/>
                </a:lnTo>
                <a:lnTo>
                  <a:pt x="421601" y="275932"/>
                </a:lnTo>
                <a:lnTo>
                  <a:pt x="404609" y="279387"/>
                </a:lnTo>
                <a:lnTo>
                  <a:pt x="389343" y="289737"/>
                </a:lnTo>
                <a:lnTo>
                  <a:pt x="378980" y="304965"/>
                </a:lnTo>
                <a:lnTo>
                  <a:pt x="375526" y="321932"/>
                </a:lnTo>
                <a:lnTo>
                  <a:pt x="378980" y="338886"/>
                </a:lnTo>
                <a:lnTo>
                  <a:pt x="389343" y="354126"/>
                </a:lnTo>
                <a:lnTo>
                  <a:pt x="495325" y="459905"/>
                </a:lnTo>
                <a:lnTo>
                  <a:pt x="389343" y="565683"/>
                </a:lnTo>
                <a:lnTo>
                  <a:pt x="378980" y="580910"/>
                </a:lnTo>
                <a:lnTo>
                  <a:pt x="375526" y="597877"/>
                </a:lnTo>
                <a:lnTo>
                  <a:pt x="378980" y="614832"/>
                </a:lnTo>
                <a:lnTo>
                  <a:pt x="413004" y="643001"/>
                </a:lnTo>
                <a:lnTo>
                  <a:pt x="421601" y="643864"/>
                </a:lnTo>
                <a:lnTo>
                  <a:pt x="430199" y="643001"/>
                </a:lnTo>
                <a:lnTo>
                  <a:pt x="438594" y="640410"/>
                </a:lnTo>
                <a:lnTo>
                  <a:pt x="446544" y="636104"/>
                </a:lnTo>
                <a:lnTo>
                  <a:pt x="453859" y="630072"/>
                </a:lnTo>
                <a:lnTo>
                  <a:pt x="559828" y="524294"/>
                </a:lnTo>
                <a:lnTo>
                  <a:pt x="665810" y="630072"/>
                </a:lnTo>
                <a:lnTo>
                  <a:pt x="681075" y="640410"/>
                </a:lnTo>
                <a:lnTo>
                  <a:pt x="698068" y="643864"/>
                </a:lnTo>
                <a:lnTo>
                  <a:pt x="715060" y="640410"/>
                </a:lnTo>
                <a:lnTo>
                  <a:pt x="730326" y="630072"/>
                </a:lnTo>
                <a:lnTo>
                  <a:pt x="740689" y="614832"/>
                </a:lnTo>
                <a:lnTo>
                  <a:pt x="744143" y="597877"/>
                </a:lnTo>
                <a:lnTo>
                  <a:pt x="740689" y="580910"/>
                </a:lnTo>
                <a:lnTo>
                  <a:pt x="730326" y="565683"/>
                </a:lnTo>
                <a:lnTo>
                  <a:pt x="624344" y="459905"/>
                </a:lnTo>
                <a:lnTo>
                  <a:pt x="730326" y="354126"/>
                </a:lnTo>
                <a:lnTo>
                  <a:pt x="740689" y="338886"/>
                </a:lnTo>
                <a:lnTo>
                  <a:pt x="744143" y="321932"/>
                </a:lnTo>
                <a:close/>
              </a:path>
              <a:path w="1527809" h="1564004">
                <a:moveTo>
                  <a:pt x="1251000" y="965796"/>
                </a:moveTo>
                <a:lnTo>
                  <a:pt x="1229868" y="927569"/>
                </a:lnTo>
                <a:lnTo>
                  <a:pt x="1204925" y="919810"/>
                </a:lnTo>
                <a:lnTo>
                  <a:pt x="1196314" y="920673"/>
                </a:lnTo>
                <a:lnTo>
                  <a:pt x="1187932" y="923264"/>
                </a:lnTo>
                <a:lnTo>
                  <a:pt x="1179969" y="927569"/>
                </a:lnTo>
                <a:lnTo>
                  <a:pt x="1172667" y="933615"/>
                </a:lnTo>
                <a:lnTo>
                  <a:pt x="1066685" y="1039393"/>
                </a:lnTo>
                <a:lnTo>
                  <a:pt x="960704" y="933615"/>
                </a:lnTo>
                <a:lnTo>
                  <a:pt x="945451" y="923264"/>
                </a:lnTo>
                <a:lnTo>
                  <a:pt x="928458" y="919810"/>
                </a:lnTo>
                <a:lnTo>
                  <a:pt x="911466" y="923264"/>
                </a:lnTo>
                <a:lnTo>
                  <a:pt x="896200" y="933615"/>
                </a:lnTo>
                <a:lnTo>
                  <a:pt x="885837" y="948842"/>
                </a:lnTo>
                <a:lnTo>
                  <a:pt x="882383" y="965796"/>
                </a:lnTo>
                <a:lnTo>
                  <a:pt x="885837" y="982764"/>
                </a:lnTo>
                <a:lnTo>
                  <a:pt x="896200" y="997991"/>
                </a:lnTo>
                <a:lnTo>
                  <a:pt x="1002182" y="1103782"/>
                </a:lnTo>
                <a:lnTo>
                  <a:pt x="896200" y="1209560"/>
                </a:lnTo>
                <a:lnTo>
                  <a:pt x="885837" y="1224788"/>
                </a:lnTo>
                <a:lnTo>
                  <a:pt x="882383" y="1241755"/>
                </a:lnTo>
                <a:lnTo>
                  <a:pt x="885837" y="1258709"/>
                </a:lnTo>
                <a:lnTo>
                  <a:pt x="896200" y="1273949"/>
                </a:lnTo>
                <a:lnTo>
                  <a:pt x="911466" y="1284287"/>
                </a:lnTo>
                <a:lnTo>
                  <a:pt x="928458" y="1287741"/>
                </a:lnTo>
                <a:lnTo>
                  <a:pt x="945451" y="1284287"/>
                </a:lnTo>
                <a:lnTo>
                  <a:pt x="960704" y="1273949"/>
                </a:lnTo>
                <a:lnTo>
                  <a:pt x="1066685" y="1168158"/>
                </a:lnTo>
                <a:lnTo>
                  <a:pt x="1172667" y="1273949"/>
                </a:lnTo>
                <a:lnTo>
                  <a:pt x="1187932" y="1284287"/>
                </a:lnTo>
                <a:lnTo>
                  <a:pt x="1204925" y="1287741"/>
                </a:lnTo>
                <a:lnTo>
                  <a:pt x="1221905" y="1284287"/>
                </a:lnTo>
                <a:lnTo>
                  <a:pt x="1237170" y="1273949"/>
                </a:lnTo>
                <a:lnTo>
                  <a:pt x="1247546" y="1258709"/>
                </a:lnTo>
                <a:lnTo>
                  <a:pt x="1251000" y="1241755"/>
                </a:lnTo>
                <a:lnTo>
                  <a:pt x="1247546" y="1224788"/>
                </a:lnTo>
                <a:lnTo>
                  <a:pt x="1237170" y="1209560"/>
                </a:lnTo>
                <a:lnTo>
                  <a:pt x="1131201" y="1103782"/>
                </a:lnTo>
                <a:lnTo>
                  <a:pt x="1237170" y="997991"/>
                </a:lnTo>
                <a:lnTo>
                  <a:pt x="1247546" y="982764"/>
                </a:lnTo>
                <a:lnTo>
                  <a:pt x="1251000" y="965796"/>
                </a:lnTo>
                <a:close/>
              </a:path>
              <a:path w="1527809" h="1564004">
                <a:moveTo>
                  <a:pt x="1251000" y="459892"/>
                </a:moveTo>
                <a:lnTo>
                  <a:pt x="1247546" y="442937"/>
                </a:lnTo>
                <a:lnTo>
                  <a:pt x="1240307" y="432308"/>
                </a:lnTo>
                <a:lnTo>
                  <a:pt x="1237170" y="427697"/>
                </a:lnTo>
                <a:lnTo>
                  <a:pt x="1098943" y="289725"/>
                </a:lnTo>
                <a:lnTo>
                  <a:pt x="1066685" y="275932"/>
                </a:lnTo>
                <a:lnTo>
                  <a:pt x="1058087" y="276796"/>
                </a:lnTo>
                <a:lnTo>
                  <a:pt x="896200" y="427697"/>
                </a:lnTo>
                <a:lnTo>
                  <a:pt x="882383" y="459892"/>
                </a:lnTo>
                <a:lnTo>
                  <a:pt x="885837" y="476859"/>
                </a:lnTo>
                <a:lnTo>
                  <a:pt x="896200" y="492086"/>
                </a:lnTo>
                <a:lnTo>
                  <a:pt x="911466" y="502437"/>
                </a:lnTo>
                <a:lnTo>
                  <a:pt x="928458" y="505891"/>
                </a:lnTo>
                <a:lnTo>
                  <a:pt x="945451" y="502437"/>
                </a:lnTo>
                <a:lnTo>
                  <a:pt x="960704" y="492086"/>
                </a:lnTo>
                <a:lnTo>
                  <a:pt x="1020610" y="432308"/>
                </a:lnTo>
                <a:lnTo>
                  <a:pt x="1020610" y="689851"/>
                </a:lnTo>
                <a:lnTo>
                  <a:pt x="1016977" y="707707"/>
                </a:lnTo>
                <a:lnTo>
                  <a:pt x="1007071" y="722337"/>
                </a:lnTo>
                <a:lnTo>
                  <a:pt x="992428" y="732218"/>
                </a:lnTo>
                <a:lnTo>
                  <a:pt x="974534" y="735850"/>
                </a:lnTo>
                <a:lnTo>
                  <a:pt x="651992" y="735850"/>
                </a:lnTo>
                <a:lnTo>
                  <a:pt x="608418" y="742911"/>
                </a:lnTo>
                <a:lnTo>
                  <a:pt x="570484" y="762558"/>
                </a:lnTo>
                <a:lnTo>
                  <a:pt x="540524" y="792467"/>
                </a:lnTo>
                <a:lnTo>
                  <a:pt x="520839" y="830326"/>
                </a:lnTo>
                <a:lnTo>
                  <a:pt x="513753" y="873823"/>
                </a:lnTo>
                <a:lnTo>
                  <a:pt x="513753" y="926706"/>
                </a:lnTo>
                <a:lnTo>
                  <a:pt x="471690" y="943279"/>
                </a:lnTo>
                <a:lnTo>
                  <a:pt x="436029" y="968870"/>
                </a:lnTo>
                <a:lnTo>
                  <a:pt x="407784" y="1001725"/>
                </a:lnTo>
                <a:lnTo>
                  <a:pt x="387985" y="1040155"/>
                </a:lnTo>
                <a:lnTo>
                  <a:pt x="377659" y="1082408"/>
                </a:lnTo>
                <a:lnTo>
                  <a:pt x="377825" y="1126769"/>
                </a:lnTo>
                <a:lnTo>
                  <a:pt x="388912" y="1170635"/>
                </a:lnTo>
                <a:lnTo>
                  <a:pt x="409651" y="1209382"/>
                </a:lnTo>
                <a:lnTo>
                  <a:pt x="438594" y="1241742"/>
                </a:lnTo>
                <a:lnTo>
                  <a:pt x="474256" y="1266444"/>
                </a:lnTo>
                <a:lnTo>
                  <a:pt x="515150" y="1282204"/>
                </a:lnTo>
                <a:lnTo>
                  <a:pt x="559828" y="1287741"/>
                </a:lnTo>
                <a:lnTo>
                  <a:pt x="604520" y="1282204"/>
                </a:lnTo>
                <a:lnTo>
                  <a:pt x="645414" y="1266444"/>
                </a:lnTo>
                <a:lnTo>
                  <a:pt x="681075" y="1241742"/>
                </a:lnTo>
                <a:lnTo>
                  <a:pt x="710018" y="1209382"/>
                </a:lnTo>
                <a:lnTo>
                  <a:pt x="717308" y="1195755"/>
                </a:lnTo>
                <a:lnTo>
                  <a:pt x="730758" y="1170635"/>
                </a:lnTo>
                <a:lnTo>
                  <a:pt x="741845" y="1126769"/>
                </a:lnTo>
                <a:lnTo>
                  <a:pt x="742010" y="1081608"/>
                </a:lnTo>
                <a:lnTo>
                  <a:pt x="731685" y="1039126"/>
                </a:lnTo>
                <a:lnTo>
                  <a:pt x="717537" y="1011796"/>
                </a:lnTo>
                <a:lnTo>
                  <a:pt x="711885" y="1000874"/>
                </a:lnTo>
                <a:lnTo>
                  <a:pt x="683641" y="968349"/>
                </a:lnTo>
                <a:lnTo>
                  <a:pt x="651992" y="945972"/>
                </a:lnTo>
                <a:lnTo>
                  <a:pt x="651992" y="1103769"/>
                </a:lnTo>
                <a:lnTo>
                  <a:pt x="644715" y="1139494"/>
                </a:lnTo>
                <a:lnTo>
                  <a:pt x="624916" y="1168730"/>
                </a:lnTo>
                <a:lnTo>
                  <a:pt x="595617" y="1188504"/>
                </a:lnTo>
                <a:lnTo>
                  <a:pt x="559828" y="1195755"/>
                </a:lnTo>
                <a:lnTo>
                  <a:pt x="524052" y="1188504"/>
                </a:lnTo>
                <a:lnTo>
                  <a:pt x="494753" y="1168730"/>
                </a:lnTo>
                <a:lnTo>
                  <a:pt x="474954" y="1139494"/>
                </a:lnTo>
                <a:lnTo>
                  <a:pt x="467677" y="1103769"/>
                </a:lnTo>
                <a:lnTo>
                  <a:pt x="474954" y="1068057"/>
                </a:lnTo>
                <a:lnTo>
                  <a:pt x="494753" y="1038809"/>
                </a:lnTo>
                <a:lnTo>
                  <a:pt x="524052" y="1019048"/>
                </a:lnTo>
                <a:lnTo>
                  <a:pt x="559828" y="1011796"/>
                </a:lnTo>
                <a:lnTo>
                  <a:pt x="595617" y="1019048"/>
                </a:lnTo>
                <a:lnTo>
                  <a:pt x="624916" y="1038809"/>
                </a:lnTo>
                <a:lnTo>
                  <a:pt x="644715" y="1068057"/>
                </a:lnTo>
                <a:lnTo>
                  <a:pt x="651992" y="1103769"/>
                </a:lnTo>
                <a:lnTo>
                  <a:pt x="651992" y="945972"/>
                </a:lnTo>
                <a:lnTo>
                  <a:pt x="647979" y="943127"/>
                </a:lnTo>
                <a:lnTo>
                  <a:pt x="605917" y="926706"/>
                </a:lnTo>
                <a:lnTo>
                  <a:pt x="605917" y="873823"/>
                </a:lnTo>
                <a:lnTo>
                  <a:pt x="609549" y="855954"/>
                </a:lnTo>
                <a:lnTo>
                  <a:pt x="619442" y="841336"/>
                </a:lnTo>
                <a:lnTo>
                  <a:pt x="634098" y="831456"/>
                </a:lnTo>
                <a:lnTo>
                  <a:pt x="651992" y="827824"/>
                </a:lnTo>
                <a:lnTo>
                  <a:pt x="974534" y="827824"/>
                </a:lnTo>
                <a:lnTo>
                  <a:pt x="1018108" y="820762"/>
                </a:lnTo>
                <a:lnTo>
                  <a:pt x="1056030" y="801116"/>
                </a:lnTo>
                <a:lnTo>
                  <a:pt x="1086002" y="771207"/>
                </a:lnTo>
                <a:lnTo>
                  <a:pt x="1105687" y="733348"/>
                </a:lnTo>
                <a:lnTo>
                  <a:pt x="1112761" y="689851"/>
                </a:lnTo>
                <a:lnTo>
                  <a:pt x="1112761" y="432308"/>
                </a:lnTo>
                <a:lnTo>
                  <a:pt x="1172667" y="492086"/>
                </a:lnTo>
                <a:lnTo>
                  <a:pt x="1187932" y="502437"/>
                </a:lnTo>
                <a:lnTo>
                  <a:pt x="1204925" y="505891"/>
                </a:lnTo>
                <a:lnTo>
                  <a:pt x="1221905" y="502437"/>
                </a:lnTo>
                <a:lnTo>
                  <a:pt x="1237170" y="492086"/>
                </a:lnTo>
                <a:lnTo>
                  <a:pt x="1247546" y="476859"/>
                </a:lnTo>
                <a:lnTo>
                  <a:pt x="1251000" y="459892"/>
                </a:lnTo>
                <a:close/>
              </a:path>
              <a:path w="1527809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13" y="137972"/>
                </a:lnTo>
                <a:lnTo>
                  <a:pt x="43840" y="144551"/>
                </a:lnTo>
                <a:lnTo>
                  <a:pt x="24193" y="159524"/>
                </a:lnTo>
                <a:lnTo>
                  <a:pt x="11442" y="180975"/>
                </a:lnTo>
                <a:lnTo>
                  <a:pt x="6908" y="206959"/>
                </a:lnTo>
                <a:lnTo>
                  <a:pt x="10477" y="232930"/>
                </a:lnTo>
                <a:lnTo>
                  <a:pt x="23329" y="254381"/>
                </a:lnTo>
                <a:lnTo>
                  <a:pt x="43522" y="269367"/>
                </a:lnTo>
                <a:lnTo>
                  <a:pt x="69113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13" y="367931"/>
                </a:lnTo>
                <a:lnTo>
                  <a:pt x="41795" y="373202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13" y="505904"/>
                </a:lnTo>
                <a:lnTo>
                  <a:pt x="99072" y="505904"/>
                </a:lnTo>
                <a:lnTo>
                  <a:pt x="99072" y="597877"/>
                </a:lnTo>
                <a:lnTo>
                  <a:pt x="69113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67"/>
                </a:lnTo>
                <a:lnTo>
                  <a:pt x="69113" y="735850"/>
                </a:lnTo>
                <a:lnTo>
                  <a:pt x="99072" y="735850"/>
                </a:lnTo>
                <a:lnTo>
                  <a:pt x="99072" y="827836"/>
                </a:lnTo>
                <a:lnTo>
                  <a:pt x="69113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090"/>
                </a:lnTo>
                <a:lnTo>
                  <a:pt x="19875" y="945972"/>
                </a:lnTo>
                <a:lnTo>
                  <a:pt x="41795" y="960526"/>
                </a:lnTo>
                <a:lnTo>
                  <a:pt x="69113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13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13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13" y="1287754"/>
                </a:lnTo>
                <a:lnTo>
                  <a:pt x="41795" y="1293025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13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24074" y="397255"/>
            <a:ext cx="63769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Example </a:t>
            </a:r>
            <a:r>
              <a:rPr dirty="0">
                <a:solidFill>
                  <a:srgbClr val="FFFFFF"/>
                </a:solidFill>
              </a:rPr>
              <a:t>of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bias</a:t>
            </a:r>
            <a:r>
              <a:rPr lang="en-US" dirty="0">
                <a:solidFill>
                  <a:srgbClr val="FFFFFF"/>
                </a:solidFill>
              </a:rPr>
              <a:t> (slide 92)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21101" y="1356089"/>
            <a:ext cx="4728845" cy="30251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1525270" algn="l"/>
              </a:tabLst>
            </a:pP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Investigator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assigned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investigate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formal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complaint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sexual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assault</a:t>
            </a:r>
            <a:r>
              <a:rPr sz="2400" spc="-4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has 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repeatedly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told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colleagues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investigator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believes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most 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complainants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just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“regret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they  got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drunk.”	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He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tells 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co-investigator:  </a:t>
            </a:r>
            <a:r>
              <a:rPr sz="2400" spc="70" dirty="0">
                <a:solidFill>
                  <a:srgbClr val="FFFFFF"/>
                </a:solidFill>
                <a:latin typeface="Arial"/>
                <a:cs typeface="Arial"/>
              </a:rPr>
              <a:t>“I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just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don’t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think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it’s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ever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fair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hold 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anyone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responsible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both 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parties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drinking.”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 descr="Notebook with Xs and Ox of a game plan"/>
          <p:cNvSpPr/>
          <p:nvPr/>
        </p:nvSpPr>
        <p:spPr>
          <a:xfrm>
            <a:off x="1580908" y="1903869"/>
            <a:ext cx="1527810" cy="1564005"/>
          </a:xfrm>
          <a:custGeom>
            <a:avLst/>
            <a:gdLst/>
            <a:ahLst/>
            <a:cxnLst/>
            <a:rect l="l" t="t" r="r" b="b"/>
            <a:pathLst>
              <a:path w="1527810" h="1564004">
                <a:moveTo>
                  <a:pt x="744143" y="321932"/>
                </a:moveTo>
                <a:lnTo>
                  <a:pt x="740689" y="304965"/>
                </a:lnTo>
                <a:lnTo>
                  <a:pt x="730326" y="289737"/>
                </a:lnTo>
                <a:lnTo>
                  <a:pt x="715060" y="279387"/>
                </a:lnTo>
                <a:lnTo>
                  <a:pt x="698068" y="275932"/>
                </a:lnTo>
                <a:lnTo>
                  <a:pt x="681075" y="279387"/>
                </a:lnTo>
                <a:lnTo>
                  <a:pt x="665810" y="289737"/>
                </a:lnTo>
                <a:lnTo>
                  <a:pt x="559828" y="395516"/>
                </a:lnTo>
                <a:lnTo>
                  <a:pt x="453859" y="289737"/>
                </a:lnTo>
                <a:lnTo>
                  <a:pt x="438594" y="279387"/>
                </a:lnTo>
                <a:lnTo>
                  <a:pt x="421601" y="275932"/>
                </a:lnTo>
                <a:lnTo>
                  <a:pt x="404609" y="279387"/>
                </a:lnTo>
                <a:lnTo>
                  <a:pt x="389343" y="289737"/>
                </a:lnTo>
                <a:lnTo>
                  <a:pt x="378980" y="304965"/>
                </a:lnTo>
                <a:lnTo>
                  <a:pt x="375526" y="321932"/>
                </a:lnTo>
                <a:lnTo>
                  <a:pt x="378980" y="338886"/>
                </a:lnTo>
                <a:lnTo>
                  <a:pt x="389343" y="354126"/>
                </a:lnTo>
                <a:lnTo>
                  <a:pt x="495325" y="459905"/>
                </a:lnTo>
                <a:lnTo>
                  <a:pt x="389343" y="565683"/>
                </a:lnTo>
                <a:lnTo>
                  <a:pt x="378980" y="580910"/>
                </a:lnTo>
                <a:lnTo>
                  <a:pt x="375526" y="597877"/>
                </a:lnTo>
                <a:lnTo>
                  <a:pt x="378980" y="614832"/>
                </a:lnTo>
                <a:lnTo>
                  <a:pt x="412991" y="643001"/>
                </a:lnTo>
                <a:lnTo>
                  <a:pt x="421601" y="643864"/>
                </a:lnTo>
                <a:lnTo>
                  <a:pt x="430199" y="643001"/>
                </a:lnTo>
                <a:lnTo>
                  <a:pt x="438594" y="640410"/>
                </a:lnTo>
                <a:lnTo>
                  <a:pt x="446544" y="636104"/>
                </a:lnTo>
                <a:lnTo>
                  <a:pt x="453859" y="630072"/>
                </a:lnTo>
                <a:lnTo>
                  <a:pt x="559828" y="524294"/>
                </a:lnTo>
                <a:lnTo>
                  <a:pt x="665810" y="630072"/>
                </a:lnTo>
                <a:lnTo>
                  <a:pt x="681075" y="640410"/>
                </a:lnTo>
                <a:lnTo>
                  <a:pt x="698068" y="643864"/>
                </a:lnTo>
                <a:lnTo>
                  <a:pt x="715060" y="640410"/>
                </a:lnTo>
                <a:lnTo>
                  <a:pt x="730326" y="630072"/>
                </a:lnTo>
                <a:lnTo>
                  <a:pt x="740689" y="614832"/>
                </a:lnTo>
                <a:lnTo>
                  <a:pt x="744143" y="597877"/>
                </a:lnTo>
                <a:lnTo>
                  <a:pt x="740689" y="580910"/>
                </a:lnTo>
                <a:lnTo>
                  <a:pt x="730326" y="565683"/>
                </a:lnTo>
                <a:lnTo>
                  <a:pt x="624344" y="459905"/>
                </a:lnTo>
                <a:lnTo>
                  <a:pt x="730326" y="354126"/>
                </a:lnTo>
                <a:lnTo>
                  <a:pt x="740689" y="338886"/>
                </a:lnTo>
                <a:lnTo>
                  <a:pt x="744143" y="321932"/>
                </a:lnTo>
                <a:close/>
              </a:path>
              <a:path w="1527810" h="1564004">
                <a:moveTo>
                  <a:pt x="1251000" y="965796"/>
                </a:moveTo>
                <a:lnTo>
                  <a:pt x="1229868" y="927569"/>
                </a:lnTo>
                <a:lnTo>
                  <a:pt x="1204912" y="919810"/>
                </a:lnTo>
                <a:lnTo>
                  <a:pt x="1196314" y="920673"/>
                </a:lnTo>
                <a:lnTo>
                  <a:pt x="1187932" y="923264"/>
                </a:lnTo>
                <a:lnTo>
                  <a:pt x="1179969" y="927569"/>
                </a:lnTo>
                <a:lnTo>
                  <a:pt x="1172667" y="933615"/>
                </a:lnTo>
                <a:lnTo>
                  <a:pt x="1066685" y="1039393"/>
                </a:lnTo>
                <a:lnTo>
                  <a:pt x="960704" y="933615"/>
                </a:lnTo>
                <a:lnTo>
                  <a:pt x="945438" y="923264"/>
                </a:lnTo>
                <a:lnTo>
                  <a:pt x="928458" y="919810"/>
                </a:lnTo>
                <a:lnTo>
                  <a:pt x="911466" y="923264"/>
                </a:lnTo>
                <a:lnTo>
                  <a:pt x="896200" y="933615"/>
                </a:lnTo>
                <a:lnTo>
                  <a:pt x="885837" y="948842"/>
                </a:lnTo>
                <a:lnTo>
                  <a:pt x="882370" y="965796"/>
                </a:lnTo>
                <a:lnTo>
                  <a:pt x="885837" y="982764"/>
                </a:lnTo>
                <a:lnTo>
                  <a:pt x="896200" y="997991"/>
                </a:lnTo>
                <a:lnTo>
                  <a:pt x="1002182" y="1103782"/>
                </a:lnTo>
                <a:lnTo>
                  <a:pt x="896200" y="1209560"/>
                </a:lnTo>
                <a:lnTo>
                  <a:pt x="885837" y="1224788"/>
                </a:lnTo>
                <a:lnTo>
                  <a:pt x="882370" y="1241755"/>
                </a:lnTo>
                <a:lnTo>
                  <a:pt x="885837" y="1258709"/>
                </a:lnTo>
                <a:lnTo>
                  <a:pt x="896200" y="1273949"/>
                </a:lnTo>
                <a:lnTo>
                  <a:pt x="911466" y="1284287"/>
                </a:lnTo>
                <a:lnTo>
                  <a:pt x="928458" y="1287741"/>
                </a:lnTo>
                <a:lnTo>
                  <a:pt x="945438" y="1284287"/>
                </a:lnTo>
                <a:lnTo>
                  <a:pt x="960704" y="1273949"/>
                </a:lnTo>
                <a:lnTo>
                  <a:pt x="1066685" y="1168158"/>
                </a:lnTo>
                <a:lnTo>
                  <a:pt x="1172667" y="1273949"/>
                </a:lnTo>
                <a:lnTo>
                  <a:pt x="1187932" y="1284287"/>
                </a:lnTo>
                <a:lnTo>
                  <a:pt x="1204912" y="1287741"/>
                </a:lnTo>
                <a:lnTo>
                  <a:pt x="1221905" y="1284287"/>
                </a:lnTo>
                <a:lnTo>
                  <a:pt x="1237170" y="1273949"/>
                </a:lnTo>
                <a:lnTo>
                  <a:pt x="1247546" y="1258709"/>
                </a:lnTo>
                <a:lnTo>
                  <a:pt x="1251000" y="1241755"/>
                </a:lnTo>
                <a:lnTo>
                  <a:pt x="1247546" y="1224788"/>
                </a:lnTo>
                <a:lnTo>
                  <a:pt x="1237170" y="1209560"/>
                </a:lnTo>
                <a:lnTo>
                  <a:pt x="1131189" y="1103782"/>
                </a:lnTo>
                <a:lnTo>
                  <a:pt x="1237170" y="997991"/>
                </a:lnTo>
                <a:lnTo>
                  <a:pt x="1247546" y="982764"/>
                </a:lnTo>
                <a:lnTo>
                  <a:pt x="1251000" y="965796"/>
                </a:lnTo>
                <a:close/>
              </a:path>
              <a:path w="1527810" h="1564004">
                <a:moveTo>
                  <a:pt x="1251000" y="459892"/>
                </a:moveTo>
                <a:lnTo>
                  <a:pt x="1247546" y="442937"/>
                </a:lnTo>
                <a:lnTo>
                  <a:pt x="1240307" y="432308"/>
                </a:lnTo>
                <a:lnTo>
                  <a:pt x="1237170" y="427697"/>
                </a:lnTo>
                <a:lnTo>
                  <a:pt x="1098943" y="289725"/>
                </a:lnTo>
                <a:lnTo>
                  <a:pt x="1066685" y="275932"/>
                </a:lnTo>
                <a:lnTo>
                  <a:pt x="1058087" y="276796"/>
                </a:lnTo>
                <a:lnTo>
                  <a:pt x="896200" y="427697"/>
                </a:lnTo>
                <a:lnTo>
                  <a:pt x="882370" y="459892"/>
                </a:lnTo>
                <a:lnTo>
                  <a:pt x="885837" y="476859"/>
                </a:lnTo>
                <a:lnTo>
                  <a:pt x="896200" y="492086"/>
                </a:lnTo>
                <a:lnTo>
                  <a:pt x="911466" y="502437"/>
                </a:lnTo>
                <a:lnTo>
                  <a:pt x="928458" y="505891"/>
                </a:lnTo>
                <a:lnTo>
                  <a:pt x="945438" y="502437"/>
                </a:lnTo>
                <a:lnTo>
                  <a:pt x="960704" y="492086"/>
                </a:lnTo>
                <a:lnTo>
                  <a:pt x="1020610" y="432308"/>
                </a:lnTo>
                <a:lnTo>
                  <a:pt x="1020610" y="689851"/>
                </a:lnTo>
                <a:lnTo>
                  <a:pt x="1016977" y="707707"/>
                </a:lnTo>
                <a:lnTo>
                  <a:pt x="1007071" y="722337"/>
                </a:lnTo>
                <a:lnTo>
                  <a:pt x="992416" y="732218"/>
                </a:lnTo>
                <a:lnTo>
                  <a:pt x="974534" y="735850"/>
                </a:lnTo>
                <a:lnTo>
                  <a:pt x="651992" y="735850"/>
                </a:lnTo>
                <a:lnTo>
                  <a:pt x="608418" y="742911"/>
                </a:lnTo>
                <a:lnTo>
                  <a:pt x="570484" y="762558"/>
                </a:lnTo>
                <a:lnTo>
                  <a:pt x="540512" y="792467"/>
                </a:lnTo>
                <a:lnTo>
                  <a:pt x="520839" y="830326"/>
                </a:lnTo>
                <a:lnTo>
                  <a:pt x="513753" y="873823"/>
                </a:lnTo>
                <a:lnTo>
                  <a:pt x="513753" y="926706"/>
                </a:lnTo>
                <a:lnTo>
                  <a:pt x="471690" y="943279"/>
                </a:lnTo>
                <a:lnTo>
                  <a:pt x="436016" y="968870"/>
                </a:lnTo>
                <a:lnTo>
                  <a:pt x="407771" y="1001725"/>
                </a:lnTo>
                <a:lnTo>
                  <a:pt x="387985" y="1040155"/>
                </a:lnTo>
                <a:lnTo>
                  <a:pt x="377659" y="1082408"/>
                </a:lnTo>
                <a:lnTo>
                  <a:pt x="377825" y="1126769"/>
                </a:lnTo>
                <a:lnTo>
                  <a:pt x="388912" y="1170635"/>
                </a:lnTo>
                <a:lnTo>
                  <a:pt x="409651" y="1209382"/>
                </a:lnTo>
                <a:lnTo>
                  <a:pt x="438594" y="1241742"/>
                </a:lnTo>
                <a:lnTo>
                  <a:pt x="474243" y="1266444"/>
                </a:lnTo>
                <a:lnTo>
                  <a:pt x="515150" y="1282204"/>
                </a:lnTo>
                <a:lnTo>
                  <a:pt x="559828" y="1287741"/>
                </a:lnTo>
                <a:lnTo>
                  <a:pt x="604520" y="1282204"/>
                </a:lnTo>
                <a:lnTo>
                  <a:pt x="645414" y="1266444"/>
                </a:lnTo>
                <a:lnTo>
                  <a:pt x="681075" y="1241742"/>
                </a:lnTo>
                <a:lnTo>
                  <a:pt x="710006" y="1209382"/>
                </a:lnTo>
                <a:lnTo>
                  <a:pt x="730758" y="1170635"/>
                </a:lnTo>
                <a:lnTo>
                  <a:pt x="741845" y="1126769"/>
                </a:lnTo>
                <a:lnTo>
                  <a:pt x="742010" y="1081608"/>
                </a:lnTo>
                <a:lnTo>
                  <a:pt x="731685" y="1039126"/>
                </a:lnTo>
                <a:lnTo>
                  <a:pt x="717537" y="1011796"/>
                </a:lnTo>
                <a:lnTo>
                  <a:pt x="711885" y="1000874"/>
                </a:lnTo>
                <a:lnTo>
                  <a:pt x="683641" y="968349"/>
                </a:lnTo>
                <a:lnTo>
                  <a:pt x="651992" y="945972"/>
                </a:lnTo>
                <a:lnTo>
                  <a:pt x="651992" y="1103769"/>
                </a:lnTo>
                <a:lnTo>
                  <a:pt x="644715" y="1139494"/>
                </a:lnTo>
                <a:lnTo>
                  <a:pt x="624916" y="1168730"/>
                </a:lnTo>
                <a:lnTo>
                  <a:pt x="595617" y="1188504"/>
                </a:lnTo>
                <a:lnTo>
                  <a:pt x="559828" y="1195755"/>
                </a:lnTo>
                <a:lnTo>
                  <a:pt x="524052" y="1188504"/>
                </a:lnTo>
                <a:lnTo>
                  <a:pt x="494753" y="1168730"/>
                </a:lnTo>
                <a:lnTo>
                  <a:pt x="474954" y="1139494"/>
                </a:lnTo>
                <a:lnTo>
                  <a:pt x="467677" y="1103769"/>
                </a:lnTo>
                <a:lnTo>
                  <a:pt x="474954" y="1068057"/>
                </a:lnTo>
                <a:lnTo>
                  <a:pt x="494753" y="1038809"/>
                </a:lnTo>
                <a:lnTo>
                  <a:pt x="524052" y="1019048"/>
                </a:lnTo>
                <a:lnTo>
                  <a:pt x="559828" y="1011796"/>
                </a:lnTo>
                <a:lnTo>
                  <a:pt x="595617" y="1019048"/>
                </a:lnTo>
                <a:lnTo>
                  <a:pt x="624916" y="1038809"/>
                </a:lnTo>
                <a:lnTo>
                  <a:pt x="644715" y="1068057"/>
                </a:lnTo>
                <a:lnTo>
                  <a:pt x="651992" y="1103769"/>
                </a:lnTo>
                <a:lnTo>
                  <a:pt x="651992" y="945972"/>
                </a:lnTo>
                <a:lnTo>
                  <a:pt x="647979" y="943127"/>
                </a:lnTo>
                <a:lnTo>
                  <a:pt x="605917" y="926706"/>
                </a:lnTo>
                <a:lnTo>
                  <a:pt x="605917" y="873823"/>
                </a:lnTo>
                <a:lnTo>
                  <a:pt x="609549" y="855954"/>
                </a:lnTo>
                <a:lnTo>
                  <a:pt x="619442" y="841336"/>
                </a:lnTo>
                <a:lnTo>
                  <a:pt x="634098" y="831456"/>
                </a:lnTo>
                <a:lnTo>
                  <a:pt x="651992" y="827824"/>
                </a:lnTo>
                <a:lnTo>
                  <a:pt x="974534" y="827824"/>
                </a:lnTo>
                <a:lnTo>
                  <a:pt x="1018108" y="820762"/>
                </a:lnTo>
                <a:lnTo>
                  <a:pt x="1056030" y="801116"/>
                </a:lnTo>
                <a:lnTo>
                  <a:pt x="1086002" y="771207"/>
                </a:lnTo>
                <a:lnTo>
                  <a:pt x="1105687" y="733348"/>
                </a:lnTo>
                <a:lnTo>
                  <a:pt x="1112761" y="689851"/>
                </a:lnTo>
                <a:lnTo>
                  <a:pt x="1112761" y="432308"/>
                </a:lnTo>
                <a:lnTo>
                  <a:pt x="1172667" y="492086"/>
                </a:lnTo>
                <a:lnTo>
                  <a:pt x="1187932" y="502437"/>
                </a:lnTo>
                <a:lnTo>
                  <a:pt x="1204912" y="505891"/>
                </a:lnTo>
                <a:lnTo>
                  <a:pt x="1221905" y="502437"/>
                </a:lnTo>
                <a:lnTo>
                  <a:pt x="1237170" y="492086"/>
                </a:lnTo>
                <a:lnTo>
                  <a:pt x="1247546" y="476859"/>
                </a:lnTo>
                <a:lnTo>
                  <a:pt x="1251000" y="459892"/>
                </a:lnTo>
                <a:close/>
              </a:path>
              <a:path w="1527810" h="1564004">
                <a:moveTo>
                  <a:pt x="1527467" y="0"/>
                </a:moveTo>
                <a:lnTo>
                  <a:pt x="1389240" y="0"/>
                </a:lnTo>
                <a:lnTo>
                  <a:pt x="1389240" y="137972"/>
                </a:lnTo>
                <a:lnTo>
                  <a:pt x="1389240" y="1425727"/>
                </a:lnTo>
                <a:lnTo>
                  <a:pt x="237299" y="1425727"/>
                </a:lnTo>
                <a:lnTo>
                  <a:pt x="237299" y="137972"/>
                </a:lnTo>
                <a:lnTo>
                  <a:pt x="1389240" y="137972"/>
                </a:lnTo>
                <a:lnTo>
                  <a:pt x="1389240" y="0"/>
                </a:lnTo>
                <a:lnTo>
                  <a:pt x="99072" y="0"/>
                </a:lnTo>
                <a:lnTo>
                  <a:pt x="99072" y="137972"/>
                </a:lnTo>
                <a:lnTo>
                  <a:pt x="69126" y="137972"/>
                </a:lnTo>
                <a:lnTo>
                  <a:pt x="43853" y="144551"/>
                </a:lnTo>
                <a:lnTo>
                  <a:pt x="24193" y="159524"/>
                </a:lnTo>
                <a:lnTo>
                  <a:pt x="11455" y="180975"/>
                </a:lnTo>
                <a:lnTo>
                  <a:pt x="6921" y="206959"/>
                </a:lnTo>
                <a:lnTo>
                  <a:pt x="10477" y="232930"/>
                </a:lnTo>
                <a:lnTo>
                  <a:pt x="23329" y="254381"/>
                </a:lnTo>
                <a:lnTo>
                  <a:pt x="43522" y="269367"/>
                </a:lnTo>
                <a:lnTo>
                  <a:pt x="69126" y="275945"/>
                </a:lnTo>
                <a:lnTo>
                  <a:pt x="99072" y="275945"/>
                </a:lnTo>
                <a:lnTo>
                  <a:pt x="99072" y="367931"/>
                </a:lnTo>
                <a:lnTo>
                  <a:pt x="69126" y="367931"/>
                </a:lnTo>
                <a:lnTo>
                  <a:pt x="41795" y="373202"/>
                </a:lnTo>
                <a:lnTo>
                  <a:pt x="19875" y="387756"/>
                </a:lnTo>
                <a:lnTo>
                  <a:pt x="5295" y="409638"/>
                </a:lnTo>
                <a:lnTo>
                  <a:pt x="0" y="436918"/>
                </a:lnTo>
                <a:lnTo>
                  <a:pt x="5295" y="464185"/>
                </a:lnTo>
                <a:lnTo>
                  <a:pt x="19875" y="486067"/>
                </a:lnTo>
                <a:lnTo>
                  <a:pt x="41795" y="500621"/>
                </a:lnTo>
                <a:lnTo>
                  <a:pt x="69126" y="505904"/>
                </a:lnTo>
                <a:lnTo>
                  <a:pt x="99072" y="505904"/>
                </a:lnTo>
                <a:lnTo>
                  <a:pt x="99072" y="597877"/>
                </a:lnTo>
                <a:lnTo>
                  <a:pt x="69126" y="597877"/>
                </a:lnTo>
                <a:lnTo>
                  <a:pt x="41795" y="603161"/>
                </a:lnTo>
                <a:lnTo>
                  <a:pt x="19875" y="617715"/>
                </a:lnTo>
                <a:lnTo>
                  <a:pt x="5295" y="639597"/>
                </a:lnTo>
                <a:lnTo>
                  <a:pt x="0" y="666864"/>
                </a:lnTo>
                <a:lnTo>
                  <a:pt x="5295" y="694143"/>
                </a:lnTo>
                <a:lnTo>
                  <a:pt x="19875" y="716026"/>
                </a:lnTo>
                <a:lnTo>
                  <a:pt x="41795" y="730567"/>
                </a:lnTo>
                <a:lnTo>
                  <a:pt x="69126" y="735850"/>
                </a:lnTo>
                <a:lnTo>
                  <a:pt x="99072" y="735850"/>
                </a:lnTo>
                <a:lnTo>
                  <a:pt x="99072" y="827836"/>
                </a:lnTo>
                <a:lnTo>
                  <a:pt x="69126" y="827836"/>
                </a:lnTo>
                <a:lnTo>
                  <a:pt x="41795" y="833120"/>
                </a:lnTo>
                <a:lnTo>
                  <a:pt x="19875" y="847674"/>
                </a:lnTo>
                <a:lnTo>
                  <a:pt x="5295" y="869556"/>
                </a:lnTo>
                <a:lnTo>
                  <a:pt x="0" y="896823"/>
                </a:lnTo>
                <a:lnTo>
                  <a:pt x="5295" y="924090"/>
                </a:lnTo>
                <a:lnTo>
                  <a:pt x="19875" y="945972"/>
                </a:lnTo>
                <a:lnTo>
                  <a:pt x="41795" y="960526"/>
                </a:lnTo>
                <a:lnTo>
                  <a:pt x="69126" y="965809"/>
                </a:lnTo>
                <a:lnTo>
                  <a:pt x="99072" y="965809"/>
                </a:lnTo>
                <a:lnTo>
                  <a:pt x="99072" y="1057795"/>
                </a:lnTo>
                <a:lnTo>
                  <a:pt x="69126" y="1057795"/>
                </a:lnTo>
                <a:lnTo>
                  <a:pt x="41795" y="1063078"/>
                </a:lnTo>
                <a:lnTo>
                  <a:pt x="19875" y="1077633"/>
                </a:lnTo>
                <a:lnTo>
                  <a:pt x="5295" y="1099515"/>
                </a:lnTo>
                <a:lnTo>
                  <a:pt x="0" y="1126782"/>
                </a:lnTo>
                <a:lnTo>
                  <a:pt x="5295" y="1154049"/>
                </a:lnTo>
                <a:lnTo>
                  <a:pt x="19875" y="1175931"/>
                </a:lnTo>
                <a:lnTo>
                  <a:pt x="41795" y="1190485"/>
                </a:lnTo>
                <a:lnTo>
                  <a:pt x="69126" y="1195768"/>
                </a:lnTo>
                <a:lnTo>
                  <a:pt x="99072" y="1195768"/>
                </a:lnTo>
                <a:lnTo>
                  <a:pt x="99072" y="1287754"/>
                </a:lnTo>
                <a:lnTo>
                  <a:pt x="69126" y="1287754"/>
                </a:lnTo>
                <a:lnTo>
                  <a:pt x="41795" y="1293025"/>
                </a:lnTo>
                <a:lnTo>
                  <a:pt x="19875" y="1307579"/>
                </a:lnTo>
                <a:lnTo>
                  <a:pt x="5295" y="1329461"/>
                </a:lnTo>
                <a:lnTo>
                  <a:pt x="0" y="1356741"/>
                </a:lnTo>
                <a:lnTo>
                  <a:pt x="5295" y="1384007"/>
                </a:lnTo>
                <a:lnTo>
                  <a:pt x="19875" y="1405890"/>
                </a:lnTo>
                <a:lnTo>
                  <a:pt x="41795" y="1420444"/>
                </a:lnTo>
                <a:lnTo>
                  <a:pt x="69126" y="1425727"/>
                </a:lnTo>
                <a:lnTo>
                  <a:pt x="99072" y="1425727"/>
                </a:lnTo>
                <a:lnTo>
                  <a:pt x="99072" y="1563700"/>
                </a:lnTo>
                <a:lnTo>
                  <a:pt x="1527467" y="1563700"/>
                </a:lnTo>
                <a:lnTo>
                  <a:pt x="1527467" y="0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HuschBlackwell Logo"/>
          <p:cNvSpPr/>
          <p:nvPr/>
        </p:nvSpPr>
        <p:spPr>
          <a:xfrm>
            <a:off x="7194804" y="4812791"/>
            <a:ext cx="1644395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9344" y="1210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152400" y="227076"/>
            <a:ext cx="685799" cy="225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800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0675" y="469884"/>
            <a:ext cx="65293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Poll</a:t>
            </a:r>
            <a:r>
              <a:rPr spc="-65" dirty="0"/>
              <a:t> </a:t>
            </a:r>
            <a:r>
              <a:rPr spc="-5" dirty="0"/>
              <a:t>question</a:t>
            </a:r>
            <a:r>
              <a:rPr lang="en-US" spc="-5" dirty="0"/>
              <a:t> (slide 93)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1054100" y="1316990"/>
            <a:ext cx="6887209" cy="3011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413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14" dirty="0">
                <a:latin typeface="Arial"/>
                <a:cs typeface="Arial"/>
              </a:rPr>
              <a:t>Who </a:t>
            </a:r>
            <a:r>
              <a:rPr sz="2800" spc="-150" dirty="0">
                <a:latin typeface="Arial"/>
                <a:cs typeface="Arial"/>
              </a:rPr>
              <a:t>is </a:t>
            </a:r>
            <a:r>
              <a:rPr sz="2800" spc="-120" dirty="0">
                <a:latin typeface="Arial"/>
                <a:cs typeface="Arial"/>
              </a:rPr>
              <a:t>responsible </a:t>
            </a:r>
            <a:r>
              <a:rPr sz="2800" spc="-10" dirty="0">
                <a:latin typeface="Arial"/>
                <a:cs typeface="Arial"/>
              </a:rPr>
              <a:t>for </a:t>
            </a:r>
            <a:r>
              <a:rPr sz="2800" spc="-55" dirty="0">
                <a:latin typeface="Arial"/>
                <a:cs typeface="Arial"/>
              </a:rPr>
              <a:t>identifying </a:t>
            </a:r>
            <a:r>
              <a:rPr sz="2800" spc="-80" dirty="0">
                <a:latin typeface="Arial"/>
                <a:cs typeface="Arial"/>
              </a:rPr>
              <a:t>conflicts</a:t>
            </a:r>
            <a:r>
              <a:rPr sz="2800" spc="-3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  </a:t>
            </a:r>
            <a:r>
              <a:rPr sz="2800" spc="-85" dirty="0">
                <a:latin typeface="Arial"/>
                <a:cs typeface="Arial"/>
              </a:rPr>
              <a:t>interest?</a:t>
            </a:r>
            <a:endParaRPr sz="2800" dirty="0">
              <a:latin typeface="Arial"/>
              <a:cs typeface="Arial"/>
            </a:endParaRPr>
          </a:p>
          <a:p>
            <a:pPr marL="756285" lvl="1" indent="-287020">
              <a:lnSpc>
                <a:spcPts val="3360"/>
              </a:lnSpc>
              <a:buFont typeface="Wingdings"/>
              <a:buChar char=""/>
              <a:tabLst>
                <a:tab pos="756920" algn="l"/>
              </a:tabLst>
            </a:pPr>
            <a:r>
              <a:rPr sz="2800" spc="-70" dirty="0">
                <a:latin typeface="Arial"/>
                <a:cs typeface="Arial"/>
              </a:rPr>
              <a:t>Title </a:t>
            </a:r>
            <a:r>
              <a:rPr sz="2800" spc="-245" dirty="0">
                <a:latin typeface="Arial"/>
                <a:cs typeface="Arial"/>
              </a:rPr>
              <a:t>IX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Coordinator</a:t>
            </a:r>
            <a:endParaRPr sz="2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"/>
              <a:tabLst>
                <a:tab pos="756920" algn="l"/>
              </a:tabLst>
            </a:pPr>
            <a:r>
              <a:rPr sz="2800" spc="-140" dirty="0">
                <a:latin typeface="Arial"/>
                <a:cs typeface="Arial"/>
              </a:rPr>
              <a:t>Parties</a:t>
            </a:r>
            <a:endParaRPr sz="2800" dirty="0">
              <a:latin typeface="Arial"/>
              <a:cs typeface="Arial"/>
            </a:endParaRPr>
          </a:p>
          <a:p>
            <a:pPr marL="755650" marR="5080" lvl="1" indent="-286385">
              <a:lnSpc>
                <a:spcPct val="100000"/>
              </a:lnSpc>
              <a:buFont typeface="Wingdings"/>
              <a:buChar char=""/>
              <a:tabLst>
                <a:tab pos="756920" algn="l"/>
              </a:tabLst>
            </a:pPr>
            <a:r>
              <a:rPr sz="2800" spc="-200" dirty="0">
                <a:latin typeface="Arial"/>
                <a:cs typeface="Arial"/>
              </a:rPr>
              <a:t>Those </a:t>
            </a:r>
            <a:r>
              <a:rPr sz="2800" spc="-105" dirty="0">
                <a:latin typeface="Arial"/>
                <a:cs typeface="Arial"/>
              </a:rPr>
              <a:t>acting </a:t>
            </a:r>
            <a:r>
              <a:rPr sz="2800" spc="-90" dirty="0">
                <a:latin typeface="Arial"/>
                <a:cs typeface="Arial"/>
              </a:rPr>
              <a:t>on </a:t>
            </a:r>
            <a:r>
              <a:rPr sz="2800" spc="-85" dirty="0">
                <a:latin typeface="Arial"/>
                <a:cs typeface="Arial"/>
              </a:rPr>
              <a:t>behalf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spc="-20" dirty="0">
                <a:latin typeface="Arial"/>
                <a:cs typeface="Arial"/>
              </a:rPr>
              <a:t>institution</a:t>
            </a:r>
            <a:r>
              <a:rPr sz="2800" spc="-41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in 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70" dirty="0">
                <a:latin typeface="Arial"/>
                <a:cs typeface="Arial"/>
              </a:rPr>
              <a:t>Title </a:t>
            </a:r>
            <a:r>
              <a:rPr sz="2800" spc="-245" dirty="0">
                <a:latin typeface="Arial"/>
                <a:cs typeface="Arial"/>
              </a:rPr>
              <a:t>IX</a:t>
            </a:r>
            <a:r>
              <a:rPr sz="2800" spc="-330" dirty="0">
                <a:latin typeface="Arial"/>
                <a:cs typeface="Arial"/>
              </a:rPr>
              <a:t> </a:t>
            </a:r>
            <a:r>
              <a:rPr sz="2800" spc="-170" dirty="0">
                <a:latin typeface="Arial"/>
                <a:cs typeface="Arial"/>
              </a:rPr>
              <a:t>process</a:t>
            </a:r>
            <a:endParaRPr sz="2800" dirty="0">
              <a:latin typeface="Arial"/>
              <a:cs typeface="Arial"/>
            </a:endParaRPr>
          </a:p>
          <a:p>
            <a:pPr marL="756285" lvl="1" indent="-287020">
              <a:lnSpc>
                <a:spcPts val="3360"/>
              </a:lnSpc>
              <a:buFont typeface="Wingdings"/>
              <a:buChar char=""/>
              <a:tabLst>
                <a:tab pos="756920" algn="l"/>
              </a:tabLst>
            </a:pPr>
            <a:r>
              <a:rPr sz="2800" spc="-75" dirty="0">
                <a:latin typeface="Arial"/>
                <a:cs typeface="Arial"/>
              </a:rPr>
              <a:t>All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40" dirty="0">
                <a:latin typeface="Arial"/>
                <a:cs typeface="Arial"/>
              </a:rPr>
              <a:t>the</a:t>
            </a:r>
            <a:r>
              <a:rPr sz="2800" spc="-355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above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5" name="object 5" descr="HuschBlackwell Logo"/>
          <p:cNvGrpSpPr/>
          <p:nvPr/>
        </p:nvGrpSpPr>
        <p:grpSpPr>
          <a:xfrm>
            <a:off x="-414" y="4558363"/>
            <a:ext cx="9144000" cy="574675"/>
            <a:chOff x="6960" y="4525454"/>
            <a:chExt cx="9144000" cy="574675"/>
          </a:xfrm>
        </p:grpSpPr>
        <p:sp>
          <p:nvSpPr>
            <p:cNvPr id="6" name="object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60" y="4525454"/>
              <a:ext cx="9144000" cy="574675"/>
            </a:xfrm>
            <a:custGeom>
              <a:avLst/>
              <a:gdLst/>
              <a:ahLst/>
              <a:cxnLst/>
              <a:rect l="l" t="t" r="r" b="b"/>
              <a:pathLst>
                <a:path w="9144000" h="574675">
                  <a:moveTo>
                    <a:pt x="9144000" y="0"/>
                  </a:moveTo>
                  <a:lnTo>
                    <a:pt x="0" y="0"/>
                  </a:lnTo>
                  <a:lnTo>
                    <a:pt x="0" y="574548"/>
                  </a:lnTo>
                  <a:lnTo>
                    <a:pt x="9144000" y="5745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3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 descr="HuschBlackwell Logo"/>
            <p:cNvSpPr/>
            <p:nvPr/>
          </p:nvSpPr>
          <p:spPr>
            <a:xfrm>
              <a:off x="7194804" y="4812792"/>
              <a:ext cx="1644395" cy="1005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4075" y="16255"/>
            <a:ext cx="735330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Who </a:t>
            </a:r>
            <a:r>
              <a:rPr sz="3300" spc="-5" dirty="0"/>
              <a:t>is responsible for identifying  conflicts </a:t>
            </a:r>
            <a:r>
              <a:rPr sz="3300" dirty="0"/>
              <a:t>of </a:t>
            </a:r>
            <a:r>
              <a:rPr sz="3300" spc="-5" dirty="0"/>
              <a:t>interest </a:t>
            </a:r>
            <a:r>
              <a:rPr sz="3300" dirty="0"/>
              <a:t>and</a:t>
            </a:r>
            <a:r>
              <a:rPr sz="3300" spc="-45" dirty="0"/>
              <a:t> </a:t>
            </a:r>
            <a:r>
              <a:rPr sz="3300" dirty="0"/>
              <a:t>bias?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336801"/>
            <a:ext cx="6687184" cy="2958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62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6235" algn="l"/>
              </a:tabLst>
            </a:pPr>
            <a:r>
              <a:rPr sz="2600" spc="-60" dirty="0">
                <a:latin typeface="Arial"/>
                <a:cs typeface="Arial"/>
              </a:rPr>
              <a:t>Title </a:t>
            </a:r>
            <a:r>
              <a:rPr sz="2600" spc="-225" dirty="0">
                <a:latin typeface="Arial"/>
                <a:cs typeface="Arial"/>
              </a:rPr>
              <a:t>IX </a:t>
            </a:r>
            <a:r>
              <a:rPr sz="2600" spc="-85" dirty="0">
                <a:latin typeface="Arial"/>
                <a:cs typeface="Arial"/>
              </a:rPr>
              <a:t>Coordinator </a:t>
            </a:r>
            <a:r>
              <a:rPr sz="2600" spc="-160" dirty="0">
                <a:latin typeface="Arial"/>
                <a:cs typeface="Arial"/>
              </a:rPr>
              <a:t>oversees </a:t>
            </a:r>
            <a:r>
              <a:rPr sz="2600" spc="-125" dirty="0">
                <a:latin typeface="Arial"/>
                <a:cs typeface="Arial"/>
              </a:rPr>
              <a:t>grievance</a:t>
            </a:r>
            <a:r>
              <a:rPr sz="2600" spc="-265" dirty="0">
                <a:latin typeface="Arial"/>
                <a:cs typeface="Arial"/>
              </a:rPr>
              <a:t> </a:t>
            </a:r>
            <a:r>
              <a:rPr sz="2600" spc="-155" dirty="0">
                <a:latin typeface="Arial"/>
                <a:cs typeface="Arial"/>
              </a:rPr>
              <a:t>process  </a:t>
            </a:r>
            <a:r>
              <a:rPr sz="2600" spc="-120" dirty="0">
                <a:latin typeface="Arial"/>
                <a:cs typeface="Arial"/>
              </a:rPr>
              <a:t>and </a:t>
            </a:r>
            <a:r>
              <a:rPr sz="2600" spc="-85" dirty="0">
                <a:latin typeface="Arial"/>
                <a:cs typeface="Arial"/>
              </a:rPr>
              <a:t>must </a:t>
            </a:r>
            <a:r>
              <a:rPr sz="2600" spc="-155" dirty="0">
                <a:latin typeface="Arial"/>
                <a:cs typeface="Arial"/>
              </a:rPr>
              <a:t>address </a:t>
            </a:r>
            <a:r>
              <a:rPr sz="2600" spc="-80" dirty="0">
                <a:latin typeface="Arial"/>
                <a:cs typeface="Arial"/>
              </a:rPr>
              <a:t>known </a:t>
            </a:r>
            <a:r>
              <a:rPr sz="2600" spc="-25" dirty="0">
                <a:latin typeface="Arial"/>
                <a:cs typeface="Arial"/>
              </a:rPr>
              <a:t>or </a:t>
            </a:r>
            <a:r>
              <a:rPr sz="2600" spc="-45" dirty="0">
                <a:latin typeface="Arial"/>
                <a:cs typeface="Arial"/>
              </a:rPr>
              <a:t>reported </a:t>
            </a:r>
            <a:r>
              <a:rPr sz="2600" spc="-70" dirty="0">
                <a:latin typeface="Arial"/>
                <a:cs typeface="Arial"/>
              </a:rPr>
              <a:t>conflicts  </a:t>
            </a:r>
            <a:r>
              <a:rPr sz="2600" spc="-10" dirty="0">
                <a:latin typeface="Arial"/>
                <a:cs typeface="Arial"/>
              </a:rPr>
              <a:t>of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55" dirty="0">
                <a:latin typeface="Arial"/>
                <a:cs typeface="Arial"/>
              </a:rPr>
              <a:t>interest/bias</a:t>
            </a:r>
            <a:endParaRPr sz="2600">
              <a:latin typeface="Arial"/>
              <a:cs typeface="Arial"/>
            </a:endParaRPr>
          </a:p>
          <a:p>
            <a:pPr marL="355600" marR="528320" indent="-343535">
              <a:lnSpc>
                <a:spcPct val="100000"/>
              </a:lnSpc>
              <a:spcBef>
                <a:spcPts val="620"/>
              </a:spcBef>
              <a:buChar char="•"/>
              <a:tabLst>
                <a:tab pos="354965" algn="l"/>
                <a:tab pos="356235" algn="l"/>
              </a:tabLst>
            </a:pPr>
            <a:r>
              <a:rPr sz="2600" spc="-20" dirty="0">
                <a:latin typeface="Arial"/>
                <a:cs typeface="Arial"/>
              </a:rPr>
              <a:t>Institution</a:t>
            </a:r>
            <a:r>
              <a:rPr sz="2600" spc="-180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must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135" dirty="0">
                <a:latin typeface="Arial"/>
                <a:cs typeface="Arial"/>
              </a:rPr>
              <a:t>also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permit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parties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25" dirty="0">
                <a:latin typeface="Arial"/>
                <a:cs typeface="Arial"/>
              </a:rPr>
              <a:t>to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125" dirty="0">
                <a:latin typeface="Arial"/>
                <a:cs typeface="Arial"/>
              </a:rPr>
              <a:t>raise  </a:t>
            </a:r>
            <a:r>
              <a:rPr sz="2600" spc="-135" dirty="0">
                <a:latin typeface="Arial"/>
                <a:cs typeface="Arial"/>
              </a:rPr>
              <a:t>concerns </a:t>
            </a:r>
            <a:r>
              <a:rPr sz="2600" spc="-10" dirty="0">
                <a:latin typeface="Arial"/>
                <a:cs typeface="Arial"/>
              </a:rPr>
              <a:t>of </a:t>
            </a:r>
            <a:r>
              <a:rPr sz="2600" spc="-70" dirty="0">
                <a:latin typeface="Arial"/>
                <a:cs typeface="Arial"/>
              </a:rPr>
              <a:t>conflicts </a:t>
            </a:r>
            <a:r>
              <a:rPr sz="2600" spc="-10" dirty="0">
                <a:latin typeface="Arial"/>
                <a:cs typeface="Arial"/>
              </a:rPr>
              <a:t>of</a:t>
            </a:r>
            <a:r>
              <a:rPr sz="2600" spc="-530" dirty="0">
                <a:latin typeface="Arial"/>
                <a:cs typeface="Arial"/>
              </a:rPr>
              <a:t> </a:t>
            </a:r>
            <a:r>
              <a:rPr sz="2600" spc="-55" dirty="0">
                <a:latin typeface="Arial"/>
                <a:cs typeface="Arial"/>
              </a:rPr>
              <a:t>interest </a:t>
            </a:r>
            <a:r>
              <a:rPr sz="2600" spc="-120" dirty="0">
                <a:latin typeface="Arial"/>
                <a:cs typeface="Arial"/>
              </a:rPr>
              <a:t>and </a:t>
            </a:r>
            <a:r>
              <a:rPr sz="2600" spc="-140" dirty="0">
                <a:latin typeface="Arial"/>
                <a:cs typeface="Arial"/>
              </a:rPr>
              <a:t>bias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  <a:tab pos="356235" algn="l"/>
              </a:tabLst>
            </a:pPr>
            <a:r>
              <a:rPr sz="2600" spc="-70" dirty="0">
                <a:latin typeface="Arial"/>
                <a:cs typeface="Arial"/>
              </a:rPr>
              <a:t>Individual </a:t>
            </a:r>
            <a:r>
              <a:rPr sz="2600" spc="-25" dirty="0">
                <a:latin typeface="Arial"/>
                <a:cs typeface="Arial"/>
              </a:rPr>
              <a:t>institutional </a:t>
            </a:r>
            <a:r>
              <a:rPr sz="2600" spc="-110" dirty="0">
                <a:latin typeface="Arial"/>
                <a:cs typeface="Arial"/>
              </a:rPr>
              <a:t>actors </a:t>
            </a:r>
            <a:r>
              <a:rPr sz="2600" spc="-100" dirty="0">
                <a:latin typeface="Arial"/>
                <a:cs typeface="Arial"/>
              </a:rPr>
              <a:t>should</a:t>
            </a:r>
            <a:r>
              <a:rPr sz="2600" spc="-365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self-police  </a:t>
            </a:r>
            <a:r>
              <a:rPr sz="2600" spc="-70" dirty="0">
                <a:latin typeface="Arial"/>
                <a:cs typeface="Arial"/>
              </a:rPr>
              <a:t>conflicts </a:t>
            </a:r>
            <a:r>
              <a:rPr sz="2600" spc="-10" dirty="0">
                <a:latin typeface="Arial"/>
                <a:cs typeface="Arial"/>
              </a:rPr>
              <a:t>of </a:t>
            </a:r>
            <a:r>
              <a:rPr sz="2600" spc="-55" dirty="0">
                <a:latin typeface="Arial"/>
                <a:cs typeface="Arial"/>
              </a:rPr>
              <a:t>interest </a:t>
            </a:r>
            <a:r>
              <a:rPr sz="2600" spc="-120" dirty="0">
                <a:latin typeface="Arial"/>
                <a:cs typeface="Arial"/>
              </a:rPr>
              <a:t>and </a:t>
            </a:r>
            <a:r>
              <a:rPr sz="2600" spc="-50" dirty="0">
                <a:latin typeface="Arial"/>
                <a:cs typeface="Arial"/>
              </a:rPr>
              <a:t>self-identify</a:t>
            </a:r>
            <a:r>
              <a:rPr sz="2600" spc="-540" dirty="0">
                <a:latin typeface="Arial"/>
                <a:cs typeface="Arial"/>
              </a:rPr>
              <a:t> </a:t>
            </a:r>
            <a:r>
              <a:rPr sz="2600" spc="-140" dirty="0">
                <a:latin typeface="Arial"/>
                <a:cs typeface="Arial"/>
              </a:rPr>
              <a:t>bias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How long </a:t>
            </a:r>
            <a:r>
              <a:rPr dirty="0"/>
              <a:t>does a</a:t>
            </a:r>
            <a:r>
              <a:rPr spc="-45" dirty="0"/>
              <a:t> </a:t>
            </a:r>
            <a:r>
              <a:rPr spc="-5" dirty="0"/>
              <a:t>grievance  process</a:t>
            </a:r>
            <a:r>
              <a:rPr spc="-10" dirty="0"/>
              <a:t> </a:t>
            </a:r>
            <a:r>
              <a:rPr dirty="0"/>
              <a:t>take?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338326"/>
            <a:ext cx="4625340" cy="3531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52729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6235" algn="l"/>
              </a:tabLst>
            </a:pPr>
            <a:r>
              <a:rPr sz="2300" spc="-125" dirty="0">
                <a:latin typeface="Arial"/>
                <a:cs typeface="Arial"/>
              </a:rPr>
              <a:t>There </a:t>
            </a:r>
            <a:r>
              <a:rPr sz="2300" spc="-120" dirty="0">
                <a:latin typeface="Arial"/>
                <a:cs typeface="Arial"/>
              </a:rPr>
              <a:t>is </a:t>
            </a:r>
            <a:r>
              <a:rPr sz="2300" spc="-70" dirty="0">
                <a:latin typeface="Arial"/>
                <a:cs typeface="Arial"/>
              </a:rPr>
              <a:t>no </a:t>
            </a:r>
            <a:r>
              <a:rPr sz="2300" spc="5" dirty="0">
                <a:latin typeface="Arial"/>
                <a:cs typeface="Arial"/>
              </a:rPr>
              <a:t>firm </a:t>
            </a:r>
            <a:r>
              <a:rPr sz="2300" spc="-80" dirty="0">
                <a:latin typeface="Arial"/>
                <a:cs typeface="Arial"/>
              </a:rPr>
              <a:t>deadline, </a:t>
            </a:r>
            <a:r>
              <a:rPr sz="2300" spc="-105" dirty="0">
                <a:latin typeface="Arial"/>
                <a:cs typeface="Arial"/>
              </a:rPr>
              <a:t>and</a:t>
            </a:r>
            <a:r>
              <a:rPr sz="2300" spc="-375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the  </a:t>
            </a:r>
            <a:r>
              <a:rPr sz="2300" spc="-65" dirty="0">
                <a:latin typeface="Arial"/>
                <a:cs typeface="Arial"/>
              </a:rPr>
              <a:t>length </a:t>
            </a:r>
            <a:r>
              <a:rPr sz="2300" spc="-5" dirty="0">
                <a:latin typeface="Arial"/>
                <a:cs typeface="Arial"/>
              </a:rPr>
              <a:t>of </a:t>
            </a:r>
            <a:r>
              <a:rPr sz="2300" spc="-25" dirty="0">
                <a:latin typeface="Arial"/>
                <a:cs typeface="Arial"/>
              </a:rPr>
              <a:t>the </a:t>
            </a:r>
            <a:r>
              <a:rPr sz="2300" spc="-110" dirty="0">
                <a:latin typeface="Arial"/>
                <a:cs typeface="Arial"/>
              </a:rPr>
              <a:t>grievance </a:t>
            </a:r>
            <a:r>
              <a:rPr sz="2300" spc="-140" dirty="0">
                <a:latin typeface="Arial"/>
                <a:cs typeface="Arial"/>
              </a:rPr>
              <a:t>process  </a:t>
            </a:r>
            <a:r>
              <a:rPr sz="2300" spc="-110" dirty="0">
                <a:latin typeface="Arial"/>
                <a:cs typeface="Arial"/>
              </a:rPr>
              <a:t>varies </a:t>
            </a:r>
            <a:r>
              <a:rPr sz="2300" spc="-90" dirty="0">
                <a:latin typeface="Arial"/>
                <a:cs typeface="Arial"/>
              </a:rPr>
              <a:t>depending </a:t>
            </a:r>
            <a:r>
              <a:rPr sz="2300" spc="-70" dirty="0">
                <a:latin typeface="Arial"/>
                <a:cs typeface="Arial"/>
              </a:rPr>
              <a:t>on </a:t>
            </a:r>
            <a:r>
              <a:rPr sz="2300" spc="-180" dirty="0">
                <a:latin typeface="Arial"/>
                <a:cs typeface="Arial"/>
              </a:rPr>
              <a:t>a </a:t>
            </a:r>
            <a:r>
              <a:rPr sz="2300" spc="-60" dirty="0">
                <a:latin typeface="Arial"/>
                <a:cs typeface="Arial"/>
              </a:rPr>
              <a:t>variety </a:t>
            </a:r>
            <a:r>
              <a:rPr sz="2300" spc="-5" dirty="0">
                <a:latin typeface="Arial"/>
                <a:cs typeface="Arial"/>
              </a:rPr>
              <a:t>of  </a:t>
            </a:r>
            <a:r>
              <a:rPr sz="2300" spc="-80" dirty="0">
                <a:latin typeface="Arial"/>
                <a:cs typeface="Arial"/>
              </a:rPr>
              <a:t>factors</a:t>
            </a:r>
            <a:endParaRPr sz="23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buChar char="•"/>
              <a:tabLst>
                <a:tab pos="354965" algn="l"/>
                <a:tab pos="356235" algn="l"/>
              </a:tabLst>
            </a:pPr>
            <a:r>
              <a:rPr sz="2300" spc="-20" dirty="0">
                <a:latin typeface="Arial"/>
                <a:cs typeface="Arial"/>
              </a:rPr>
              <a:t>Institution </a:t>
            </a:r>
            <a:r>
              <a:rPr sz="2300" spc="-75" dirty="0">
                <a:latin typeface="Arial"/>
                <a:cs typeface="Arial"/>
              </a:rPr>
              <a:t>must </a:t>
            </a:r>
            <a:r>
              <a:rPr sz="2300" spc="-105" dirty="0">
                <a:latin typeface="Arial"/>
                <a:cs typeface="Arial"/>
              </a:rPr>
              <a:t>be reasonably  </a:t>
            </a:r>
            <a:r>
              <a:rPr sz="2300" spc="-35" dirty="0">
                <a:latin typeface="Arial"/>
                <a:cs typeface="Arial"/>
              </a:rPr>
              <a:t>prompt, </a:t>
            </a:r>
            <a:r>
              <a:rPr sz="2300" spc="-125" dirty="0">
                <a:latin typeface="Arial"/>
                <a:cs typeface="Arial"/>
              </a:rPr>
              <a:t>advise </a:t>
            </a:r>
            <a:r>
              <a:rPr sz="2300" spc="-65" dirty="0">
                <a:latin typeface="Arial"/>
                <a:cs typeface="Arial"/>
              </a:rPr>
              <a:t>parties </a:t>
            </a:r>
            <a:r>
              <a:rPr sz="2300" spc="-5" dirty="0">
                <a:latin typeface="Arial"/>
                <a:cs typeface="Arial"/>
              </a:rPr>
              <a:t>of </a:t>
            </a:r>
            <a:r>
              <a:rPr sz="2300" spc="-55" dirty="0">
                <a:latin typeface="Arial"/>
                <a:cs typeface="Arial"/>
              </a:rPr>
              <a:t>timelines  </a:t>
            </a:r>
            <a:r>
              <a:rPr sz="2300" spc="-5" dirty="0">
                <a:latin typeface="Arial"/>
                <a:cs typeface="Arial"/>
              </a:rPr>
              <a:t>for </a:t>
            </a:r>
            <a:r>
              <a:rPr sz="2300" spc="-45" dirty="0">
                <a:latin typeface="Arial"/>
                <a:cs typeface="Arial"/>
              </a:rPr>
              <a:t>particular </a:t>
            </a:r>
            <a:r>
              <a:rPr sz="2300" spc="-160" dirty="0">
                <a:latin typeface="Arial"/>
                <a:cs typeface="Arial"/>
              </a:rPr>
              <a:t>phases </a:t>
            </a:r>
            <a:r>
              <a:rPr sz="2300" spc="-5" dirty="0">
                <a:latin typeface="Arial"/>
                <a:cs typeface="Arial"/>
              </a:rPr>
              <a:t>of </a:t>
            </a:r>
            <a:r>
              <a:rPr sz="2300" spc="-25" dirty="0">
                <a:latin typeface="Arial"/>
                <a:cs typeface="Arial"/>
              </a:rPr>
              <a:t>the</a:t>
            </a:r>
            <a:r>
              <a:rPr sz="2300" spc="-450" dirty="0">
                <a:latin typeface="Arial"/>
                <a:cs typeface="Arial"/>
              </a:rPr>
              <a:t> </a:t>
            </a:r>
            <a:r>
              <a:rPr sz="2300" spc="-130" dirty="0">
                <a:latin typeface="Arial"/>
                <a:cs typeface="Arial"/>
              </a:rPr>
              <a:t>process,  </a:t>
            </a:r>
            <a:r>
              <a:rPr sz="2300" spc="-105" dirty="0">
                <a:latin typeface="Arial"/>
                <a:cs typeface="Arial"/>
              </a:rPr>
              <a:t>and </a:t>
            </a:r>
            <a:r>
              <a:rPr sz="2300" spc="-5" dirty="0">
                <a:latin typeface="Arial"/>
                <a:cs typeface="Arial"/>
              </a:rPr>
              <a:t>notify </a:t>
            </a:r>
            <a:r>
              <a:rPr sz="2300" spc="-65" dirty="0">
                <a:latin typeface="Arial"/>
                <a:cs typeface="Arial"/>
              </a:rPr>
              <a:t>parties </a:t>
            </a:r>
            <a:r>
              <a:rPr sz="2300" spc="-5" dirty="0">
                <a:latin typeface="Arial"/>
                <a:cs typeface="Arial"/>
              </a:rPr>
              <a:t>of </a:t>
            </a:r>
            <a:r>
              <a:rPr sz="2300" spc="-105" dirty="0">
                <a:latin typeface="Arial"/>
                <a:cs typeface="Arial"/>
              </a:rPr>
              <a:t>extensions </a:t>
            </a:r>
            <a:r>
              <a:rPr sz="2300" spc="-5" dirty="0">
                <a:latin typeface="Arial"/>
                <a:cs typeface="Arial"/>
              </a:rPr>
              <a:t>of  </a:t>
            </a:r>
            <a:r>
              <a:rPr sz="2300" spc="-55" dirty="0">
                <a:latin typeface="Arial"/>
                <a:cs typeface="Arial"/>
              </a:rPr>
              <a:t>timelines </a:t>
            </a:r>
            <a:r>
              <a:rPr sz="2300" spc="-105" dirty="0">
                <a:latin typeface="Arial"/>
                <a:cs typeface="Arial"/>
              </a:rPr>
              <a:t>and </a:t>
            </a:r>
            <a:r>
              <a:rPr sz="2300" spc="-25" dirty="0">
                <a:latin typeface="Arial"/>
                <a:cs typeface="Arial"/>
              </a:rPr>
              <a:t>the </a:t>
            </a:r>
            <a:r>
              <a:rPr sz="2300" spc="-135" dirty="0">
                <a:latin typeface="Arial"/>
                <a:cs typeface="Arial"/>
              </a:rPr>
              <a:t>reasons </a:t>
            </a:r>
            <a:r>
              <a:rPr sz="2300" spc="-5" dirty="0">
                <a:latin typeface="Arial"/>
                <a:cs typeface="Arial"/>
              </a:rPr>
              <a:t>for </a:t>
            </a:r>
            <a:r>
              <a:rPr sz="2300" spc="-25" dirty="0">
                <a:latin typeface="Arial"/>
                <a:cs typeface="Arial"/>
              </a:rPr>
              <a:t>the  </a:t>
            </a:r>
            <a:r>
              <a:rPr sz="2300" spc="-165" dirty="0">
                <a:latin typeface="Arial"/>
                <a:cs typeface="Arial"/>
              </a:rPr>
              <a:t>same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7" name="object 7" descr="Stopwatch"/>
          <p:cNvGrpSpPr/>
          <p:nvPr/>
        </p:nvGrpSpPr>
        <p:grpSpPr>
          <a:xfrm>
            <a:off x="6465694" y="1562575"/>
            <a:ext cx="2162810" cy="2463800"/>
            <a:chOff x="6465694" y="1562575"/>
            <a:chExt cx="2162810" cy="2463800"/>
          </a:xfrm>
        </p:grpSpPr>
        <p:sp>
          <p:nvSpPr>
            <p:cNvPr id="8" name="object 8"/>
            <p:cNvSpPr/>
            <p:nvPr/>
          </p:nvSpPr>
          <p:spPr>
            <a:xfrm>
              <a:off x="7481567" y="2260372"/>
              <a:ext cx="127110" cy="1268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81566" y="3529093"/>
              <a:ext cx="127110" cy="126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17117" y="2863014"/>
              <a:ext cx="127110" cy="126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46013" y="2863014"/>
              <a:ext cx="127110" cy="1268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65684" y="1562582"/>
              <a:ext cx="2162810" cy="2463800"/>
            </a:xfrm>
            <a:custGeom>
              <a:avLst/>
              <a:gdLst/>
              <a:ahLst/>
              <a:cxnLst/>
              <a:rect l="l" t="t" r="r" b="b"/>
              <a:pathLst>
                <a:path w="2162809" h="2463800">
                  <a:moveTo>
                    <a:pt x="1438516" y="1633474"/>
                  </a:moveTo>
                  <a:lnTo>
                    <a:pt x="1142987" y="1338503"/>
                  </a:lnTo>
                  <a:lnTo>
                    <a:pt x="1142987" y="919822"/>
                  </a:lnTo>
                  <a:lnTo>
                    <a:pt x="1015873" y="919822"/>
                  </a:lnTo>
                  <a:lnTo>
                    <a:pt x="1015873" y="1363878"/>
                  </a:lnTo>
                  <a:lnTo>
                    <a:pt x="1017066" y="1375714"/>
                  </a:lnTo>
                  <a:lnTo>
                    <a:pt x="1020635" y="1387271"/>
                  </a:lnTo>
                  <a:lnTo>
                    <a:pt x="1026604" y="1398219"/>
                  </a:lnTo>
                  <a:lnTo>
                    <a:pt x="1034935" y="1408277"/>
                  </a:lnTo>
                  <a:lnTo>
                    <a:pt x="1349540" y="1722285"/>
                  </a:lnTo>
                  <a:lnTo>
                    <a:pt x="1438516" y="1633474"/>
                  </a:lnTo>
                  <a:close/>
                </a:path>
                <a:path w="2162809" h="2463800">
                  <a:moveTo>
                    <a:pt x="2162505" y="1371600"/>
                  </a:moveTo>
                  <a:lnTo>
                    <a:pt x="2160562" y="1320800"/>
                  </a:lnTo>
                  <a:lnTo>
                    <a:pt x="2156625" y="1282700"/>
                  </a:lnTo>
                  <a:lnTo>
                    <a:pt x="2150707" y="1231900"/>
                  </a:lnTo>
                  <a:lnTo>
                    <a:pt x="2142820" y="1193800"/>
                  </a:lnTo>
                  <a:lnTo>
                    <a:pt x="2132965" y="1143000"/>
                  </a:lnTo>
                  <a:lnTo>
                    <a:pt x="2121179" y="1092200"/>
                  </a:lnTo>
                  <a:lnTo>
                    <a:pt x="2107463" y="1054100"/>
                  </a:lnTo>
                  <a:lnTo>
                    <a:pt x="2091829" y="1003300"/>
                  </a:lnTo>
                  <a:lnTo>
                    <a:pt x="2074278" y="965200"/>
                  </a:lnTo>
                  <a:lnTo>
                    <a:pt x="2054847" y="927100"/>
                  </a:lnTo>
                  <a:lnTo>
                    <a:pt x="2033524" y="876300"/>
                  </a:lnTo>
                  <a:lnTo>
                    <a:pt x="2010321" y="838200"/>
                  </a:lnTo>
                  <a:lnTo>
                    <a:pt x="1985276" y="800100"/>
                  </a:lnTo>
                  <a:lnTo>
                    <a:pt x="1969198" y="777328"/>
                  </a:lnTo>
                  <a:lnTo>
                    <a:pt x="1969198" y="1384300"/>
                  </a:lnTo>
                  <a:lnTo>
                    <a:pt x="1967890" y="1435100"/>
                  </a:lnTo>
                  <a:lnTo>
                    <a:pt x="1963991" y="1485900"/>
                  </a:lnTo>
                  <a:lnTo>
                    <a:pt x="1957590" y="1536700"/>
                  </a:lnTo>
                  <a:lnTo>
                    <a:pt x="1948726" y="1574800"/>
                  </a:lnTo>
                  <a:lnTo>
                    <a:pt x="1937499" y="1625600"/>
                  </a:lnTo>
                  <a:lnTo>
                    <a:pt x="1923948" y="1676400"/>
                  </a:lnTo>
                  <a:lnTo>
                    <a:pt x="1908162" y="1714500"/>
                  </a:lnTo>
                  <a:lnTo>
                    <a:pt x="1890191" y="1752600"/>
                  </a:lnTo>
                  <a:lnTo>
                    <a:pt x="1870100" y="1803400"/>
                  </a:lnTo>
                  <a:lnTo>
                    <a:pt x="1847977" y="1841500"/>
                  </a:lnTo>
                  <a:lnTo>
                    <a:pt x="1823872" y="1879600"/>
                  </a:lnTo>
                  <a:lnTo>
                    <a:pt x="1797850" y="1917700"/>
                  </a:lnTo>
                  <a:lnTo>
                    <a:pt x="1769999" y="1955800"/>
                  </a:lnTo>
                  <a:lnTo>
                    <a:pt x="1740369" y="1981200"/>
                  </a:lnTo>
                  <a:lnTo>
                    <a:pt x="1709026" y="2019300"/>
                  </a:lnTo>
                  <a:lnTo>
                    <a:pt x="1676031" y="2044700"/>
                  </a:lnTo>
                  <a:lnTo>
                    <a:pt x="1641475" y="2082800"/>
                  </a:lnTo>
                  <a:lnTo>
                    <a:pt x="1605407" y="2108200"/>
                  </a:lnTo>
                  <a:lnTo>
                    <a:pt x="1567903" y="2133600"/>
                  </a:lnTo>
                  <a:lnTo>
                    <a:pt x="1529029" y="2159000"/>
                  </a:lnTo>
                  <a:lnTo>
                    <a:pt x="1488833" y="2184400"/>
                  </a:lnTo>
                  <a:lnTo>
                    <a:pt x="1447406" y="2197100"/>
                  </a:lnTo>
                  <a:lnTo>
                    <a:pt x="1404810" y="2222500"/>
                  </a:lnTo>
                  <a:lnTo>
                    <a:pt x="1270647" y="2260600"/>
                  </a:lnTo>
                  <a:lnTo>
                    <a:pt x="1224038" y="2260600"/>
                  </a:lnTo>
                  <a:lnTo>
                    <a:pt x="1176578" y="2273300"/>
                  </a:lnTo>
                  <a:lnTo>
                    <a:pt x="982281" y="2273300"/>
                  </a:lnTo>
                  <a:lnTo>
                    <a:pt x="934821" y="2260600"/>
                  </a:lnTo>
                  <a:lnTo>
                    <a:pt x="888212" y="2260600"/>
                  </a:lnTo>
                  <a:lnTo>
                    <a:pt x="754049" y="2222500"/>
                  </a:lnTo>
                  <a:lnTo>
                    <a:pt x="711454" y="2197100"/>
                  </a:lnTo>
                  <a:lnTo>
                    <a:pt x="670026" y="2184400"/>
                  </a:lnTo>
                  <a:lnTo>
                    <a:pt x="629831" y="2159000"/>
                  </a:lnTo>
                  <a:lnTo>
                    <a:pt x="590956" y="2133600"/>
                  </a:lnTo>
                  <a:lnTo>
                    <a:pt x="553440" y="2108200"/>
                  </a:lnTo>
                  <a:lnTo>
                    <a:pt x="517385" y="2082800"/>
                  </a:lnTo>
                  <a:lnTo>
                    <a:pt x="482815" y="2044700"/>
                  </a:lnTo>
                  <a:lnTo>
                    <a:pt x="449834" y="2019300"/>
                  </a:lnTo>
                  <a:lnTo>
                    <a:pt x="418490" y="1981200"/>
                  </a:lnTo>
                  <a:lnTo>
                    <a:pt x="388861" y="1955800"/>
                  </a:lnTo>
                  <a:lnTo>
                    <a:pt x="360997" y="1917700"/>
                  </a:lnTo>
                  <a:lnTo>
                    <a:pt x="334987" y="1879600"/>
                  </a:lnTo>
                  <a:lnTo>
                    <a:pt x="310883" y="1841500"/>
                  </a:lnTo>
                  <a:lnTo>
                    <a:pt x="288759" y="1803400"/>
                  </a:lnTo>
                  <a:lnTo>
                    <a:pt x="268668" y="1752600"/>
                  </a:lnTo>
                  <a:lnTo>
                    <a:pt x="250698" y="1714500"/>
                  </a:lnTo>
                  <a:lnTo>
                    <a:pt x="234911" y="1676400"/>
                  </a:lnTo>
                  <a:lnTo>
                    <a:pt x="221361" y="1625600"/>
                  </a:lnTo>
                  <a:lnTo>
                    <a:pt x="210121" y="1574800"/>
                  </a:lnTo>
                  <a:lnTo>
                    <a:pt x="201269" y="1536700"/>
                  </a:lnTo>
                  <a:lnTo>
                    <a:pt x="194868" y="1485900"/>
                  </a:lnTo>
                  <a:lnTo>
                    <a:pt x="190969" y="1435100"/>
                  </a:lnTo>
                  <a:lnTo>
                    <a:pt x="189661" y="1384300"/>
                  </a:lnTo>
                  <a:lnTo>
                    <a:pt x="190969" y="1346200"/>
                  </a:lnTo>
                  <a:lnTo>
                    <a:pt x="194868" y="1295400"/>
                  </a:lnTo>
                  <a:lnTo>
                    <a:pt x="201269" y="1244600"/>
                  </a:lnTo>
                  <a:lnTo>
                    <a:pt x="210121" y="1193800"/>
                  </a:lnTo>
                  <a:lnTo>
                    <a:pt x="221361" y="1155700"/>
                  </a:lnTo>
                  <a:lnTo>
                    <a:pt x="234911" y="1104900"/>
                  </a:lnTo>
                  <a:lnTo>
                    <a:pt x="250698" y="1066800"/>
                  </a:lnTo>
                  <a:lnTo>
                    <a:pt x="268668" y="1016000"/>
                  </a:lnTo>
                  <a:lnTo>
                    <a:pt x="288759" y="977900"/>
                  </a:lnTo>
                  <a:lnTo>
                    <a:pt x="310883" y="939800"/>
                  </a:lnTo>
                  <a:lnTo>
                    <a:pt x="334987" y="901700"/>
                  </a:lnTo>
                  <a:lnTo>
                    <a:pt x="360997" y="863600"/>
                  </a:lnTo>
                  <a:lnTo>
                    <a:pt x="388861" y="825500"/>
                  </a:lnTo>
                  <a:lnTo>
                    <a:pt x="418490" y="800100"/>
                  </a:lnTo>
                  <a:lnTo>
                    <a:pt x="449834" y="762000"/>
                  </a:lnTo>
                  <a:lnTo>
                    <a:pt x="482815" y="723900"/>
                  </a:lnTo>
                  <a:lnTo>
                    <a:pt x="517385" y="698500"/>
                  </a:lnTo>
                  <a:lnTo>
                    <a:pt x="553440" y="673100"/>
                  </a:lnTo>
                  <a:lnTo>
                    <a:pt x="590956" y="647700"/>
                  </a:lnTo>
                  <a:lnTo>
                    <a:pt x="629831" y="622300"/>
                  </a:lnTo>
                  <a:lnTo>
                    <a:pt x="670026" y="596900"/>
                  </a:lnTo>
                  <a:lnTo>
                    <a:pt x="711454" y="584200"/>
                  </a:lnTo>
                  <a:lnTo>
                    <a:pt x="754049" y="558800"/>
                  </a:lnTo>
                  <a:lnTo>
                    <a:pt x="797750" y="546100"/>
                  </a:lnTo>
                  <a:lnTo>
                    <a:pt x="934821" y="508000"/>
                  </a:lnTo>
                  <a:lnTo>
                    <a:pt x="1030503" y="508000"/>
                  </a:lnTo>
                  <a:lnTo>
                    <a:pt x="1079423" y="495300"/>
                  </a:lnTo>
                  <a:lnTo>
                    <a:pt x="1128356" y="508000"/>
                  </a:lnTo>
                  <a:lnTo>
                    <a:pt x="1224038" y="508000"/>
                  </a:lnTo>
                  <a:lnTo>
                    <a:pt x="1361109" y="546100"/>
                  </a:lnTo>
                  <a:lnTo>
                    <a:pt x="1404810" y="558800"/>
                  </a:lnTo>
                  <a:lnTo>
                    <a:pt x="1447406" y="584200"/>
                  </a:lnTo>
                  <a:lnTo>
                    <a:pt x="1488833" y="596900"/>
                  </a:lnTo>
                  <a:lnTo>
                    <a:pt x="1529029" y="622300"/>
                  </a:lnTo>
                  <a:lnTo>
                    <a:pt x="1567903" y="647700"/>
                  </a:lnTo>
                  <a:lnTo>
                    <a:pt x="1605407" y="673100"/>
                  </a:lnTo>
                  <a:lnTo>
                    <a:pt x="1641475" y="698500"/>
                  </a:lnTo>
                  <a:lnTo>
                    <a:pt x="1676031" y="723900"/>
                  </a:lnTo>
                  <a:lnTo>
                    <a:pt x="1709026" y="762000"/>
                  </a:lnTo>
                  <a:lnTo>
                    <a:pt x="1740369" y="800100"/>
                  </a:lnTo>
                  <a:lnTo>
                    <a:pt x="1769999" y="825500"/>
                  </a:lnTo>
                  <a:lnTo>
                    <a:pt x="1797850" y="863600"/>
                  </a:lnTo>
                  <a:lnTo>
                    <a:pt x="1823872" y="901700"/>
                  </a:lnTo>
                  <a:lnTo>
                    <a:pt x="1847977" y="939800"/>
                  </a:lnTo>
                  <a:lnTo>
                    <a:pt x="1870100" y="977900"/>
                  </a:lnTo>
                  <a:lnTo>
                    <a:pt x="1890191" y="1016000"/>
                  </a:lnTo>
                  <a:lnTo>
                    <a:pt x="1908162" y="1066800"/>
                  </a:lnTo>
                  <a:lnTo>
                    <a:pt x="1923948" y="1104900"/>
                  </a:lnTo>
                  <a:lnTo>
                    <a:pt x="1937499" y="1155700"/>
                  </a:lnTo>
                  <a:lnTo>
                    <a:pt x="1948726" y="1193800"/>
                  </a:lnTo>
                  <a:lnTo>
                    <a:pt x="1957590" y="1244600"/>
                  </a:lnTo>
                  <a:lnTo>
                    <a:pt x="1963991" y="1295400"/>
                  </a:lnTo>
                  <a:lnTo>
                    <a:pt x="1967890" y="1346200"/>
                  </a:lnTo>
                  <a:lnTo>
                    <a:pt x="1969198" y="1384300"/>
                  </a:lnTo>
                  <a:lnTo>
                    <a:pt x="1969198" y="777328"/>
                  </a:lnTo>
                  <a:lnTo>
                    <a:pt x="1929638" y="723900"/>
                  </a:lnTo>
                  <a:lnTo>
                    <a:pt x="1899081" y="685800"/>
                  </a:lnTo>
                  <a:lnTo>
                    <a:pt x="1866722" y="647700"/>
                  </a:lnTo>
                  <a:lnTo>
                    <a:pt x="1832559" y="609600"/>
                  </a:lnTo>
                  <a:lnTo>
                    <a:pt x="1927885" y="520700"/>
                  </a:lnTo>
                  <a:lnTo>
                    <a:pt x="1947506" y="482600"/>
                  </a:lnTo>
                  <a:lnTo>
                    <a:pt x="1953704" y="457200"/>
                  </a:lnTo>
                  <a:lnTo>
                    <a:pt x="1946211" y="419100"/>
                  </a:lnTo>
                  <a:lnTo>
                    <a:pt x="1924710" y="381000"/>
                  </a:lnTo>
                  <a:lnTo>
                    <a:pt x="1894471" y="368300"/>
                  </a:lnTo>
                  <a:lnTo>
                    <a:pt x="1859165" y="355600"/>
                  </a:lnTo>
                  <a:lnTo>
                    <a:pt x="1823275" y="368300"/>
                  </a:lnTo>
                  <a:lnTo>
                    <a:pt x="1791246" y="381000"/>
                  </a:lnTo>
                  <a:lnTo>
                    <a:pt x="1683207" y="495300"/>
                  </a:lnTo>
                  <a:lnTo>
                    <a:pt x="1641068" y="469900"/>
                  </a:lnTo>
                  <a:lnTo>
                    <a:pt x="1597888" y="444500"/>
                  </a:lnTo>
                  <a:lnTo>
                    <a:pt x="1553756" y="419100"/>
                  </a:lnTo>
                  <a:lnTo>
                    <a:pt x="1508747" y="393700"/>
                  </a:lnTo>
                  <a:lnTo>
                    <a:pt x="1462913" y="381000"/>
                  </a:lnTo>
                  <a:lnTo>
                    <a:pt x="1223987" y="317500"/>
                  </a:lnTo>
                  <a:lnTo>
                    <a:pt x="1174762" y="317500"/>
                  </a:lnTo>
                  <a:lnTo>
                    <a:pt x="1174762" y="177800"/>
                  </a:lnTo>
                  <a:lnTo>
                    <a:pt x="1460754" y="177800"/>
                  </a:lnTo>
                  <a:lnTo>
                    <a:pt x="1460754" y="0"/>
                  </a:lnTo>
                  <a:lnTo>
                    <a:pt x="698093" y="0"/>
                  </a:lnTo>
                  <a:lnTo>
                    <a:pt x="698093" y="177800"/>
                  </a:lnTo>
                  <a:lnTo>
                    <a:pt x="984097" y="177800"/>
                  </a:lnTo>
                  <a:lnTo>
                    <a:pt x="984097" y="317500"/>
                  </a:lnTo>
                  <a:lnTo>
                    <a:pt x="935520" y="317500"/>
                  </a:lnTo>
                  <a:lnTo>
                    <a:pt x="887603" y="330200"/>
                  </a:lnTo>
                  <a:lnTo>
                    <a:pt x="840397" y="330200"/>
                  </a:lnTo>
                  <a:lnTo>
                    <a:pt x="748334" y="355600"/>
                  </a:lnTo>
                  <a:lnTo>
                    <a:pt x="703567" y="381000"/>
                  </a:lnTo>
                  <a:lnTo>
                    <a:pt x="659701" y="393700"/>
                  </a:lnTo>
                  <a:lnTo>
                    <a:pt x="616813" y="419100"/>
                  </a:lnTo>
                  <a:lnTo>
                    <a:pt x="574929" y="431800"/>
                  </a:lnTo>
                  <a:lnTo>
                    <a:pt x="534098" y="457200"/>
                  </a:lnTo>
                  <a:lnTo>
                    <a:pt x="494372" y="482600"/>
                  </a:lnTo>
                  <a:lnTo>
                    <a:pt x="455815" y="508000"/>
                  </a:lnTo>
                  <a:lnTo>
                    <a:pt x="418465" y="533400"/>
                  </a:lnTo>
                  <a:lnTo>
                    <a:pt x="382358" y="558800"/>
                  </a:lnTo>
                  <a:lnTo>
                    <a:pt x="347560" y="596900"/>
                  </a:lnTo>
                  <a:lnTo>
                    <a:pt x="314121" y="622300"/>
                  </a:lnTo>
                  <a:lnTo>
                    <a:pt x="282079" y="660400"/>
                  </a:lnTo>
                  <a:lnTo>
                    <a:pt x="251498" y="698500"/>
                  </a:lnTo>
                  <a:lnTo>
                    <a:pt x="222415" y="736600"/>
                  </a:lnTo>
                  <a:lnTo>
                    <a:pt x="194881" y="774700"/>
                  </a:lnTo>
                  <a:lnTo>
                    <a:pt x="168948" y="812800"/>
                  </a:lnTo>
                  <a:lnTo>
                    <a:pt x="144678" y="850900"/>
                  </a:lnTo>
                  <a:lnTo>
                    <a:pt x="122097" y="889000"/>
                  </a:lnTo>
                  <a:lnTo>
                    <a:pt x="101257" y="927100"/>
                  </a:lnTo>
                  <a:lnTo>
                    <a:pt x="82219" y="977900"/>
                  </a:lnTo>
                  <a:lnTo>
                    <a:pt x="65036" y="1016000"/>
                  </a:lnTo>
                  <a:lnTo>
                    <a:pt x="49745" y="1066800"/>
                  </a:lnTo>
                  <a:lnTo>
                    <a:pt x="36398" y="1104900"/>
                  </a:lnTo>
                  <a:lnTo>
                    <a:pt x="25044" y="1155700"/>
                  </a:lnTo>
                  <a:lnTo>
                    <a:pt x="15735" y="1206500"/>
                  </a:lnTo>
                  <a:lnTo>
                    <a:pt x="8521" y="1257300"/>
                  </a:lnTo>
                  <a:lnTo>
                    <a:pt x="3492" y="1295400"/>
                  </a:lnTo>
                  <a:lnTo>
                    <a:pt x="660" y="1346200"/>
                  </a:lnTo>
                  <a:lnTo>
                    <a:pt x="0" y="1397000"/>
                  </a:lnTo>
                  <a:lnTo>
                    <a:pt x="1485" y="1447800"/>
                  </a:lnTo>
                  <a:lnTo>
                    <a:pt x="5067" y="1498600"/>
                  </a:lnTo>
                  <a:lnTo>
                    <a:pt x="10706" y="1536700"/>
                  </a:lnTo>
                  <a:lnTo>
                    <a:pt x="18389" y="1587500"/>
                  </a:lnTo>
                  <a:lnTo>
                    <a:pt x="28054" y="1638300"/>
                  </a:lnTo>
                  <a:lnTo>
                    <a:pt x="39687" y="1676400"/>
                  </a:lnTo>
                  <a:lnTo>
                    <a:pt x="53251" y="1727200"/>
                  </a:lnTo>
                  <a:lnTo>
                    <a:pt x="68694" y="1765300"/>
                  </a:lnTo>
                  <a:lnTo>
                    <a:pt x="86004" y="1816100"/>
                  </a:lnTo>
                  <a:lnTo>
                    <a:pt x="105117" y="1854200"/>
                  </a:lnTo>
                  <a:lnTo>
                    <a:pt x="126034" y="1892300"/>
                  </a:lnTo>
                  <a:lnTo>
                    <a:pt x="148691" y="1930400"/>
                  </a:lnTo>
                  <a:lnTo>
                    <a:pt x="173062" y="1968500"/>
                  </a:lnTo>
                  <a:lnTo>
                    <a:pt x="199110" y="2006600"/>
                  </a:lnTo>
                  <a:lnTo>
                    <a:pt x="226796" y="2044700"/>
                  </a:lnTo>
                  <a:lnTo>
                    <a:pt x="256095" y="2082800"/>
                  </a:lnTo>
                  <a:lnTo>
                    <a:pt x="286969" y="2120900"/>
                  </a:lnTo>
                  <a:lnTo>
                    <a:pt x="319379" y="2159000"/>
                  </a:lnTo>
                  <a:lnTo>
                    <a:pt x="353301" y="2184400"/>
                  </a:lnTo>
                  <a:lnTo>
                    <a:pt x="388683" y="2222500"/>
                  </a:lnTo>
                  <a:lnTo>
                    <a:pt x="425488" y="2247900"/>
                  </a:lnTo>
                  <a:lnTo>
                    <a:pt x="463702" y="2273300"/>
                  </a:lnTo>
                  <a:lnTo>
                    <a:pt x="503275" y="2298700"/>
                  </a:lnTo>
                  <a:lnTo>
                    <a:pt x="544182" y="2324100"/>
                  </a:lnTo>
                  <a:lnTo>
                    <a:pt x="586371" y="2349500"/>
                  </a:lnTo>
                  <a:lnTo>
                    <a:pt x="629818" y="2362200"/>
                  </a:lnTo>
                  <a:lnTo>
                    <a:pt x="674484" y="2387600"/>
                  </a:lnTo>
                  <a:lnTo>
                    <a:pt x="720344" y="2400300"/>
                  </a:lnTo>
                  <a:lnTo>
                    <a:pt x="766927" y="2425700"/>
                  </a:lnTo>
                  <a:lnTo>
                    <a:pt x="813765" y="2438400"/>
                  </a:lnTo>
                  <a:lnTo>
                    <a:pt x="860793" y="2438400"/>
                  </a:lnTo>
                  <a:lnTo>
                    <a:pt x="955179" y="2463800"/>
                  </a:lnTo>
                  <a:lnTo>
                    <a:pt x="1190129" y="2463800"/>
                  </a:lnTo>
                  <a:lnTo>
                    <a:pt x="1236433" y="2451100"/>
                  </a:lnTo>
                  <a:lnTo>
                    <a:pt x="1282369" y="2451100"/>
                  </a:lnTo>
                  <a:lnTo>
                    <a:pt x="1461135" y="2400300"/>
                  </a:lnTo>
                  <a:lnTo>
                    <a:pt x="1504276" y="2374900"/>
                  </a:lnTo>
                  <a:lnTo>
                    <a:pt x="1546656" y="2362200"/>
                  </a:lnTo>
                  <a:lnTo>
                    <a:pt x="1588223" y="2336800"/>
                  </a:lnTo>
                  <a:lnTo>
                    <a:pt x="1628927" y="2324100"/>
                  </a:lnTo>
                  <a:lnTo>
                    <a:pt x="1668691" y="2298700"/>
                  </a:lnTo>
                  <a:lnTo>
                    <a:pt x="1707451" y="2273300"/>
                  </a:lnTo>
                  <a:lnTo>
                    <a:pt x="1745157" y="2235200"/>
                  </a:lnTo>
                  <a:lnTo>
                    <a:pt x="1781733" y="2209800"/>
                  </a:lnTo>
                  <a:lnTo>
                    <a:pt x="1817116" y="2184400"/>
                  </a:lnTo>
                  <a:lnTo>
                    <a:pt x="1851253" y="2146300"/>
                  </a:lnTo>
                  <a:lnTo>
                    <a:pt x="1884070" y="2108200"/>
                  </a:lnTo>
                  <a:lnTo>
                    <a:pt x="1915515" y="2070100"/>
                  </a:lnTo>
                  <a:lnTo>
                    <a:pt x="1945525" y="2032000"/>
                  </a:lnTo>
                  <a:lnTo>
                    <a:pt x="1974037" y="1993900"/>
                  </a:lnTo>
                  <a:lnTo>
                    <a:pt x="2000973" y="1955800"/>
                  </a:lnTo>
                  <a:lnTo>
                    <a:pt x="2026043" y="1917700"/>
                  </a:lnTo>
                  <a:lnTo>
                    <a:pt x="2048954" y="1866900"/>
                  </a:lnTo>
                  <a:lnTo>
                    <a:pt x="2069719" y="1828800"/>
                  </a:lnTo>
                  <a:lnTo>
                    <a:pt x="2088362" y="1790700"/>
                  </a:lnTo>
                  <a:lnTo>
                    <a:pt x="2104898" y="1739900"/>
                  </a:lnTo>
                  <a:lnTo>
                    <a:pt x="2119325" y="1689100"/>
                  </a:lnTo>
                  <a:lnTo>
                    <a:pt x="2131669" y="1651000"/>
                  </a:lnTo>
                  <a:lnTo>
                    <a:pt x="2141931" y="1600200"/>
                  </a:lnTo>
                  <a:lnTo>
                    <a:pt x="2150122" y="1562100"/>
                  </a:lnTo>
                  <a:lnTo>
                    <a:pt x="2156269" y="1511300"/>
                  </a:lnTo>
                  <a:lnTo>
                    <a:pt x="2160371" y="1460500"/>
                  </a:lnTo>
                  <a:lnTo>
                    <a:pt x="2162454" y="1422400"/>
                  </a:lnTo>
                  <a:lnTo>
                    <a:pt x="2162505" y="1371600"/>
                  </a:lnTo>
                  <a:close/>
                </a:path>
              </a:pathLst>
            </a:custGeom>
            <a:solidFill>
              <a:srgbClr val="554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0011" y="120091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71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do we do if we find  </a:t>
            </a:r>
            <a:r>
              <a:rPr dirty="0"/>
              <a:t>sexual harassment</a:t>
            </a:r>
            <a:r>
              <a:rPr spc="-55" dirty="0"/>
              <a:t> </a:t>
            </a:r>
            <a:r>
              <a:rPr spc="-5" dirty="0"/>
              <a:t>occurred?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4075" y="1414526"/>
            <a:ext cx="6576059" cy="2732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2794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If </a:t>
            </a:r>
            <a:r>
              <a:rPr sz="2400" spc="-120" dirty="0">
                <a:latin typeface="Arial"/>
                <a:cs typeface="Arial"/>
              </a:rPr>
              <a:t>grievance </a:t>
            </a:r>
            <a:r>
              <a:rPr sz="2400" spc="-145" dirty="0">
                <a:latin typeface="Arial"/>
                <a:cs typeface="Arial"/>
              </a:rPr>
              <a:t>process </a:t>
            </a:r>
            <a:r>
              <a:rPr sz="2400" spc="-85" dirty="0">
                <a:latin typeface="Arial"/>
                <a:cs typeface="Arial"/>
              </a:rPr>
              <a:t>results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50" dirty="0">
                <a:latin typeface="Arial"/>
                <a:cs typeface="Arial"/>
              </a:rPr>
              <a:t>finding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44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sexual  </a:t>
            </a:r>
            <a:r>
              <a:rPr sz="2400" spc="-110" dirty="0">
                <a:latin typeface="Arial"/>
                <a:cs typeface="Arial"/>
              </a:rPr>
              <a:t>harassment:</a:t>
            </a:r>
            <a:endParaRPr sz="2400" dirty="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756920" algn="l"/>
              </a:tabLst>
            </a:pPr>
            <a:r>
              <a:rPr sz="2400" spc="-95" dirty="0">
                <a:latin typeface="Arial"/>
                <a:cs typeface="Arial"/>
              </a:rPr>
              <a:t>Discipline </a:t>
            </a:r>
            <a:r>
              <a:rPr sz="2400" spc="-10" dirty="0">
                <a:latin typeface="Arial"/>
                <a:cs typeface="Arial"/>
              </a:rPr>
              <a:t>for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85" dirty="0">
                <a:latin typeface="Arial"/>
                <a:cs typeface="Arial"/>
              </a:rPr>
              <a:t>respondent </a:t>
            </a:r>
            <a:r>
              <a:rPr sz="2400" spc="-225" dirty="0">
                <a:latin typeface="Arial"/>
                <a:cs typeface="Arial"/>
              </a:rPr>
              <a:t>as </a:t>
            </a:r>
            <a:r>
              <a:rPr sz="2400" spc="-60" dirty="0">
                <a:latin typeface="Arial"/>
                <a:cs typeface="Arial"/>
              </a:rPr>
              <a:t>determined</a:t>
            </a:r>
            <a:r>
              <a:rPr sz="2400" spc="-34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by  </a:t>
            </a:r>
            <a:r>
              <a:rPr sz="2400" spc="-85" dirty="0">
                <a:latin typeface="Arial"/>
                <a:cs typeface="Arial"/>
              </a:rPr>
              <a:t>those </a:t>
            </a:r>
            <a:r>
              <a:rPr sz="2400" spc="15" dirty="0">
                <a:latin typeface="Arial"/>
                <a:cs typeface="Arial"/>
              </a:rPr>
              <a:t>with </a:t>
            </a:r>
            <a:r>
              <a:rPr sz="2400" spc="-25" dirty="0">
                <a:latin typeface="Arial"/>
                <a:cs typeface="Arial"/>
              </a:rPr>
              <a:t>authority </a:t>
            </a:r>
            <a:r>
              <a:rPr sz="2400" spc="-85" dirty="0">
                <a:latin typeface="Arial"/>
                <a:cs typeface="Arial"/>
              </a:rPr>
              <a:t>over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48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respondent</a:t>
            </a:r>
            <a:endParaRPr sz="2400" dirty="0">
              <a:latin typeface="Arial"/>
              <a:cs typeface="Arial"/>
            </a:endParaRPr>
          </a:p>
          <a:p>
            <a:pPr marL="756285" marR="365125" lvl="1" indent="-28702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756920" algn="l"/>
              </a:tabLst>
            </a:pPr>
            <a:r>
              <a:rPr sz="2400" spc="-150" dirty="0">
                <a:latin typeface="Arial"/>
                <a:cs typeface="Arial"/>
              </a:rPr>
              <a:t>For </a:t>
            </a:r>
            <a:r>
              <a:rPr sz="2400" spc="-75" dirty="0">
                <a:latin typeface="Arial"/>
                <a:cs typeface="Arial"/>
              </a:rPr>
              <a:t>complainant, grant </a:t>
            </a:r>
            <a:r>
              <a:rPr sz="2400" spc="-105" dirty="0">
                <a:latin typeface="Arial"/>
                <a:cs typeface="Arial"/>
              </a:rPr>
              <a:t>remedies</a:t>
            </a:r>
            <a:r>
              <a:rPr sz="2400" spc="-28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reasonably  </a:t>
            </a:r>
            <a:r>
              <a:rPr sz="2400" spc="-150" dirty="0">
                <a:latin typeface="Arial"/>
                <a:cs typeface="Arial"/>
              </a:rPr>
              <a:t>necessary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80" dirty="0">
                <a:latin typeface="Arial"/>
                <a:cs typeface="Arial"/>
              </a:rPr>
              <a:t>restore </a:t>
            </a:r>
            <a:r>
              <a:rPr sz="2400" spc="-25" dirty="0">
                <a:latin typeface="Arial"/>
                <a:cs typeface="Arial"/>
              </a:rPr>
              <a:t>or </a:t>
            </a:r>
            <a:r>
              <a:rPr sz="2400" spc="-105" dirty="0">
                <a:latin typeface="Arial"/>
                <a:cs typeface="Arial"/>
              </a:rPr>
              <a:t>preserve </a:t>
            </a:r>
            <a:r>
              <a:rPr sz="2400" spc="-204" dirty="0">
                <a:latin typeface="Arial"/>
                <a:cs typeface="Arial"/>
              </a:rPr>
              <a:t>access </a:t>
            </a:r>
            <a:r>
              <a:rPr sz="2400" spc="20" dirty="0">
                <a:latin typeface="Arial"/>
                <a:cs typeface="Arial"/>
              </a:rPr>
              <a:t>to  </a:t>
            </a:r>
            <a:r>
              <a:rPr sz="2400" spc="-80" dirty="0">
                <a:latin typeface="Arial"/>
                <a:cs typeface="Arial"/>
              </a:rPr>
              <a:t>education </a:t>
            </a:r>
            <a:r>
              <a:rPr sz="2400" spc="-114" dirty="0">
                <a:latin typeface="Arial"/>
                <a:cs typeface="Arial"/>
              </a:rPr>
              <a:t>programs and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activities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 descr="HuschBlackwell Logo"/>
          <p:cNvSpPr/>
          <p:nvPr/>
        </p:nvSpPr>
        <p:spPr>
          <a:xfrm>
            <a:off x="0" y="0"/>
            <a:ext cx="850391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8A63DC-AD6E-D14E-89E2-EE89FC6DCC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8799" y="795835"/>
            <a:ext cx="1411402" cy="338554"/>
          </a:xfrm>
        </p:spPr>
        <p:txBody>
          <a:bodyPr/>
          <a:lstStyle/>
          <a:p>
            <a:r>
              <a:rPr lang="en-US" sz="2200" dirty="0">
                <a:solidFill>
                  <a:schemeClr val="bg1"/>
                </a:solidFill>
              </a:rPr>
              <a:t>Group Scenario</a:t>
            </a:r>
          </a:p>
        </p:txBody>
      </p:sp>
      <p:sp>
        <p:nvSpPr>
          <p:cNvPr id="3" name="object 3" descr="Gears"/>
          <p:cNvSpPr/>
          <p:nvPr/>
        </p:nvSpPr>
        <p:spPr>
          <a:xfrm>
            <a:off x="188798" y="1903183"/>
            <a:ext cx="1883410" cy="2275205"/>
          </a:xfrm>
          <a:custGeom>
            <a:avLst/>
            <a:gdLst/>
            <a:ahLst/>
            <a:cxnLst/>
            <a:rect l="l" t="t" r="r" b="b"/>
            <a:pathLst>
              <a:path w="1883410" h="2275204">
                <a:moveTo>
                  <a:pt x="1230541" y="1591513"/>
                </a:moveTo>
                <a:lnTo>
                  <a:pt x="1103439" y="1528089"/>
                </a:lnTo>
                <a:lnTo>
                  <a:pt x="1094193" y="1498346"/>
                </a:lnTo>
                <a:lnTo>
                  <a:pt x="1083589" y="1469694"/>
                </a:lnTo>
                <a:lnTo>
                  <a:pt x="1073670" y="1447355"/>
                </a:lnTo>
                <a:lnTo>
                  <a:pt x="1071346" y="1442123"/>
                </a:lnTo>
                <a:lnTo>
                  <a:pt x="1057224" y="1415643"/>
                </a:lnTo>
                <a:lnTo>
                  <a:pt x="1103439" y="1280134"/>
                </a:lnTo>
                <a:lnTo>
                  <a:pt x="1045667" y="1222463"/>
                </a:lnTo>
                <a:lnTo>
                  <a:pt x="999451" y="1176337"/>
                </a:lnTo>
                <a:lnTo>
                  <a:pt x="863688" y="1222463"/>
                </a:lnTo>
                <a:lnTo>
                  <a:pt x="836752" y="1208366"/>
                </a:lnTo>
                <a:lnTo>
                  <a:pt x="831913" y="1206284"/>
                </a:lnTo>
                <a:lnTo>
                  <a:pt x="831913" y="1663598"/>
                </a:lnTo>
                <a:lnTo>
                  <a:pt x="826287" y="1712785"/>
                </a:lnTo>
                <a:lnTo>
                  <a:pt x="810183" y="1758162"/>
                </a:lnTo>
                <a:lnTo>
                  <a:pt x="784847" y="1798332"/>
                </a:lnTo>
                <a:lnTo>
                  <a:pt x="751471" y="1831936"/>
                </a:lnTo>
                <a:lnTo>
                  <a:pt x="711276" y="1857641"/>
                </a:lnTo>
                <a:lnTo>
                  <a:pt x="665467" y="1874050"/>
                </a:lnTo>
                <a:lnTo>
                  <a:pt x="615276" y="1879828"/>
                </a:lnTo>
                <a:lnTo>
                  <a:pt x="565073" y="1874050"/>
                </a:lnTo>
                <a:lnTo>
                  <a:pt x="519264" y="1857641"/>
                </a:lnTo>
                <a:lnTo>
                  <a:pt x="479069" y="1831936"/>
                </a:lnTo>
                <a:lnTo>
                  <a:pt x="445693" y="1798332"/>
                </a:lnTo>
                <a:lnTo>
                  <a:pt x="420357" y="1758162"/>
                </a:lnTo>
                <a:lnTo>
                  <a:pt x="404266" y="1712785"/>
                </a:lnTo>
                <a:lnTo>
                  <a:pt x="398627" y="1663598"/>
                </a:lnTo>
                <a:lnTo>
                  <a:pt x="404418" y="1613484"/>
                </a:lnTo>
                <a:lnTo>
                  <a:pt x="420865" y="1567764"/>
                </a:lnTo>
                <a:lnTo>
                  <a:pt x="446608" y="1527644"/>
                </a:lnTo>
                <a:lnTo>
                  <a:pt x="480288" y="1494332"/>
                </a:lnTo>
                <a:lnTo>
                  <a:pt x="520534" y="1469047"/>
                </a:lnTo>
                <a:lnTo>
                  <a:pt x="565975" y="1452981"/>
                </a:lnTo>
                <a:lnTo>
                  <a:pt x="615276" y="1447355"/>
                </a:lnTo>
                <a:lnTo>
                  <a:pt x="665467" y="1453134"/>
                </a:lnTo>
                <a:lnTo>
                  <a:pt x="711276" y="1469542"/>
                </a:lnTo>
                <a:lnTo>
                  <a:pt x="751471" y="1495247"/>
                </a:lnTo>
                <a:lnTo>
                  <a:pt x="784847" y="1528851"/>
                </a:lnTo>
                <a:lnTo>
                  <a:pt x="810183" y="1569021"/>
                </a:lnTo>
                <a:lnTo>
                  <a:pt x="826287" y="1614398"/>
                </a:lnTo>
                <a:lnTo>
                  <a:pt x="831913" y="1663598"/>
                </a:lnTo>
                <a:lnTo>
                  <a:pt x="831913" y="1206284"/>
                </a:lnTo>
                <a:lnTo>
                  <a:pt x="808443" y="1196162"/>
                </a:lnTo>
                <a:lnTo>
                  <a:pt x="779602" y="1185570"/>
                </a:lnTo>
                <a:lnTo>
                  <a:pt x="751039" y="1176337"/>
                </a:lnTo>
                <a:lnTo>
                  <a:pt x="687489" y="1049477"/>
                </a:lnTo>
                <a:lnTo>
                  <a:pt x="543052" y="1049477"/>
                </a:lnTo>
                <a:lnTo>
                  <a:pt x="479513" y="1176337"/>
                </a:lnTo>
                <a:lnTo>
                  <a:pt x="449719" y="1185570"/>
                </a:lnTo>
                <a:lnTo>
                  <a:pt x="421017" y="1196162"/>
                </a:lnTo>
                <a:lnTo>
                  <a:pt x="393395" y="1208366"/>
                </a:lnTo>
                <a:lnTo>
                  <a:pt x="366852" y="1222463"/>
                </a:lnTo>
                <a:lnTo>
                  <a:pt x="231089" y="1176337"/>
                </a:lnTo>
                <a:lnTo>
                  <a:pt x="129997" y="1277251"/>
                </a:lnTo>
                <a:lnTo>
                  <a:pt x="173316" y="1412760"/>
                </a:lnTo>
                <a:lnTo>
                  <a:pt x="159194" y="1439646"/>
                </a:lnTo>
                <a:lnTo>
                  <a:pt x="146964" y="1467891"/>
                </a:lnTo>
                <a:lnTo>
                  <a:pt x="136359" y="1496682"/>
                </a:lnTo>
                <a:lnTo>
                  <a:pt x="127101" y="1525206"/>
                </a:lnTo>
                <a:lnTo>
                  <a:pt x="0" y="1588630"/>
                </a:lnTo>
                <a:lnTo>
                  <a:pt x="0" y="1732788"/>
                </a:lnTo>
                <a:lnTo>
                  <a:pt x="127101" y="1796211"/>
                </a:lnTo>
                <a:lnTo>
                  <a:pt x="136359" y="1825955"/>
                </a:lnTo>
                <a:lnTo>
                  <a:pt x="146964" y="1854606"/>
                </a:lnTo>
                <a:lnTo>
                  <a:pt x="159194" y="1882178"/>
                </a:lnTo>
                <a:lnTo>
                  <a:pt x="173316" y="1908657"/>
                </a:lnTo>
                <a:lnTo>
                  <a:pt x="129997" y="2044166"/>
                </a:lnTo>
                <a:lnTo>
                  <a:pt x="231089" y="2145080"/>
                </a:lnTo>
                <a:lnTo>
                  <a:pt x="366852" y="2101837"/>
                </a:lnTo>
                <a:lnTo>
                  <a:pt x="393395" y="2115934"/>
                </a:lnTo>
                <a:lnTo>
                  <a:pt x="421017" y="2128139"/>
                </a:lnTo>
                <a:lnTo>
                  <a:pt x="449719" y="2138730"/>
                </a:lnTo>
                <a:lnTo>
                  <a:pt x="479513" y="2147963"/>
                </a:lnTo>
                <a:lnTo>
                  <a:pt x="543052" y="2274824"/>
                </a:lnTo>
                <a:lnTo>
                  <a:pt x="687489" y="2274824"/>
                </a:lnTo>
                <a:lnTo>
                  <a:pt x="751039" y="2147963"/>
                </a:lnTo>
                <a:lnTo>
                  <a:pt x="780821" y="2138730"/>
                </a:lnTo>
                <a:lnTo>
                  <a:pt x="809536" y="2128139"/>
                </a:lnTo>
                <a:lnTo>
                  <a:pt x="837145" y="2115934"/>
                </a:lnTo>
                <a:lnTo>
                  <a:pt x="863688" y="2101837"/>
                </a:lnTo>
                <a:lnTo>
                  <a:pt x="999451" y="2147963"/>
                </a:lnTo>
                <a:lnTo>
                  <a:pt x="1044384" y="2101837"/>
                </a:lnTo>
                <a:lnTo>
                  <a:pt x="1100556" y="2044166"/>
                </a:lnTo>
                <a:lnTo>
                  <a:pt x="1057224" y="1911540"/>
                </a:lnTo>
                <a:lnTo>
                  <a:pt x="1071346" y="1885061"/>
                </a:lnTo>
                <a:lnTo>
                  <a:pt x="1073670" y="1879828"/>
                </a:lnTo>
                <a:lnTo>
                  <a:pt x="1083513" y="1857641"/>
                </a:lnTo>
                <a:lnTo>
                  <a:pt x="1094193" y="1828838"/>
                </a:lnTo>
                <a:lnTo>
                  <a:pt x="1103439" y="1799107"/>
                </a:lnTo>
                <a:lnTo>
                  <a:pt x="1230541" y="1735670"/>
                </a:lnTo>
                <a:lnTo>
                  <a:pt x="1230541" y="1591513"/>
                </a:lnTo>
                <a:close/>
              </a:path>
              <a:path w="1883410" h="2275204">
                <a:moveTo>
                  <a:pt x="1883359" y="542036"/>
                </a:moveTo>
                <a:lnTo>
                  <a:pt x="1756257" y="478612"/>
                </a:lnTo>
                <a:lnTo>
                  <a:pt x="1747012" y="448881"/>
                </a:lnTo>
                <a:lnTo>
                  <a:pt x="1736407" y="420230"/>
                </a:lnTo>
                <a:lnTo>
                  <a:pt x="1726488" y="397878"/>
                </a:lnTo>
                <a:lnTo>
                  <a:pt x="1724177" y="392658"/>
                </a:lnTo>
                <a:lnTo>
                  <a:pt x="1710042" y="366166"/>
                </a:lnTo>
                <a:lnTo>
                  <a:pt x="1756257" y="230657"/>
                </a:lnTo>
                <a:lnTo>
                  <a:pt x="1698485" y="172999"/>
                </a:lnTo>
                <a:lnTo>
                  <a:pt x="1652270" y="126860"/>
                </a:lnTo>
                <a:lnTo>
                  <a:pt x="1516507" y="172999"/>
                </a:lnTo>
                <a:lnTo>
                  <a:pt x="1489976" y="158889"/>
                </a:lnTo>
                <a:lnTo>
                  <a:pt x="1484731" y="156578"/>
                </a:lnTo>
                <a:lnTo>
                  <a:pt x="1484731" y="614121"/>
                </a:lnTo>
                <a:lnTo>
                  <a:pt x="1478953" y="663321"/>
                </a:lnTo>
                <a:lnTo>
                  <a:pt x="1462506" y="708685"/>
                </a:lnTo>
                <a:lnTo>
                  <a:pt x="1436763" y="748855"/>
                </a:lnTo>
                <a:lnTo>
                  <a:pt x="1403083" y="782472"/>
                </a:lnTo>
                <a:lnTo>
                  <a:pt x="1362837" y="808164"/>
                </a:lnTo>
                <a:lnTo>
                  <a:pt x="1317383" y="824585"/>
                </a:lnTo>
                <a:lnTo>
                  <a:pt x="1268095" y="830351"/>
                </a:lnTo>
                <a:lnTo>
                  <a:pt x="1217891" y="824585"/>
                </a:lnTo>
                <a:lnTo>
                  <a:pt x="1172083" y="808164"/>
                </a:lnTo>
                <a:lnTo>
                  <a:pt x="1131887" y="782472"/>
                </a:lnTo>
                <a:lnTo>
                  <a:pt x="1098511" y="748855"/>
                </a:lnTo>
                <a:lnTo>
                  <a:pt x="1073175" y="708685"/>
                </a:lnTo>
                <a:lnTo>
                  <a:pt x="1057084" y="663321"/>
                </a:lnTo>
                <a:lnTo>
                  <a:pt x="1051445" y="614121"/>
                </a:lnTo>
                <a:lnTo>
                  <a:pt x="1057236" y="564921"/>
                </a:lnTo>
                <a:lnTo>
                  <a:pt x="1073683" y="519557"/>
                </a:lnTo>
                <a:lnTo>
                  <a:pt x="1099426" y="479386"/>
                </a:lnTo>
                <a:lnTo>
                  <a:pt x="1133106" y="445770"/>
                </a:lnTo>
                <a:lnTo>
                  <a:pt x="1173353" y="420077"/>
                </a:lnTo>
                <a:lnTo>
                  <a:pt x="1218806" y="403656"/>
                </a:lnTo>
                <a:lnTo>
                  <a:pt x="1268095" y="397878"/>
                </a:lnTo>
                <a:lnTo>
                  <a:pt x="1318298" y="403656"/>
                </a:lnTo>
                <a:lnTo>
                  <a:pt x="1364094" y="420077"/>
                </a:lnTo>
                <a:lnTo>
                  <a:pt x="1404289" y="445770"/>
                </a:lnTo>
                <a:lnTo>
                  <a:pt x="1437665" y="479386"/>
                </a:lnTo>
                <a:lnTo>
                  <a:pt x="1463014" y="519557"/>
                </a:lnTo>
                <a:lnTo>
                  <a:pt x="1479105" y="564921"/>
                </a:lnTo>
                <a:lnTo>
                  <a:pt x="1484731" y="614121"/>
                </a:lnTo>
                <a:lnTo>
                  <a:pt x="1484731" y="156578"/>
                </a:lnTo>
                <a:lnTo>
                  <a:pt x="1462354" y="146685"/>
                </a:lnTo>
                <a:lnTo>
                  <a:pt x="1433639" y="136093"/>
                </a:lnTo>
                <a:lnTo>
                  <a:pt x="1403858" y="126860"/>
                </a:lnTo>
                <a:lnTo>
                  <a:pt x="1340307" y="0"/>
                </a:lnTo>
                <a:lnTo>
                  <a:pt x="1195882" y="0"/>
                </a:lnTo>
                <a:lnTo>
                  <a:pt x="1132332" y="126860"/>
                </a:lnTo>
                <a:lnTo>
                  <a:pt x="1102537" y="136093"/>
                </a:lnTo>
                <a:lnTo>
                  <a:pt x="1073835" y="146685"/>
                </a:lnTo>
                <a:lnTo>
                  <a:pt x="1046213" y="158889"/>
                </a:lnTo>
                <a:lnTo>
                  <a:pt x="1019670" y="172999"/>
                </a:lnTo>
                <a:lnTo>
                  <a:pt x="883907" y="126860"/>
                </a:lnTo>
                <a:lnTo>
                  <a:pt x="779919" y="230657"/>
                </a:lnTo>
                <a:lnTo>
                  <a:pt x="826135" y="366166"/>
                </a:lnTo>
                <a:lnTo>
                  <a:pt x="812012" y="392658"/>
                </a:lnTo>
                <a:lnTo>
                  <a:pt x="799846" y="420077"/>
                </a:lnTo>
                <a:lnTo>
                  <a:pt x="789178" y="448881"/>
                </a:lnTo>
                <a:lnTo>
                  <a:pt x="779919" y="478612"/>
                </a:lnTo>
                <a:lnTo>
                  <a:pt x="652818" y="542036"/>
                </a:lnTo>
                <a:lnTo>
                  <a:pt x="652818" y="686193"/>
                </a:lnTo>
                <a:lnTo>
                  <a:pt x="779919" y="749630"/>
                </a:lnTo>
                <a:lnTo>
                  <a:pt x="789178" y="779360"/>
                </a:lnTo>
                <a:lnTo>
                  <a:pt x="799782" y="808012"/>
                </a:lnTo>
                <a:lnTo>
                  <a:pt x="812012" y="835583"/>
                </a:lnTo>
                <a:lnTo>
                  <a:pt x="826135" y="862076"/>
                </a:lnTo>
                <a:lnTo>
                  <a:pt x="779919" y="997585"/>
                </a:lnTo>
                <a:lnTo>
                  <a:pt x="881024" y="1098486"/>
                </a:lnTo>
                <a:lnTo>
                  <a:pt x="1016787" y="1052360"/>
                </a:lnTo>
                <a:lnTo>
                  <a:pt x="1043330" y="1066457"/>
                </a:lnTo>
                <a:lnTo>
                  <a:pt x="1070952" y="1078674"/>
                </a:lnTo>
                <a:lnTo>
                  <a:pt x="1099654" y="1089253"/>
                </a:lnTo>
                <a:lnTo>
                  <a:pt x="1129436" y="1098486"/>
                </a:lnTo>
                <a:lnTo>
                  <a:pt x="1192987" y="1225346"/>
                </a:lnTo>
                <a:lnTo>
                  <a:pt x="1337424" y="1225346"/>
                </a:lnTo>
                <a:lnTo>
                  <a:pt x="1400962" y="1098486"/>
                </a:lnTo>
                <a:lnTo>
                  <a:pt x="1430756" y="1089253"/>
                </a:lnTo>
                <a:lnTo>
                  <a:pt x="1459458" y="1078674"/>
                </a:lnTo>
                <a:lnTo>
                  <a:pt x="1487081" y="1066457"/>
                </a:lnTo>
                <a:lnTo>
                  <a:pt x="1513624" y="1052360"/>
                </a:lnTo>
                <a:lnTo>
                  <a:pt x="1649387" y="1098486"/>
                </a:lnTo>
                <a:lnTo>
                  <a:pt x="1696923" y="1052360"/>
                </a:lnTo>
                <a:lnTo>
                  <a:pt x="1753374" y="997585"/>
                </a:lnTo>
                <a:lnTo>
                  <a:pt x="1707159" y="862076"/>
                </a:lnTo>
                <a:lnTo>
                  <a:pt x="1721739" y="835177"/>
                </a:lnTo>
                <a:lnTo>
                  <a:pt x="1723986" y="830351"/>
                </a:lnTo>
                <a:lnTo>
                  <a:pt x="1734959" y="806932"/>
                </a:lnTo>
                <a:lnTo>
                  <a:pt x="1746554" y="778141"/>
                </a:lnTo>
                <a:lnTo>
                  <a:pt x="1756257" y="749630"/>
                </a:lnTo>
                <a:lnTo>
                  <a:pt x="1883359" y="686193"/>
                </a:lnTo>
                <a:lnTo>
                  <a:pt x="1883359" y="542036"/>
                </a:lnTo>
                <a:close/>
              </a:path>
            </a:pathLst>
          </a:custGeom>
          <a:solidFill>
            <a:srgbClr val="F1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02348" y="658622"/>
            <a:ext cx="6105525" cy="3377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200" dirty="0">
                <a:latin typeface="Arial"/>
                <a:cs typeface="Arial"/>
              </a:rPr>
              <a:t>A </a:t>
            </a:r>
            <a:r>
              <a:rPr sz="2200" spc="-55" dirty="0">
                <a:latin typeface="Arial"/>
                <a:cs typeface="Arial"/>
              </a:rPr>
              <a:t>reports </a:t>
            </a:r>
            <a:r>
              <a:rPr sz="2200" spc="-10" dirty="0">
                <a:latin typeface="Arial"/>
                <a:cs typeface="Arial"/>
              </a:rPr>
              <a:t>that 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275" dirty="0">
                <a:latin typeface="Arial"/>
                <a:cs typeface="Arial"/>
              </a:rPr>
              <a:t>B </a:t>
            </a:r>
            <a:r>
              <a:rPr sz="2200" spc="-105" dirty="0">
                <a:latin typeface="Arial"/>
                <a:cs typeface="Arial"/>
              </a:rPr>
              <a:t>stalked 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200" dirty="0">
                <a:latin typeface="Arial"/>
                <a:cs typeface="Arial"/>
              </a:rPr>
              <a:t>A </a:t>
            </a:r>
            <a:r>
              <a:rPr sz="2200" spc="-100" dirty="0">
                <a:latin typeface="Arial"/>
                <a:cs typeface="Arial"/>
              </a:rPr>
              <a:t>by  peeping </a:t>
            </a:r>
            <a:r>
              <a:rPr sz="2200" spc="-55" dirty="0">
                <a:latin typeface="Arial"/>
                <a:cs typeface="Arial"/>
              </a:rPr>
              <a:t>through 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200" dirty="0">
                <a:latin typeface="Arial"/>
                <a:cs typeface="Arial"/>
              </a:rPr>
              <a:t>A’s </a:t>
            </a:r>
            <a:r>
              <a:rPr sz="2200" spc="-120" dirty="0">
                <a:latin typeface="Arial"/>
                <a:cs typeface="Arial"/>
              </a:rPr>
              <a:t>changing </a:t>
            </a:r>
            <a:r>
              <a:rPr sz="2200" spc="-55" dirty="0">
                <a:latin typeface="Arial"/>
                <a:cs typeface="Arial"/>
              </a:rPr>
              <a:t>room </a:t>
            </a:r>
            <a:r>
              <a:rPr sz="2200" spc="-45" dirty="0">
                <a:latin typeface="Arial"/>
                <a:cs typeface="Arial"/>
              </a:rPr>
              <a:t>door </a:t>
            </a:r>
            <a:r>
              <a:rPr sz="2200" spc="-35" dirty="0">
                <a:latin typeface="Arial"/>
                <a:cs typeface="Arial"/>
              </a:rPr>
              <a:t>at 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65" dirty="0">
                <a:latin typeface="Arial"/>
                <a:cs typeface="Arial"/>
              </a:rPr>
              <a:t>hospital </a:t>
            </a:r>
            <a:r>
              <a:rPr sz="2200" spc="-75" dirty="0">
                <a:latin typeface="Arial"/>
                <a:cs typeface="Arial"/>
              </a:rPr>
              <a:t>where </a:t>
            </a:r>
            <a:r>
              <a:rPr sz="2200" spc="-25" dirty="0">
                <a:latin typeface="Arial"/>
                <a:cs typeface="Arial"/>
              </a:rPr>
              <a:t>both </a:t>
            </a:r>
            <a:r>
              <a:rPr sz="2200" spc="-100" dirty="0">
                <a:latin typeface="Arial"/>
                <a:cs typeface="Arial"/>
              </a:rPr>
              <a:t>are </a:t>
            </a:r>
            <a:r>
              <a:rPr sz="2200" spc="-80" dirty="0">
                <a:latin typeface="Arial"/>
                <a:cs typeface="Arial"/>
              </a:rPr>
              <a:t>doing </a:t>
            </a:r>
            <a:r>
              <a:rPr sz="2200" spc="-50" dirty="0">
                <a:latin typeface="Arial"/>
                <a:cs typeface="Arial"/>
              </a:rPr>
              <a:t>rotations, </a:t>
            </a:r>
            <a:r>
              <a:rPr sz="2200" spc="-110" dirty="0">
                <a:latin typeface="Arial"/>
                <a:cs typeface="Arial"/>
              </a:rPr>
              <a:t>and </a:t>
            </a:r>
            <a:r>
              <a:rPr sz="2200" spc="-100" dirty="0">
                <a:latin typeface="Arial"/>
                <a:cs typeface="Arial"/>
              </a:rPr>
              <a:t>by  </a:t>
            </a:r>
            <a:r>
              <a:rPr sz="2200" spc="-90" dirty="0">
                <a:latin typeface="Arial"/>
                <a:cs typeface="Arial"/>
              </a:rPr>
              <a:t>stealing Student </a:t>
            </a:r>
            <a:r>
              <a:rPr sz="2200" spc="-200" dirty="0">
                <a:latin typeface="Arial"/>
                <a:cs typeface="Arial"/>
              </a:rPr>
              <a:t>A’s </a:t>
            </a:r>
            <a:r>
              <a:rPr sz="2200" spc="-75" dirty="0">
                <a:latin typeface="Arial"/>
                <a:cs typeface="Arial"/>
              </a:rPr>
              <a:t>underwear </a:t>
            </a:r>
            <a:r>
              <a:rPr sz="2200" spc="-25" dirty="0">
                <a:latin typeface="Arial"/>
                <a:cs typeface="Arial"/>
              </a:rPr>
              <a:t>from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65" dirty="0">
                <a:latin typeface="Arial"/>
                <a:cs typeface="Arial"/>
              </a:rPr>
              <a:t>laundry </a:t>
            </a:r>
            <a:r>
              <a:rPr sz="2200" spc="-35" dirty="0">
                <a:latin typeface="Arial"/>
                <a:cs typeface="Arial"/>
              </a:rPr>
              <a:t>at 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45" dirty="0">
                <a:latin typeface="Arial"/>
                <a:cs typeface="Arial"/>
              </a:rPr>
              <a:t>dormitory. 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200" dirty="0">
                <a:latin typeface="Arial"/>
                <a:cs typeface="Arial"/>
              </a:rPr>
              <a:t>A </a:t>
            </a:r>
            <a:r>
              <a:rPr sz="2200" spc="-180" dirty="0">
                <a:latin typeface="Arial"/>
                <a:cs typeface="Arial"/>
              </a:rPr>
              <a:t>seeks </a:t>
            </a:r>
            <a:r>
              <a:rPr sz="2200" spc="-65" dirty="0">
                <a:latin typeface="Arial"/>
                <a:cs typeface="Arial"/>
              </a:rPr>
              <a:t>supportive </a:t>
            </a:r>
            <a:r>
              <a:rPr sz="2200" spc="-135" dirty="0">
                <a:latin typeface="Arial"/>
                <a:cs typeface="Arial"/>
              </a:rPr>
              <a:t>measures  </a:t>
            </a:r>
            <a:r>
              <a:rPr sz="2200" spc="-10" dirty="0">
                <a:latin typeface="Arial"/>
                <a:cs typeface="Arial"/>
              </a:rPr>
              <a:t>but </a:t>
            </a:r>
            <a:r>
              <a:rPr sz="2200" spc="-130" dirty="0">
                <a:latin typeface="Arial"/>
                <a:cs typeface="Arial"/>
              </a:rPr>
              <a:t>does </a:t>
            </a:r>
            <a:r>
              <a:rPr sz="2200" spc="-5" dirty="0">
                <a:latin typeface="Arial"/>
                <a:cs typeface="Arial"/>
              </a:rPr>
              <a:t>not </a:t>
            </a:r>
            <a:r>
              <a:rPr sz="2200" spc="-80" dirty="0">
                <a:latin typeface="Arial"/>
                <a:cs typeface="Arial"/>
              </a:rPr>
              <a:t>wish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15" dirty="0">
                <a:latin typeface="Arial"/>
                <a:cs typeface="Arial"/>
              </a:rPr>
              <a:t>file </a:t>
            </a:r>
            <a:r>
              <a:rPr sz="2200" spc="-175" dirty="0">
                <a:latin typeface="Arial"/>
                <a:cs typeface="Arial"/>
              </a:rPr>
              <a:t>a </a:t>
            </a:r>
            <a:r>
              <a:rPr sz="2200" spc="-45" dirty="0">
                <a:latin typeface="Arial"/>
                <a:cs typeface="Arial"/>
              </a:rPr>
              <a:t>formal </a:t>
            </a:r>
            <a:r>
              <a:rPr sz="2200" spc="-60" dirty="0">
                <a:latin typeface="Arial"/>
                <a:cs typeface="Arial"/>
              </a:rPr>
              <a:t>complaint </a:t>
            </a:r>
            <a:r>
              <a:rPr sz="2200" spc="-110" dirty="0">
                <a:latin typeface="Arial"/>
                <a:cs typeface="Arial"/>
              </a:rPr>
              <a:t>and </a:t>
            </a:r>
            <a:r>
              <a:rPr sz="2200" spc="-114" dirty="0">
                <a:latin typeface="Arial"/>
                <a:cs typeface="Arial"/>
              </a:rPr>
              <a:t>is  </a:t>
            </a:r>
            <a:r>
              <a:rPr sz="2200" spc="-105" dirty="0">
                <a:latin typeface="Arial"/>
                <a:cs typeface="Arial"/>
              </a:rPr>
              <a:t>concerned 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275" dirty="0">
                <a:latin typeface="Arial"/>
                <a:cs typeface="Arial"/>
              </a:rPr>
              <a:t>B </a:t>
            </a:r>
            <a:r>
              <a:rPr sz="2200" spc="-135" dirty="0">
                <a:latin typeface="Arial"/>
                <a:cs typeface="Arial"/>
              </a:rPr>
              <a:t>may </a:t>
            </a:r>
            <a:r>
              <a:rPr sz="2200" spc="-50" dirty="0">
                <a:latin typeface="Arial"/>
                <a:cs typeface="Arial"/>
              </a:rPr>
              <a:t>retaliate </a:t>
            </a:r>
            <a:r>
              <a:rPr sz="2200" spc="30" dirty="0">
                <a:latin typeface="Arial"/>
                <a:cs typeface="Arial"/>
              </a:rPr>
              <a:t>if 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275" dirty="0">
                <a:latin typeface="Arial"/>
                <a:cs typeface="Arial"/>
              </a:rPr>
              <a:t>B </a:t>
            </a:r>
            <a:r>
              <a:rPr sz="2200" spc="-100" dirty="0">
                <a:latin typeface="Arial"/>
                <a:cs typeface="Arial"/>
              </a:rPr>
              <a:t>learns 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25" dirty="0">
                <a:latin typeface="Arial"/>
                <a:cs typeface="Arial"/>
              </a:rPr>
              <a:t>report. 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200" dirty="0">
                <a:latin typeface="Arial"/>
                <a:cs typeface="Arial"/>
              </a:rPr>
              <a:t>A </a:t>
            </a:r>
            <a:r>
              <a:rPr sz="2200" spc="-114" dirty="0">
                <a:latin typeface="Arial"/>
                <a:cs typeface="Arial"/>
              </a:rPr>
              <a:t>graduates </a:t>
            </a:r>
            <a:r>
              <a:rPr sz="2200" spc="-30" dirty="0">
                <a:latin typeface="Arial"/>
                <a:cs typeface="Arial"/>
              </a:rPr>
              <a:t>in </a:t>
            </a:r>
            <a:r>
              <a:rPr sz="2200" dirty="0">
                <a:latin typeface="Arial"/>
                <a:cs typeface="Arial"/>
              </a:rPr>
              <a:t>two </a:t>
            </a:r>
            <a:r>
              <a:rPr sz="2200" spc="-75" dirty="0">
                <a:latin typeface="Arial"/>
                <a:cs typeface="Arial"/>
              </a:rPr>
              <a:t>months,  </a:t>
            </a:r>
            <a:r>
              <a:rPr sz="2200" spc="-40" dirty="0">
                <a:latin typeface="Arial"/>
                <a:cs typeface="Arial"/>
              </a:rPr>
              <a:t>while 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275" dirty="0">
                <a:latin typeface="Arial"/>
                <a:cs typeface="Arial"/>
              </a:rPr>
              <a:t>B </a:t>
            </a:r>
            <a:r>
              <a:rPr sz="2200" spc="5" dirty="0">
                <a:latin typeface="Arial"/>
                <a:cs typeface="Arial"/>
              </a:rPr>
              <a:t>will </a:t>
            </a:r>
            <a:r>
              <a:rPr sz="2200" spc="-5" dirty="0">
                <a:latin typeface="Arial"/>
                <a:cs typeface="Arial"/>
              </a:rPr>
              <a:t>not </a:t>
            </a:r>
            <a:r>
              <a:rPr sz="2200" spc="-100" dirty="0">
                <a:latin typeface="Arial"/>
                <a:cs typeface="Arial"/>
              </a:rPr>
              <a:t>graduate </a:t>
            </a:r>
            <a:r>
              <a:rPr sz="2200" spc="-10" dirty="0">
                <a:latin typeface="Arial"/>
                <a:cs typeface="Arial"/>
              </a:rPr>
              <a:t>for </a:t>
            </a:r>
            <a:r>
              <a:rPr sz="2200" spc="-55" dirty="0">
                <a:latin typeface="Arial"/>
                <a:cs typeface="Arial"/>
              </a:rPr>
              <a:t>another </a:t>
            </a:r>
            <a:r>
              <a:rPr sz="2200" spc="-135" dirty="0">
                <a:latin typeface="Arial"/>
                <a:cs typeface="Arial"/>
              </a:rPr>
              <a:t>year. </a:t>
            </a:r>
            <a:r>
              <a:rPr sz="2200" spc="25" dirty="0">
                <a:latin typeface="Arial"/>
                <a:cs typeface="Arial"/>
              </a:rPr>
              <a:t>It  </a:t>
            </a:r>
            <a:r>
              <a:rPr sz="2200" spc="-120" dirty="0">
                <a:latin typeface="Arial"/>
                <a:cs typeface="Arial"/>
              </a:rPr>
              <a:t>is </a:t>
            </a:r>
            <a:r>
              <a:rPr sz="2200" spc="-85" dirty="0">
                <a:latin typeface="Arial"/>
                <a:cs typeface="Arial"/>
              </a:rPr>
              <a:t>unclear </a:t>
            </a:r>
            <a:r>
              <a:rPr sz="2200" spc="-45" dirty="0">
                <a:latin typeface="Arial"/>
                <a:cs typeface="Arial"/>
              </a:rPr>
              <a:t>whether </a:t>
            </a:r>
            <a:r>
              <a:rPr sz="2200" spc="-90" dirty="0">
                <a:latin typeface="Arial"/>
                <a:cs typeface="Arial"/>
              </a:rPr>
              <a:t>Student </a:t>
            </a:r>
            <a:r>
              <a:rPr sz="2200" spc="-200" dirty="0">
                <a:latin typeface="Arial"/>
                <a:cs typeface="Arial"/>
              </a:rPr>
              <a:t>A </a:t>
            </a:r>
            <a:r>
              <a:rPr sz="2200" spc="5" dirty="0">
                <a:latin typeface="Arial"/>
                <a:cs typeface="Arial"/>
              </a:rPr>
              <a:t>will </a:t>
            </a:r>
            <a:r>
              <a:rPr sz="2200" spc="-30" dirty="0">
                <a:latin typeface="Arial"/>
                <a:cs typeface="Arial"/>
              </a:rPr>
              <a:t>testify </a:t>
            </a:r>
            <a:r>
              <a:rPr sz="2200" spc="-35" dirty="0">
                <a:latin typeface="Arial"/>
                <a:cs typeface="Arial"/>
              </a:rPr>
              <a:t>at </a:t>
            </a:r>
            <a:r>
              <a:rPr sz="2200" spc="-175" dirty="0">
                <a:latin typeface="Arial"/>
                <a:cs typeface="Arial"/>
              </a:rPr>
              <a:t>a</a:t>
            </a:r>
            <a:r>
              <a:rPr sz="2200" spc="-405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hearing.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546" y="1149730"/>
            <a:ext cx="1668145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Questions</a:t>
            </a:r>
            <a:r>
              <a:rPr lang="en-US" sz="2500" spc="-5" dirty="0">
                <a:solidFill>
                  <a:srgbClr val="FFFFFF"/>
                </a:solidFill>
              </a:rPr>
              <a:t> (slide 98)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506666" y="1468247"/>
            <a:ext cx="1272540" cy="2753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900" b="1" dirty="0">
                <a:solidFill>
                  <a:srgbClr val="FFFFFF"/>
                </a:solidFill>
                <a:latin typeface="Georgia"/>
                <a:cs typeface="Georgia"/>
              </a:rPr>
              <a:t>?</a:t>
            </a:r>
            <a:endParaRPr sz="17900">
              <a:latin typeface="Georgia"/>
              <a:cs typeface="Georgia"/>
            </a:endParaRPr>
          </a:p>
        </p:txBody>
      </p:sp>
      <p:grpSp>
        <p:nvGrpSpPr>
          <p:cNvPr id="10" name="Group 9" descr="talking heads">
            <a:extLst>
              <a:ext uri="{FF2B5EF4-FFF2-40B4-BE49-F238E27FC236}">
                <a16:creationId xmlns:a16="http://schemas.microsoft.com/office/drawing/2014/main" id="{4B468B56-C0AF-F34B-97FB-EB5E84252F47}"/>
              </a:ext>
            </a:extLst>
          </p:cNvPr>
          <p:cNvGrpSpPr/>
          <p:nvPr/>
        </p:nvGrpSpPr>
        <p:grpSpPr>
          <a:xfrm>
            <a:off x="4143082" y="561478"/>
            <a:ext cx="3355201" cy="3679572"/>
            <a:chOff x="4143082" y="561478"/>
            <a:chExt cx="3355201" cy="3679572"/>
          </a:xfrm>
        </p:grpSpPr>
        <p:sp>
          <p:nvSpPr>
            <p:cNvPr id="4" name="object 4"/>
            <p:cNvSpPr/>
            <p:nvPr/>
          </p:nvSpPr>
          <p:spPr>
            <a:xfrm>
              <a:off x="4510322" y="2435614"/>
              <a:ext cx="717550" cy="715645"/>
            </a:xfrm>
            <a:custGeom>
              <a:avLst/>
              <a:gdLst/>
              <a:ahLst/>
              <a:cxnLst/>
              <a:rect l="l" t="t" r="r" b="b"/>
              <a:pathLst>
                <a:path w="717550" h="715644">
                  <a:moveTo>
                    <a:pt x="358482" y="715622"/>
                  </a:moveTo>
                  <a:lnTo>
                    <a:pt x="309836" y="712356"/>
                  </a:lnTo>
                  <a:lnTo>
                    <a:pt x="263180" y="702841"/>
                  </a:lnTo>
                  <a:lnTo>
                    <a:pt x="218940" y="687505"/>
                  </a:lnTo>
                  <a:lnTo>
                    <a:pt x="177545" y="666772"/>
                  </a:lnTo>
                  <a:lnTo>
                    <a:pt x="139420" y="641070"/>
                  </a:lnTo>
                  <a:lnTo>
                    <a:pt x="104993" y="610825"/>
                  </a:lnTo>
                  <a:lnTo>
                    <a:pt x="74691" y="576463"/>
                  </a:lnTo>
                  <a:lnTo>
                    <a:pt x="48941" y="538409"/>
                  </a:lnTo>
                  <a:lnTo>
                    <a:pt x="28169" y="497091"/>
                  </a:lnTo>
                  <a:lnTo>
                    <a:pt x="12804" y="452935"/>
                  </a:lnTo>
                  <a:lnTo>
                    <a:pt x="3272" y="406366"/>
                  </a:lnTo>
                  <a:lnTo>
                    <a:pt x="0" y="357811"/>
                  </a:lnTo>
                  <a:lnTo>
                    <a:pt x="3272" y="309256"/>
                  </a:lnTo>
                  <a:lnTo>
                    <a:pt x="12804" y="262687"/>
                  </a:lnTo>
                  <a:lnTo>
                    <a:pt x="28169" y="218530"/>
                  </a:lnTo>
                  <a:lnTo>
                    <a:pt x="48941" y="177212"/>
                  </a:lnTo>
                  <a:lnTo>
                    <a:pt x="74691" y="139159"/>
                  </a:lnTo>
                  <a:lnTo>
                    <a:pt x="104993" y="104796"/>
                  </a:lnTo>
                  <a:lnTo>
                    <a:pt x="139420" y="74551"/>
                  </a:lnTo>
                  <a:lnTo>
                    <a:pt x="177545" y="48849"/>
                  </a:lnTo>
                  <a:lnTo>
                    <a:pt x="218940" y="28117"/>
                  </a:lnTo>
                  <a:lnTo>
                    <a:pt x="263180" y="12780"/>
                  </a:lnTo>
                  <a:lnTo>
                    <a:pt x="309836" y="3266"/>
                  </a:lnTo>
                  <a:lnTo>
                    <a:pt x="358482" y="0"/>
                  </a:lnTo>
                  <a:lnTo>
                    <a:pt x="407129" y="3266"/>
                  </a:lnTo>
                  <a:lnTo>
                    <a:pt x="453785" y="12780"/>
                  </a:lnTo>
                  <a:lnTo>
                    <a:pt x="498025" y="28117"/>
                  </a:lnTo>
                  <a:lnTo>
                    <a:pt x="539420" y="48849"/>
                  </a:lnTo>
                  <a:lnTo>
                    <a:pt x="577545" y="74551"/>
                  </a:lnTo>
                  <a:lnTo>
                    <a:pt x="611972" y="104796"/>
                  </a:lnTo>
                  <a:lnTo>
                    <a:pt x="642274" y="139159"/>
                  </a:lnTo>
                  <a:lnTo>
                    <a:pt x="668024" y="177212"/>
                  </a:lnTo>
                  <a:lnTo>
                    <a:pt x="688795" y="218530"/>
                  </a:lnTo>
                  <a:lnTo>
                    <a:pt x="704161" y="262687"/>
                  </a:lnTo>
                  <a:lnTo>
                    <a:pt x="713693" y="309256"/>
                  </a:lnTo>
                  <a:lnTo>
                    <a:pt x="716965" y="357811"/>
                  </a:lnTo>
                  <a:lnTo>
                    <a:pt x="713693" y="406366"/>
                  </a:lnTo>
                  <a:lnTo>
                    <a:pt x="704161" y="452935"/>
                  </a:lnTo>
                  <a:lnTo>
                    <a:pt x="688795" y="497091"/>
                  </a:lnTo>
                  <a:lnTo>
                    <a:pt x="668024" y="538409"/>
                  </a:lnTo>
                  <a:lnTo>
                    <a:pt x="642274" y="576463"/>
                  </a:lnTo>
                  <a:lnTo>
                    <a:pt x="611972" y="610825"/>
                  </a:lnTo>
                  <a:lnTo>
                    <a:pt x="577545" y="641070"/>
                  </a:lnTo>
                  <a:lnTo>
                    <a:pt x="539420" y="666772"/>
                  </a:lnTo>
                  <a:lnTo>
                    <a:pt x="498025" y="687505"/>
                  </a:lnTo>
                  <a:lnTo>
                    <a:pt x="453785" y="702841"/>
                  </a:lnTo>
                  <a:lnTo>
                    <a:pt x="407129" y="712356"/>
                  </a:lnTo>
                  <a:lnTo>
                    <a:pt x="358482" y="715622"/>
                  </a:lnTo>
                  <a:close/>
                </a:path>
              </a:pathLst>
            </a:custGeom>
            <a:solidFill>
              <a:srgbClr val="F1B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2077" y="2435615"/>
              <a:ext cx="717550" cy="715645"/>
            </a:xfrm>
            <a:custGeom>
              <a:avLst/>
              <a:gdLst/>
              <a:ahLst/>
              <a:cxnLst/>
              <a:rect l="l" t="t" r="r" b="b"/>
              <a:pathLst>
                <a:path w="717550" h="715644">
                  <a:moveTo>
                    <a:pt x="358482" y="715622"/>
                  </a:moveTo>
                  <a:lnTo>
                    <a:pt x="309836" y="712356"/>
                  </a:lnTo>
                  <a:lnTo>
                    <a:pt x="263180" y="702841"/>
                  </a:lnTo>
                  <a:lnTo>
                    <a:pt x="218940" y="687505"/>
                  </a:lnTo>
                  <a:lnTo>
                    <a:pt x="177545" y="666772"/>
                  </a:lnTo>
                  <a:lnTo>
                    <a:pt x="139420" y="641070"/>
                  </a:lnTo>
                  <a:lnTo>
                    <a:pt x="104993" y="610825"/>
                  </a:lnTo>
                  <a:lnTo>
                    <a:pt x="74691" y="576463"/>
                  </a:lnTo>
                  <a:lnTo>
                    <a:pt x="48941" y="538409"/>
                  </a:lnTo>
                  <a:lnTo>
                    <a:pt x="28169" y="497091"/>
                  </a:lnTo>
                  <a:lnTo>
                    <a:pt x="12804" y="452935"/>
                  </a:lnTo>
                  <a:lnTo>
                    <a:pt x="3272" y="406366"/>
                  </a:lnTo>
                  <a:lnTo>
                    <a:pt x="0" y="357811"/>
                  </a:lnTo>
                  <a:lnTo>
                    <a:pt x="3272" y="309256"/>
                  </a:lnTo>
                  <a:lnTo>
                    <a:pt x="12804" y="262687"/>
                  </a:lnTo>
                  <a:lnTo>
                    <a:pt x="28169" y="218530"/>
                  </a:lnTo>
                  <a:lnTo>
                    <a:pt x="48941" y="177212"/>
                  </a:lnTo>
                  <a:lnTo>
                    <a:pt x="74691" y="139159"/>
                  </a:lnTo>
                  <a:lnTo>
                    <a:pt x="104993" y="104796"/>
                  </a:lnTo>
                  <a:lnTo>
                    <a:pt x="139420" y="74551"/>
                  </a:lnTo>
                  <a:lnTo>
                    <a:pt x="177545" y="48849"/>
                  </a:lnTo>
                  <a:lnTo>
                    <a:pt x="218940" y="28117"/>
                  </a:lnTo>
                  <a:lnTo>
                    <a:pt x="263180" y="12780"/>
                  </a:lnTo>
                  <a:lnTo>
                    <a:pt x="309836" y="3266"/>
                  </a:lnTo>
                  <a:lnTo>
                    <a:pt x="358482" y="0"/>
                  </a:lnTo>
                  <a:lnTo>
                    <a:pt x="407129" y="3266"/>
                  </a:lnTo>
                  <a:lnTo>
                    <a:pt x="453785" y="12780"/>
                  </a:lnTo>
                  <a:lnTo>
                    <a:pt x="498025" y="28117"/>
                  </a:lnTo>
                  <a:lnTo>
                    <a:pt x="539420" y="48849"/>
                  </a:lnTo>
                  <a:lnTo>
                    <a:pt x="577545" y="74551"/>
                  </a:lnTo>
                  <a:lnTo>
                    <a:pt x="611972" y="104796"/>
                  </a:lnTo>
                  <a:lnTo>
                    <a:pt x="642274" y="139159"/>
                  </a:lnTo>
                  <a:lnTo>
                    <a:pt x="668024" y="177212"/>
                  </a:lnTo>
                  <a:lnTo>
                    <a:pt x="688795" y="218530"/>
                  </a:lnTo>
                  <a:lnTo>
                    <a:pt x="704161" y="262687"/>
                  </a:lnTo>
                  <a:lnTo>
                    <a:pt x="713693" y="309256"/>
                  </a:lnTo>
                  <a:lnTo>
                    <a:pt x="716965" y="357811"/>
                  </a:lnTo>
                  <a:lnTo>
                    <a:pt x="713693" y="406366"/>
                  </a:lnTo>
                  <a:lnTo>
                    <a:pt x="704161" y="452935"/>
                  </a:lnTo>
                  <a:lnTo>
                    <a:pt x="688795" y="497091"/>
                  </a:lnTo>
                  <a:lnTo>
                    <a:pt x="668024" y="538409"/>
                  </a:lnTo>
                  <a:lnTo>
                    <a:pt x="642274" y="576463"/>
                  </a:lnTo>
                  <a:lnTo>
                    <a:pt x="611972" y="610825"/>
                  </a:lnTo>
                  <a:lnTo>
                    <a:pt x="577545" y="641070"/>
                  </a:lnTo>
                  <a:lnTo>
                    <a:pt x="539420" y="666772"/>
                  </a:lnTo>
                  <a:lnTo>
                    <a:pt x="498025" y="687505"/>
                  </a:lnTo>
                  <a:lnTo>
                    <a:pt x="453785" y="702841"/>
                  </a:lnTo>
                  <a:lnTo>
                    <a:pt x="407129" y="712356"/>
                  </a:lnTo>
                  <a:lnTo>
                    <a:pt x="358482" y="715622"/>
                  </a:lnTo>
                  <a:close/>
                </a:path>
              </a:pathLst>
            </a:custGeom>
            <a:solidFill>
              <a:srgbClr val="F1B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51833" y="2713875"/>
              <a:ext cx="3346450" cy="1527175"/>
            </a:xfrm>
            <a:custGeom>
              <a:avLst/>
              <a:gdLst/>
              <a:ahLst/>
              <a:cxnLst/>
              <a:rect l="l" t="t" r="r" b="b"/>
              <a:pathLst>
                <a:path w="3346450" h="1527175">
                  <a:moveTo>
                    <a:pt x="1298003" y="715149"/>
                  </a:moveTo>
                  <a:lnTo>
                    <a:pt x="1238910" y="671563"/>
                  </a:lnTo>
                  <a:lnTo>
                    <a:pt x="1195298" y="648957"/>
                  </a:lnTo>
                  <a:lnTo>
                    <a:pt x="1150658" y="628497"/>
                  </a:lnTo>
                  <a:lnTo>
                    <a:pt x="1105077" y="610235"/>
                  </a:lnTo>
                  <a:lnTo>
                    <a:pt x="1058633" y="594194"/>
                  </a:lnTo>
                  <a:lnTo>
                    <a:pt x="963510" y="566331"/>
                  </a:lnTo>
                  <a:lnTo>
                    <a:pt x="915009" y="554799"/>
                  </a:lnTo>
                  <a:lnTo>
                    <a:pt x="866000" y="545833"/>
                  </a:lnTo>
                  <a:lnTo>
                    <a:pt x="816584" y="539432"/>
                  </a:lnTo>
                  <a:lnTo>
                    <a:pt x="766876" y="535622"/>
                  </a:lnTo>
                  <a:lnTo>
                    <a:pt x="716965" y="534416"/>
                  </a:lnTo>
                  <a:lnTo>
                    <a:pt x="667105" y="536790"/>
                  </a:lnTo>
                  <a:lnTo>
                    <a:pt x="617435" y="541299"/>
                  </a:lnTo>
                  <a:lnTo>
                    <a:pt x="568032" y="547916"/>
                  </a:lnTo>
                  <a:lnTo>
                    <a:pt x="518947" y="556653"/>
                  </a:lnTo>
                  <a:lnTo>
                    <a:pt x="470268" y="567486"/>
                  </a:lnTo>
                  <a:lnTo>
                    <a:pt x="374611" y="592797"/>
                  </a:lnTo>
                  <a:lnTo>
                    <a:pt x="327990" y="607707"/>
                  </a:lnTo>
                  <a:lnTo>
                    <a:pt x="282321" y="625081"/>
                  </a:lnTo>
                  <a:lnTo>
                    <a:pt x="237667" y="644867"/>
                  </a:lnTo>
                  <a:lnTo>
                    <a:pt x="194170" y="667042"/>
                  </a:lnTo>
                  <a:lnTo>
                    <a:pt x="151892" y="691540"/>
                  </a:lnTo>
                  <a:lnTo>
                    <a:pt x="110934" y="718324"/>
                  </a:lnTo>
                  <a:lnTo>
                    <a:pt x="71424" y="747344"/>
                  </a:lnTo>
                  <a:lnTo>
                    <a:pt x="40652" y="775792"/>
                  </a:lnTo>
                  <a:lnTo>
                    <a:pt x="17945" y="810285"/>
                  </a:lnTo>
                  <a:lnTo>
                    <a:pt x="4127" y="849185"/>
                  </a:lnTo>
                  <a:lnTo>
                    <a:pt x="0" y="890841"/>
                  </a:lnTo>
                  <a:lnTo>
                    <a:pt x="0" y="1250950"/>
                  </a:lnTo>
                  <a:lnTo>
                    <a:pt x="794842" y="1250950"/>
                  </a:lnTo>
                  <a:lnTo>
                    <a:pt x="794842" y="1169085"/>
                  </a:lnTo>
                  <a:lnTo>
                    <a:pt x="798385" y="1116533"/>
                  </a:lnTo>
                  <a:lnTo>
                    <a:pt x="810056" y="1065834"/>
                  </a:lnTo>
                  <a:lnTo>
                    <a:pt x="829437" y="1017879"/>
                  </a:lnTo>
                  <a:lnTo>
                    <a:pt x="856068" y="973518"/>
                  </a:lnTo>
                  <a:lnTo>
                    <a:pt x="889533" y="933640"/>
                  </a:lnTo>
                  <a:lnTo>
                    <a:pt x="929386" y="899121"/>
                  </a:lnTo>
                  <a:lnTo>
                    <a:pt x="971067" y="868121"/>
                  </a:lnTo>
                  <a:lnTo>
                    <a:pt x="1014183" y="839330"/>
                  </a:lnTo>
                  <a:lnTo>
                    <a:pt x="1058646" y="812774"/>
                  </a:lnTo>
                  <a:lnTo>
                    <a:pt x="1104366" y="788504"/>
                  </a:lnTo>
                  <a:lnTo>
                    <a:pt x="1151242" y="766572"/>
                  </a:lnTo>
                  <a:lnTo>
                    <a:pt x="1199210" y="747001"/>
                  </a:lnTo>
                  <a:lnTo>
                    <a:pt x="1248156" y="729856"/>
                  </a:lnTo>
                  <a:lnTo>
                    <a:pt x="1298003" y="715149"/>
                  </a:lnTo>
                  <a:close/>
                </a:path>
                <a:path w="3346450" h="1527175">
                  <a:moveTo>
                    <a:pt x="2031555" y="357809"/>
                  </a:moveTo>
                  <a:lnTo>
                    <a:pt x="2028278" y="309245"/>
                  </a:lnTo>
                  <a:lnTo>
                    <a:pt x="2018753" y="262686"/>
                  </a:lnTo>
                  <a:lnTo>
                    <a:pt x="2003386" y="218528"/>
                  </a:lnTo>
                  <a:lnTo>
                    <a:pt x="1982609" y="177203"/>
                  </a:lnTo>
                  <a:lnTo>
                    <a:pt x="1956866" y="139153"/>
                  </a:lnTo>
                  <a:lnTo>
                    <a:pt x="1926564" y="104787"/>
                  </a:lnTo>
                  <a:lnTo>
                    <a:pt x="1892134" y="74549"/>
                  </a:lnTo>
                  <a:lnTo>
                    <a:pt x="1854009" y="48844"/>
                  </a:lnTo>
                  <a:lnTo>
                    <a:pt x="1812620" y="28105"/>
                  </a:lnTo>
                  <a:lnTo>
                    <a:pt x="1768373" y="12776"/>
                  </a:lnTo>
                  <a:lnTo>
                    <a:pt x="1721713" y="3263"/>
                  </a:lnTo>
                  <a:lnTo>
                    <a:pt x="1673072" y="0"/>
                  </a:lnTo>
                  <a:lnTo>
                    <a:pt x="1624431" y="3263"/>
                  </a:lnTo>
                  <a:lnTo>
                    <a:pt x="1577771" y="12776"/>
                  </a:lnTo>
                  <a:lnTo>
                    <a:pt x="1533525" y="28105"/>
                  </a:lnTo>
                  <a:lnTo>
                    <a:pt x="1492135" y="48844"/>
                  </a:lnTo>
                  <a:lnTo>
                    <a:pt x="1454010" y="74549"/>
                  </a:lnTo>
                  <a:lnTo>
                    <a:pt x="1419580" y="104787"/>
                  </a:lnTo>
                  <a:lnTo>
                    <a:pt x="1389278" y="139153"/>
                  </a:lnTo>
                  <a:lnTo>
                    <a:pt x="1363535" y="177203"/>
                  </a:lnTo>
                  <a:lnTo>
                    <a:pt x="1342758" y="218528"/>
                  </a:lnTo>
                  <a:lnTo>
                    <a:pt x="1327391" y="262686"/>
                  </a:lnTo>
                  <a:lnTo>
                    <a:pt x="1317866" y="309245"/>
                  </a:lnTo>
                  <a:lnTo>
                    <a:pt x="1314589" y="357809"/>
                  </a:lnTo>
                  <a:lnTo>
                    <a:pt x="1317866" y="406361"/>
                  </a:lnTo>
                  <a:lnTo>
                    <a:pt x="1327391" y="452932"/>
                  </a:lnTo>
                  <a:lnTo>
                    <a:pt x="1342758" y="497090"/>
                  </a:lnTo>
                  <a:lnTo>
                    <a:pt x="1363535" y="538403"/>
                  </a:lnTo>
                  <a:lnTo>
                    <a:pt x="1389278" y="576453"/>
                  </a:lnTo>
                  <a:lnTo>
                    <a:pt x="1419580" y="610819"/>
                  </a:lnTo>
                  <a:lnTo>
                    <a:pt x="1454010" y="641070"/>
                  </a:lnTo>
                  <a:lnTo>
                    <a:pt x="1492135" y="666762"/>
                  </a:lnTo>
                  <a:lnTo>
                    <a:pt x="1533525" y="687501"/>
                  </a:lnTo>
                  <a:lnTo>
                    <a:pt x="1577771" y="702830"/>
                  </a:lnTo>
                  <a:lnTo>
                    <a:pt x="1624431" y="712355"/>
                  </a:lnTo>
                  <a:lnTo>
                    <a:pt x="1673072" y="715619"/>
                  </a:lnTo>
                  <a:lnTo>
                    <a:pt x="1721713" y="712355"/>
                  </a:lnTo>
                  <a:lnTo>
                    <a:pt x="1768373" y="702830"/>
                  </a:lnTo>
                  <a:lnTo>
                    <a:pt x="1812620" y="687501"/>
                  </a:lnTo>
                  <a:lnTo>
                    <a:pt x="1854009" y="666762"/>
                  </a:lnTo>
                  <a:lnTo>
                    <a:pt x="1892134" y="641070"/>
                  </a:lnTo>
                  <a:lnTo>
                    <a:pt x="1926564" y="610819"/>
                  </a:lnTo>
                  <a:lnTo>
                    <a:pt x="1956866" y="576453"/>
                  </a:lnTo>
                  <a:lnTo>
                    <a:pt x="1982609" y="538403"/>
                  </a:lnTo>
                  <a:lnTo>
                    <a:pt x="2003386" y="497090"/>
                  </a:lnTo>
                  <a:lnTo>
                    <a:pt x="2018753" y="452932"/>
                  </a:lnTo>
                  <a:lnTo>
                    <a:pt x="2028278" y="406361"/>
                  </a:lnTo>
                  <a:lnTo>
                    <a:pt x="2031555" y="357809"/>
                  </a:lnTo>
                  <a:close/>
                </a:path>
                <a:path w="3346450" h="1527175">
                  <a:moveTo>
                    <a:pt x="2390038" y="1169085"/>
                  </a:moveTo>
                  <a:lnTo>
                    <a:pt x="2385098" y="1127734"/>
                  </a:lnTo>
                  <a:lnTo>
                    <a:pt x="2370963" y="1089126"/>
                  </a:lnTo>
                  <a:lnTo>
                    <a:pt x="2348395" y="1054735"/>
                  </a:lnTo>
                  <a:lnTo>
                    <a:pt x="2318156" y="1026058"/>
                  </a:lnTo>
                  <a:lnTo>
                    <a:pt x="2277872" y="998385"/>
                  </a:lnTo>
                  <a:lnTo>
                    <a:pt x="2236444" y="972604"/>
                  </a:lnTo>
                  <a:lnTo>
                    <a:pt x="2193925" y="948715"/>
                  </a:lnTo>
                  <a:lnTo>
                    <a:pt x="2150402" y="926782"/>
                  </a:lnTo>
                  <a:lnTo>
                    <a:pt x="2105926" y="906818"/>
                  </a:lnTo>
                  <a:lnTo>
                    <a:pt x="2060575" y="888873"/>
                  </a:lnTo>
                  <a:lnTo>
                    <a:pt x="2014410" y="872947"/>
                  </a:lnTo>
                  <a:lnTo>
                    <a:pt x="1919630" y="844956"/>
                  </a:lnTo>
                  <a:lnTo>
                    <a:pt x="1871141" y="833374"/>
                  </a:lnTo>
                  <a:lnTo>
                    <a:pt x="1822145" y="824382"/>
                  </a:lnTo>
                  <a:lnTo>
                    <a:pt x="1772716" y="817994"/>
                  </a:lnTo>
                  <a:lnTo>
                    <a:pt x="1722996" y="814235"/>
                  </a:lnTo>
                  <a:lnTo>
                    <a:pt x="1673072" y="813117"/>
                  </a:lnTo>
                  <a:lnTo>
                    <a:pt x="1623199" y="815403"/>
                  </a:lnTo>
                  <a:lnTo>
                    <a:pt x="1573517" y="819848"/>
                  </a:lnTo>
                  <a:lnTo>
                    <a:pt x="1524101" y="826452"/>
                  </a:lnTo>
                  <a:lnTo>
                    <a:pt x="1475028" y="835202"/>
                  </a:lnTo>
                  <a:lnTo>
                    <a:pt x="1426362" y="846099"/>
                  </a:lnTo>
                  <a:lnTo>
                    <a:pt x="1330693" y="871448"/>
                  </a:lnTo>
                  <a:lnTo>
                    <a:pt x="1284046" y="886307"/>
                  </a:lnTo>
                  <a:lnTo>
                    <a:pt x="1238364" y="903655"/>
                  </a:lnTo>
                  <a:lnTo>
                    <a:pt x="1193711" y="923442"/>
                  </a:lnTo>
                  <a:lnTo>
                    <a:pt x="1150200" y="945616"/>
                  </a:lnTo>
                  <a:lnTo>
                    <a:pt x="1107948" y="970140"/>
                  </a:lnTo>
                  <a:lnTo>
                    <a:pt x="1067015" y="996975"/>
                  </a:lnTo>
                  <a:lnTo>
                    <a:pt x="1027531" y="1026058"/>
                  </a:lnTo>
                  <a:lnTo>
                    <a:pt x="996518" y="1054227"/>
                  </a:lnTo>
                  <a:lnTo>
                    <a:pt x="973632" y="1088580"/>
                  </a:lnTo>
                  <a:lnTo>
                    <a:pt x="959726" y="1127429"/>
                  </a:lnTo>
                  <a:lnTo>
                    <a:pt x="955649" y="1169085"/>
                  </a:lnTo>
                  <a:lnTo>
                    <a:pt x="955649" y="1526895"/>
                  </a:lnTo>
                  <a:lnTo>
                    <a:pt x="2390038" y="1526895"/>
                  </a:lnTo>
                  <a:lnTo>
                    <a:pt x="2390038" y="1169085"/>
                  </a:lnTo>
                  <a:close/>
                </a:path>
                <a:path w="3346450" h="1527175">
                  <a:moveTo>
                    <a:pt x="3346145" y="890841"/>
                  </a:moveTo>
                  <a:lnTo>
                    <a:pt x="3340912" y="849503"/>
                  </a:lnTo>
                  <a:lnTo>
                    <a:pt x="3326714" y="810856"/>
                  </a:lnTo>
                  <a:lnTo>
                    <a:pt x="3304260" y="776325"/>
                  </a:lnTo>
                  <a:lnTo>
                    <a:pt x="3274263" y="747344"/>
                  </a:lnTo>
                  <a:lnTo>
                    <a:pt x="3233902" y="719785"/>
                  </a:lnTo>
                  <a:lnTo>
                    <a:pt x="3192424" y="694080"/>
                  </a:lnTo>
                  <a:lnTo>
                    <a:pt x="3149879" y="670255"/>
                  </a:lnTo>
                  <a:lnTo>
                    <a:pt x="3106356" y="648335"/>
                  </a:lnTo>
                  <a:lnTo>
                    <a:pt x="3061893" y="628357"/>
                  </a:lnTo>
                  <a:lnTo>
                    <a:pt x="3016580" y="610362"/>
                  </a:lnTo>
                  <a:lnTo>
                    <a:pt x="2970466" y="594360"/>
                  </a:lnTo>
                  <a:lnTo>
                    <a:pt x="2875661" y="566254"/>
                  </a:lnTo>
                  <a:lnTo>
                    <a:pt x="2827083" y="554685"/>
                  </a:lnTo>
                  <a:lnTo>
                    <a:pt x="2777998" y="545693"/>
                  </a:lnTo>
                  <a:lnTo>
                    <a:pt x="2728506" y="539318"/>
                  </a:lnTo>
                  <a:lnTo>
                    <a:pt x="2678722" y="535546"/>
                  </a:lnTo>
                  <a:lnTo>
                    <a:pt x="2628722" y="534416"/>
                  </a:lnTo>
                  <a:lnTo>
                    <a:pt x="2578938" y="536790"/>
                  </a:lnTo>
                  <a:lnTo>
                    <a:pt x="2529344" y="541299"/>
                  </a:lnTo>
                  <a:lnTo>
                    <a:pt x="2480018" y="547916"/>
                  </a:lnTo>
                  <a:lnTo>
                    <a:pt x="2431021" y="556653"/>
                  </a:lnTo>
                  <a:lnTo>
                    <a:pt x="2382418" y="567486"/>
                  </a:lnTo>
                  <a:lnTo>
                    <a:pt x="2288692" y="592721"/>
                  </a:lnTo>
                  <a:lnTo>
                    <a:pt x="2243798" y="607174"/>
                  </a:lnTo>
                  <a:lnTo>
                    <a:pt x="2199652" y="623735"/>
                  </a:lnTo>
                  <a:lnTo>
                    <a:pt x="2156358" y="642366"/>
                  </a:lnTo>
                  <a:lnTo>
                    <a:pt x="2113978" y="663028"/>
                  </a:lnTo>
                  <a:lnTo>
                    <a:pt x="2072563" y="685723"/>
                  </a:lnTo>
                  <a:lnTo>
                    <a:pt x="2046300" y="715619"/>
                  </a:lnTo>
                  <a:lnTo>
                    <a:pt x="2094547" y="731697"/>
                  </a:lnTo>
                  <a:lnTo>
                    <a:pt x="2142058" y="749642"/>
                  </a:lnTo>
                  <a:lnTo>
                    <a:pt x="2188794" y="769429"/>
                  </a:lnTo>
                  <a:lnTo>
                    <a:pt x="2234704" y="791019"/>
                  </a:lnTo>
                  <a:lnTo>
                    <a:pt x="2279713" y="814400"/>
                  </a:lnTo>
                  <a:lnTo>
                    <a:pt x="2323795" y="839533"/>
                  </a:lnTo>
                  <a:lnTo>
                    <a:pt x="2366886" y="866406"/>
                  </a:lnTo>
                  <a:lnTo>
                    <a:pt x="2414917" y="899121"/>
                  </a:lnTo>
                  <a:lnTo>
                    <a:pt x="2457907" y="938403"/>
                  </a:lnTo>
                  <a:lnTo>
                    <a:pt x="2489797" y="977938"/>
                  </a:lnTo>
                  <a:lnTo>
                    <a:pt x="2515273" y="1021549"/>
                  </a:lnTo>
                  <a:lnTo>
                    <a:pt x="2533967" y="1068476"/>
                  </a:lnTo>
                  <a:lnTo>
                    <a:pt x="2545499" y="1117917"/>
                  </a:lnTo>
                  <a:lnTo>
                    <a:pt x="2549461" y="1169085"/>
                  </a:lnTo>
                  <a:lnTo>
                    <a:pt x="2549461" y="1250950"/>
                  </a:lnTo>
                  <a:lnTo>
                    <a:pt x="3346145" y="1250950"/>
                  </a:lnTo>
                  <a:lnTo>
                    <a:pt x="3346145" y="890841"/>
                  </a:lnTo>
                  <a:close/>
                </a:path>
              </a:pathLst>
            </a:custGeom>
            <a:solidFill>
              <a:srgbClr val="F1B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43082" y="561478"/>
              <a:ext cx="3352165" cy="1656080"/>
            </a:xfrm>
            <a:custGeom>
              <a:avLst/>
              <a:gdLst/>
              <a:ahLst/>
              <a:cxnLst/>
              <a:rect l="l" t="t" r="r" b="b"/>
              <a:pathLst>
                <a:path w="3352165" h="1656080">
                  <a:moveTo>
                    <a:pt x="3167828" y="1379734"/>
                  </a:moveTo>
                  <a:lnTo>
                    <a:pt x="184309" y="1379734"/>
                  </a:lnTo>
                  <a:lnTo>
                    <a:pt x="135315" y="1373162"/>
                  </a:lnTo>
                  <a:lnTo>
                    <a:pt x="91288" y="1354616"/>
                  </a:lnTo>
                  <a:lnTo>
                    <a:pt x="53985" y="1325850"/>
                  </a:lnTo>
                  <a:lnTo>
                    <a:pt x="25165" y="1288617"/>
                  </a:lnTo>
                  <a:lnTo>
                    <a:pt x="6584" y="1244672"/>
                  </a:lnTo>
                  <a:lnTo>
                    <a:pt x="0" y="1195769"/>
                  </a:lnTo>
                  <a:lnTo>
                    <a:pt x="0" y="183964"/>
                  </a:lnTo>
                  <a:lnTo>
                    <a:pt x="6584" y="135061"/>
                  </a:lnTo>
                  <a:lnTo>
                    <a:pt x="25165" y="91116"/>
                  </a:lnTo>
                  <a:lnTo>
                    <a:pt x="53985" y="53884"/>
                  </a:lnTo>
                  <a:lnTo>
                    <a:pt x="91288" y="25117"/>
                  </a:lnTo>
                  <a:lnTo>
                    <a:pt x="135315" y="6571"/>
                  </a:lnTo>
                  <a:lnTo>
                    <a:pt x="184309" y="0"/>
                  </a:lnTo>
                  <a:lnTo>
                    <a:pt x="3167828" y="0"/>
                  </a:lnTo>
                  <a:lnTo>
                    <a:pt x="3216822" y="6571"/>
                  </a:lnTo>
                  <a:lnTo>
                    <a:pt x="3260850" y="25117"/>
                  </a:lnTo>
                  <a:lnTo>
                    <a:pt x="3298152" y="53884"/>
                  </a:lnTo>
                  <a:lnTo>
                    <a:pt x="3326972" y="91116"/>
                  </a:lnTo>
                  <a:lnTo>
                    <a:pt x="3345553" y="135061"/>
                  </a:lnTo>
                  <a:lnTo>
                    <a:pt x="3352138" y="183964"/>
                  </a:lnTo>
                  <a:lnTo>
                    <a:pt x="3352138" y="413920"/>
                  </a:lnTo>
                  <a:lnTo>
                    <a:pt x="737239" y="413920"/>
                  </a:lnTo>
                  <a:lnTo>
                    <a:pt x="737239" y="505902"/>
                  </a:lnTo>
                  <a:lnTo>
                    <a:pt x="3352138" y="505902"/>
                  </a:lnTo>
                  <a:lnTo>
                    <a:pt x="3352138" y="643876"/>
                  </a:lnTo>
                  <a:lnTo>
                    <a:pt x="460774" y="643876"/>
                  </a:lnTo>
                  <a:lnTo>
                    <a:pt x="460774" y="735858"/>
                  </a:lnTo>
                  <a:lnTo>
                    <a:pt x="3352138" y="735858"/>
                  </a:lnTo>
                  <a:lnTo>
                    <a:pt x="3352138" y="873831"/>
                  </a:lnTo>
                  <a:lnTo>
                    <a:pt x="1198014" y="873831"/>
                  </a:lnTo>
                  <a:lnTo>
                    <a:pt x="1198014" y="965814"/>
                  </a:lnTo>
                  <a:lnTo>
                    <a:pt x="3352138" y="965814"/>
                  </a:lnTo>
                  <a:lnTo>
                    <a:pt x="3352138" y="1195769"/>
                  </a:lnTo>
                  <a:lnTo>
                    <a:pt x="3345553" y="1244672"/>
                  </a:lnTo>
                  <a:lnTo>
                    <a:pt x="3326972" y="1288617"/>
                  </a:lnTo>
                  <a:lnTo>
                    <a:pt x="3298152" y="1325850"/>
                  </a:lnTo>
                  <a:lnTo>
                    <a:pt x="3260850" y="1354616"/>
                  </a:lnTo>
                  <a:lnTo>
                    <a:pt x="3216822" y="1373162"/>
                  </a:lnTo>
                  <a:lnTo>
                    <a:pt x="3167828" y="1379734"/>
                  </a:lnTo>
                  <a:close/>
                </a:path>
                <a:path w="3352165" h="1656080">
                  <a:moveTo>
                    <a:pt x="3352138" y="505902"/>
                  </a:moveTo>
                  <a:lnTo>
                    <a:pt x="2891363" y="505902"/>
                  </a:lnTo>
                  <a:lnTo>
                    <a:pt x="2891363" y="413920"/>
                  </a:lnTo>
                  <a:lnTo>
                    <a:pt x="3352138" y="413920"/>
                  </a:lnTo>
                  <a:lnTo>
                    <a:pt x="3352138" y="505902"/>
                  </a:lnTo>
                  <a:close/>
                </a:path>
                <a:path w="3352165" h="1656080">
                  <a:moveTo>
                    <a:pt x="3352138" y="735858"/>
                  </a:moveTo>
                  <a:lnTo>
                    <a:pt x="2891363" y="735858"/>
                  </a:lnTo>
                  <a:lnTo>
                    <a:pt x="2891363" y="643876"/>
                  </a:lnTo>
                  <a:lnTo>
                    <a:pt x="3352138" y="643876"/>
                  </a:lnTo>
                  <a:lnTo>
                    <a:pt x="3352138" y="735858"/>
                  </a:lnTo>
                  <a:close/>
                </a:path>
                <a:path w="3352165" h="1656080">
                  <a:moveTo>
                    <a:pt x="3352138" y="965814"/>
                  </a:moveTo>
                  <a:lnTo>
                    <a:pt x="2891363" y="965814"/>
                  </a:lnTo>
                  <a:lnTo>
                    <a:pt x="2891363" y="873831"/>
                  </a:lnTo>
                  <a:lnTo>
                    <a:pt x="3352138" y="873831"/>
                  </a:lnTo>
                  <a:lnTo>
                    <a:pt x="3352138" y="965814"/>
                  </a:lnTo>
                  <a:close/>
                </a:path>
                <a:path w="3352165" h="1656080">
                  <a:moveTo>
                    <a:pt x="921549" y="1655681"/>
                  </a:moveTo>
                  <a:lnTo>
                    <a:pt x="921549" y="1379734"/>
                  </a:lnTo>
                  <a:lnTo>
                    <a:pt x="1211838" y="1379734"/>
                  </a:lnTo>
                  <a:lnTo>
                    <a:pt x="921549" y="1655681"/>
                  </a:lnTo>
                  <a:close/>
                </a:path>
                <a:path w="3352165" h="1656080">
                  <a:moveTo>
                    <a:pt x="1704867" y="1655681"/>
                  </a:moveTo>
                  <a:lnTo>
                    <a:pt x="1538988" y="1379734"/>
                  </a:lnTo>
                  <a:lnTo>
                    <a:pt x="1884569" y="1379734"/>
                  </a:lnTo>
                  <a:lnTo>
                    <a:pt x="1704867" y="1655681"/>
                  </a:lnTo>
                  <a:close/>
                </a:path>
                <a:path w="3352165" h="1656080">
                  <a:moveTo>
                    <a:pt x="2488184" y="1655681"/>
                  </a:moveTo>
                  <a:lnTo>
                    <a:pt x="2197896" y="1379734"/>
                  </a:lnTo>
                  <a:lnTo>
                    <a:pt x="2488184" y="1379734"/>
                  </a:lnTo>
                  <a:lnTo>
                    <a:pt x="2488184" y="1655681"/>
                  </a:lnTo>
                  <a:close/>
                </a:path>
              </a:pathLst>
            </a:custGeom>
            <a:solidFill>
              <a:srgbClr val="F1B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HuschBlackwell Logo"/>
          <p:cNvSpPr/>
          <p:nvPr/>
        </p:nvSpPr>
        <p:spPr>
          <a:xfrm>
            <a:off x="7194804" y="4782311"/>
            <a:ext cx="1627785" cy="133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80" dirty="0"/>
              <a:t>©</a:t>
            </a:r>
            <a:r>
              <a:rPr spc="-85" dirty="0"/>
              <a:t> </a:t>
            </a:r>
            <a:r>
              <a:rPr spc="-40" dirty="0"/>
              <a:t>2020 </a:t>
            </a:r>
            <a:r>
              <a:rPr spc="-60" dirty="0"/>
              <a:t>Husch </a:t>
            </a:r>
            <a:r>
              <a:rPr spc="-40" dirty="0"/>
              <a:t>Blackwell </a:t>
            </a:r>
            <a:r>
              <a:rPr spc="-114" dirty="0"/>
              <a:t>LLP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50539" y="2424841"/>
            <a:ext cx="4385945" cy="742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00" spc="-5" dirty="0">
                <a:solidFill>
                  <a:srgbClr val="FFFFFF"/>
                </a:solidFill>
              </a:rPr>
              <a:t>Investigations</a:t>
            </a:r>
            <a:endParaRPr sz="4700" dirty="0"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26664" y="3496055"/>
            <a:ext cx="548640" cy="0"/>
          </a:xfrm>
          <a:custGeom>
            <a:avLst/>
            <a:gdLst/>
            <a:ahLst/>
            <a:cxnLst/>
            <a:rect l="l" t="t" r="r" b="b"/>
            <a:pathLst>
              <a:path w="548639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HuschBlackwell Logo"/>
          <p:cNvSpPr/>
          <p:nvPr/>
        </p:nvSpPr>
        <p:spPr>
          <a:xfrm>
            <a:off x="224027" y="408432"/>
            <a:ext cx="1312163" cy="4326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54104" y="1130216"/>
            <a:ext cx="33655" cy="50800"/>
          </a:xfrm>
          <a:custGeom>
            <a:avLst/>
            <a:gdLst/>
            <a:ahLst/>
            <a:cxnLst/>
            <a:rect l="l" t="t" r="r" b="b"/>
            <a:pathLst>
              <a:path w="33655" h="50800">
                <a:moveTo>
                  <a:pt x="0" y="0"/>
                </a:moveTo>
                <a:lnTo>
                  <a:pt x="33515" y="0"/>
                </a:lnTo>
                <a:lnTo>
                  <a:pt x="33515" y="50700"/>
                </a:lnTo>
                <a:lnTo>
                  <a:pt x="0" y="5070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oup 8" descr="HuschBlackwell Logo">
            <a:extLst>
              <a:ext uri="{FF2B5EF4-FFF2-40B4-BE49-F238E27FC236}">
                <a16:creationId xmlns:a16="http://schemas.microsoft.com/office/drawing/2014/main" id="{4BB88BD2-520D-814E-8D91-0E4FC10559EC}"/>
              </a:ext>
            </a:extLst>
          </p:cNvPr>
          <p:cNvGrpSpPr/>
          <p:nvPr/>
        </p:nvGrpSpPr>
        <p:grpSpPr>
          <a:xfrm>
            <a:off x="3026803" y="1126775"/>
            <a:ext cx="2317035" cy="140335"/>
            <a:chOff x="3026803" y="1126775"/>
            <a:chExt cx="2317035" cy="140335"/>
          </a:xfrm>
        </p:grpSpPr>
        <p:sp>
          <p:nvSpPr>
            <p:cNvPr id="3" name="object 3" descr="HuschBlackwell Logo"/>
            <p:cNvSpPr/>
            <p:nvPr/>
          </p:nvSpPr>
          <p:spPr>
            <a:xfrm>
              <a:off x="3226748" y="1126775"/>
              <a:ext cx="2117090" cy="140335"/>
            </a:xfrm>
            <a:custGeom>
              <a:avLst/>
              <a:gdLst/>
              <a:ahLst/>
              <a:cxnLst/>
              <a:rect l="l" t="t" r="r" b="b"/>
              <a:pathLst>
                <a:path w="2117090" h="140334">
                  <a:moveTo>
                    <a:pt x="815561" y="135951"/>
                  </a:moveTo>
                  <a:lnTo>
                    <a:pt x="722947" y="135951"/>
                  </a:lnTo>
                  <a:lnTo>
                    <a:pt x="722947" y="3441"/>
                  </a:lnTo>
                  <a:lnTo>
                    <a:pt x="808995" y="3441"/>
                  </a:lnTo>
                  <a:lnTo>
                    <a:pt x="828499" y="5506"/>
                  </a:lnTo>
                  <a:lnTo>
                    <a:pt x="842430" y="11702"/>
                  </a:lnTo>
                  <a:lnTo>
                    <a:pt x="850789" y="22027"/>
                  </a:lnTo>
                  <a:lnTo>
                    <a:pt x="852447" y="30632"/>
                  </a:lnTo>
                  <a:lnTo>
                    <a:pt x="756122" y="30632"/>
                  </a:lnTo>
                  <a:lnTo>
                    <a:pt x="756122" y="56789"/>
                  </a:lnTo>
                  <a:lnTo>
                    <a:pt x="846395" y="56789"/>
                  </a:lnTo>
                  <a:lnTo>
                    <a:pt x="843369" y="60393"/>
                  </a:lnTo>
                  <a:lnTo>
                    <a:pt x="835605" y="65738"/>
                  </a:lnTo>
                  <a:lnTo>
                    <a:pt x="845637" y="70557"/>
                  </a:lnTo>
                  <a:lnTo>
                    <a:pt x="852884" y="77698"/>
                  </a:lnTo>
                  <a:lnTo>
                    <a:pt x="853896" y="79850"/>
                  </a:lnTo>
                  <a:lnTo>
                    <a:pt x="756122" y="79850"/>
                  </a:lnTo>
                  <a:lnTo>
                    <a:pt x="756122" y="108761"/>
                  </a:lnTo>
                  <a:lnTo>
                    <a:pt x="856845" y="108761"/>
                  </a:lnTo>
                  <a:lnTo>
                    <a:pt x="855897" y="113881"/>
                  </a:lnTo>
                  <a:lnTo>
                    <a:pt x="847527" y="125712"/>
                  </a:lnTo>
                  <a:lnTo>
                    <a:pt x="833974" y="133284"/>
                  </a:lnTo>
                  <a:lnTo>
                    <a:pt x="815561" y="135951"/>
                  </a:lnTo>
                  <a:close/>
                </a:path>
                <a:path w="2117090" h="140334">
                  <a:moveTo>
                    <a:pt x="846395" y="56789"/>
                  </a:moveTo>
                  <a:lnTo>
                    <a:pt x="795518" y="56789"/>
                  </a:lnTo>
                  <a:lnTo>
                    <a:pt x="805896" y="56236"/>
                  </a:lnTo>
                  <a:lnTo>
                    <a:pt x="813229" y="54165"/>
                  </a:lnTo>
                  <a:lnTo>
                    <a:pt x="817581" y="49965"/>
                  </a:lnTo>
                  <a:lnTo>
                    <a:pt x="819017" y="43022"/>
                  </a:lnTo>
                  <a:lnTo>
                    <a:pt x="817581" y="36730"/>
                  </a:lnTo>
                  <a:lnTo>
                    <a:pt x="813229" y="32955"/>
                  </a:lnTo>
                  <a:lnTo>
                    <a:pt x="805896" y="31116"/>
                  </a:lnTo>
                  <a:lnTo>
                    <a:pt x="795518" y="30632"/>
                  </a:lnTo>
                  <a:lnTo>
                    <a:pt x="852447" y="30632"/>
                  </a:lnTo>
                  <a:lnTo>
                    <a:pt x="853575" y="36483"/>
                  </a:lnTo>
                  <a:lnTo>
                    <a:pt x="852419" y="45700"/>
                  </a:lnTo>
                  <a:lnTo>
                    <a:pt x="848996" y="53692"/>
                  </a:lnTo>
                  <a:lnTo>
                    <a:pt x="846395" y="56789"/>
                  </a:lnTo>
                  <a:close/>
                </a:path>
                <a:path w="2117090" h="140334">
                  <a:moveTo>
                    <a:pt x="856845" y="108761"/>
                  </a:moveTo>
                  <a:lnTo>
                    <a:pt x="800701" y="108761"/>
                  </a:lnTo>
                  <a:lnTo>
                    <a:pt x="810880" y="108357"/>
                  </a:lnTo>
                  <a:lnTo>
                    <a:pt x="818110" y="106567"/>
                  </a:lnTo>
                  <a:lnTo>
                    <a:pt x="822424" y="102517"/>
                  </a:lnTo>
                  <a:lnTo>
                    <a:pt x="823855" y="95338"/>
                  </a:lnTo>
                  <a:lnTo>
                    <a:pt x="822473" y="88126"/>
                  </a:lnTo>
                  <a:lnTo>
                    <a:pt x="818240" y="83334"/>
                  </a:lnTo>
                  <a:lnTo>
                    <a:pt x="811026" y="80672"/>
                  </a:lnTo>
                  <a:lnTo>
                    <a:pt x="800701" y="79850"/>
                  </a:lnTo>
                  <a:lnTo>
                    <a:pt x="853896" y="79850"/>
                  </a:lnTo>
                  <a:lnTo>
                    <a:pt x="857279" y="87034"/>
                  </a:lnTo>
                  <a:lnTo>
                    <a:pt x="858758" y="98435"/>
                  </a:lnTo>
                  <a:lnTo>
                    <a:pt x="856845" y="108761"/>
                  </a:lnTo>
                  <a:close/>
                </a:path>
                <a:path w="2117090" h="140334">
                  <a:moveTo>
                    <a:pt x="2116659" y="135951"/>
                  </a:moveTo>
                  <a:lnTo>
                    <a:pt x="2014714" y="135951"/>
                  </a:lnTo>
                  <a:lnTo>
                    <a:pt x="2014714" y="3441"/>
                  </a:lnTo>
                  <a:lnTo>
                    <a:pt x="2047889" y="3441"/>
                  </a:lnTo>
                  <a:lnTo>
                    <a:pt x="2047889" y="108761"/>
                  </a:lnTo>
                  <a:lnTo>
                    <a:pt x="2116659" y="108761"/>
                  </a:lnTo>
                  <a:lnTo>
                    <a:pt x="2116659" y="135951"/>
                  </a:lnTo>
                  <a:close/>
                </a:path>
                <a:path w="2117090" h="140334">
                  <a:moveTo>
                    <a:pt x="1989832" y="135951"/>
                  </a:moveTo>
                  <a:lnTo>
                    <a:pt x="1887887" y="135951"/>
                  </a:lnTo>
                  <a:lnTo>
                    <a:pt x="1887887" y="3441"/>
                  </a:lnTo>
                  <a:lnTo>
                    <a:pt x="1921408" y="3441"/>
                  </a:lnTo>
                  <a:lnTo>
                    <a:pt x="1921408" y="108761"/>
                  </a:lnTo>
                  <a:lnTo>
                    <a:pt x="1989832" y="108761"/>
                  </a:lnTo>
                  <a:lnTo>
                    <a:pt x="1989832" y="135951"/>
                  </a:lnTo>
                  <a:close/>
                </a:path>
                <a:path w="2117090" h="140334">
                  <a:moveTo>
                    <a:pt x="1852293" y="135951"/>
                  </a:moveTo>
                  <a:lnTo>
                    <a:pt x="1734105" y="135951"/>
                  </a:lnTo>
                  <a:lnTo>
                    <a:pt x="1734105" y="3441"/>
                  </a:lnTo>
                  <a:lnTo>
                    <a:pt x="1852293" y="3441"/>
                  </a:lnTo>
                  <a:lnTo>
                    <a:pt x="1852293" y="30632"/>
                  </a:lnTo>
                  <a:lnTo>
                    <a:pt x="1767626" y="30632"/>
                  </a:lnTo>
                  <a:lnTo>
                    <a:pt x="1767626" y="52659"/>
                  </a:lnTo>
                  <a:lnTo>
                    <a:pt x="1843307" y="52659"/>
                  </a:lnTo>
                  <a:lnTo>
                    <a:pt x="1843307" y="79850"/>
                  </a:lnTo>
                  <a:lnTo>
                    <a:pt x="1767626" y="79850"/>
                  </a:lnTo>
                  <a:lnTo>
                    <a:pt x="1767626" y="108761"/>
                  </a:lnTo>
                  <a:lnTo>
                    <a:pt x="1852293" y="108761"/>
                  </a:lnTo>
                  <a:lnTo>
                    <a:pt x="1852293" y="135951"/>
                  </a:lnTo>
                  <a:close/>
                </a:path>
                <a:path w="2117090" h="140334">
                  <a:moveTo>
                    <a:pt x="1570302" y="135951"/>
                  </a:moveTo>
                  <a:lnTo>
                    <a:pt x="1537472" y="135951"/>
                  </a:lnTo>
                  <a:lnTo>
                    <a:pt x="1495312" y="3441"/>
                  </a:lnTo>
                  <a:lnTo>
                    <a:pt x="1529869" y="3441"/>
                  </a:lnTo>
                  <a:lnTo>
                    <a:pt x="1556478" y="92928"/>
                  </a:lnTo>
                  <a:lnTo>
                    <a:pt x="1585267" y="92928"/>
                  </a:lnTo>
                  <a:lnTo>
                    <a:pt x="1570302" y="135951"/>
                  </a:lnTo>
                  <a:close/>
                </a:path>
                <a:path w="2117090" h="140334">
                  <a:moveTo>
                    <a:pt x="1585267" y="92928"/>
                  </a:moveTo>
                  <a:lnTo>
                    <a:pt x="1556478" y="92928"/>
                  </a:lnTo>
                  <a:lnTo>
                    <a:pt x="1587581" y="3441"/>
                  </a:lnTo>
                  <a:lnTo>
                    <a:pt x="1620410" y="3441"/>
                  </a:lnTo>
                  <a:lnTo>
                    <a:pt x="1632692" y="39580"/>
                  </a:lnTo>
                  <a:lnTo>
                    <a:pt x="1603823" y="39580"/>
                  </a:lnTo>
                  <a:lnTo>
                    <a:pt x="1585267" y="92928"/>
                  </a:lnTo>
                  <a:close/>
                </a:path>
                <a:path w="2117090" h="140334">
                  <a:moveTo>
                    <a:pt x="1683507" y="92928"/>
                  </a:moveTo>
                  <a:lnTo>
                    <a:pt x="1650821" y="92928"/>
                  </a:lnTo>
                  <a:lnTo>
                    <a:pt x="1677776" y="3441"/>
                  </a:lnTo>
                  <a:lnTo>
                    <a:pt x="1712679" y="3441"/>
                  </a:lnTo>
                  <a:lnTo>
                    <a:pt x="1683507" y="92928"/>
                  </a:lnTo>
                  <a:close/>
                </a:path>
                <a:path w="2117090" h="140334">
                  <a:moveTo>
                    <a:pt x="1669482" y="135951"/>
                  </a:moveTo>
                  <a:lnTo>
                    <a:pt x="1635616" y="135951"/>
                  </a:lnTo>
                  <a:lnTo>
                    <a:pt x="1603823" y="39580"/>
                  </a:lnTo>
                  <a:lnTo>
                    <a:pt x="1632692" y="39580"/>
                  </a:lnTo>
                  <a:lnTo>
                    <a:pt x="1650821" y="92928"/>
                  </a:lnTo>
                  <a:lnTo>
                    <a:pt x="1683507" y="92928"/>
                  </a:lnTo>
                  <a:lnTo>
                    <a:pt x="1669482" y="135951"/>
                  </a:lnTo>
                  <a:close/>
                </a:path>
                <a:path w="2117090" h="140334">
                  <a:moveTo>
                    <a:pt x="1384727" y="135951"/>
                  </a:moveTo>
                  <a:lnTo>
                    <a:pt x="1351551" y="135951"/>
                  </a:lnTo>
                  <a:lnTo>
                    <a:pt x="1351551" y="3441"/>
                  </a:lnTo>
                  <a:lnTo>
                    <a:pt x="1384727" y="3441"/>
                  </a:lnTo>
                  <a:lnTo>
                    <a:pt x="1384727" y="54380"/>
                  </a:lnTo>
                  <a:lnTo>
                    <a:pt x="1425938" y="54380"/>
                  </a:lnTo>
                  <a:lnTo>
                    <a:pt x="1425159" y="55069"/>
                  </a:lnTo>
                  <a:lnTo>
                    <a:pt x="1441644" y="75375"/>
                  </a:lnTo>
                  <a:lnTo>
                    <a:pt x="1401660" y="75375"/>
                  </a:lnTo>
                  <a:lnTo>
                    <a:pt x="1384727" y="90175"/>
                  </a:lnTo>
                  <a:lnTo>
                    <a:pt x="1384727" y="135951"/>
                  </a:lnTo>
                  <a:close/>
                </a:path>
                <a:path w="2117090" h="140334">
                  <a:moveTo>
                    <a:pt x="1425938" y="54380"/>
                  </a:moveTo>
                  <a:lnTo>
                    <a:pt x="1384727" y="54380"/>
                  </a:lnTo>
                  <a:lnTo>
                    <a:pt x="1440710" y="3441"/>
                  </a:lnTo>
                  <a:lnTo>
                    <a:pt x="1483562" y="3441"/>
                  </a:lnTo>
                  <a:lnTo>
                    <a:pt x="1425938" y="54380"/>
                  </a:lnTo>
                  <a:close/>
                </a:path>
                <a:path w="2117090" h="140334">
                  <a:moveTo>
                    <a:pt x="1490819" y="135951"/>
                  </a:moveTo>
                  <a:lnTo>
                    <a:pt x="1450041" y="135951"/>
                  </a:lnTo>
                  <a:lnTo>
                    <a:pt x="1401660" y="75375"/>
                  </a:lnTo>
                  <a:lnTo>
                    <a:pt x="1441644" y="75375"/>
                  </a:lnTo>
                  <a:lnTo>
                    <a:pt x="1490819" y="135951"/>
                  </a:lnTo>
                  <a:close/>
                </a:path>
                <a:path w="2117090" h="140334">
                  <a:moveTo>
                    <a:pt x="1247878" y="139737"/>
                  </a:moveTo>
                  <a:lnTo>
                    <a:pt x="1214703" y="134725"/>
                  </a:lnTo>
                  <a:lnTo>
                    <a:pt x="1189562" y="120549"/>
                  </a:lnTo>
                  <a:lnTo>
                    <a:pt x="1173622" y="98500"/>
                  </a:lnTo>
                  <a:lnTo>
                    <a:pt x="1168050" y="69868"/>
                  </a:lnTo>
                  <a:lnTo>
                    <a:pt x="1173622" y="41237"/>
                  </a:lnTo>
                  <a:lnTo>
                    <a:pt x="1189562" y="19188"/>
                  </a:lnTo>
                  <a:lnTo>
                    <a:pt x="1214703" y="5012"/>
                  </a:lnTo>
                  <a:lnTo>
                    <a:pt x="1247878" y="0"/>
                  </a:lnTo>
                  <a:lnTo>
                    <a:pt x="1277836" y="3909"/>
                  </a:lnTo>
                  <a:lnTo>
                    <a:pt x="1301184" y="14756"/>
                  </a:lnTo>
                  <a:lnTo>
                    <a:pt x="1313044" y="27190"/>
                  </a:lnTo>
                  <a:lnTo>
                    <a:pt x="1247878" y="27190"/>
                  </a:lnTo>
                  <a:lnTo>
                    <a:pt x="1229903" y="30132"/>
                  </a:lnTo>
                  <a:lnTo>
                    <a:pt x="1216301" y="38591"/>
                  </a:lnTo>
                  <a:lnTo>
                    <a:pt x="1207689" y="52019"/>
                  </a:lnTo>
                  <a:lnTo>
                    <a:pt x="1204681" y="69868"/>
                  </a:lnTo>
                  <a:lnTo>
                    <a:pt x="1207689" y="87664"/>
                  </a:lnTo>
                  <a:lnTo>
                    <a:pt x="1216301" y="100974"/>
                  </a:lnTo>
                  <a:lnTo>
                    <a:pt x="1229903" y="109315"/>
                  </a:lnTo>
                  <a:lnTo>
                    <a:pt x="1247878" y="112203"/>
                  </a:lnTo>
                  <a:lnTo>
                    <a:pt x="1312622" y="112203"/>
                  </a:lnTo>
                  <a:lnTo>
                    <a:pt x="1301400" y="124464"/>
                  </a:lnTo>
                  <a:lnTo>
                    <a:pt x="1277895" y="135731"/>
                  </a:lnTo>
                  <a:lnTo>
                    <a:pt x="1247878" y="139737"/>
                  </a:lnTo>
                  <a:close/>
                </a:path>
                <a:path w="2117090" h="140334">
                  <a:moveTo>
                    <a:pt x="1323905" y="51971"/>
                  </a:moveTo>
                  <a:lnTo>
                    <a:pt x="1287620" y="51971"/>
                  </a:lnTo>
                  <a:lnTo>
                    <a:pt x="1282576" y="41274"/>
                  </a:lnTo>
                  <a:lnTo>
                    <a:pt x="1274229" y="33514"/>
                  </a:lnTo>
                  <a:lnTo>
                    <a:pt x="1262641" y="28787"/>
                  </a:lnTo>
                  <a:lnTo>
                    <a:pt x="1247878" y="27190"/>
                  </a:lnTo>
                  <a:lnTo>
                    <a:pt x="1313044" y="27190"/>
                  </a:lnTo>
                  <a:lnTo>
                    <a:pt x="1316886" y="31218"/>
                  </a:lnTo>
                  <a:lnTo>
                    <a:pt x="1323905" y="51971"/>
                  </a:lnTo>
                  <a:close/>
                </a:path>
                <a:path w="2117090" h="140334">
                  <a:moveTo>
                    <a:pt x="1312622" y="112203"/>
                  </a:moveTo>
                  <a:lnTo>
                    <a:pt x="1247878" y="112203"/>
                  </a:lnTo>
                  <a:lnTo>
                    <a:pt x="1263764" y="110320"/>
                  </a:lnTo>
                  <a:lnTo>
                    <a:pt x="1275956" y="104889"/>
                  </a:lnTo>
                  <a:lnTo>
                    <a:pt x="1284131" y="96230"/>
                  </a:lnTo>
                  <a:lnTo>
                    <a:pt x="1287965" y="84668"/>
                  </a:lnTo>
                  <a:lnTo>
                    <a:pt x="1324596" y="84668"/>
                  </a:lnTo>
                  <a:lnTo>
                    <a:pt x="1317323" y="107067"/>
                  </a:lnTo>
                  <a:lnTo>
                    <a:pt x="1312622" y="112203"/>
                  </a:lnTo>
                  <a:close/>
                </a:path>
                <a:path w="2117090" h="140334">
                  <a:moveTo>
                    <a:pt x="1040532" y="135951"/>
                  </a:moveTo>
                  <a:lnTo>
                    <a:pt x="1004592" y="135951"/>
                  </a:lnTo>
                  <a:lnTo>
                    <a:pt x="1067487" y="3441"/>
                  </a:lnTo>
                  <a:lnTo>
                    <a:pt x="1099626" y="3441"/>
                  </a:lnTo>
                  <a:lnTo>
                    <a:pt x="1116433" y="40269"/>
                  </a:lnTo>
                  <a:lnTo>
                    <a:pt x="1080965" y="40269"/>
                  </a:lnTo>
                  <a:lnTo>
                    <a:pt x="1063686" y="81226"/>
                  </a:lnTo>
                  <a:lnTo>
                    <a:pt x="1135126" y="81226"/>
                  </a:lnTo>
                  <a:lnTo>
                    <a:pt x="1147378" y="108072"/>
                  </a:lnTo>
                  <a:lnTo>
                    <a:pt x="1052282" y="108072"/>
                  </a:lnTo>
                  <a:lnTo>
                    <a:pt x="1040532" y="135951"/>
                  </a:lnTo>
                  <a:close/>
                </a:path>
                <a:path w="2117090" h="140334">
                  <a:moveTo>
                    <a:pt x="1135126" y="81226"/>
                  </a:moveTo>
                  <a:lnTo>
                    <a:pt x="1098935" y="81226"/>
                  </a:lnTo>
                  <a:lnTo>
                    <a:pt x="1080965" y="40269"/>
                  </a:lnTo>
                  <a:lnTo>
                    <a:pt x="1116433" y="40269"/>
                  </a:lnTo>
                  <a:lnTo>
                    <a:pt x="1135126" y="81226"/>
                  </a:lnTo>
                  <a:close/>
                </a:path>
                <a:path w="2117090" h="140334">
                  <a:moveTo>
                    <a:pt x="1160102" y="135951"/>
                  </a:moveTo>
                  <a:lnTo>
                    <a:pt x="1123125" y="135951"/>
                  </a:lnTo>
                  <a:lnTo>
                    <a:pt x="1111030" y="108072"/>
                  </a:lnTo>
                  <a:lnTo>
                    <a:pt x="1147378" y="108072"/>
                  </a:lnTo>
                  <a:lnTo>
                    <a:pt x="1160102" y="135951"/>
                  </a:lnTo>
                  <a:close/>
                </a:path>
                <a:path w="2117090" h="140334">
                  <a:moveTo>
                    <a:pt x="991806" y="135951"/>
                  </a:moveTo>
                  <a:lnTo>
                    <a:pt x="889861" y="135951"/>
                  </a:lnTo>
                  <a:lnTo>
                    <a:pt x="889861" y="3441"/>
                  </a:lnTo>
                  <a:lnTo>
                    <a:pt x="923036" y="3441"/>
                  </a:lnTo>
                  <a:lnTo>
                    <a:pt x="923036" y="108761"/>
                  </a:lnTo>
                  <a:lnTo>
                    <a:pt x="991806" y="108761"/>
                  </a:lnTo>
                  <a:lnTo>
                    <a:pt x="991806" y="135951"/>
                  </a:lnTo>
                  <a:close/>
                </a:path>
                <a:path w="2117090" h="140334">
                  <a:moveTo>
                    <a:pt x="557761" y="135951"/>
                  </a:moveTo>
                  <a:lnTo>
                    <a:pt x="524240" y="135951"/>
                  </a:lnTo>
                  <a:lnTo>
                    <a:pt x="524240" y="3441"/>
                  </a:lnTo>
                  <a:lnTo>
                    <a:pt x="557761" y="3441"/>
                  </a:lnTo>
                  <a:lnTo>
                    <a:pt x="557761" y="53692"/>
                  </a:lnTo>
                  <a:lnTo>
                    <a:pt x="654868" y="53692"/>
                  </a:lnTo>
                  <a:lnTo>
                    <a:pt x="654868" y="80882"/>
                  </a:lnTo>
                  <a:lnTo>
                    <a:pt x="557761" y="80882"/>
                  </a:lnTo>
                  <a:lnTo>
                    <a:pt x="557761" y="135951"/>
                  </a:lnTo>
                  <a:close/>
                </a:path>
                <a:path w="2117090" h="140334">
                  <a:moveTo>
                    <a:pt x="654868" y="53692"/>
                  </a:moveTo>
                  <a:lnTo>
                    <a:pt x="621693" y="53692"/>
                  </a:lnTo>
                  <a:lnTo>
                    <a:pt x="621693" y="3441"/>
                  </a:lnTo>
                  <a:lnTo>
                    <a:pt x="654868" y="3441"/>
                  </a:lnTo>
                  <a:lnTo>
                    <a:pt x="654868" y="53692"/>
                  </a:lnTo>
                  <a:close/>
                </a:path>
                <a:path w="2117090" h="140334">
                  <a:moveTo>
                    <a:pt x="654868" y="135951"/>
                  </a:moveTo>
                  <a:lnTo>
                    <a:pt x="621693" y="135951"/>
                  </a:lnTo>
                  <a:lnTo>
                    <a:pt x="621693" y="80882"/>
                  </a:lnTo>
                  <a:lnTo>
                    <a:pt x="654868" y="80882"/>
                  </a:lnTo>
                  <a:lnTo>
                    <a:pt x="654868" y="135951"/>
                  </a:lnTo>
                  <a:close/>
                </a:path>
                <a:path w="2117090" h="140334">
                  <a:moveTo>
                    <a:pt x="412619" y="139737"/>
                  </a:moveTo>
                  <a:lnTo>
                    <a:pt x="379643" y="134725"/>
                  </a:lnTo>
                  <a:lnTo>
                    <a:pt x="354605" y="120549"/>
                  </a:lnTo>
                  <a:lnTo>
                    <a:pt x="338703" y="98500"/>
                  </a:lnTo>
                  <a:lnTo>
                    <a:pt x="333136" y="69868"/>
                  </a:lnTo>
                  <a:lnTo>
                    <a:pt x="338703" y="41237"/>
                  </a:lnTo>
                  <a:lnTo>
                    <a:pt x="354605" y="19188"/>
                  </a:lnTo>
                  <a:lnTo>
                    <a:pt x="379643" y="5012"/>
                  </a:lnTo>
                  <a:lnTo>
                    <a:pt x="412619" y="0"/>
                  </a:lnTo>
                  <a:lnTo>
                    <a:pt x="442581" y="3909"/>
                  </a:lnTo>
                  <a:lnTo>
                    <a:pt x="465967" y="14756"/>
                  </a:lnTo>
                  <a:lnTo>
                    <a:pt x="477905" y="27190"/>
                  </a:lnTo>
                  <a:lnTo>
                    <a:pt x="412619" y="27190"/>
                  </a:lnTo>
                  <a:lnTo>
                    <a:pt x="394843" y="30132"/>
                  </a:lnTo>
                  <a:lnTo>
                    <a:pt x="381344" y="38591"/>
                  </a:lnTo>
                  <a:lnTo>
                    <a:pt x="372769" y="52019"/>
                  </a:lnTo>
                  <a:lnTo>
                    <a:pt x="369767" y="69868"/>
                  </a:lnTo>
                  <a:lnTo>
                    <a:pt x="372769" y="87664"/>
                  </a:lnTo>
                  <a:lnTo>
                    <a:pt x="381344" y="100974"/>
                  </a:lnTo>
                  <a:lnTo>
                    <a:pt x="394843" y="109315"/>
                  </a:lnTo>
                  <a:lnTo>
                    <a:pt x="412619" y="112203"/>
                  </a:lnTo>
                  <a:lnTo>
                    <a:pt x="477363" y="112203"/>
                  </a:lnTo>
                  <a:lnTo>
                    <a:pt x="466140" y="124464"/>
                  </a:lnTo>
                  <a:lnTo>
                    <a:pt x="442635" y="135731"/>
                  </a:lnTo>
                  <a:lnTo>
                    <a:pt x="412619" y="139737"/>
                  </a:lnTo>
                  <a:close/>
                </a:path>
                <a:path w="2117090" h="140334">
                  <a:moveTo>
                    <a:pt x="488991" y="51971"/>
                  </a:moveTo>
                  <a:lnTo>
                    <a:pt x="452706" y="51971"/>
                  </a:lnTo>
                  <a:lnTo>
                    <a:pt x="447657" y="41274"/>
                  </a:lnTo>
                  <a:lnTo>
                    <a:pt x="439271" y="33514"/>
                  </a:lnTo>
                  <a:lnTo>
                    <a:pt x="427581" y="28787"/>
                  </a:lnTo>
                  <a:lnTo>
                    <a:pt x="412619" y="27190"/>
                  </a:lnTo>
                  <a:lnTo>
                    <a:pt x="477905" y="27190"/>
                  </a:lnTo>
                  <a:lnTo>
                    <a:pt x="481772" y="31218"/>
                  </a:lnTo>
                  <a:lnTo>
                    <a:pt x="488991" y="51971"/>
                  </a:lnTo>
                  <a:close/>
                </a:path>
                <a:path w="2117090" h="140334">
                  <a:moveTo>
                    <a:pt x="477363" y="112203"/>
                  </a:moveTo>
                  <a:lnTo>
                    <a:pt x="412619" y="112203"/>
                  </a:lnTo>
                  <a:lnTo>
                    <a:pt x="428510" y="110320"/>
                  </a:lnTo>
                  <a:lnTo>
                    <a:pt x="440740" y="104889"/>
                  </a:lnTo>
                  <a:lnTo>
                    <a:pt x="449018" y="96230"/>
                  </a:lnTo>
                  <a:lnTo>
                    <a:pt x="453051" y="84668"/>
                  </a:lnTo>
                  <a:lnTo>
                    <a:pt x="489337" y="84668"/>
                  </a:lnTo>
                  <a:lnTo>
                    <a:pt x="482063" y="107067"/>
                  </a:lnTo>
                  <a:lnTo>
                    <a:pt x="477363" y="112203"/>
                  </a:lnTo>
                  <a:close/>
                </a:path>
                <a:path w="2117090" h="140334">
                  <a:moveTo>
                    <a:pt x="302960" y="114268"/>
                  </a:moveTo>
                  <a:lnTo>
                    <a:pt x="241212" y="114268"/>
                  </a:lnTo>
                  <a:lnTo>
                    <a:pt x="254274" y="113192"/>
                  </a:lnTo>
                  <a:lnTo>
                    <a:pt x="263804" y="110052"/>
                  </a:lnTo>
                  <a:lnTo>
                    <a:pt x="269641" y="104975"/>
                  </a:lnTo>
                  <a:lnTo>
                    <a:pt x="271623" y="98091"/>
                  </a:lnTo>
                  <a:lnTo>
                    <a:pt x="270046" y="91912"/>
                  </a:lnTo>
                  <a:lnTo>
                    <a:pt x="265230" y="87895"/>
                  </a:lnTo>
                  <a:lnTo>
                    <a:pt x="257044" y="85362"/>
                  </a:lnTo>
                  <a:lnTo>
                    <a:pt x="245359" y="83636"/>
                  </a:lnTo>
                  <a:lnTo>
                    <a:pt x="221860" y="81570"/>
                  </a:lnTo>
                  <a:lnTo>
                    <a:pt x="199689" y="77257"/>
                  </a:lnTo>
                  <a:lnTo>
                    <a:pt x="183933" y="69782"/>
                  </a:lnTo>
                  <a:lnTo>
                    <a:pt x="174527" y="58822"/>
                  </a:lnTo>
                  <a:lnTo>
                    <a:pt x="171406" y="44055"/>
                  </a:lnTo>
                  <a:lnTo>
                    <a:pt x="175812" y="26717"/>
                  </a:lnTo>
                  <a:lnTo>
                    <a:pt x="188512" y="12734"/>
                  </a:lnTo>
                  <a:lnTo>
                    <a:pt x="208728" y="3398"/>
                  </a:lnTo>
                  <a:lnTo>
                    <a:pt x="235683" y="0"/>
                  </a:lnTo>
                  <a:lnTo>
                    <a:pt x="263983" y="3097"/>
                  </a:lnTo>
                  <a:lnTo>
                    <a:pt x="284798" y="11874"/>
                  </a:lnTo>
                  <a:lnTo>
                    <a:pt x="296594" y="24436"/>
                  </a:lnTo>
                  <a:lnTo>
                    <a:pt x="236374" y="24436"/>
                  </a:lnTo>
                  <a:lnTo>
                    <a:pt x="223566" y="25501"/>
                  </a:lnTo>
                  <a:lnTo>
                    <a:pt x="214257" y="28567"/>
                  </a:lnTo>
                  <a:lnTo>
                    <a:pt x="208577" y="33439"/>
                  </a:lnTo>
                  <a:lnTo>
                    <a:pt x="206655" y="39925"/>
                  </a:lnTo>
                  <a:lnTo>
                    <a:pt x="208291" y="45743"/>
                  </a:lnTo>
                  <a:lnTo>
                    <a:pt x="213264" y="49303"/>
                  </a:lnTo>
                  <a:lnTo>
                    <a:pt x="221671" y="51444"/>
                  </a:lnTo>
                  <a:lnTo>
                    <a:pt x="233610" y="53003"/>
                  </a:lnTo>
                  <a:lnTo>
                    <a:pt x="258491" y="55413"/>
                  </a:lnTo>
                  <a:lnTo>
                    <a:pt x="280354" y="59844"/>
                  </a:lnTo>
                  <a:lnTo>
                    <a:pt x="295770" y="67631"/>
                  </a:lnTo>
                  <a:lnTo>
                    <a:pt x="304901" y="79032"/>
                  </a:lnTo>
                  <a:lnTo>
                    <a:pt x="307909" y="94305"/>
                  </a:lnTo>
                  <a:lnTo>
                    <a:pt x="303449" y="113746"/>
                  </a:lnTo>
                  <a:lnTo>
                    <a:pt x="302960" y="114268"/>
                  </a:lnTo>
                  <a:close/>
                </a:path>
                <a:path w="2117090" h="140334">
                  <a:moveTo>
                    <a:pt x="302034" y="44399"/>
                  </a:moveTo>
                  <a:lnTo>
                    <a:pt x="268859" y="44399"/>
                  </a:lnTo>
                  <a:lnTo>
                    <a:pt x="266018" y="35617"/>
                  </a:lnTo>
                  <a:lnTo>
                    <a:pt x="259614" y="29384"/>
                  </a:lnTo>
                  <a:lnTo>
                    <a:pt x="249711" y="25668"/>
                  </a:lnTo>
                  <a:lnTo>
                    <a:pt x="236374" y="24436"/>
                  </a:lnTo>
                  <a:lnTo>
                    <a:pt x="296594" y="24436"/>
                  </a:lnTo>
                  <a:lnTo>
                    <a:pt x="297594" y="25501"/>
                  </a:lnTo>
                  <a:lnTo>
                    <a:pt x="297672" y="25668"/>
                  </a:lnTo>
                  <a:lnTo>
                    <a:pt x="302034" y="43366"/>
                  </a:lnTo>
                  <a:lnTo>
                    <a:pt x="302034" y="44399"/>
                  </a:lnTo>
                  <a:close/>
                </a:path>
                <a:path w="2117090" h="140334">
                  <a:moveTo>
                    <a:pt x="237065" y="139737"/>
                  </a:moveTo>
                  <a:lnTo>
                    <a:pt x="207367" y="136537"/>
                  </a:lnTo>
                  <a:lnTo>
                    <a:pt x="185834" y="127304"/>
                  </a:lnTo>
                  <a:lnTo>
                    <a:pt x="172723" y="112584"/>
                  </a:lnTo>
                  <a:lnTo>
                    <a:pt x="168296" y="92928"/>
                  </a:lnTo>
                  <a:lnTo>
                    <a:pt x="168296" y="90175"/>
                  </a:lnTo>
                  <a:lnTo>
                    <a:pt x="202508" y="90175"/>
                  </a:lnTo>
                  <a:lnTo>
                    <a:pt x="202598" y="91912"/>
                  </a:lnTo>
                  <a:lnTo>
                    <a:pt x="204959" y="101345"/>
                  </a:lnTo>
                  <a:lnTo>
                    <a:pt x="212270" y="108460"/>
                  </a:lnTo>
                  <a:lnTo>
                    <a:pt x="224376" y="112800"/>
                  </a:lnTo>
                  <a:lnTo>
                    <a:pt x="241212" y="114268"/>
                  </a:lnTo>
                  <a:lnTo>
                    <a:pt x="302960" y="114268"/>
                  </a:lnTo>
                  <a:lnTo>
                    <a:pt x="290112" y="127992"/>
                  </a:lnTo>
                  <a:lnTo>
                    <a:pt x="267962" y="136752"/>
                  </a:lnTo>
                  <a:lnTo>
                    <a:pt x="237065" y="139737"/>
                  </a:lnTo>
                  <a:close/>
                </a:path>
                <a:path w="2117090" h="140334">
                  <a:moveTo>
                    <a:pt x="68078" y="139737"/>
                  </a:moveTo>
                  <a:lnTo>
                    <a:pt x="38488" y="135774"/>
                  </a:lnTo>
                  <a:lnTo>
                    <a:pt x="17192" y="124034"/>
                  </a:lnTo>
                  <a:lnTo>
                    <a:pt x="4319" y="104744"/>
                  </a:lnTo>
                  <a:lnTo>
                    <a:pt x="0" y="78129"/>
                  </a:lnTo>
                  <a:lnTo>
                    <a:pt x="0" y="3441"/>
                  </a:lnTo>
                  <a:lnTo>
                    <a:pt x="33175" y="3441"/>
                  </a:lnTo>
                  <a:lnTo>
                    <a:pt x="33175" y="74687"/>
                  </a:lnTo>
                  <a:lnTo>
                    <a:pt x="35130" y="91493"/>
                  </a:lnTo>
                  <a:lnTo>
                    <a:pt x="41296" y="103297"/>
                  </a:lnTo>
                  <a:lnTo>
                    <a:pt x="52128" y="110261"/>
                  </a:lnTo>
                  <a:lnTo>
                    <a:pt x="68078" y="112547"/>
                  </a:lnTo>
                  <a:lnTo>
                    <a:pt x="126549" y="112547"/>
                  </a:lnTo>
                  <a:lnTo>
                    <a:pt x="118835" y="124034"/>
                  </a:lnTo>
                  <a:lnTo>
                    <a:pt x="97522" y="135774"/>
                  </a:lnTo>
                  <a:lnTo>
                    <a:pt x="68078" y="139737"/>
                  </a:lnTo>
                  <a:close/>
                </a:path>
                <a:path w="2117090" h="140334">
                  <a:moveTo>
                    <a:pt x="126549" y="112547"/>
                  </a:moveTo>
                  <a:lnTo>
                    <a:pt x="68078" y="112547"/>
                  </a:lnTo>
                  <a:lnTo>
                    <a:pt x="77220" y="111789"/>
                  </a:lnTo>
                  <a:lnTo>
                    <a:pt x="84968" y="109578"/>
                  </a:lnTo>
                  <a:lnTo>
                    <a:pt x="102981" y="3441"/>
                  </a:lnTo>
                  <a:lnTo>
                    <a:pt x="136157" y="3441"/>
                  </a:lnTo>
                  <a:lnTo>
                    <a:pt x="136157" y="78129"/>
                  </a:lnTo>
                  <a:lnTo>
                    <a:pt x="131789" y="104744"/>
                  </a:lnTo>
                  <a:lnTo>
                    <a:pt x="126549" y="112547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26803" y="1130223"/>
              <a:ext cx="158115" cy="133350"/>
            </a:xfrm>
            <a:custGeom>
              <a:avLst/>
              <a:gdLst/>
              <a:ahLst/>
              <a:cxnLst/>
              <a:rect l="l" t="t" r="r" b="b"/>
              <a:pathLst>
                <a:path w="158114" h="133350">
                  <a:moveTo>
                    <a:pt x="157899" y="0"/>
                  </a:moveTo>
                  <a:lnTo>
                    <a:pt x="124726" y="0"/>
                  </a:lnTo>
                  <a:lnTo>
                    <a:pt x="124726" y="50698"/>
                  </a:lnTo>
                  <a:lnTo>
                    <a:pt x="0" y="50698"/>
                  </a:lnTo>
                  <a:lnTo>
                    <a:pt x="0" y="77317"/>
                  </a:lnTo>
                  <a:lnTo>
                    <a:pt x="27292" y="77317"/>
                  </a:lnTo>
                  <a:lnTo>
                    <a:pt x="27292" y="133083"/>
                  </a:lnTo>
                  <a:lnTo>
                    <a:pt x="60807" y="133083"/>
                  </a:lnTo>
                  <a:lnTo>
                    <a:pt x="60807" y="77317"/>
                  </a:lnTo>
                  <a:lnTo>
                    <a:pt x="124726" y="77317"/>
                  </a:lnTo>
                  <a:lnTo>
                    <a:pt x="124726" y="133083"/>
                  </a:lnTo>
                  <a:lnTo>
                    <a:pt x="157899" y="133083"/>
                  </a:lnTo>
                  <a:lnTo>
                    <a:pt x="157899" y="77317"/>
                  </a:lnTo>
                  <a:lnTo>
                    <a:pt x="157899" y="50698"/>
                  </a:lnTo>
                  <a:lnTo>
                    <a:pt x="15789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53CF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13335" rIns="0" bIns="0" rtlCol="0">
        <a:spAutoFit/>
      </a:bodyPr>
      <a:lstStyle>
        <a:defPPr marL="12700" marR="5080" algn="l">
          <a:lnSpc>
            <a:spcPct val="100000"/>
          </a:lnSpc>
          <a:spcBef>
            <a:spcPts val="105"/>
          </a:spcBef>
          <a:defRPr sz="4700" b="1" spc="-5" dirty="0">
            <a:solidFill>
              <a:srgbClr val="00339F"/>
            </a:solidFill>
            <a:latin typeface="Georgia"/>
            <a:cs typeface="Georgi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5974</TotalTime>
  <Words>13160</Words>
  <Application>Microsoft Office PowerPoint</Application>
  <PresentationFormat>On-screen Show (16:9)</PresentationFormat>
  <Paragraphs>1153</Paragraphs>
  <Slides>232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232</vt:i4>
      </vt:variant>
    </vt:vector>
  </HeadingPairs>
  <TitlesOfParts>
    <vt:vector size="238" baseType="lpstr">
      <vt:lpstr>Arial</vt:lpstr>
      <vt:lpstr>Calibri</vt:lpstr>
      <vt:lpstr>Georgia</vt:lpstr>
      <vt:lpstr>Times New Roman</vt:lpstr>
      <vt:lpstr>Wingdings</vt:lpstr>
      <vt:lpstr>Office Theme</vt:lpstr>
      <vt:lpstr>Title IX &amp; Sexual Harassment Response</vt:lpstr>
      <vt:lpstr>Agenda</vt:lpstr>
      <vt:lpstr>Title IX Scope &amp;  Jurisdiction</vt:lpstr>
      <vt:lpstr>What is Title IX?</vt:lpstr>
      <vt:lpstr>Poll question</vt:lpstr>
      <vt:lpstr>Who does Title IX apply to?</vt:lpstr>
      <vt:lpstr>What sexual harassment does  Title IX apply to?</vt:lpstr>
      <vt:lpstr>Admissions</vt:lpstr>
      <vt:lpstr>Does Title IX apply to off-campus  sexual harassment?</vt:lpstr>
      <vt:lpstr>Example (included in EP&amp;A)</vt:lpstr>
      <vt:lpstr>Example 2 (included in EP&amp;A)</vt:lpstr>
      <vt:lpstr>Example (excluded from EP&amp;A)</vt:lpstr>
      <vt:lpstr>Does Title IX apply to sexual  harassment in other countries?</vt:lpstr>
      <vt:lpstr>Does our institution have other  policies that might apply?</vt:lpstr>
      <vt:lpstr>What is sexual harassment?</vt:lpstr>
      <vt:lpstr>What is quid pro quo?</vt:lpstr>
      <vt:lpstr>Example of quid pro quo</vt:lpstr>
      <vt:lpstr>Another example of quid pro quo</vt:lpstr>
      <vt:lpstr>Poll question (slide 19)</vt:lpstr>
      <vt:lpstr>What is hostile environment?</vt:lpstr>
      <vt:lpstr>How do we determine if a hostile  environment exists?</vt:lpstr>
      <vt:lpstr>Example of hostile environment</vt:lpstr>
      <vt:lpstr>Another example of hostile  environment</vt:lpstr>
      <vt:lpstr>Another example of hostile  environment 2</vt:lpstr>
      <vt:lpstr>Does the First Amendment  matter?</vt:lpstr>
      <vt:lpstr>Example (not-hostile environment)</vt:lpstr>
      <vt:lpstr>What is sexual assault?</vt:lpstr>
      <vt:lpstr>What is rape?</vt:lpstr>
      <vt:lpstr>What is consent?</vt:lpstr>
      <vt:lpstr>What is incapacity?</vt:lpstr>
      <vt:lpstr>Example (incapacitated)</vt:lpstr>
      <vt:lpstr>Example (not-incapacitated)</vt:lpstr>
      <vt:lpstr>What is sodomy?</vt:lpstr>
      <vt:lpstr>What is sexual assault with  an object?</vt:lpstr>
      <vt:lpstr>What is fondling?</vt:lpstr>
      <vt:lpstr>Example of fondling</vt:lpstr>
      <vt:lpstr>What is incest?</vt:lpstr>
      <vt:lpstr>Poll question (slide 38)</vt:lpstr>
      <vt:lpstr>What is statutory rape?</vt:lpstr>
      <vt:lpstr>What is domestic violence?</vt:lpstr>
      <vt:lpstr>What is dating violence?</vt:lpstr>
      <vt:lpstr>Example of dating violence</vt:lpstr>
      <vt:lpstr>What is stalking?</vt:lpstr>
      <vt:lpstr>Example of stalking</vt:lpstr>
      <vt:lpstr>Does Title IX also prohibit  retaliation?</vt:lpstr>
      <vt:lpstr>Example of retaliation</vt:lpstr>
      <vt:lpstr>What about state laws governing  sexual harassment on campus?</vt:lpstr>
      <vt:lpstr>Group  Scenario</vt:lpstr>
      <vt:lpstr>Questions</vt:lpstr>
      <vt:lpstr>Title IX &amp;  Other Policies</vt:lpstr>
      <vt:lpstr>Examples of  Policies with  Related  Concepts </vt:lpstr>
      <vt:lpstr>How do Title IX and Title VII  standards compare?</vt:lpstr>
      <vt:lpstr>How should we treat alleged conduct that  may violate Title IX and Title VII policies?</vt:lpstr>
      <vt:lpstr>What triggers an employer’s liability for  sexual harassment under Title VII?</vt:lpstr>
      <vt:lpstr>Group  Scenario (slide 55)</vt:lpstr>
      <vt:lpstr>Questions (slide 56)</vt:lpstr>
      <vt:lpstr>Institutional  Response to Sexual Harassment</vt:lpstr>
      <vt:lpstr>What are the  institution’s  overall  duties?</vt:lpstr>
      <vt:lpstr>Who are the key institutional  actors in the grievance process?</vt:lpstr>
      <vt:lpstr>How does an institution get  notice of sexual harassment?</vt:lpstr>
      <vt:lpstr>What is “actual knowledge”?</vt:lpstr>
      <vt:lpstr>Is an “institutional official” the same  as a “responsible employee”?</vt:lpstr>
      <vt:lpstr>Is there still a “mandatory”  reporting duty?</vt:lpstr>
      <vt:lpstr>When do we reach out to the  alleged victim?</vt:lpstr>
      <vt:lpstr>What if we can’t identify the  alleged victim from a report?</vt:lpstr>
      <vt:lpstr>What are supportive measures?</vt:lpstr>
      <vt:lpstr>Counseling</vt:lpstr>
      <vt:lpstr>Example of reasonable  supportive measure</vt:lpstr>
      <vt:lpstr>Example of unreasonable  supportive measure</vt:lpstr>
      <vt:lpstr>Can we utilize interim removals  or suspensions for students?</vt:lpstr>
      <vt:lpstr>Example of immediate threat to  physical health or safety</vt:lpstr>
      <vt:lpstr>Example of no immediate threat  to physical health or safety</vt:lpstr>
      <vt:lpstr>Can we place employees on  administrative leave?</vt:lpstr>
      <vt:lpstr>What is a formal complaint?</vt:lpstr>
      <vt:lpstr>When may the Title IX Coordinator  file a formal complaint?</vt:lpstr>
      <vt:lpstr>Example of T9 Coordinator  formal complaint</vt:lpstr>
      <vt:lpstr>When must we dismiss a  formal complaint?</vt:lpstr>
      <vt:lpstr>Example of dismissal</vt:lpstr>
      <vt:lpstr>Example of dismissal (slide 79)</vt:lpstr>
      <vt:lpstr>When may we dismiss a  formal complaint?</vt:lpstr>
      <vt:lpstr>Example of permissive dismissal</vt:lpstr>
      <vt:lpstr>Can we consolidate the complaints?</vt:lpstr>
      <vt:lpstr>Example of permissible  consolidation</vt:lpstr>
      <vt:lpstr>Example of impermissible  consolidation</vt:lpstr>
      <vt:lpstr>What is the grievance process?</vt:lpstr>
      <vt:lpstr>What general principles  govern the grievance process?</vt:lpstr>
      <vt:lpstr>Examples of  impermissible  stereotypes</vt:lpstr>
      <vt:lpstr>What is a conflict of interest?</vt:lpstr>
      <vt:lpstr>Example of conflict of interest</vt:lpstr>
      <vt:lpstr>Example of conflict of interest (slide 90)</vt:lpstr>
      <vt:lpstr>Example of bias</vt:lpstr>
      <vt:lpstr>Example of bias (slide 92)</vt:lpstr>
      <vt:lpstr>Poll question (slide 93)</vt:lpstr>
      <vt:lpstr>Who is responsible for identifying  conflicts of interest and bias?</vt:lpstr>
      <vt:lpstr>How long does a grievance  process take?</vt:lpstr>
      <vt:lpstr>What do we do if we find  sexual harassment occurred?</vt:lpstr>
      <vt:lpstr>Group Scenario</vt:lpstr>
      <vt:lpstr>Questions (slide 98)</vt:lpstr>
      <vt:lpstr>Investigations</vt:lpstr>
      <vt:lpstr>What is the purpose of an  investigation?</vt:lpstr>
      <vt:lpstr>What is inculpatory evidence?</vt:lpstr>
      <vt:lpstr>What is exculpatory evidence?</vt:lpstr>
      <vt:lpstr>What are the general  principles of an investigation?</vt:lpstr>
      <vt:lpstr>Poll question (slide 104)</vt:lpstr>
      <vt:lpstr>How do we tell the parties  about an investigation?</vt:lpstr>
      <vt:lpstr>What else does the notice  need to say?</vt:lpstr>
      <vt:lpstr>How do we collect evidence in  an investigation?</vt:lpstr>
      <vt:lpstr>What are some general  principles about interviewing?</vt:lpstr>
      <vt:lpstr>Example question</vt:lpstr>
      <vt:lpstr>Another example question</vt:lpstr>
      <vt:lpstr>How do you structure an  interview?</vt:lpstr>
      <vt:lpstr>How do you build rapport?</vt:lpstr>
      <vt:lpstr>Example of rapport building</vt:lpstr>
      <vt:lpstr>Things helpful to say in every  interview . . .</vt:lpstr>
      <vt:lpstr>How do I ask questions in the  substantive phase?</vt:lpstr>
      <vt:lpstr>Examples of  open  invitations</vt:lpstr>
      <vt:lpstr>Examples of  facilitators</vt:lpstr>
      <vt:lpstr>Examples of  cued  invitations</vt:lpstr>
      <vt:lpstr>Examples of  recognition  prompts</vt:lpstr>
      <vt:lpstr>Examples of  suggestive  questions  (avoid)</vt:lpstr>
      <vt:lpstr>How do we make a record of  the interview?</vt:lpstr>
      <vt:lpstr>Do parties/witnesses have a right to  record the interview themselves?</vt:lpstr>
      <vt:lpstr>Example  sources of non-testimonial  evidence </vt:lpstr>
      <vt:lpstr>May an investigation collect  evidence on sexual history?</vt:lpstr>
      <vt:lpstr>May an investigation collect  and rely on privileged records?</vt:lpstr>
      <vt:lpstr>Example of permissible use</vt:lpstr>
      <vt:lpstr>Example of impermissible use</vt:lpstr>
      <vt:lpstr>Do the parties have access to  the evidence?</vt:lpstr>
      <vt:lpstr>Do the parties get to respond  to the evidence?</vt:lpstr>
      <vt:lpstr>How is the investigation  concluded?</vt:lpstr>
      <vt:lpstr>Does the investigation report  make findings?</vt:lpstr>
      <vt:lpstr>May parties have an advisor  during the investigation?</vt:lpstr>
      <vt:lpstr>What if the advisor breaks the  rules?</vt:lpstr>
      <vt:lpstr>Example of advisor breaking  the rules</vt:lpstr>
      <vt:lpstr>Example of advisor breaking  the rules (slide 135)</vt:lpstr>
      <vt:lpstr>Are parties subject to a “gag”  order during the investigation?</vt:lpstr>
      <vt:lpstr>Example of permissible  conduct</vt:lpstr>
      <vt:lpstr>Example of impermissible  conduct</vt:lpstr>
      <vt:lpstr>Accommodations for parties with  disabilities?</vt:lpstr>
      <vt:lpstr>What is a disability?</vt:lpstr>
      <vt:lpstr>Interactive process</vt:lpstr>
      <vt:lpstr>Example of reasonable  accommodation</vt:lpstr>
      <vt:lpstr>Example of unreasonable  accommodation</vt:lpstr>
      <vt:lpstr>Group  Scenario </vt:lpstr>
      <vt:lpstr>Questions (slide 145)</vt:lpstr>
      <vt:lpstr>Hearings</vt:lpstr>
      <vt:lpstr>What is the purpose of the  hearing?</vt:lpstr>
      <vt:lpstr>Poll Question (slide 148)</vt:lpstr>
      <vt:lpstr>What standard of evidence can  be used?</vt:lpstr>
      <vt:lpstr>Who runs the hearing?</vt:lpstr>
      <vt:lpstr>What are the logistics of a  hearing?</vt:lpstr>
      <vt:lpstr>Who attends a hearing?</vt:lpstr>
      <vt:lpstr>Do we provide a party’s  advisor?</vt:lpstr>
      <vt:lpstr>How does the hearing actually work?</vt:lpstr>
      <vt:lpstr>What is a potential sequence?</vt:lpstr>
      <vt:lpstr>How might questioning of  parties take place?</vt:lpstr>
      <vt:lpstr>How might questioning of  witnesses take place?</vt:lpstr>
      <vt:lpstr>Who determines relevance?</vt:lpstr>
      <vt:lpstr>What is relevance?</vt:lpstr>
      <vt:lpstr>Example (relevant)</vt:lpstr>
      <vt:lpstr>Example (relevant) (slide 161)</vt:lpstr>
      <vt:lpstr>Example (not relevant)</vt:lpstr>
      <vt:lpstr>Example (not relevant) (slide 163)</vt:lpstr>
      <vt:lpstr>Is sexual history considered?</vt:lpstr>
      <vt:lpstr>Example (impermissible)</vt:lpstr>
      <vt:lpstr>Example (permissible)</vt:lpstr>
      <vt:lpstr>Does any testimony get  excluded?</vt:lpstr>
      <vt:lpstr>Example (excluded)</vt:lpstr>
      <vt:lpstr>Example (excluded) (slide 169)</vt:lpstr>
      <vt:lpstr>Example (not-excluded)</vt:lpstr>
      <vt:lpstr>Can we set standards of  behavior for hearings? </vt:lpstr>
      <vt:lpstr>Example (permissible) (slide 172)</vt:lpstr>
      <vt:lpstr>Example (impermissible) (slide 173)</vt:lpstr>
      <vt:lpstr>How long does a hearing last?</vt:lpstr>
      <vt:lpstr>How do(es) the decision-maker(s)  decide a case?</vt:lpstr>
      <vt:lpstr>What does it mean to weigh  evidence?</vt:lpstr>
      <vt:lpstr>Example of considerable  weight</vt:lpstr>
      <vt:lpstr>Example of less weight</vt:lpstr>
      <vt:lpstr>How do(es) the decision-maker(s)  issue a decision?</vt:lpstr>
      <vt:lpstr>What principles do we use to  determine discipline?</vt:lpstr>
      <vt:lpstr>What principles do we use to  determine remediation?</vt:lpstr>
      <vt:lpstr>Group  Scenario (slide 182)</vt:lpstr>
      <vt:lpstr>Questions (slide 183)</vt:lpstr>
      <vt:lpstr>Appeals</vt:lpstr>
      <vt:lpstr>What is the purpose of the  appeal?</vt:lpstr>
      <vt:lpstr>Who can appeal?</vt:lpstr>
      <vt:lpstr>Can an institution set a time  limit to appeal?</vt:lpstr>
      <vt:lpstr>What are the grounds for appeal?</vt:lpstr>
      <vt:lpstr>Additional grounds for student  cases</vt:lpstr>
      <vt:lpstr>Additional ground for employee  cases</vt:lpstr>
      <vt:lpstr>Example (procedural irregularity)</vt:lpstr>
      <vt:lpstr>Are all procedural errors  appealable?</vt:lpstr>
      <vt:lpstr>Example (harmless error)</vt:lpstr>
      <vt:lpstr>Example (new evidence)</vt:lpstr>
      <vt:lpstr>Example (conflict of interest/bias)</vt:lpstr>
      <vt:lpstr>What is the appeal process?</vt:lpstr>
      <vt:lpstr>Should we ever dismiss an  appeal?</vt:lpstr>
      <vt:lpstr>Poll Question (slide 198)</vt:lpstr>
      <vt:lpstr>May the institution appeal if  the parties don’t?</vt:lpstr>
      <vt:lpstr>Can we require an appealing  party to explain their appeal?</vt:lpstr>
      <vt:lpstr>How does the appeal officer  make their decision?</vt:lpstr>
      <vt:lpstr>What are the potential outcomes  of an appeal?</vt:lpstr>
      <vt:lpstr>Example</vt:lpstr>
      <vt:lpstr>Group  Scenario (slide 204)</vt:lpstr>
      <vt:lpstr>Questions (slide 205)</vt:lpstr>
      <vt:lpstr>Informal  Resolution</vt:lpstr>
      <vt:lpstr>What is informal resolution?</vt:lpstr>
      <vt:lpstr>What are the key concepts of  informal resolution?</vt:lpstr>
      <vt:lpstr>Example (slide 209)</vt:lpstr>
      <vt:lpstr>What are the limitations?</vt:lpstr>
      <vt:lpstr>Example (impermissible) (slide 211)</vt:lpstr>
      <vt:lpstr>How would the prior example  be resolved?</vt:lpstr>
      <vt:lpstr>Example (impermissible) (slide 213)</vt:lpstr>
      <vt:lpstr>Who facilitates an informal  resolution?</vt:lpstr>
      <vt:lpstr>Poll Question (slide 215)</vt:lpstr>
      <vt:lpstr>What are  some  examples of  informal  resolution?</vt:lpstr>
      <vt:lpstr>Does every case with disputed  facts have to proceed to hearing?</vt:lpstr>
      <vt:lpstr>How long can an informal  resolution take?</vt:lpstr>
      <vt:lpstr>Is an informal resolution final?</vt:lpstr>
      <vt:lpstr>Example (slide 220)</vt:lpstr>
      <vt:lpstr>How is an informal resolution  documented?</vt:lpstr>
      <vt:lpstr>Group  Scenario (slide 222)</vt:lpstr>
      <vt:lpstr>Questions (slide 223)</vt:lpstr>
      <vt:lpstr>Confidentiality</vt:lpstr>
      <vt:lpstr>Are sexual harassment cases  confidential?</vt:lpstr>
      <vt:lpstr>Are parties allowed to talk  about a case?</vt:lpstr>
      <vt:lpstr>Example (permitted communication)</vt:lpstr>
      <vt:lpstr>Example (institution may restrict)</vt:lpstr>
      <vt:lpstr>Are interviews and hearings  confidential?</vt:lpstr>
      <vt:lpstr>Group  Scenario (slide 230)</vt:lpstr>
      <vt:lpstr>Questions (slide 231)</vt:lpstr>
      <vt:lpstr>Closing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IX &amp; Sexual Harassment Response</dc:title>
  <dc:creator>HB ADC</dc:creator>
  <cp:lastModifiedBy>Horrar,David Paul</cp:lastModifiedBy>
  <cp:revision>57</cp:revision>
  <dcterms:created xsi:type="dcterms:W3CDTF">2020-12-09T20:05:39Z</dcterms:created>
  <dcterms:modified xsi:type="dcterms:W3CDTF">2021-01-08T21:03:31Z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2020-10-17T00:00:00Z</vt:filetime>
  </property>
  <property fmtid="{D5CDD505-2E9C-101B-9397-08002B2CF9AE}" pid="3" name="Creator">
    <vt:lpwstr>Aspose Ltd.</vt:lpwstr>
  </property>
  <property fmtid="{D5CDD505-2E9C-101B-9397-08002B2CF9AE}" pid="4" name="LastSaved">
    <vt:filetime>2020-12-09T00:00:00Z</vt:filetime>
  </property>
</Properties>
</file>